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453" r:id="rId4"/>
    <p:sldId id="867" r:id="rId5"/>
    <p:sldId id="605" r:id="rId6"/>
    <p:sldId id="719" r:id="rId8"/>
    <p:sldId id="868" r:id="rId9"/>
    <p:sldId id="635" r:id="rId10"/>
    <p:sldId id="679" r:id="rId11"/>
    <p:sldId id="681" r:id="rId12"/>
    <p:sldId id="680" r:id="rId13"/>
    <p:sldId id="720" r:id="rId14"/>
    <p:sldId id="566" r:id="rId15"/>
    <p:sldId id="771" r:id="rId16"/>
    <p:sldId id="718" r:id="rId17"/>
    <p:sldId id="770" r:id="rId18"/>
    <p:sldId id="669" r:id="rId19"/>
    <p:sldId id="866" r:id="rId20"/>
    <p:sldId id="772" r:id="rId21"/>
    <p:sldId id="820" r:id="rId22"/>
    <p:sldId id="821" r:id="rId23"/>
    <p:sldId id="822" r:id="rId24"/>
    <p:sldId id="823" r:id="rId25"/>
    <p:sldId id="626" r:id="rId26"/>
    <p:sldId id="674" r:id="rId27"/>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3" userDrawn="1">
          <p15:clr>
            <a:srgbClr val="A4A3A4"/>
          </p15:clr>
        </p15:guide>
        <p15:guide id="3" orient="horz" pos="29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兰耀滨" initials="a" lastIdx="1" clrIdx="0"/>
  <p:cmAuthor id="1" name="徐 贞贞" initials="徐" lastIdx="5" clrIdx="0"/>
  <p:cmAuthor id="2" name="86187" initials="8" lastIdx="1" clrIdx="1"/>
  <p:cmAuthor id="3" name=" " initials="" lastIdx="1" clrIdx="2"/>
  <p:cmAuthor id="4" name="范 祺" initials="范" lastIdx="2" clrIdx="3"/>
  <p:cmAuthor id="5" name="作者" initials="A" lastIdx="0" clrIdx="2"/>
  <p:cmAuthor id="6" name="249895221@qq.com" initials="2"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45CA3"/>
    <a:srgbClr val="0000CC"/>
    <a:srgbClr val="21A366"/>
    <a:srgbClr val="FFFFFF"/>
    <a:srgbClr val="02883D"/>
    <a:srgbClr val="BDE5C2"/>
    <a:srgbClr val="00CC66"/>
    <a:srgbClr val="F2A068"/>
    <a:srgbClr val="6D91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1" autoAdjust="0"/>
    <p:restoredTop sz="85817" autoAdjust="0"/>
  </p:normalViewPr>
  <p:slideViewPr>
    <p:cSldViewPr snapToGrid="0" showGuides="1">
      <p:cViewPr varScale="1">
        <p:scale>
          <a:sx n="82" d="100"/>
          <a:sy n="82" d="100"/>
        </p:scale>
        <p:origin x="495" y="36"/>
      </p:cViewPr>
      <p:guideLst>
        <p:guide pos="283"/>
        <p:guide orient="horz" pos="29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41.xml"/><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AB46B-4232-49FC-A03B-C09B620CFA2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3459A-9C0C-4E3F-9A53-34E2B256D00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42B3459A-9C0C-4E3F-9A53-34E2B256D0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FDB8A1-54A5-423C-8F76-860B8DBEDD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3B74B7-2375-44BD-90FD-894D2E62E6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9FDB8A1-54A5-423C-8F76-860B8DBEDD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3B74B7-2375-44BD-90FD-894D2E62E6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FDB8A1-54A5-423C-8F76-860B8DBEDD8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3B74B7-2375-44BD-90FD-894D2E62E6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FDB8A1-54A5-423C-8F76-860B8DBEDD8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3B74B7-2375-44BD-90FD-894D2E62E619}" type="slidenum">
              <a:rPr lang="zh-CN" altLang="en-US" smtClean="0"/>
            </a:fld>
            <a:endParaRPr lang="zh-CN" altLang="en-US"/>
          </a:p>
        </p:txBody>
      </p:sp>
      <p:sp>
        <p:nvSpPr>
          <p:cNvPr id="7" name="矩形 6"/>
          <p:cNvSpPr/>
          <p:nvPr userDrawn="1">
            <p:custDataLst>
              <p:tags r:id="rId2"/>
            </p:custDataLst>
          </p:nvPr>
        </p:nvSpPr>
        <p:spPr bwMode="auto">
          <a:xfrm>
            <a:off x="691788" y="1041876"/>
            <a:ext cx="10808423" cy="36000"/>
          </a:xfrm>
          <a:prstGeom prst="rect">
            <a:avLst/>
          </a:prstGeom>
          <a:gradFill>
            <a:gsLst>
              <a:gs pos="17000">
                <a:schemeClr val="bg1"/>
              </a:gs>
              <a:gs pos="39000">
                <a:schemeClr val="accent6">
                  <a:lumMod val="20000"/>
                  <a:lumOff val="80000"/>
                </a:schemeClr>
              </a:gs>
              <a:gs pos="91000">
                <a:srgbClr val="00B050"/>
              </a:gs>
            </a:gsLst>
            <a:path path="circle">
              <a:fillToRect l="100000" t="100000"/>
            </a:path>
            <a:tileRect r="-100000" b="-100000"/>
          </a:gradFill>
          <a:ln w="3175"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FDB8A1-54A5-423C-8F76-860B8DBEDD8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3B74B7-2375-44BD-90FD-894D2E62E619}" type="slidenum">
              <a:rPr lang="zh-CN" altLang="en-US" smtClean="0"/>
            </a:fld>
            <a:endParaRPr lang="zh-CN" altLang="en-US"/>
          </a:p>
        </p:txBody>
      </p:sp>
      <p:sp>
        <p:nvSpPr>
          <p:cNvPr id="10" name="矩形 9"/>
          <p:cNvSpPr/>
          <p:nvPr userDrawn="1">
            <p:custDataLst>
              <p:tags r:id="rId2"/>
            </p:custDataLst>
          </p:nvPr>
        </p:nvSpPr>
        <p:spPr bwMode="auto">
          <a:xfrm>
            <a:off x="691788" y="1041876"/>
            <a:ext cx="10808423" cy="36000"/>
          </a:xfrm>
          <a:prstGeom prst="rect">
            <a:avLst/>
          </a:prstGeom>
          <a:gradFill>
            <a:gsLst>
              <a:gs pos="17000">
                <a:schemeClr val="bg1"/>
              </a:gs>
              <a:gs pos="39000">
                <a:schemeClr val="accent6">
                  <a:lumMod val="20000"/>
                  <a:lumOff val="80000"/>
                </a:schemeClr>
              </a:gs>
              <a:gs pos="91000">
                <a:srgbClr val="00B050"/>
              </a:gs>
            </a:gsLst>
            <a:path path="circle">
              <a:fillToRect l="100000" t="100000"/>
            </a:path>
            <a:tileRect r="-100000" b="-100000"/>
          </a:gradFill>
          <a:ln w="3175" cmpd="sng">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矩形 6"/>
          <p:cNvSpPr/>
          <p:nvPr/>
        </p:nvSpPr>
        <p:spPr>
          <a:xfrm>
            <a:off x="3359" y="-53975"/>
            <a:ext cx="12188641" cy="242888"/>
          </a:xfrm>
          <a:prstGeom prst="rect">
            <a:avLst/>
          </a:prstGeom>
          <a:solidFill>
            <a:srgbClr val="263C75"/>
          </a:solidFill>
        </p:spPr>
        <p:style>
          <a:lnRef idx="1">
            <a:schemeClr val="accent1"/>
          </a:lnRef>
          <a:fillRef idx="3">
            <a:schemeClr val="accent1"/>
          </a:fillRef>
          <a:effectRef idx="2">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矩形 8"/>
          <p:cNvSpPr/>
          <p:nvPr/>
        </p:nvSpPr>
        <p:spPr>
          <a:xfrm>
            <a:off x="3359" y="6780214"/>
            <a:ext cx="12188641" cy="106363"/>
          </a:xfrm>
          <a:prstGeom prst="rect">
            <a:avLst/>
          </a:prstGeom>
          <a:solidFill>
            <a:srgbClr val="263C75"/>
          </a:solidFill>
        </p:spPr>
        <p:style>
          <a:lnRef idx="1">
            <a:schemeClr val="accent1"/>
          </a:lnRef>
          <a:fillRef idx="3">
            <a:schemeClr val="accent1"/>
          </a:fillRef>
          <a:effectRef idx="2">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1"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日期占位符 3"/>
          <p:cNvSpPr>
            <a:spLocks noGrp="1"/>
          </p:cNvSpPr>
          <p:nvPr>
            <p:ph type="dt" sz="half" idx="2"/>
          </p:nvPr>
        </p:nvSpPr>
        <p:spPr bwMode="auto">
          <a:xfrm>
            <a:off x="609601" y="62452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8" tIns="60954" rIns="121908" bIns="60954" numCol="1" anchor="t" anchorCtr="0" compatLnSpc="1"/>
          <a:lstStyle>
            <a:lvl1pPr>
              <a:defRPr smtClean="0"/>
            </a:lvl1pPr>
          </a:lstStyle>
          <a:p>
            <a:pPr fontAlgn="base">
              <a:spcBef>
                <a:spcPct val="0"/>
              </a:spcBef>
              <a:spcAft>
                <a:spcPct val="0"/>
              </a:spcAft>
              <a:defRPr/>
            </a:pPr>
            <a:fld id="{C888FD08-6662-4B9B-8DF9-5710CFDFAD6E}" type="datetimeFigureOut">
              <a:rPr lang="zh-CN" altLang="en-US" sz="1900" smtClean="0">
                <a:solidFill>
                  <a:schemeClr val="tx1"/>
                </a:solidFill>
                <a:latin typeface="Arial" panose="020B0604020202020204" pitchFamily="34" charset="0"/>
                <a:ea typeface="宋体" panose="02010600030101010101" pitchFamily="2" charset="-122"/>
              </a:rPr>
            </a:fld>
            <a:endParaRPr lang="zh-CN" altLang="en-US" sz="1900">
              <a:solidFill>
                <a:schemeClr val="tx1"/>
              </a:solidFill>
              <a:latin typeface="Arial" panose="020B0604020202020204" pitchFamily="34" charset="0"/>
              <a:ea typeface="宋体" panose="02010600030101010101" pitchFamily="2" charset="-122"/>
            </a:endParaRPr>
          </a:p>
        </p:txBody>
      </p:sp>
      <p:sp>
        <p:nvSpPr>
          <p:cNvPr id="11" name="页脚占位符 4"/>
          <p:cNvSpPr>
            <a:spLocks noGrp="1"/>
          </p:cNvSpPr>
          <p:nvPr>
            <p:ph type="ftr" sz="quarter" idx="3"/>
          </p:nvPr>
        </p:nvSpPr>
        <p:spPr bwMode="auto">
          <a:xfrm>
            <a:off x="4166441" y="6245225"/>
            <a:ext cx="3859121"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8" tIns="60954" rIns="121908" bIns="60954" numCol="1" anchor="t" anchorCtr="0" compatLnSpc="1"/>
          <a:lstStyle>
            <a:lvl1pPr>
              <a:defRPr/>
            </a:lvl1pPr>
          </a:lstStyle>
          <a:p>
            <a:pPr fontAlgn="base">
              <a:spcBef>
                <a:spcPct val="0"/>
              </a:spcBef>
              <a:spcAft>
                <a:spcPct val="0"/>
              </a:spcAft>
              <a:defRPr/>
            </a:pPr>
            <a:endParaRPr lang="zh-CN" altLang="en-US" sz="1900">
              <a:solidFill>
                <a:schemeClr val="tx1"/>
              </a:solidFill>
              <a:latin typeface="Arial" panose="020B0604020202020204" pitchFamily="34" charset="0"/>
              <a:ea typeface="宋体" panose="02010600030101010101" pitchFamily="2" charset="-122"/>
            </a:endParaRPr>
          </a:p>
        </p:txBody>
      </p:sp>
      <p:sp>
        <p:nvSpPr>
          <p:cNvPr id="12" name="灯片编号占位符 5"/>
          <p:cNvSpPr>
            <a:spLocks noGrp="1"/>
          </p:cNvSpPr>
          <p:nvPr>
            <p:ph type="sldNum" sz="quarter" idx="4"/>
          </p:nvPr>
        </p:nvSpPr>
        <p:spPr bwMode="auto">
          <a:xfrm>
            <a:off x="9345522" y="6308725"/>
            <a:ext cx="28448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08" tIns="60954" rIns="121908" bIns="60954" numCol="1" anchor="t" anchorCtr="0" compatLnSpc="1"/>
          <a:lstStyle>
            <a:lvl1pPr>
              <a:defRPr/>
            </a:lvl1pPr>
          </a:lstStyle>
          <a:p>
            <a:pPr fontAlgn="base">
              <a:spcBef>
                <a:spcPct val="0"/>
              </a:spcBef>
              <a:spcAft>
                <a:spcPct val="0"/>
              </a:spcAft>
              <a:defRPr/>
            </a:pPr>
            <a:fld id="{C99058E7-B39D-4E0B-B4E3-95AF9EA51FF6}" type="slidenum">
              <a:rPr lang="zh-CN" altLang="en-US" sz="1900" smtClean="0">
                <a:solidFill>
                  <a:schemeClr val="tx1"/>
                </a:solidFill>
                <a:latin typeface="Arial" panose="020B0604020202020204" pitchFamily="34" charset="0"/>
                <a:ea typeface="宋体" panose="02010600030101010101" pitchFamily="2" charset="-122"/>
              </a:rPr>
            </a:fld>
            <a:endParaRPr lang="zh-CN" altLang="en-US" sz="1900" dirty="0">
              <a:solidFill>
                <a:schemeClr val="tx1"/>
              </a:solidFill>
              <a:latin typeface="Arial" panose="020B0604020202020204" pitchFamily="34" charset="0"/>
              <a:ea typeface="宋体" panose="02010600030101010101" pitchFamily="2" charset="-122"/>
            </a:endParaRPr>
          </a:p>
        </p:txBody>
      </p:sp>
      <p:sp>
        <p:nvSpPr>
          <p:cNvPr id="2" name="矩形 1"/>
          <p:cNvSpPr/>
          <p:nvPr userDrawn="1"/>
        </p:nvSpPr>
        <p:spPr>
          <a:xfrm>
            <a:off x="0" y="790920"/>
            <a:ext cx="4853353" cy="5872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userDrawn="1"/>
        </p:nvCxnSpPr>
        <p:spPr>
          <a:xfrm>
            <a:off x="0" y="849660"/>
            <a:ext cx="12192000"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609600" y="6356351"/>
            <a:ext cx="2844800" cy="365125"/>
          </a:xfrm>
        </p:spPr>
        <p:txBody>
          <a:bodyPr/>
          <a:lstStyle>
            <a:lvl1pPr>
              <a:defRPr/>
            </a:lvl1pPr>
          </a:lstStyle>
          <a:p>
            <a:pPr>
              <a:defRPr/>
            </a:pPr>
            <a:fld id="{FADDA622-208D-4463-903F-49E33DCCAA24}" type="datetime1">
              <a:rPr lang="zh-CN" altLang="en-US">
                <a:solidFill>
                  <a:prstClr val="black">
                    <a:tint val="75000"/>
                  </a:prstClr>
                </a:solidFill>
              </a:rPr>
            </a:fld>
            <a:endParaRPr lang="zh-CN" altLang="en-US" sz="1800">
              <a:solidFill>
                <a:prstClr val="black"/>
              </a:solidFill>
            </a:endParaRPr>
          </a:p>
        </p:txBody>
      </p:sp>
      <p:sp>
        <p:nvSpPr>
          <p:cNvPr id="4" name="页脚占位符 3"/>
          <p:cNvSpPr>
            <a:spLocks noGrp="1"/>
          </p:cNvSpPr>
          <p:nvPr>
            <p:ph type="ftr" sz="quarter" idx="11"/>
          </p:nvPr>
        </p:nvSpPr>
        <p:spPr>
          <a:xfrm>
            <a:off x="4165600" y="6356351"/>
            <a:ext cx="3860800" cy="365125"/>
          </a:xfrm>
        </p:spPr>
        <p:txBody>
          <a:bodyPr/>
          <a:lstStyle>
            <a:lvl1pPr>
              <a:defRPr/>
            </a:lvl1pPr>
          </a:lstStyle>
          <a:p>
            <a:pPr>
              <a:defRPr/>
            </a:pPr>
            <a:endParaRPr lang="zh-CN" altLang="zh-CN">
              <a:solidFill>
                <a:prstClr val="black">
                  <a:tint val="75000"/>
                </a:prstClr>
              </a:solidFill>
            </a:endParaRPr>
          </a:p>
        </p:txBody>
      </p:sp>
      <p:sp>
        <p:nvSpPr>
          <p:cNvPr id="5" name="灯片编号占位符 4"/>
          <p:cNvSpPr>
            <a:spLocks noGrp="1"/>
          </p:cNvSpPr>
          <p:nvPr>
            <p:ph type="sldNum" sz="quarter" idx="12"/>
          </p:nvPr>
        </p:nvSpPr>
        <p:spPr>
          <a:xfrm>
            <a:off x="8737600" y="6356351"/>
            <a:ext cx="2844800" cy="365125"/>
          </a:xfrm>
        </p:spPr>
        <p:txBody>
          <a:bodyPr/>
          <a:lstStyle>
            <a:lvl1pPr>
              <a:defRPr/>
            </a:lvl1pPr>
          </a:lstStyle>
          <a:p>
            <a:fld id="{1C523E24-14CA-409D-89A4-08E78B4A2D89}" type="slidenum">
              <a:rPr lang="zh-CN" altLang="en-US">
                <a:solidFill>
                  <a:prstClr val="black">
                    <a:tint val="75000"/>
                  </a:prstClr>
                </a:solidFill>
              </a:rPr>
            </a:fld>
            <a:endParaRPr lang="zh-CN" altLang="en-US" sz="1800">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DB8A1-54A5-423C-8F76-860B8DBEDD8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B74B7-2375-44BD-90FD-894D2E62E6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0.xml"/><Relationship Id="rId1" Type="http://schemas.openxmlformats.org/officeDocument/2006/relationships/image" Target="../media/image8.jpeg"/></Relationships>
</file>

<file path=ppt/slides/_rels/slide13.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jpeg"/><Relationship Id="rId7" Type="http://schemas.openxmlformats.org/officeDocument/2006/relationships/tags" Target="../tags/tag25.xml"/><Relationship Id="rId6" Type="http://schemas.openxmlformats.org/officeDocument/2006/relationships/image" Target="../media/image10.jpeg"/><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image" Target="../media/image9.jpeg"/><Relationship Id="rId13" Type="http://schemas.openxmlformats.org/officeDocument/2006/relationships/slideLayout" Target="../slideLayouts/slideLayout5.xml"/><Relationship Id="rId12" Type="http://schemas.openxmlformats.org/officeDocument/2006/relationships/tags" Target="../tags/tag26.xml"/><Relationship Id="rId11" Type="http://schemas.openxmlformats.org/officeDocument/2006/relationships/image" Target="../media/image14.png"/><Relationship Id="rId10" Type="http://schemas.openxmlformats.org/officeDocument/2006/relationships/image" Target="../media/image13.png"/><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7.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8.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image" Target="../media/image19.png"/><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image" Target="../media/image18.png"/><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17.png"/><Relationship Id="rId12" Type="http://schemas.openxmlformats.org/officeDocument/2006/relationships/slideLayout" Target="../slideLayouts/slideLayout5.xml"/><Relationship Id="rId11" Type="http://schemas.openxmlformats.org/officeDocument/2006/relationships/image" Target="../media/image20.jpeg"/><Relationship Id="rId10" Type="http://schemas.openxmlformats.org/officeDocument/2006/relationships/tags" Target="../tags/tag35.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tags" Target="../tags/tag10.xml"/><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7" Type="http://schemas.openxmlformats.org/officeDocument/2006/relationships/slideLayout" Target="../slideLayouts/slideLayout4.xml"/><Relationship Id="rId16" Type="http://schemas.openxmlformats.org/officeDocument/2006/relationships/tags" Target="../tags/tag15.xml"/><Relationship Id="rId15" Type="http://schemas.openxmlformats.org/officeDocument/2006/relationships/image" Target="../media/image4.jpeg"/><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image" Target="../media/image3.svg"/><Relationship Id="rId11" Type="http://schemas.openxmlformats.org/officeDocument/2006/relationships/image" Target="../media/image2.png"/><Relationship Id="rId10" Type="http://schemas.openxmlformats.org/officeDocument/2006/relationships/tags" Target="../tags/tag1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37.xml"/><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3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5.xml"/><Relationship Id="rId7" Type="http://schemas.openxmlformats.org/officeDocument/2006/relationships/tags" Target="../tags/tag17.xml"/><Relationship Id="rId6" Type="http://schemas.openxmlformats.org/officeDocument/2006/relationships/hyperlink" Target="https://baike.baidu.com/item/%E8%A7%A6%E5%AA%92/0?fromModule=lemma_inlink" TargetMode="External"/><Relationship Id="rId5" Type="http://schemas.openxmlformats.org/officeDocument/2006/relationships/hyperlink" Target="https://baike.baidu.com/item/%E7%94%B5%E9%95%80/0?fromModule=lemma_inlink" TargetMode="External"/><Relationship Id="rId4" Type="http://schemas.openxmlformats.org/officeDocument/2006/relationships/hyperlink" Target="https://baike.baidu.com/item/%E9%93%85%E9%94%8C%E7%9F%BF/0?fromModule=lemma_inlink" TargetMode="External"/><Relationship Id="rId3" Type="http://schemas.openxmlformats.org/officeDocument/2006/relationships/hyperlink" Target="https://baike.baidu.com/item/%E5%BA%9F%E6%B0%94/0?fromModule=lemma_inlink" TargetMode="External"/><Relationship Id="rId2" Type="http://schemas.openxmlformats.org/officeDocument/2006/relationships/hyperlink" Target="https://baike.baidu.com/item/%E7%A8%B3%E5%AE%9A%E5%89%82/0?fromModule=lemma_inlink" TargetMode="External"/><Relationship Id="rId1" Type="http://schemas.openxmlformats.org/officeDocument/2006/relationships/hyperlink" Target="https://baike.baidu.com/item/%E5%A1%91%E8%83%B6/0?fromModule=lemma_inlin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9.xml"/><Relationship Id="rId2" Type="http://schemas.openxmlformats.org/officeDocument/2006/relationships/image" Target="../media/image6.png"/><Relationship Id="rId1" Type="http://schemas.openxmlformats.org/officeDocument/2006/relationships/hyperlink" Target="https://www.bilibili.com/video/BV1o841167vn?spm_id_from=333.788.videopod.sections&amp;vd_source=c0b7ec3046fc14d8d52ef030a617a80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1622818"/>
            <a:ext cx="12192000" cy="2087972"/>
          </a:xfrm>
          <a:prstGeom prst="rect">
            <a:avLst/>
          </a:prstGeom>
          <a:solidFill>
            <a:srgbClr val="045CA3">
              <a:alpha val="77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aphicFrame>
        <p:nvGraphicFramePr>
          <p:cNvPr id="4" name="表格 3"/>
          <p:cNvGraphicFramePr>
            <a:graphicFrameLocks noGrp="1"/>
          </p:cNvGraphicFramePr>
          <p:nvPr>
            <p:custDataLst>
              <p:tags r:id="rId2"/>
            </p:custDataLst>
          </p:nvPr>
        </p:nvGraphicFramePr>
        <p:xfrm>
          <a:off x="5117465" y="4926965"/>
          <a:ext cx="6994525" cy="1828880"/>
        </p:xfrm>
        <a:graphic>
          <a:graphicData uri="http://schemas.openxmlformats.org/drawingml/2006/table">
            <a:tbl>
              <a:tblPr firstRow="1" bandRow="1">
                <a:tableStyleId>{5C22544A-7EE6-4342-B048-85BDC9FD1C3A}</a:tableStyleId>
              </a:tblPr>
              <a:tblGrid>
                <a:gridCol w="1802765"/>
                <a:gridCol w="5191760"/>
              </a:tblGrid>
              <a:tr h="370205">
                <a:tc>
                  <a:txBody>
                    <a:bodyPr/>
                    <a:lstStyle/>
                    <a:p>
                      <a:pPr algn="just"/>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主讲人</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30" marB="457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杨鑫蕊</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袁可欣</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30" marB="4573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457200">
                <a:tc>
                  <a:txBody>
                    <a:bodyPr/>
                    <a:lstStyle/>
                    <a:p>
                      <a:pPr algn="just"/>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30" marB="4573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400" b="1" dirty="0">
                        <a:solidFill>
                          <a:schemeClr val="tx1"/>
                        </a:solidFill>
                        <a:latin typeface="微软雅黑" panose="020B0503020204020204" pitchFamily="34" charset="-122"/>
                        <a:ea typeface="微软雅黑" panose="020B0503020204020204" pitchFamily="34" charset="-122"/>
                      </a:endParaRPr>
                    </a:p>
                  </a:txBody>
                  <a:tcPr marL="91451" marR="91451" marT="45730" marB="4573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457200">
                <a:tc>
                  <a:txBody>
                    <a:bodyPr/>
                    <a:lstStyle/>
                    <a:p>
                      <a:pPr algn="just"/>
                      <a:endPar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txBody>
                  <a:tcPr marL="91451" marR="91451"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sz="2400" b="1" kern="1200" dirty="0">
                        <a:solidFill>
                          <a:schemeClr val="tx1"/>
                        </a:solidFill>
                        <a:latin typeface="微软雅黑" panose="020B0503020204020204" pitchFamily="34" charset="-122"/>
                        <a:ea typeface="微软雅黑" panose="020B0503020204020204" pitchFamily="34" charset="-122"/>
                        <a:cs typeface="+mn-cs"/>
                      </a:endParaRPr>
                    </a:p>
                  </a:txBody>
                  <a:tcPr marL="91451" marR="91451" marT="45730" marB="45730">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7200">
                <a:tc>
                  <a:txBody>
                    <a:bodyPr/>
                    <a:lstStyle/>
                    <a:p>
                      <a:pPr algn="l">
                        <a:buNone/>
                      </a:pPr>
                      <a:endParaRPr lang="zh-CN" altLang="en-US" sz="2400" b="1" dirty="0">
                        <a:solidFill>
                          <a:schemeClr val="tx1"/>
                        </a:solidFill>
                        <a:latin typeface="微软雅黑" panose="020B0503020204020204" pitchFamily="34" charset="-122"/>
                        <a:ea typeface="微软雅黑" panose="020B0503020204020204" pitchFamily="34" charset="-122"/>
                      </a:endParaRPr>
                    </a:p>
                  </a:txBody>
                  <a:tcPr marL="91451" marR="91451" marT="45730" marB="4573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8" name="矩形 7"/>
          <p:cNvSpPr>
            <a:spLocks noChangeArrowheads="1"/>
          </p:cNvSpPr>
          <p:nvPr/>
        </p:nvSpPr>
        <p:spPr bwMode="auto">
          <a:xfrm>
            <a:off x="80072" y="2146317"/>
            <a:ext cx="12031855" cy="90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宋体" panose="02010600030101010101" pitchFamily="2" charset="-122"/>
              </a:defRPr>
            </a:lvl9pPr>
          </a:lstStyle>
          <a:p>
            <a:pPr algn="ctr" eaLnBrk="1" hangingPunct="1">
              <a:lnSpc>
                <a:spcPct val="120000"/>
              </a:lnSpc>
              <a:spcBef>
                <a:spcPct val="0"/>
              </a:spcBef>
              <a:buFontTx/>
              <a:buNone/>
            </a:pPr>
            <a:r>
              <a:rPr lang="zh-CN" altLang="en-US" sz="4400" b="1" dirty="0">
                <a:solidFill>
                  <a:schemeClr val="bg1"/>
                </a:solidFill>
                <a:latin typeface="微软雅黑" panose="020B0503020204020204" pitchFamily="34" charset="-122"/>
                <a:ea typeface="微软雅黑" panose="020B0503020204020204" pitchFamily="34" charset="-122"/>
              </a:rPr>
              <a:t>镉污染引发的食品安全案例</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14399" y="1381125"/>
            <a:ext cx="8791575" cy="461665"/>
          </a:xfrm>
          <a:prstGeom prst="rect">
            <a:avLst/>
          </a:prstGeom>
          <a:noFill/>
        </p:spPr>
        <p:txBody>
          <a:bodyPr wrap="square" rtlCol="0">
            <a:spAutoFit/>
          </a:bodyPr>
          <a:lstStyle/>
          <a:p>
            <a:r>
              <a:rPr lang="zh-CN" altLang="en-US" sz="2400" dirty="0">
                <a:solidFill>
                  <a:srgbClr val="002060"/>
                </a:solidFill>
                <a:latin typeface="微软雅黑" panose="020B0503020204020204" pitchFamily="34" charset="-122"/>
                <a:ea typeface="微软雅黑" panose="020B0503020204020204" pitchFamily="34" charset="-122"/>
              </a:rPr>
              <a:t>看完上面两个案例，大家如果作为食品监管人员可以做些什么呢？</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832514" y="286603"/>
            <a:ext cx="6523630" cy="707886"/>
          </a:xfrm>
          <a:prstGeom prst="rect">
            <a:avLst/>
          </a:prstGeom>
          <a:noFill/>
        </p:spPr>
        <p:txBody>
          <a:bodyPr wrap="square" rtlCol="0">
            <a:spAutoFit/>
          </a:bodyPr>
          <a:lstStyle/>
          <a:p>
            <a:r>
              <a:rPr lang="zh-CN" altLang="en-US" sz="4000" b="1" dirty="0">
                <a:solidFill>
                  <a:srgbClr val="002060"/>
                </a:solidFill>
                <a:latin typeface="微软雅黑" panose="020B0503020204020204" pitchFamily="34" charset="-122"/>
                <a:ea typeface="微软雅黑" panose="020B0503020204020204" pitchFamily="34" charset="-122"/>
              </a:rPr>
              <a:t>案例启示</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941693" y="1864353"/>
            <a:ext cx="9300737" cy="2393604"/>
          </a:xfrm>
          <a:prstGeom prst="rect">
            <a:avLst/>
          </a:prstGeom>
          <a:noFill/>
        </p:spPr>
        <p:txBody>
          <a:bodyPr wrap="square" rtlCol="0">
            <a:spAutoFit/>
          </a:bodyPr>
          <a:lstStyle/>
          <a:p>
            <a:pPr algn="just">
              <a:lnSpc>
                <a:spcPts val="2550"/>
              </a:lnSpc>
            </a:pPr>
            <a:r>
              <a:rPr lang="en-US"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1.</a:t>
            </a:r>
            <a:r>
              <a:rPr lang="zh-CN" altLang="en-US" sz="1600" kern="0" spc="15" dirty="0">
                <a:solidFill>
                  <a:srgbClr val="C00000"/>
                </a:solidFill>
                <a:effectLst/>
                <a:latin typeface="微软雅黑" panose="020B0503020204020204" pitchFamily="34" charset="-122"/>
                <a:ea typeface="微软雅黑" panose="020B0503020204020204" pitchFamily="34" charset="-122"/>
                <a:cs typeface="Segoe UI" panose="020B0502040204020203" pitchFamily="34" charset="0"/>
              </a:rPr>
              <a:t>根据事件的情节严重性，进行处罚。</a:t>
            </a:r>
            <a:r>
              <a:rPr lang="zh-CN"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食品安全法规定，食品生产经营者对其生产经营食品的安全负责，禁止生产经营致病性微生物，农药残留、兽药残留、生物毒素、重金属等污染物质以及其他危害人体健康的物质含量超过食品安全标准限量的食品、食品添加剂、食品相关产品；违反规定生产经营上述食品，尚不构成犯罪的，食品安全监管部门予以行政处罚，包括没收工具、设备、原料，罚款，情节严重的吊销食品生产许可证。刑法规定，如果生产、销售的不符合食品安全标准的食品，足以造成严重食物中毒事故或者其他严重食源性疾病的，则构成犯罪，如果已经对人体健康造成严重危害或者有其他严重情节，则要加重刑罚。</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文本框 4"/>
          <p:cNvSpPr txBox="1"/>
          <p:nvPr/>
        </p:nvSpPr>
        <p:spPr>
          <a:xfrm>
            <a:off x="941693" y="4257957"/>
            <a:ext cx="9260007" cy="726481"/>
          </a:xfrm>
          <a:prstGeom prst="rect">
            <a:avLst/>
          </a:prstGeom>
          <a:noFill/>
        </p:spPr>
        <p:txBody>
          <a:bodyPr wrap="square" rtlCol="0">
            <a:spAutoFit/>
          </a:bodyPr>
          <a:lstStyle/>
          <a:p>
            <a:pPr algn="just">
              <a:lnSpc>
                <a:spcPts val="2550"/>
              </a:lnSpc>
            </a:pPr>
            <a:r>
              <a:rPr lang="en-US"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2.</a:t>
            </a:r>
            <a:r>
              <a:rPr lang="zh-CN"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大米工厂应该在原料收购、成品出厂环节把好质量关，不合格的产品绝不能进入食品市场。湖南部分地区镉大米超标事件频发，</a:t>
            </a:r>
            <a:r>
              <a:rPr lang="zh-CN" altLang="zh-CN" sz="1600" kern="0" spc="15" dirty="0">
                <a:solidFill>
                  <a:srgbClr val="C00000"/>
                </a:solidFill>
                <a:effectLst/>
                <a:latin typeface="微软雅黑" panose="020B0503020204020204" pitchFamily="34" charset="-122"/>
                <a:ea typeface="微软雅黑" panose="020B0503020204020204" pitchFamily="34" charset="-122"/>
                <a:cs typeface="Segoe UI" panose="020B0502040204020203" pitchFamily="34" charset="0"/>
              </a:rPr>
              <a:t>有关部门应该加大对生产经营者的监管力度，对违法者严厉处罚</a:t>
            </a:r>
            <a:r>
              <a:rPr lang="zh-CN"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6" name="文本框 5"/>
          <p:cNvSpPr txBox="1"/>
          <p:nvPr/>
        </p:nvSpPr>
        <p:spPr>
          <a:xfrm>
            <a:off x="914398" y="5054337"/>
            <a:ext cx="9328032" cy="584775"/>
          </a:xfrm>
          <a:prstGeom prst="rect">
            <a:avLst/>
          </a:prstGeom>
          <a:noFill/>
        </p:spPr>
        <p:txBody>
          <a:bodyPr wrap="square" rtlCol="0">
            <a:spAutoFit/>
          </a:bodyPr>
          <a:lstStyle/>
          <a:p>
            <a:r>
              <a:rPr lang="en-US"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3.</a:t>
            </a:r>
            <a:r>
              <a:rPr lang="zh-CN"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当务之急，应该是尽快查清还有多少不合格大米流入了市场，流到了哪里，并尽快予以</a:t>
            </a:r>
            <a:r>
              <a:rPr lang="zh-CN" altLang="zh-CN" sz="1600" kern="0" spc="15" dirty="0">
                <a:solidFill>
                  <a:srgbClr val="C00000"/>
                </a:solidFill>
                <a:effectLst/>
                <a:latin typeface="微软雅黑" panose="020B0503020204020204" pitchFamily="34" charset="-122"/>
                <a:ea typeface="微软雅黑" panose="020B0503020204020204" pitchFamily="34" charset="-122"/>
                <a:cs typeface="Segoe UI" panose="020B0502040204020203" pitchFamily="34" charset="0"/>
              </a:rPr>
              <a:t>封存、召回</a:t>
            </a:r>
            <a:r>
              <a:rPr lang="zh-CN"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，避免更多不合格产品被人食用。然后认定生产经营者的责任，进行相应的处罚。</a:t>
            </a:r>
            <a:endParaRPr lang="zh-CN" altLang="en-US" sz="16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914398" y="5639112"/>
            <a:ext cx="9478372" cy="1059906"/>
          </a:xfrm>
          <a:prstGeom prst="rect">
            <a:avLst/>
          </a:prstGeom>
          <a:noFill/>
        </p:spPr>
        <p:txBody>
          <a:bodyPr wrap="square" rtlCol="0">
            <a:spAutoFit/>
          </a:bodyPr>
          <a:lstStyle/>
          <a:p>
            <a:pPr algn="just">
              <a:lnSpc>
                <a:spcPts val="2550"/>
              </a:lnSpc>
            </a:pPr>
            <a:r>
              <a:rPr lang="en-US"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4.</a:t>
            </a:r>
            <a:r>
              <a:rPr lang="zh-CN"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此外，按照食品安全法规定，食品安全监管机构应该对发生食品安全事故风险较高的食品生产经营者、食品安全风险监测结果表明可能存在食品安全隐患的事项等作为监管的重点。湖南地区大米重金属超标事件频发，</a:t>
            </a:r>
            <a:r>
              <a:rPr lang="zh-CN" altLang="en-US"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食品监管部门</a:t>
            </a:r>
            <a:r>
              <a:rPr lang="zh-CN" altLang="en-US" sz="1600" kern="0" spc="15" dirty="0">
                <a:solidFill>
                  <a:srgbClr val="C00000"/>
                </a:solidFill>
                <a:effectLst/>
                <a:latin typeface="微软雅黑" panose="020B0503020204020204" pitchFamily="34" charset="-122"/>
                <a:ea typeface="微软雅黑" panose="020B0503020204020204" pitchFamily="34" charset="-122"/>
                <a:cs typeface="Segoe UI" panose="020B0502040204020203" pitchFamily="34" charset="0"/>
              </a:rPr>
              <a:t>自觉接受监督</a:t>
            </a:r>
            <a:r>
              <a:rPr lang="zh-CN" altLang="zh-CN" sz="1600" kern="0" spc="15" dirty="0">
                <a:solidFill>
                  <a:srgbClr val="333333"/>
                </a:solidFill>
                <a:effectLst/>
                <a:latin typeface="微软雅黑" panose="020B0503020204020204" pitchFamily="34" charset="-122"/>
                <a:ea typeface="微软雅黑" panose="020B0503020204020204" pitchFamily="34" charset="-122"/>
                <a:cs typeface="Segoe UI" panose="020B0502040204020203" pitchFamily="34" charset="0"/>
              </a:rPr>
              <a:t>，毕竟，食品安全轻忽不得。</a:t>
            </a:r>
            <a:endParaRPr lang="zh-CN" alt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06210" y="2838408"/>
            <a:ext cx="7779994"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三、镉污染的致病性及其危害</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893" y="259110"/>
            <a:ext cx="7779994"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镉的毒性作用机制</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
        <p:nvSpPr>
          <p:cNvPr id="2" name="副标题 2"/>
          <p:cNvSpPr txBox="1"/>
          <p:nvPr/>
        </p:nvSpPr>
        <p:spPr bwMode="auto">
          <a:xfrm>
            <a:off x="478155" y="1218565"/>
            <a:ext cx="8602980" cy="4968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609600" fontAlgn="auto">
              <a:lnSpc>
                <a:spcPts val="2880"/>
              </a:lnSpc>
              <a:buNone/>
              <a:extLst>
                <a:ext uri="{35155182-B16C-46BC-9424-99874614C6A1}">
                  <wpsdc:indentchars xmlns:wpsdc="http://www.wps.cn/officeDocument/2017/drawingmlCustomData" val="200" checksum="4158780845"/>
                </a:ext>
              </a:extLst>
            </a:pPr>
            <a:r>
              <a:rPr lang="zh-CN" altLang="en-US" sz="2400" b="1" dirty="0">
                <a:latin typeface="黑体" panose="02010609060101010101" pitchFamily="49" charset="-122"/>
                <a:ea typeface="黑体" panose="02010609060101010101" pitchFamily="49" charset="-122"/>
                <a:cs typeface="黑体" panose="02010609060101010101" pitchFamily="49" charset="-122"/>
              </a:rPr>
              <a:t>镉具有</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致突变性</a:t>
            </a:r>
            <a:r>
              <a:rPr lang="zh-CN" altLang="en-US" sz="2400" b="1" dirty="0">
                <a:latin typeface="黑体" panose="02010609060101010101" pitchFamily="49" charset="-122"/>
                <a:ea typeface="黑体" panose="02010609060101010101" pitchFamily="49" charset="-122"/>
                <a:cs typeface="黑体" panose="02010609060101010101" pitchFamily="49" charset="-122"/>
              </a:rPr>
              <a:t>，并被国际癌症研究机构认为是</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1A类致癌物</a:t>
            </a:r>
            <a:r>
              <a:rPr lang="zh-CN" altLang="en-US" sz="2400" b="1" dirty="0">
                <a:latin typeface="黑体" panose="02010609060101010101" pitchFamily="49" charset="-122"/>
                <a:ea typeface="黑体" panose="02010609060101010101" pitchFamily="49" charset="-122"/>
                <a:cs typeface="黑体" panose="02010609060101010101" pitchFamily="49" charset="-122"/>
              </a:rPr>
              <a:t>。</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indent="609600" fontAlgn="auto">
              <a:lnSpc>
                <a:spcPts val="2880"/>
              </a:lnSpc>
              <a:buNone/>
              <a:extLst>
                <a:ext uri="{35155182-B16C-46BC-9424-99874614C6A1}">
                  <wpsdc:indentchars xmlns:wpsdc="http://www.wps.cn/officeDocument/2017/drawingmlCustomData" val="200" checksum="4158780845"/>
                </a:ext>
              </a:extLst>
            </a:pP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①镉进入体内后会形成</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镉硫蛋白</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，该蛋白质通过血液运输到全身各处，并能选择性的蓄积于</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肾和肝</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indent="609600" fontAlgn="auto">
              <a:lnSpc>
                <a:spcPts val="2880"/>
              </a:lnSpc>
              <a:buNone/>
              <a:extLst>
                <a:ext uri="{35155182-B16C-46BC-9424-99874614C6A1}">
                  <wpsdc:indentchars xmlns:wpsdc="http://www.wps.cn/officeDocument/2017/drawingmlCustomData" val="200" checksum="4158780845"/>
                </a:ext>
              </a:extLst>
            </a:pP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②镉与含羟基、氨基、巯基的蛋白质分子间发生结合，能</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抑制许多酶系统反应</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，进一步影响</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肝和肾中酶系统</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的正常功能。</a:t>
            </a:r>
            <a:endParaRPr lang="en-US" altLang="zh-CN" sz="2400" b="1" dirty="0">
              <a:latin typeface="黑体" panose="02010609060101010101" pitchFamily="49" charset="-122"/>
              <a:ea typeface="黑体" panose="02010609060101010101" pitchFamily="49" charset="-122"/>
              <a:cs typeface="黑体" panose="02010609060101010101" pitchFamily="49" charset="-122"/>
              <a:sym typeface="+mn-ea"/>
            </a:endParaRPr>
          </a:p>
          <a:p>
            <a:pPr indent="609600" fontAlgn="auto">
              <a:lnSpc>
                <a:spcPts val="2880"/>
              </a:lnSpc>
              <a:buNone/>
              <a:extLst>
                <a:ext uri="{35155182-B16C-46BC-9424-99874614C6A1}">
                  <wpsdc:indentchars xmlns:wpsdc="http://www.wps.cn/officeDocument/2017/drawingmlCustomData" val="200" checksum="4158780845"/>
                </a:ext>
              </a:extLst>
            </a:pP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③镉损伤人体</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肾小管</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，引起糖尿、蛋白尿和氨基酸尿等症状，并使尿酸、尿钙、尿磷的排出量增加。</a:t>
            </a:r>
            <a:endParaRPr lang="zh-CN" altLang="en-US" sz="2400" b="1" dirty="0">
              <a:latin typeface="黑体" panose="02010609060101010101" pitchFamily="49" charset="-122"/>
              <a:ea typeface="黑体" panose="02010609060101010101" pitchFamily="49" charset="-122"/>
              <a:cs typeface="黑体" panose="02010609060101010101" pitchFamily="49" charset="-122"/>
              <a:sym typeface="+mn-ea"/>
            </a:endParaRPr>
          </a:p>
          <a:p>
            <a:pPr indent="609600" fontAlgn="auto">
              <a:lnSpc>
                <a:spcPts val="2880"/>
              </a:lnSpc>
              <a:buNone/>
              <a:extLst>
                <a:ext uri="{35155182-B16C-46BC-9424-99874614C6A1}">
                  <wpsdc:indentchars xmlns:wpsdc="http://www.wps.cn/officeDocument/2017/drawingmlCustomData" val="200" checksum="4158780845"/>
                </a:ext>
              </a:extLst>
            </a:pPr>
            <a:r>
              <a:rPr lang="zh-CN" altLang="en-US" sz="2400" b="1" dirty="0">
                <a:latin typeface="黑体" panose="02010609060101010101" pitchFamily="49" charset="-122"/>
                <a:ea typeface="黑体" panose="02010609060101010101" pitchFamily="49" charset="-122"/>
                <a:cs typeface="黑体" panose="02010609060101010101" pitchFamily="49" charset="-122"/>
              </a:rPr>
              <a:t>④镉还可</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干扰铜、钴等必需微量元素</a:t>
            </a:r>
            <a:r>
              <a:rPr lang="zh-CN" altLang="en-US" sz="2400" b="1" dirty="0">
                <a:latin typeface="黑体" panose="02010609060101010101" pitchFamily="49" charset="-122"/>
                <a:ea typeface="黑体" panose="02010609060101010101" pitchFamily="49" charset="-122"/>
                <a:cs typeface="黑体" panose="02010609060101010101" pitchFamily="49" charset="-122"/>
              </a:rPr>
              <a:t>在体内的正常生理功能和代谢过程而产生相应的毒作用。</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marL="0" indent="457200" algn="just" fontAlgn="auto">
              <a:lnSpc>
                <a:spcPts val="2880"/>
              </a:lnSpc>
              <a:spcBef>
                <a:spcPct val="0"/>
              </a:spcBef>
              <a:spcAft>
                <a:spcPts val="600"/>
              </a:spcAft>
              <a:buNone/>
            </a:pP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pic>
        <p:nvPicPr>
          <p:cNvPr id="3" name="图片 2"/>
          <p:cNvPicPr/>
          <p:nvPr/>
        </p:nvPicPr>
        <p:blipFill>
          <a:blip r:embed="rId1"/>
          <a:stretch>
            <a:fillRect/>
          </a:stretch>
        </p:blipFill>
        <p:spPr>
          <a:xfrm>
            <a:off x="8940800" y="4424045"/>
            <a:ext cx="3025775" cy="2267585"/>
          </a:xfrm>
          <a:prstGeom prst="rect">
            <a:avLst/>
          </a:prstGeom>
        </p:spPr>
      </p:pic>
    </p:spTree>
    <p:custDataLst>
      <p:tags r:id="rId2"/>
    </p:custData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wipe(down)">
                                      <p:cBhvr>
                                        <p:cTn id="13" dur="500"/>
                                        <p:tgtEl>
                                          <p:spTgt spid="2">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down)">
                                      <p:cBhvr>
                                        <p:cTn id="16" dur="500"/>
                                        <p:tgtEl>
                                          <p:spTgt spid="2">
                                            <p:txEl>
                                              <p:pRg st="2" end="2"/>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down)">
                                      <p:cBhvr>
                                        <p:cTn id="19" dur="500"/>
                                        <p:tgtEl>
                                          <p:spTgt spid="2">
                                            <p:txEl>
                                              <p:pRg st="3" end="3"/>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down)">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735" y="116205"/>
            <a:ext cx="5914390" cy="707390"/>
          </a:xfrm>
          <a:prstGeom prst="rect">
            <a:avLst/>
          </a:prstGeom>
          <a:noFill/>
        </p:spPr>
        <p:txBody>
          <a:bodyPr wrap="square">
            <a:no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食品中镉污染的来源</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pic>
        <p:nvPicPr>
          <p:cNvPr id="3" name="图片 2"/>
          <p:cNvPicPr/>
          <p:nvPr>
            <p:custDataLst>
              <p:tags r:id="rId1"/>
            </p:custDataLst>
          </p:nvPr>
        </p:nvPicPr>
        <p:blipFill>
          <a:blip r:embed="rId2"/>
          <a:stretch>
            <a:fillRect/>
          </a:stretch>
        </p:blipFill>
        <p:spPr>
          <a:xfrm>
            <a:off x="4485005" y="1253490"/>
            <a:ext cx="2912110" cy="1988820"/>
          </a:xfrm>
          <a:prstGeom prst="rect">
            <a:avLst/>
          </a:prstGeom>
        </p:spPr>
      </p:pic>
      <p:sp>
        <p:nvSpPr>
          <p:cNvPr id="5" name="文本框 4"/>
          <p:cNvSpPr txBox="1"/>
          <p:nvPr>
            <p:custDataLst>
              <p:tags r:id="rId3"/>
            </p:custDataLst>
          </p:nvPr>
        </p:nvSpPr>
        <p:spPr>
          <a:xfrm>
            <a:off x="4665345" y="3339465"/>
            <a:ext cx="2731770" cy="645160"/>
          </a:xfrm>
          <a:prstGeom prst="rect">
            <a:avLst/>
          </a:prstGeom>
          <a:noFill/>
        </p:spPr>
        <p:txBody>
          <a:bodyPr wrap="square" rtlCol="0">
            <a:spAutoFit/>
          </a:bodyPr>
          <a:lstStyle/>
          <a:p>
            <a:pPr algn="ctr"/>
            <a:r>
              <a:rPr lang="zh-CN" altLang="en-US"/>
              <a:t>农药化肥的使用、污水灌溉的土壤</a:t>
            </a:r>
            <a:endParaRPr lang="zh-CN" altLang="en-US"/>
          </a:p>
        </p:txBody>
      </p:sp>
      <p:sp>
        <p:nvSpPr>
          <p:cNvPr id="7" name="文本框 6"/>
          <p:cNvSpPr txBox="1"/>
          <p:nvPr>
            <p:custDataLst>
              <p:tags r:id="rId4"/>
            </p:custDataLst>
          </p:nvPr>
        </p:nvSpPr>
        <p:spPr>
          <a:xfrm>
            <a:off x="8641080" y="3429000"/>
            <a:ext cx="1975485" cy="368300"/>
          </a:xfrm>
          <a:prstGeom prst="rect">
            <a:avLst/>
          </a:prstGeom>
          <a:noFill/>
        </p:spPr>
        <p:txBody>
          <a:bodyPr wrap="square" rtlCol="0">
            <a:spAutoFit/>
          </a:bodyPr>
          <a:lstStyle/>
          <a:p>
            <a:pPr algn="ctr"/>
            <a:r>
              <a:rPr lang="zh-CN" altLang="en-US"/>
              <a:t>含镉废水</a:t>
            </a:r>
            <a:endParaRPr lang="zh-CN" altLang="en-US"/>
          </a:p>
        </p:txBody>
      </p:sp>
      <p:pic>
        <p:nvPicPr>
          <p:cNvPr id="2" name="图片 1"/>
          <p:cNvPicPr/>
          <p:nvPr>
            <p:custDataLst>
              <p:tags r:id="rId5"/>
            </p:custDataLst>
          </p:nvPr>
        </p:nvPicPr>
        <p:blipFill>
          <a:blip r:embed="rId6"/>
          <a:stretch>
            <a:fillRect/>
          </a:stretch>
        </p:blipFill>
        <p:spPr>
          <a:xfrm>
            <a:off x="8287385" y="3983990"/>
            <a:ext cx="2750185" cy="2018665"/>
          </a:xfrm>
          <a:prstGeom prst="rect">
            <a:avLst/>
          </a:prstGeom>
        </p:spPr>
      </p:pic>
      <p:sp>
        <p:nvSpPr>
          <p:cNvPr id="8" name="文本框 7"/>
          <p:cNvSpPr txBox="1"/>
          <p:nvPr>
            <p:custDataLst>
              <p:tags r:id="rId7"/>
            </p:custDataLst>
          </p:nvPr>
        </p:nvSpPr>
        <p:spPr>
          <a:xfrm>
            <a:off x="8287385" y="6189345"/>
            <a:ext cx="2984500" cy="368300"/>
          </a:xfrm>
          <a:prstGeom prst="rect">
            <a:avLst/>
          </a:prstGeom>
          <a:noFill/>
        </p:spPr>
        <p:txBody>
          <a:bodyPr wrap="square" rtlCol="0">
            <a:spAutoFit/>
          </a:bodyPr>
          <a:lstStyle/>
          <a:p>
            <a:pPr algn="ctr"/>
            <a:r>
              <a:rPr lang="zh-CN" altLang="en-US"/>
              <a:t>含镉容器</a:t>
            </a:r>
            <a:endParaRPr lang="zh-CN" altLang="en-US"/>
          </a:p>
        </p:txBody>
      </p:sp>
      <p:pic>
        <p:nvPicPr>
          <p:cNvPr id="11" name="图片 10"/>
          <p:cNvPicPr/>
          <p:nvPr/>
        </p:nvPicPr>
        <p:blipFill>
          <a:blip r:embed="rId8"/>
          <a:stretch>
            <a:fillRect/>
          </a:stretch>
        </p:blipFill>
        <p:spPr>
          <a:xfrm>
            <a:off x="819785" y="1253490"/>
            <a:ext cx="2886075" cy="1988820"/>
          </a:xfrm>
          <a:prstGeom prst="rect">
            <a:avLst/>
          </a:prstGeom>
        </p:spPr>
      </p:pic>
      <p:sp>
        <p:nvSpPr>
          <p:cNvPr id="13" name="文本框 12"/>
          <p:cNvSpPr txBox="1"/>
          <p:nvPr/>
        </p:nvSpPr>
        <p:spPr>
          <a:xfrm>
            <a:off x="1261745" y="3428365"/>
            <a:ext cx="1865630" cy="368300"/>
          </a:xfrm>
          <a:prstGeom prst="rect">
            <a:avLst/>
          </a:prstGeom>
          <a:noFill/>
        </p:spPr>
        <p:txBody>
          <a:bodyPr wrap="square" rtlCol="0">
            <a:spAutoFit/>
          </a:bodyPr>
          <a:lstStyle/>
          <a:p>
            <a:pPr algn="ctr"/>
            <a:r>
              <a:rPr lang="zh-CN" altLang="en-US"/>
              <a:t>工业污染</a:t>
            </a:r>
            <a:endParaRPr lang="zh-CN" altLang="en-US"/>
          </a:p>
        </p:txBody>
      </p:sp>
      <p:pic>
        <p:nvPicPr>
          <p:cNvPr id="14" name="图片 13"/>
          <p:cNvPicPr/>
          <p:nvPr/>
        </p:nvPicPr>
        <p:blipFill>
          <a:blip r:embed="rId9"/>
          <a:stretch>
            <a:fillRect/>
          </a:stretch>
        </p:blipFill>
        <p:spPr>
          <a:xfrm>
            <a:off x="4485005" y="3984625"/>
            <a:ext cx="2912110" cy="2018030"/>
          </a:xfrm>
          <a:prstGeom prst="rect">
            <a:avLst/>
          </a:prstGeom>
        </p:spPr>
      </p:pic>
      <p:sp>
        <p:nvSpPr>
          <p:cNvPr id="15" name="文本框 14"/>
          <p:cNvSpPr txBox="1"/>
          <p:nvPr/>
        </p:nvSpPr>
        <p:spPr>
          <a:xfrm>
            <a:off x="5299710" y="6083935"/>
            <a:ext cx="1372235" cy="368300"/>
          </a:xfrm>
          <a:prstGeom prst="rect">
            <a:avLst/>
          </a:prstGeom>
          <a:noFill/>
        </p:spPr>
        <p:txBody>
          <a:bodyPr wrap="square" rtlCol="0">
            <a:spAutoFit/>
          </a:bodyPr>
          <a:lstStyle/>
          <a:p>
            <a:r>
              <a:rPr lang="zh-CN" altLang="en-US"/>
              <a:t>食品包装</a:t>
            </a:r>
            <a:endParaRPr lang="zh-CN" altLang="en-US"/>
          </a:p>
        </p:txBody>
      </p:sp>
      <p:pic>
        <p:nvPicPr>
          <p:cNvPr id="16" name="图片 15"/>
          <p:cNvPicPr>
            <a:picLocks noChangeAspect="1"/>
          </p:cNvPicPr>
          <p:nvPr/>
        </p:nvPicPr>
        <p:blipFill>
          <a:blip r:embed="rId10"/>
          <a:stretch>
            <a:fillRect/>
          </a:stretch>
        </p:blipFill>
        <p:spPr>
          <a:xfrm>
            <a:off x="1261745" y="3938905"/>
            <a:ext cx="2051685" cy="2221865"/>
          </a:xfrm>
          <a:prstGeom prst="rect">
            <a:avLst/>
          </a:prstGeom>
        </p:spPr>
      </p:pic>
      <p:sp>
        <p:nvSpPr>
          <p:cNvPr id="17" name="文本框 16"/>
          <p:cNvSpPr txBox="1"/>
          <p:nvPr/>
        </p:nvSpPr>
        <p:spPr>
          <a:xfrm>
            <a:off x="1437640" y="6259195"/>
            <a:ext cx="1689735" cy="368300"/>
          </a:xfrm>
          <a:prstGeom prst="rect">
            <a:avLst/>
          </a:prstGeom>
          <a:noFill/>
        </p:spPr>
        <p:txBody>
          <a:bodyPr wrap="square" rtlCol="0">
            <a:spAutoFit/>
          </a:bodyPr>
          <a:lstStyle/>
          <a:p>
            <a:pPr algn="ctr"/>
            <a:r>
              <a:rPr lang="zh-CN" altLang="en-US"/>
              <a:t>含磷化肥</a:t>
            </a:r>
            <a:endParaRPr lang="zh-CN" altLang="en-US"/>
          </a:p>
        </p:txBody>
      </p:sp>
      <p:pic>
        <p:nvPicPr>
          <p:cNvPr id="10" name="图片 9"/>
          <p:cNvPicPr>
            <a:picLocks noChangeAspect="1"/>
          </p:cNvPicPr>
          <p:nvPr/>
        </p:nvPicPr>
        <p:blipFill>
          <a:blip r:embed="rId11"/>
          <a:stretch>
            <a:fillRect/>
          </a:stretch>
        </p:blipFill>
        <p:spPr>
          <a:xfrm>
            <a:off x="8287385" y="1275080"/>
            <a:ext cx="2820670" cy="2105660"/>
          </a:xfrm>
          <a:prstGeom prst="rect">
            <a:avLst/>
          </a:prstGeom>
        </p:spPr>
      </p:pic>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linds(horizontal)">
                                      <p:cBhvr>
                                        <p:cTn id="47" dur="500"/>
                                        <p:tgtEl>
                                          <p:spTgt spid="2"/>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5" grpId="0"/>
      <p:bldP spid="5" grpId="1"/>
      <p:bldP spid="7" grpId="0"/>
      <p:bldP spid="7" grpId="1"/>
      <p:bldP spid="17" grpId="0"/>
      <p:bldP spid="17" grpId="1"/>
      <p:bldP spid="15" grpId="0"/>
      <p:bldP spid="15" grpId="1"/>
      <p:bldP spid="8" grpId="0"/>
      <p:bldP spid="8"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735" y="259080"/>
            <a:ext cx="6254750"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镉污染对人体健康的危害</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790575" y="1147445"/>
            <a:ext cx="10635615" cy="4015740"/>
          </a:xfrm>
          <a:prstGeom prst="rect">
            <a:avLst/>
          </a:prstGeom>
          <a:noFill/>
        </p:spPr>
        <p:txBody>
          <a:bodyPr wrap="square">
            <a:noAutofit/>
          </a:bodyPr>
          <a:lstStyle/>
          <a:p>
            <a:pPr indent="609600" fontAlgn="auto">
              <a:lnSpc>
                <a:spcPct val="150000"/>
              </a:lnSpc>
              <a:extLst>
                <a:ext uri="{35155182-B16C-46BC-9424-99874614C6A1}">
                  <wpsdc:indentchars xmlns:wpsdc="http://www.wps.cn/officeDocument/2017/drawingmlCustomData" val="200" checksum="4158780845"/>
                </a:ext>
              </a:extLst>
            </a:pP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急性镉中毒：分为</a:t>
            </a:r>
            <a:r>
              <a:rPr lang="zh-CN" altLang="en-US" sz="24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吸入性</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急性镉中毒、</a:t>
            </a:r>
            <a:r>
              <a:rPr lang="zh-CN" altLang="en-US" sz="2400" b="1" dirty="0">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食入性</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急性镉中毒，以损害</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呼吸系统和消化系统</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为主，表现为咳嗽、胸闷、呼吸困难、关节酸痛、腹痛、腹泻等症状，严重时会出现</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急性肺炎、肺水肿</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和</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虚脱</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a:t>
            </a: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a:p>
            <a:pPr indent="609600" fontAlgn="auto">
              <a:lnSpc>
                <a:spcPct val="150000"/>
              </a:lnSpc>
              <a:extLst>
                <a:ext uri="{35155182-B16C-46BC-9424-99874614C6A1}">
                  <wpsdc:indentchars xmlns:wpsdc="http://www.wps.cn/officeDocument/2017/drawingmlCustomData" val="200" checksum="4158780845"/>
                </a:ext>
              </a:extLst>
            </a:pP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慢性镉中毒：</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损害</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肾脏</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为主，会对</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肾小管</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造成损伤，使人出现</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糖尿、蛋白尿和氨基酸尿</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等症状，增加尿钙和尿酸的排出量。还可引起</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贫血、骨骼疏松、</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萎缩及变形等。</a:t>
            </a:r>
            <a:endParaRPr lang="zh-CN" altLang="en-US" sz="2400" b="1" dirty="0">
              <a:latin typeface="黑体" panose="02010609060101010101" pitchFamily="49" charset="-122"/>
              <a:ea typeface="黑体" panose="02010609060101010101" pitchFamily="49" charset="-122"/>
              <a:cs typeface="黑体" panose="02010609060101010101" pitchFamily="49" charset="-122"/>
              <a:sym typeface="+mn-ea"/>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dirty="0">
              <a:latin typeface="黑体" panose="02010609060101010101" pitchFamily="49" charset="-122"/>
              <a:ea typeface="黑体" panose="02010609060101010101" pitchFamily="49" charset="-122"/>
              <a:cs typeface="黑体" panose="02010609060101010101" pitchFamily="49" charset="-122"/>
              <a:sym typeface="+mn-ea"/>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p:nvPr/>
        </p:nvPicPr>
        <p:blipFill>
          <a:blip r:embed="rId1"/>
          <a:stretch>
            <a:fillRect/>
          </a:stretch>
        </p:blipFill>
        <p:spPr>
          <a:xfrm>
            <a:off x="8757285" y="4957445"/>
            <a:ext cx="3434715" cy="190055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893" y="259110"/>
            <a:ext cx="7779994"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镉进入和排出人体的途径</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433070" y="1100455"/>
            <a:ext cx="5894705" cy="3496310"/>
          </a:xfrm>
          <a:prstGeom prst="rect">
            <a:avLst/>
          </a:prstGeom>
          <a:noFill/>
        </p:spPr>
        <p:txBody>
          <a:bodyPr wrap="square">
            <a:noAutofit/>
          </a:bodyPr>
          <a:lstStyle/>
          <a:p>
            <a:pPr indent="609600" fontAlgn="auto">
              <a:lnSpc>
                <a:spcPct val="150000"/>
              </a:lnSpc>
              <a:extLst>
                <a:ext uri="{35155182-B16C-46BC-9424-99874614C6A1}">
                  <wpsdc:indentchars xmlns:wpsdc="http://www.wps.cn/officeDocument/2017/drawingmlCustomData" val="200" checksum="4158780845"/>
                </a:ext>
              </a:extLst>
            </a:pP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含镉气体通过</a:t>
            </a:r>
            <a:r>
              <a:rPr lang="zh-CN" altLang="en-US" sz="2400" b="1" dirty="0">
                <a:solidFill>
                  <a:srgbClr val="0070C0"/>
                </a:solidFill>
                <a:latin typeface="黑体" panose="02010609060101010101" pitchFamily="49" charset="-122"/>
                <a:ea typeface="黑体" panose="02010609060101010101" pitchFamily="49" charset="-122"/>
                <a:cs typeface="黑体" panose="02010609060101010101" pitchFamily="49" charset="-122"/>
              </a:rPr>
              <a:t>呼吸道</a:t>
            </a:r>
            <a:r>
              <a:rPr lang="zh-CN" altLang="en-US" sz="2400" b="1" dirty="0">
                <a:latin typeface="黑体" panose="02010609060101010101" pitchFamily="49" charset="-122"/>
                <a:ea typeface="黑体" panose="02010609060101010101" pitchFamily="49" charset="-122"/>
                <a:cs typeface="黑体" panose="02010609060101010101" pitchFamily="49" charset="-122"/>
              </a:rPr>
              <a:t>会引起呼吸道刺激症状，如出现</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咳嗽、咳痰、胸闷气短、呼吸困难</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、肺炎、肺水肿</a:t>
            </a:r>
            <a:r>
              <a:rPr lang="zh-CN" altLang="en-US" sz="2400" b="1" dirty="0">
                <a:latin typeface="黑体" panose="02010609060101010101" pitchFamily="49" charset="-122"/>
                <a:ea typeface="黑体" panose="02010609060101010101" pitchFamily="49" charset="-122"/>
                <a:cs typeface="黑体" panose="02010609060101010101" pitchFamily="49" charset="-122"/>
              </a:rPr>
              <a:t>等。</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lang="zh-CN" altLang="en-US" sz="2400" b="1" dirty="0">
                <a:latin typeface="黑体" panose="02010609060101010101" pitchFamily="49" charset="-122"/>
                <a:ea typeface="黑体" panose="02010609060101010101" pitchFamily="49" charset="-122"/>
                <a:cs typeface="黑体" panose="02010609060101010101" pitchFamily="49" charset="-122"/>
              </a:rPr>
              <a:t>镉</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从</a:t>
            </a:r>
            <a:r>
              <a:rPr lang="zh-CN" altLang="en-US" sz="2400" b="1" dirty="0">
                <a:solidFill>
                  <a:srgbClr val="0070C0"/>
                </a:solidFill>
                <a:latin typeface="黑体" panose="02010609060101010101" pitchFamily="49" charset="-122"/>
                <a:ea typeface="黑体" panose="02010609060101010101" pitchFamily="49" charset="-122"/>
                <a:cs typeface="黑体" panose="02010609060101010101" pitchFamily="49" charset="-122"/>
              </a:rPr>
              <a:t>消化道</a:t>
            </a:r>
            <a:r>
              <a:rPr lang="zh-CN" altLang="en-US" sz="2400" b="1" dirty="0">
                <a:solidFill>
                  <a:schemeClr val="tx1"/>
                </a:solidFill>
                <a:latin typeface="黑体" panose="02010609060101010101" pitchFamily="49" charset="-122"/>
                <a:ea typeface="黑体" panose="02010609060101010101" pitchFamily="49" charset="-122"/>
                <a:cs typeface="黑体" panose="02010609060101010101" pitchFamily="49" charset="-122"/>
              </a:rPr>
              <a:t>进入体内，</a:t>
            </a:r>
            <a:r>
              <a:rPr lang="zh-CN" altLang="en-US" sz="2400" b="1" dirty="0">
                <a:latin typeface="黑体" panose="02010609060101010101" pitchFamily="49" charset="-122"/>
                <a:ea typeface="黑体" panose="02010609060101010101" pitchFamily="49" charset="-122"/>
                <a:cs typeface="黑体" panose="02010609060101010101" pitchFamily="49" charset="-122"/>
              </a:rPr>
              <a:t>引起</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恶心、呕吐</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、腹疼、腹泻</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rPr>
              <a:t>、胃肠痉挛</a:t>
            </a:r>
            <a:r>
              <a:rPr lang="zh-CN" altLang="en-US" sz="2400" b="1" dirty="0">
                <a:latin typeface="黑体" panose="02010609060101010101" pitchFamily="49" charset="-122"/>
                <a:ea typeface="黑体" panose="02010609060101010101" pitchFamily="49" charset="-122"/>
                <a:cs typeface="黑体" panose="02010609060101010101" pitchFamily="49" charset="-122"/>
              </a:rPr>
              <a:t>等症状，甚至可因肝肾综合征死亡。</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6415405" y="1100455"/>
            <a:ext cx="5511800" cy="3496945"/>
          </a:xfrm>
          <a:prstGeom prst="rect">
            <a:avLst/>
          </a:prstGeom>
          <a:noFill/>
        </p:spPr>
        <p:txBody>
          <a:bodyPr wrap="square" rtlCol="0">
            <a:noAutofit/>
          </a:bodyPr>
          <a:lstStyle/>
          <a:p>
            <a:pPr indent="609600" fontAlgn="auto">
              <a:lnSpc>
                <a:spcPct val="150000"/>
              </a:lnSpc>
            </a:pP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镉主要通过</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粪便和尿液</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排出体外排出。眼前，还没有诊断镉中毒的殊效药物，但是多吃</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富含维生素C、硒元素和高蛋白的食物</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有助于镉的排出。镉中毒可以通过</a:t>
            </a: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温水洗胃、导泻</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的方式治疗，同时要注意纠正电解质平衡。</a:t>
            </a:r>
            <a:endParaRPr lang="zh-CN" altLang="en-US" sz="2400" b="1" dirty="0">
              <a:latin typeface="黑体" panose="02010609060101010101" pitchFamily="49" charset="-122"/>
              <a:ea typeface="黑体" panose="02010609060101010101" pitchFamily="49" charset="-122"/>
              <a:cs typeface="黑体" panose="02010609060101010101" pitchFamily="49" charset="-122"/>
              <a:sym typeface="+mn-ea"/>
            </a:endParaRPr>
          </a:p>
          <a:p>
            <a:pPr indent="457200" fontAlgn="auto">
              <a:lnSpc>
                <a:spcPct val="150000"/>
              </a:lnSpc>
              <a:extLst>
                <a:ext uri="{35155182-B16C-46BC-9424-99874614C6A1}">
                  <wpsdc:indentchars xmlns:wpsdc="http://www.wps.cn/officeDocument/2017/drawingmlCustomData" val="200" checksum="59296752"/>
                </a:ext>
              </a:extLst>
            </a:pP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endParaRPr lang="zh-CN" altLang="en-US"/>
          </a:p>
        </p:txBody>
      </p:sp>
      <p:pic>
        <p:nvPicPr>
          <p:cNvPr id="3" name="图片 2"/>
          <p:cNvPicPr>
            <a:picLocks noChangeAspect="1"/>
          </p:cNvPicPr>
          <p:nvPr/>
        </p:nvPicPr>
        <p:blipFill>
          <a:blip r:embed="rId1"/>
          <a:stretch>
            <a:fillRect/>
          </a:stretch>
        </p:blipFill>
        <p:spPr>
          <a:xfrm>
            <a:off x="1322070" y="4596765"/>
            <a:ext cx="3663315" cy="204025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902460" y="2628900"/>
            <a:ext cx="8048625" cy="706755"/>
          </a:xfrm>
          <a:prstGeom prst="rect">
            <a:avLst/>
          </a:prstGeom>
          <a:noFill/>
        </p:spPr>
        <p:txBody>
          <a:bodyPr wrap="square" rtlCol="0" anchor="t">
            <a:spAutoFit/>
          </a:bodyPr>
          <a:lstStyle/>
          <a:p>
            <a:pPr algn="ctr"/>
            <a:r>
              <a:rPr lang="zh-CN" altLang="en-US" sz="4000" b="1" dirty="0">
                <a:solidFill>
                  <a:srgbClr val="002060"/>
                </a:solidFill>
                <a:latin typeface="微软雅黑" panose="020B0503020204020204" pitchFamily="34" charset="-122"/>
                <a:ea typeface="微软雅黑" panose="020B0503020204020204" pitchFamily="34" charset="-122"/>
                <a:sym typeface="+mn-ea"/>
              </a:rPr>
              <a:t>四、引发镉污染的主要食品类别</a:t>
            </a:r>
            <a:endParaRPr lang="zh-CN" altLang="en-US" sz="4000" b="1" dirty="0">
              <a:solidFill>
                <a:srgbClr val="00206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696595" y="1606550"/>
            <a:ext cx="3115310" cy="2434590"/>
          </a:xfrm>
          <a:prstGeom prst="rect">
            <a:avLst/>
          </a:prstGeom>
        </p:spPr>
      </p:pic>
      <p:sp>
        <p:nvSpPr>
          <p:cNvPr id="4" name="文本框 3"/>
          <p:cNvSpPr txBox="1"/>
          <p:nvPr>
            <p:custDataLst>
              <p:tags r:id="rId3"/>
            </p:custDataLst>
          </p:nvPr>
        </p:nvSpPr>
        <p:spPr>
          <a:xfrm>
            <a:off x="931545" y="4097655"/>
            <a:ext cx="2644775" cy="368300"/>
          </a:xfrm>
          <a:prstGeom prst="rect">
            <a:avLst/>
          </a:prstGeom>
          <a:noFill/>
        </p:spPr>
        <p:txBody>
          <a:bodyPr wrap="square" rtlCol="0">
            <a:spAutoFit/>
          </a:bodyPr>
          <a:lstStyle/>
          <a:p>
            <a:pPr algn="ctr"/>
            <a:r>
              <a:rPr lang="zh-CN" altLang="en-US"/>
              <a:t>动物肝脏、肾脏</a:t>
            </a:r>
            <a:endParaRPr lang="zh-CN" altLang="en-US"/>
          </a:p>
        </p:txBody>
      </p:sp>
      <p:pic>
        <p:nvPicPr>
          <p:cNvPr id="5" name="图片 4"/>
          <p:cNvPicPr>
            <a:picLocks noChangeAspect="1"/>
          </p:cNvPicPr>
          <p:nvPr>
            <p:custDataLst>
              <p:tags r:id="rId4"/>
            </p:custDataLst>
          </p:nvPr>
        </p:nvPicPr>
        <p:blipFill>
          <a:blip r:embed="rId5"/>
          <a:stretch>
            <a:fillRect/>
          </a:stretch>
        </p:blipFill>
        <p:spPr>
          <a:xfrm>
            <a:off x="4318000" y="1606550"/>
            <a:ext cx="3231515" cy="2434590"/>
          </a:xfrm>
          <a:prstGeom prst="rect">
            <a:avLst/>
          </a:prstGeom>
        </p:spPr>
      </p:pic>
      <p:sp>
        <p:nvSpPr>
          <p:cNvPr id="6" name="文本框 5"/>
          <p:cNvSpPr txBox="1"/>
          <p:nvPr>
            <p:custDataLst>
              <p:tags r:id="rId6"/>
            </p:custDataLst>
          </p:nvPr>
        </p:nvSpPr>
        <p:spPr>
          <a:xfrm>
            <a:off x="4697095" y="4097655"/>
            <a:ext cx="2227580" cy="368300"/>
          </a:xfrm>
          <a:prstGeom prst="rect">
            <a:avLst/>
          </a:prstGeom>
          <a:noFill/>
        </p:spPr>
        <p:txBody>
          <a:bodyPr wrap="square" rtlCol="0">
            <a:spAutoFit/>
          </a:bodyPr>
          <a:lstStyle/>
          <a:p>
            <a:pPr algn="ctr"/>
            <a:r>
              <a:rPr lang="zh-CN" altLang="en-US"/>
              <a:t>贝类等水产品</a:t>
            </a:r>
            <a:endParaRPr lang="zh-CN" altLang="en-US"/>
          </a:p>
        </p:txBody>
      </p:sp>
      <p:pic>
        <p:nvPicPr>
          <p:cNvPr id="7" name="图片 6"/>
          <p:cNvPicPr>
            <a:picLocks noChangeAspect="1"/>
          </p:cNvPicPr>
          <p:nvPr>
            <p:custDataLst>
              <p:tags r:id="rId7"/>
            </p:custDataLst>
          </p:nvPr>
        </p:nvPicPr>
        <p:blipFill>
          <a:blip r:embed="rId8"/>
          <a:stretch>
            <a:fillRect/>
          </a:stretch>
        </p:blipFill>
        <p:spPr>
          <a:xfrm>
            <a:off x="8055610" y="1606550"/>
            <a:ext cx="3296285" cy="2434590"/>
          </a:xfrm>
          <a:prstGeom prst="rect">
            <a:avLst/>
          </a:prstGeom>
        </p:spPr>
      </p:pic>
      <p:sp>
        <p:nvSpPr>
          <p:cNvPr id="8" name="文本框 7"/>
          <p:cNvSpPr txBox="1"/>
          <p:nvPr>
            <p:custDataLst>
              <p:tags r:id="rId9"/>
            </p:custDataLst>
          </p:nvPr>
        </p:nvSpPr>
        <p:spPr>
          <a:xfrm>
            <a:off x="8570595" y="4097655"/>
            <a:ext cx="2611755" cy="368300"/>
          </a:xfrm>
          <a:prstGeom prst="rect">
            <a:avLst/>
          </a:prstGeom>
          <a:noFill/>
        </p:spPr>
        <p:txBody>
          <a:bodyPr wrap="square" rtlCol="0">
            <a:spAutoFit/>
          </a:bodyPr>
          <a:lstStyle/>
          <a:p>
            <a:r>
              <a:rPr lang="zh-CN" altLang="en-US"/>
              <a:t>污染地区的谷物蔬菜</a:t>
            </a:r>
            <a:endParaRPr lang="zh-CN" altLang="en-US"/>
          </a:p>
        </p:txBody>
      </p:sp>
      <p:pic>
        <p:nvPicPr>
          <p:cNvPr id="9" name="图片 8"/>
          <p:cNvPicPr/>
          <p:nvPr>
            <p:custDataLst>
              <p:tags r:id="rId10"/>
            </p:custDataLst>
          </p:nvPr>
        </p:nvPicPr>
        <p:blipFill>
          <a:blip r:embed="rId11"/>
          <a:stretch>
            <a:fillRect/>
          </a:stretch>
        </p:blipFill>
        <p:spPr>
          <a:xfrm>
            <a:off x="3472180" y="2763520"/>
            <a:ext cx="5095240" cy="2729865"/>
          </a:xfrm>
          <a:prstGeom prst="rect">
            <a:avLst/>
          </a:prstGeom>
        </p:spPr>
      </p:pic>
      <p:sp>
        <p:nvSpPr>
          <p:cNvPr id="10" name="文本框 9"/>
          <p:cNvSpPr txBox="1"/>
          <p:nvPr/>
        </p:nvSpPr>
        <p:spPr>
          <a:xfrm>
            <a:off x="696595" y="302260"/>
            <a:ext cx="8048625" cy="706755"/>
          </a:xfrm>
          <a:prstGeom prst="rect">
            <a:avLst/>
          </a:prstGeom>
          <a:noFill/>
        </p:spPr>
        <p:txBody>
          <a:bodyPr wrap="square" rtlCol="0" anchor="t">
            <a:spAutoFit/>
          </a:bodyPr>
          <a:lstStyle/>
          <a:p>
            <a:pPr algn="l"/>
            <a:r>
              <a:rPr lang="zh-CN" altLang="en-US" sz="4000" b="1" dirty="0">
                <a:solidFill>
                  <a:srgbClr val="002060"/>
                </a:solidFill>
                <a:latin typeface="微软雅黑" panose="020B0503020204020204" pitchFamily="34" charset="-122"/>
                <a:ea typeface="微软雅黑" panose="020B0503020204020204" pitchFamily="34" charset="-122"/>
                <a:sym typeface="+mn-ea"/>
              </a:rPr>
              <a:t>引发镉污染的主要食品类别</a:t>
            </a:r>
            <a:endParaRPr lang="zh-CN" altLang="en-US" sz="4000" b="1" dirty="0">
              <a:solidFill>
                <a:srgbClr val="002060"/>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8" grpId="0"/>
      <p:bldP spid="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06210" y="2838408"/>
            <a:ext cx="7779994"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五、镉污染的预防控制措施</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735" y="259080"/>
            <a:ext cx="9711055"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针对土壤和水体中镉污染的预防控制措施</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955040" y="1387475"/>
            <a:ext cx="9941560" cy="3616960"/>
          </a:xfrm>
          <a:prstGeom prst="rect">
            <a:avLst/>
          </a:prstGeom>
          <a:noFill/>
        </p:spPr>
        <p:txBody>
          <a:bodyPr wrap="square" rtlCol="0">
            <a:noAutofit/>
          </a:bodyPr>
          <a:lstStyle/>
          <a:p>
            <a:pPr indent="609600" fontAlgn="auto">
              <a:lnSpc>
                <a:spcPct val="150000"/>
              </a:lnSpc>
              <a:extLst>
                <a:ext uri="{35155182-B16C-46BC-9424-99874614C6A1}">
                  <wpsdc:indentchars xmlns:wpsdc="http://www.wps.cn/officeDocument/2017/drawingmlCustomData" val="200" checksum="4158780845"/>
                </a:ext>
              </a:extLst>
            </a:pPr>
            <a:r>
              <a:rPr lang="zh-CN" altLang="en-US" sz="2400" b="1">
                <a:latin typeface="Arial" panose="020B0604020202020204" pitchFamily="34" charset="0"/>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降低工业生产造成的污染，减少工业</a:t>
            </a:r>
            <a:r>
              <a:rPr lang="en-US"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三废</a:t>
            </a:r>
            <a:r>
              <a:rPr lang="en-US" altLang="zh-CN" sz="2400" b="1">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latin typeface="黑体" panose="02010609060101010101" pitchFamily="49" charset="-122"/>
                <a:ea typeface="黑体" panose="02010609060101010101" pitchFamily="49" charset="-122"/>
                <a:cs typeface="黑体" panose="02010609060101010101" pitchFamily="49" charset="-122"/>
              </a:rPr>
              <a:t>的排放；</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lang="zh-CN" altLang="en-US" sz="2400" b="1">
                <a:latin typeface="Arial" panose="020B0604020202020204" pitchFamily="34" charset="0"/>
                <a:ea typeface="黑体" panose="02010609060101010101" pitchFamily="49" charset="-122"/>
                <a:cs typeface="黑体" panose="02010609060101010101" pitchFamily="49" charset="-122"/>
                <a:sym typeface="+mn-ea"/>
              </a:rPr>
              <a:t>►</a:t>
            </a:r>
            <a:r>
              <a:rPr lang="zh-CN" altLang="en-US" sz="2400" b="1">
                <a:latin typeface="黑体" panose="02010609060101010101" pitchFamily="49" charset="-122"/>
                <a:ea typeface="黑体" panose="02010609060101010101" pitchFamily="49" charset="-122"/>
                <a:cs typeface="黑体" panose="02010609060101010101" pitchFamily="49" charset="-122"/>
              </a:rPr>
              <a:t>合理使用农药</a:t>
            </a:r>
            <a:r>
              <a:rPr lang="en-US" altLang="zh-CN" sz="2400" b="1">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积极发展高效低残留农药；</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lang="zh-CN" altLang="en-US" sz="2400" b="1">
                <a:latin typeface="Arial" panose="020B0604020202020204" pitchFamily="34" charset="0"/>
                <a:ea typeface="黑体" panose="02010609060101010101" pitchFamily="49" charset="-122"/>
                <a:cs typeface="黑体" panose="02010609060101010101" pitchFamily="49" charset="-122"/>
                <a:sym typeface="+mn-ea"/>
              </a:rPr>
              <a:t>►</a:t>
            </a:r>
            <a:r>
              <a:rPr lang="zh-CN" altLang="en-US" sz="2400" b="1">
                <a:latin typeface="黑体" panose="02010609060101010101" pitchFamily="49" charset="-122"/>
                <a:ea typeface="黑体" panose="02010609060101010101" pitchFamily="49" charset="-122"/>
                <a:cs typeface="黑体" panose="02010609060101010101" pitchFamily="49" charset="-122"/>
              </a:rPr>
              <a:t>建立水源、土壤质量监测体系，加强污染防御机制；</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lang="zh-CN" altLang="en-US" sz="2400" b="1">
                <a:latin typeface="Arial" panose="020B0604020202020204" pitchFamily="34" charset="0"/>
                <a:ea typeface="黑体" panose="02010609060101010101" pitchFamily="49" charset="-122"/>
                <a:cs typeface="黑体" panose="02010609060101010101" pitchFamily="49" charset="-122"/>
                <a:sym typeface="+mn-ea"/>
              </a:rPr>
              <a:t>►对于已经受到镉污染的水源和土壤，可以采用物理、化学和生物方法进行净化修复。</a:t>
            </a:r>
            <a:endParaRPr lang="en-US" altLang="zh-CN" sz="2400" b="1">
              <a:latin typeface="Arial" panose="020B0604020202020204" pitchFamily="34" charset="0"/>
              <a:ea typeface="黑体" panose="02010609060101010101" pitchFamily="49" charset="-122"/>
              <a:cs typeface="黑体" panose="02010609060101010101" pitchFamily="49"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9" name="文本框 61"/>
          <p:cNvSpPr txBox="1"/>
          <p:nvPr>
            <p:custDataLst>
              <p:tags r:id="rId2"/>
            </p:custDataLst>
          </p:nvPr>
        </p:nvSpPr>
        <p:spPr>
          <a:xfrm>
            <a:off x="1001143" y="2259702"/>
            <a:ext cx="3529330" cy="1442085"/>
          </a:xfrm>
          <a:prstGeom prst="rect">
            <a:avLst/>
          </a:prstGeom>
          <a:noFill/>
        </p:spPr>
        <p:txBody>
          <a:bodyPr wrap="square" rtlCol="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lnSpc>
                <a:spcPct val="100000"/>
              </a:lnSpc>
              <a:spcBef>
                <a:spcPts val="0"/>
              </a:spcBef>
              <a:spcAft>
                <a:spcPts val="0"/>
              </a:spcAft>
              <a:buSzPct val="100000"/>
              <a:buNone/>
            </a:pPr>
            <a:r>
              <a:rPr lang="zh-CN" altLang="en-US" sz="4800" b="1" spc="17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主 要 内 容</a:t>
            </a:r>
            <a:endParaRPr lang="zh-CN" altLang="en-US" sz="4800" b="1" spc="170" dirty="0">
              <a:solidFill>
                <a:srgbClr val="0070C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 name="文本框 58"/>
          <p:cNvSpPr txBox="1"/>
          <p:nvPr>
            <p:custDataLst>
              <p:tags r:id="rId3"/>
            </p:custDataLst>
          </p:nvPr>
        </p:nvSpPr>
        <p:spPr>
          <a:xfrm>
            <a:off x="5564122" y="1812662"/>
            <a:ext cx="741680" cy="6915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spc="300" dirty="0">
                <a:solidFill>
                  <a:srgbClr val="02883D"/>
                </a:solidFill>
                <a:latin typeface="微软雅黑" panose="020B0503020204020204" pitchFamily="34" charset="-122"/>
                <a:ea typeface="微软雅黑" panose="020B0503020204020204" pitchFamily="34" charset="-122"/>
              </a:rPr>
              <a:t>一、</a:t>
            </a:r>
            <a:endParaRPr lang="en-US" altLang="zh-CN" sz="3200" b="1" spc="300" dirty="0">
              <a:solidFill>
                <a:srgbClr val="02883D"/>
              </a:solidFill>
              <a:latin typeface="微软雅黑" panose="020B0503020204020204" pitchFamily="34" charset="-122"/>
              <a:ea typeface="微软雅黑" panose="020B0503020204020204" pitchFamily="34" charset="-122"/>
            </a:endParaRPr>
          </a:p>
        </p:txBody>
      </p:sp>
      <p:sp>
        <p:nvSpPr>
          <p:cNvPr id="13" name="文本框 61"/>
          <p:cNvSpPr txBox="1"/>
          <p:nvPr>
            <p:custDataLst>
              <p:tags r:id="rId4"/>
            </p:custDataLst>
          </p:nvPr>
        </p:nvSpPr>
        <p:spPr>
          <a:xfrm>
            <a:off x="6305802" y="1900927"/>
            <a:ext cx="4117975" cy="691515"/>
          </a:xfrm>
          <a:prstGeom prst="rect">
            <a:avLst/>
          </a:prstGeom>
          <a:noFill/>
        </p:spPr>
        <p:txBody>
          <a:bodyPr wrap="square"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pPr>
            <a:r>
              <a:rPr lang="zh-CN" altLang="en-US" sz="2800" b="1" spc="240" dirty="0">
                <a:solidFill>
                  <a:schemeClr val="tx1"/>
                </a:solidFill>
                <a:latin typeface="微软雅黑" panose="020B0503020204020204" pitchFamily="34" charset="-122"/>
                <a:ea typeface="微软雅黑" panose="020B0503020204020204" pitchFamily="34" charset="-122"/>
              </a:rPr>
              <a:t>镉的简介</a:t>
            </a:r>
            <a:endParaRPr lang="zh-CN" altLang="en-US" sz="2800" b="1" spc="240" dirty="0">
              <a:solidFill>
                <a:schemeClr val="tx1"/>
              </a:solidFill>
              <a:latin typeface="微软雅黑" panose="020B0503020204020204" pitchFamily="34" charset="-122"/>
              <a:ea typeface="微软雅黑" panose="020B0503020204020204" pitchFamily="34" charset="-122"/>
            </a:endParaRPr>
          </a:p>
        </p:txBody>
      </p:sp>
      <p:sp>
        <p:nvSpPr>
          <p:cNvPr id="15" name="文本框 58"/>
          <p:cNvSpPr txBox="1"/>
          <p:nvPr>
            <p:custDataLst>
              <p:tags r:id="rId5"/>
            </p:custDataLst>
          </p:nvPr>
        </p:nvSpPr>
        <p:spPr>
          <a:xfrm>
            <a:off x="5564122" y="2592442"/>
            <a:ext cx="741680" cy="6915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spc="300" dirty="0">
                <a:solidFill>
                  <a:srgbClr val="02883D"/>
                </a:solidFill>
                <a:latin typeface="微软雅黑" panose="020B0503020204020204" pitchFamily="34" charset="-122"/>
                <a:ea typeface="微软雅黑" panose="020B0503020204020204" pitchFamily="34" charset="-122"/>
              </a:rPr>
              <a:t>二、</a:t>
            </a:r>
            <a:endParaRPr lang="en-US" altLang="zh-CN" sz="3200" b="1" spc="300" dirty="0">
              <a:solidFill>
                <a:srgbClr val="02883D"/>
              </a:solidFill>
              <a:latin typeface="微软雅黑" panose="020B0503020204020204" pitchFamily="34" charset="-122"/>
              <a:ea typeface="微软雅黑" panose="020B0503020204020204" pitchFamily="34" charset="-122"/>
            </a:endParaRPr>
          </a:p>
        </p:txBody>
      </p:sp>
      <p:sp>
        <p:nvSpPr>
          <p:cNvPr id="16" name="文本框 61"/>
          <p:cNvSpPr txBox="1"/>
          <p:nvPr>
            <p:custDataLst>
              <p:tags r:id="rId6"/>
            </p:custDataLst>
          </p:nvPr>
        </p:nvSpPr>
        <p:spPr>
          <a:xfrm>
            <a:off x="6305550" y="3293745"/>
            <a:ext cx="4456430" cy="839470"/>
          </a:xfrm>
          <a:prstGeom prst="rect">
            <a:avLst/>
          </a:prstGeom>
          <a:noFill/>
        </p:spPr>
        <p:txBody>
          <a:bodyPr wrap="squar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pPr>
            <a:r>
              <a:rPr lang="zh-CN" altLang="en-US" sz="2800" b="1" spc="240" dirty="0">
                <a:solidFill>
                  <a:schemeClr val="tx1"/>
                </a:solidFill>
                <a:latin typeface="微软雅黑" panose="020B0503020204020204" pitchFamily="34" charset="-122"/>
                <a:ea typeface="微软雅黑" panose="020B0503020204020204" pitchFamily="34" charset="-122"/>
              </a:rPr>
              <a:t>镉污染的致病性及其危害</a:t>
            </a:r>
            <a:endParaRPr lang="zh-CN" altLang="en-US" sz="2800" b="1" spc="240" dirty="0">
              <a:solidFill>
                <a:schemeClr val="tx1"/>
              </a:solidFill>
              <a:latin typeface="微软雅黑" panose="020B0503020204020204" pitchFamily="34" charset="-122"/>
              <a:ea typeface="微软雅黑" panose="020B0503020204020204" pitchFamily="34" charset="-122"/>
            </a:endParaRPr>
          </a:p>
        </p:txBody>
      </p:sp>
      <p:sp>
        <p:nvSpPr>
          <p:cNvPr id="18" name="文本框 58"/>
          <p:cNvSpPr txBox="1"/>
          <p:nvPr>
            <p:custDataLst>
              <p:tags r:id="rId7"/>
            </p:custDataLst>
          </p:nvPr>
        </p:nvSpPr>
        <p:spPr>
          <a:xfrm>
            <a:off x="5564122" y="3372222"/>
            <a:ext cx="741680" cy="6915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spc="300" dirty="0">
                <a:solidFill>
                  <a:srgbClr val="02883D"/>
                </a:solidFill>
                <a:latin typeface="微软雅黑" panose="020B0503020204020204" pitchFamily="34" charset="-122"/>
                <a:ea typeface="微软雅黑" panose="020B0503020204020204" pitchFamily="34" charset="-122"/>
              </a:rPr>
              <a:t>三、</a:t>
            </a:r>
            <a:endParaRPr lang="en-US" altLang="zh-CN" sz="3200" b="1" spc="300" dirty="0">
              <a:solidFill>
                <a:srgbClr val="02883D"/>
              </a:solidFill>
              <a:latin typeface="微软雅黑" panose="020B0503020204020204" pitchFamily="34" charset="-122"/>
              <a:ea typeface="微软雅黑" panose="020B0503020204020204" pitchFamily="34" charset="-122"/>
            </a:endParaRPr>
          </a:p>
        </p:txBody>
      </p:sp>
      <p:sp>
        <p:nvSpPr>
          <p:cNvPr id="19" name="文本框 61"/>
          <p:cNvSpPr txBox="1"/>
          <p:nvPr>
            <p:custDataLst>
              <p:tags r:id="rId8"/>
            </p:custDataLst>
          </p:nvPr>
        </p:nvSpPr>
        <p:spPr>
          <a:xfrm>
            <a:off x="6305550" y="4947920"/>
            <a:ext cx="4600575" cy="693420"/>
          </a:xfrm>
          <a:prstGeom prst="rect">
            <a:avLst/>
          </a:prstGeom>
          <a:noFill/>
        </p:spPr>
        <p:txBody>
          <a:bodyPr wrap="squar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pPr>
            <a:r>
              <a:rPr lang="zh-CN" altLang="en-US" sz="2800" b="1" spc="240" dirty="0">
                <a:latin typeface="微软雅黑" panose="020B0503020204020204" pitchFamily="34" charset="-122"/>
                <a:ea typeface="微软雅黑" panose="020B0503020204020204" pitchFamily="34" charset="-122"/>
              </a:rPr>
              <a:t>镉污染的预防控制措施</a:t>
            </a:r>
            <a:endParaRPr lang="zh-CN" altLang="en-US" sz="2800" b="1" spc="240" dirty="0">
              <a:latin typeface="微软雅黑" panose="020B0503020204020204" pitchFamily="34" charset="-122"/>
              <a:ea typeface="微软雅黑" panose="020B0503020204020204" pitchFamily="34" charset="-122"/>
            </a:endParaRPr>
          </a:p>
        </p:txBody>
      </p:sp>
      <p:sp>
        <p:nvSpPr>
          <p:cNvPr id="21" name="文本框 58"/>
          <p:cNvSpPr txBox="1"/>
          <p:nvPr>
            <p:custDataLst>
              <p:tags r:id="rId9"/>
            </p:custDataLst>
          </p:nvPr>
        </p:nvSpPr>
        <p:spPr>
          <a:xfrm>
            <a:off x="5564122" y="4152002"/>
            <a:ext cx="741680" cy="6915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spc="300" dirty="0">
                <a:solidFill>
                  <a:srgbClr val="02883D"/>
                </a:solidFill>
                <a:latin typeface="微软雅黑" panose="020B0503020204020204" pitchFamily="34" charset="-122"/>
                <a:ea typeface="微软雅黑" panose="020B0503020204020204" pitchFamily="34" charset="-122"/>
              </a:rPr>
              <a:t>四、</a:t>
            </a:r>
            <a:endParaRPr lang="en-US" altLang="zh-CN" sz="3200" b="1" spc="300" dirty="0">
              <a:solidFill>
                <a:srgbClr val="02883D"/>
              </a:solidFill>
              <a:latin typeface="微软雅黑" panose="020B0503020204020204" pitchFamily="34" charset="-122"/>
              <a:ea typeface="微软雅黑" panose="020B0503020204020204" pitchFamily="34" charset="-122"/>
            </a:endParaRPr>
          </a:p>
        </p:txBody>
      </p:sp>
      <p:sp>
        <p:nvSpPr>
          <p:cNvPr id="25" name="文本框 61"/>
          <p:cNvSpPr txBox="1"/>
          <p:nvPr>
            <p:custDataLst>
              <p:tags r:id="rId10"/>
            </p:custDataLst>
          </p:nvPr>
        </p:nvSpPr>
        <p:spPr>
          <a:xfrm>
            <a:off x="6305802" y="2654037"/>
            <a:ext cx="4721225" cy="691515"/>
          </a:xfrm>
          <a:prstGeom prst="rect">
            <a:avLst/>
          </a:prstGeom>
          <a:noFill/>
        </p:spPr>
        <p:txBody>
          <a:bodyPr wrap="squar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pPr>
            <a:r>
              <a:rPr lang="zh-CN" altLang="en-US" sz="2800" b="1" spc="240" dirty="0">
                <a:solidFill>
                  <a:schemeClr val="tx1"/>
                </a:solidFill>
                <a:latin typeface="微软雅黑" panose="020B0503020204020204" pitchFamily="34" charset="-122"/>
                <a:ea typeface="微软雅黑" panose="020B0503020204020204" pitchFamily="34" charset="-122"/>
              </a:rPr>
              <a:t>案例</a:t>
            </a:r>
            <a:r>
              <a:rPr lang="zh-CN" altLang="en-US" sz="2800" b="1" spc="240" dirty="0">
                <a:latin typeface="微软雅黑" panose="020B0503020204020204" pitchFamily="34" charset="-122"/>
                <a:ea typeface="微软雅黑" panose="020B0503020204020204" pitchFamily="34" charset="-122"/>
                <a:sym typeface="+mn-ea"/>
              </a:rPr>
              <a:t>概述和</a:t>
            </a:r>
            <a:r>
              <a:rPr lang="zh-CN" altLang="en-US" sz="2800" b="1" spc="240" dirty="0">
                <a:solidFill>
                  <a:schemeClr val="tx1"/>
                </a:solidFill>
                <a:latin typeface="微软雅黑" panose="020B0503020204020204" pitchFamily="34" charset="-122"/>
                <a:ea typeface="微软雅黑" panose="020B0503020204020204" pitchFamily="34" charset="-122"/>
              </a:rPr>
              <a:t>启示</a:t>
            </a:r>
            <a:endParaRPr lang="zh-CN" altLang="en-US" sz="2800" b="1" spc="240" dirty="0">
              <a:solidFill>
                <a:schemeClr val="tx1"/>
              </a:solidFill>
              <a:latin typeface="微软雅黑" panose="020B0503020204020204" pitchFamily="34" charset="-122"/>
              <a:ea typeface="微软雅黑" panose="020B0503020204020204" pitchFamily="34" charset="-122"/>
            </a:endParaRPr>
          </a:p>
        </p:txBody>
      </p:sp>
      <p:pic>
        <p:nvPicPr>
          <p:cNvPr id="2" name="图片 1" descr="3b32313536353032353bcfdfccf5bcfdcdb7"/>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569208" y="2619112"/>
            <a:ext cx="726440" cy="726440"/>
          </a:xfrm>
          <a:prstGeom prst="rect">
            <a:avLst/>
          </a:prstGeom>
        </p:spPr>
      </p:pic>
      <p:sp>
        <p:nvSpPr>
          <p:cNvPr id="3" name="矩形 2"/>
          <p:cNvSpPr/>
          <p:nvPr/>
        </p:nvSpPr>
        <p:spPr>
          <a:xfrm>
            <a:off x="0" y="1708785"/>
            <a:ext cx="286385" cy="3811270"/>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58"/>
          <p:cNvSpPr txBox="1"/>
          <p:nvPr>
            <p:custDataLst>
              <p:tags r:id="rId13"/>
            </p:custDataLst>
          </p:nvPr>
        </p:nvSpPr>
        <p:spPr>
          <a:xfrm>
            <a:off x="5564122" y="4922073"/>
            <a:ext cx="741680" cy="691515"/>
          </a:xfrm>
          <a:prstGeom prst="rect">
            <a:avLst/>
          </a:prstGeom>
          <a:noFill/>
        </p:spPr>
        <p:txBody>
          <a:bodyPr wrap="square" lIns="0" tIns="0" rIns="0" bIns="0" rtlCol="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200" b="1" spc="300" dirty="0">
                <a:solidFill>
                  <a:srgbClr val="02883D"/>
                </a:solidFill>
                <a:latin typeface="微软雅黑" panose="020B0503020204020204" pitchFamily="34" charset="-122"/>
                <a:ea typeface="微软雅黑" panose="020B0503020204020204" pitchFamily="34" charset="-122"/>
              </a:rPr>
              <a:t>五、</a:t>
            </a:r>
            <a:endParaRPr lang="en-US" altLang="zh-CN" sz="3200" b="1" spc="300" dirty="0">
              <a:solidFill>
                <a:srgbClr val="02883D"/>
              </a:solidFill>
              <a:latin typeface="微软雅黑" panose="020B0503020204020204" pitchFamily="34" charset="-122"/>
              <a:ea typeface="微软雅黑" panose="020B0503020204020204" pitchFamily="34" charset="-122"/>
            </a:endParaRPr>
          </a:p>
        </p:txBody>
      </p:sp>
      <p:sp>
        <p:nvSpPr>
          <p:cNvPr id="6" name="文本框 61"/>
          <p:cNvSpPr txBox="1"/>
          <p:nvPr>
            <p:custDataLst>
              <p:tags r:id="rId14"/>
            </p:custDataLst>
          </p:nvPr>
        </p:nvSpPr>
        <p:spPr>
          <a:xfrm>
            <a:off x="6305550" y="4152265"/>
            <a:ext cx="5247640" cy="691515"/>
          </a:xfrm>
          <a:prstGeom prst="rect">
            <a:avLst/>
          </a:prstGeom>
          <a:noFill/>
        </p:spPr>
        <p:txBody>
          <a:bodyPr wrap="square"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l">
              <a:lnSpc>
                <a:spcPct val="100000"/>
              </a:lnSpc>
              <a:spcBef>
                <a:spcPts val="0"/>
              </a:spcBef>
              <a:spcAft>
                <a:spcPts val="800"/>
              </a:spcAft>
              <a:buSzPct val="100000"/>
            </a:pPr>
            <a:r>
              <a:rPr lang="zh-CN" altLang="en-US" sz="2800" b="1" spc="240" dirty="0">
                <a:solidFill>
                  <a:schemeClr val="tx1"/>
                </a:solidFill>
                <a:latin typeface="微软雅黑" panose="020B0503020204020204" pitchFamily="34" charset="-122"/>
                <a:ea typeface="微软雅黑" panose="020B0503020204020204" pitchFamily="34" charset="-122"/>
              </a:rPr>
              <a:t>引发镉污染的主要食品类别</a:t>
            </a:r>
            <a:endParaRPr lang="zh-CN" altLang="en-US" sz="2800" b="1" spc="240" dirty="0">
              <a:solidFill>
                <a:schemeClr val="tx1"/>
              </a:solidFill>
              <a:latin typeface="微软雅黑" panose="020B0503020204020204" pitchFamily="34" charset="-122"/>
              <a:ea typeface="微软雅黑" panose="020B0503020204020204" pitchFamily="34" charset="-122"/>
            </a:endParaRPr>
          </a:p>
        </p:txBody>
      </p:sp>
      <p:pic>
        <p:nvPicPr>
          <p:cNvPr id="7" name="图片 6"/>
          <p:cNvPicPr/>
          <p:nvPr/>
        </p:nvPicPr>
        <p:blipFill>
          <a:blip r:embed="rId15"/>
          <a:stretch>
            <a:fillRect/>
          </a:stretch>
        </p:blipFill>
        <p:spPr>
          <a:xfrm>
            <a:off x="1101725" y="3415665"/>
            <a:ext cx="3429000" cy="2857500"/>
          </a:xfrm>
          <a:prstGeom prst="rect">
            <a:avLst/>
          </a:prstGeom>
        </p:spPr>
      </p:pic>
    </p:spTree>
    <p:custDataLst>
      <p:tags r:id="rId16"/>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893" y="259110"/>
            <a:ext cx="7779994"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食品中的镉污染的预防控制措施</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800735" y="1387475"/>
            <a:ext cx="9832340" cy="3843655"/>
          </a:xfrm>
          <a:prstGeom prst="rect">
            <a:avLst/>
          </a:prstGeom>
          <a:noFill/>
        </p:spPr>
        <p:txBody>
          <a:bodyPr wrap="square" rtlCol="0">
            <a:noAutofit/>
          </a:bodyPr>
          <a:lstStyle/>
          <a:p>
            <a:pPr indent="609600" fontAlgn="auto">
              <a:lnSpc>
                <a:spcPct val="150000"/>
              </a:lnSpc>
              <a:extLst>
                <a:ext uri="{35155182-B16C-46BC-9424-99874614C6A1}">
                  <wpsdc:indentchars xmlns:wpsdc="http://www.wps.cn/officeDocument/2017/drawingmlCustomData" val="200" checksum="4158780845"/>
                </a:ext>
              </a:extLst>
            </a:pPr>
            <a:r>
              <a:rPr lang="zh-CN" altLang="en-US" sz="2400" b="1">
                <a:latin typeface="Arial" panose="020B0604020202020204" pitchFamily="34" charset="0"/>
                <a:ea typeface="黑体" panose="02010609060101010101" pitchFamily="49" charset="-122"/>
                <a:cs typeface="黑体" panose="02010609060101010101" pitchFamily="49" charset="-122"/>
                <a:sym typeface="+mn-ea"/>
              </a:rPr>
              <a:t>►</a:t>
            </a:r>
            <a:r>
              <a:rPr sz="2400" b="1">
                <a:latin typeface="黑体" panose="02010609060101010101" pitchFamily="49" charset="-122"/>
                <a:ea typeface="黑体" panose="02010609060101010101" pitchFamily="49" charset="-122"/>
                <a:cs typeface="黑体" panose="02010609060101010101" pitchFamily="49" charset="-122"/>
                <a:sym typeface="+mn-ea"/>
              </a:rPr>
              <a:t>最根本的解决途径还是工业污染的治理与环境的保护</a:t>
            </a:r>
            <a:r>
              <a:rPr lang="en-US" sz="2400" b="1">
                <a:latin typeface="黑体" panose="02010609060101010101" pitchFamily="49" charset="-122"/>
                <a:ea typeface="黑体" panose="02010609060101010101" pitchFamily="49" charset="-122"/>
                <a:cs typeface="黑体" panose="02010609060101010101" pitchFamily="49" charset="-122"/>
                <a:sym typeface="+mn-ea"/>
              </a:rPr>
              <a:t>,</a:t>
            </a:r>
            <a:r>
              <a:rPr sz="2400" b="1">
                <a:latin typeface="黑体" panose="02010609060101010101" pitchFamily="49" charset="-122"/>
                <a:ea typeface="黑体" panose="02010609060101010101" pitchFamily="49" charset="-122"/>
                <a:cs typeface="黑体" panose="02010609060101010101" pitchFamily="49" charset="-122"/>
                <a:sym typeface="+mn-ea"/>
              </a:rPr>
              <a:t>政府部门应该加强环境治理和保护的投入和执行;</a:t>
            </a:r>
            <a:endParaRPr sz="2400" b="1">
              <a:latin typeface="黑体" panose="02010609060101010101" pitchFamily="49" charset="-122"/>
              <a:ea typeface="黑体" panose="02010609060101010101" pitchFamily="49" charset="-122"/>
              <a:cs typeface="黑体" panose="02010609060101010101" pitchFamily="49" charset="-122"/>
              <a:sym typeface="+mn-ea"/>
            </a:endParaRPr>
          </a:p>
          <a:p>
            <a:pPr indent="609600" fontAlgn="auto">
              <a:lnSpc>
                <a:spcPct val="150000"/>
              </a:lnSpc>
              <a:extLst>
                <a:ext uri="{35155182-B16C-46BC-9424-99874614C6A1}">
                  <wpsdc:indentchars xmlns:wpsdc="http://www.wps.cn/officeDocument/2017/drawingmlCustomData" val="200" checksum="4158780845"/>
                </a:ext>
              </a:extLst>
            </a:pPr>
            <a:r>
              <a:rPr lang="zh-CN" altLang="en-US" sz="2400" b="1">
                <a:latin typeface="Arial" panose="020B0604020202020204" pitchFamily="34" charset="0"/>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rPr>
              <a:t>加强控制作物的种植和动物的养殖环节，对农药、兽药以及饲料中的有害添加物质进行严格控制；</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lang="zh-CN" altLang="en-US" sz="2400" b="1">
                <a:latin typeface="Arial" panose="020B0604020202020204" pitchFamily="34" charset="0"/>
                <a:ea typeface="黑体" panose="02010609060101010101" pitchFamily="49" charset="-122"/>
                <a:cs typeface="黑体" panose="02010609060101010101" pitchFamily="49" charset="-122"/>
                <a:sym typeface="+mn-ea"/>
              </a:rPr>
              <a:t>►</a:t>
            </a:r>
            <a:r>
              <a:rPr sz="2400" b="1">
                <a:latin typeface="黑体" panose="02010609060101010101" pitchFamily="49" charset="-122"/>
                <a:ea typeface="黑体" panose="02010609060101010101" pitchFamily="49" charset="-122"/>
                <a:cs typeface="黑体" panose="02010609060101010101" pitchFamily="49" charset="-122"/>
                <a:sym typeface="+mn-ea"/>
              </a:rPr>
              <a:t>不随意丢弃含镉电池，爱护身边的环境</a:t>
            </a:r>
            <a:r>
              <a:rPr lang="en-US" sz="2400" b="1">
                <a:latin typeface="黑体" panose="02010609060101010101" pitchFamily="49" charset="-122"/>
                <a:ea typeface="黑体" panose="02010609060101010101" pitchFamily="49" charset="-122"/>
                <a:cs typeface="黑体" panose="02010609060101010101" pitchFamily="49" charset="-122"/>
                <a:sym typeface="+mn-ea"/>
              </a:rPr>
              <a:t>;</a:t>
            </a:r>
            <a:endParaRPr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lang="zh-CN" altLang="en-US" sz="2400" b="1">
                <a:latin typeface="Arial" panose="020B0604020202020204" pitchFamily="34" charset="0"/>
                <a:ea typeface="黑体" panose="02010609060101010101" pitchFamily="49" charset="-122"/>
                <a:cs typeface="黑体" panose="02010609060101010101" pitchFamily="49" charset="-122"/>
                <a:sym typeface="+mn-ea"/>
              </a:rPr>
              <a:t>►严禁使用镀镉容器存放食品。</a:t>
            </a:r>
            <a:endParaRPr lang="zh-CN" altLang="en-US" sz="2400" b="1">
              <a:latin typeface="Arial" panose="020B0604020202020204" pitchFamily="34" charset="0"/>
              <a:ea typeface="黑体" panose="02010609060101010101" pitchFamily="49" charset="-122"/>
              <a:cs typeface="黑体" panose="02010609060101010101" pitchFamily="49" charset="-122"/>
              <a:sym typeface="+mn-ea"/>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pic>
        <p:nvPicPr>
          <p:cNvPr id="2" name="图片 1"/>
          <p:cNvPicPr>
            <a:picLocks noChangeAspect="1"/>
          </p:cNvPicPr>
          <p:nvPr/>
        </p:nvPicPr>
        <p:blipFill>
          <a:blip r:embed="rId1"/>
          <a:stretch>
            <a:fillRect/>
          </a:stretch>
        </p:blipFill>
        <p:spPr>
          <a:xfrm>
            <a:off x="8203565" y="4272915"/>
            <a:ext cx="3988435" cy="258508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strips(downLeft)">
                                      <p:cBhvr>
                                        <p:cTn id="15" dur="500"/>
                                        <p:tgtEl>
                                          <p:spTgt spid="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strips(downLeft)">
                                      <p:cBhvr>
                                        <p:cTn id="20" dur="500"/>
                                        <p:tgtEl>
                                          <p:spTgt spid="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strips(downLeft)">
                                      <p:cBhvr>
                                        <p:cTn id="25" dur="500"/>
                                        <p:tgtEl>
                                          <p:spTgt spid="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8">
                                            <p:txEl>
                                              <p:pRg st="3" end="3"/>
                                            </p:txEl>
                                          </p:spTgt>
                                        </p:tgtEl>
                                        <p:attrNameLst>
                                          <p:attrName>style.visibility</p:attrName>
                                        </p:attrNameLst>
                                      </p:cBhvr>
                                      <p:to>
                                        <p:strVal val="visible"/>
                                      </p:to>
                                    </p:set>
                                    <p:animEffect transition="in" filter="strips(downLeft)">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893" y="259110"/>
            <a:ext cx="7779994"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预防镉中毒的营养摄入</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49580" y="1387475"/>
            <a:ext cx="10677525" cy="3736975"/>
          </a:xfrm>
          <a:prstGeom prst="rect">
            <a:avLst/>
          </a:prstGeom>
          <a:noFill/>
        </p:spPr>
        <p:txBody>
          <a:bodyPr wrap="square" rtlCol="0">
            <a:noAutofit/>
          </a:bodyPr>
          <a:lstStyle/>
          <a:p>
            <a:pPr indent="609600" fontAlgn="auto">
              <a:lnSpc>
                <a:spcPct val="150000"/>
              </a:lnSpc>
              <a:extLst>
                <a:ext uri="{35155182-B16C-46BC-9424-99874614C6A1}">
                  <wpsdc:indentchars xmlns:wpsdc="http://www.wps.cn/officeDocument/2017/drawingmlCustomData" val="200" checksum="4158780845"/>
                </a:ext>
              </a:extLst>
            </a:pPr>
            <a:r>
              <a:rPr sz="2400" b="1">
                <a:latin typeface="Arial" panose="020B0604020202020204" pitchFamily="34" charset="0"/>
                <a:ea typeface="黑体" panose="02010609060101010101" pitchFamily="49" charset="-122"/>
                <a:cs typeface="黑体" panose="02010609060101010101" pitchFamily="49" charset="-122"/>
                <a:sym typeface="+mn-ea"/>
              </a:rPr>
              <a:t>►</a:t>
            </a:r>
            <a:r>
              <a:rPr sz="2400" b="1">
                <a:latin typeface="黑体" panose="02010609060101010101" pitchFamily="49" charset="-122"/>
                <a:ea typeface="黑体" panose="02010609060101010101" pitchFamily="49" charset="-122"/>
                <a:cs typeface="黑体" panose="02010609060101010101" pitchFamily="49" charset="-122"/>
                <a:sym typeface="+mn-ea"/>
              </a:rPr>
              <a:t>保证食物</a:t>
            </a:r>
            <a:r>
              <a:rPr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多样化</a:t>
            </a:r>
            <a:r>
              <a:rPr sz="2400" b="1">
                <a:latin typeface="黑体" panose="02010609060101010101" pitchFamily="49" charset="-122"/>
                <a:ea typeface="黑体" panose="02010609060101010101" pitchFamily="49" charset="-122"/>
                <a:cs typeface="黑体" panose="02010609060101010101" pitchFamily="49" charset="-122"/>
                <a:sym typeface="+mn-ea"/>
              </a:rPr>
              <a:t>、</a:t>
            </a:r>
            <a:r>
              <a:rPr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戒烟</a:t>
            </a:r>
            <a:r>
              <a:rPr sz="2400" b="1">
                <a:latin typeface="黑体" panose="02010609060101010101" pitchFamily="49" charset="-122"/>
                <a:ea typeface="黑体" panose="02010609060101010101" pitchFamily="49" charset="-122"/>
                <a:cs typeface="黑体" panose="02010609060101010101" pitchFamily="49" charset="-122"/>
                <a:sym typeface="+mn-ea"/>
              </a:rPr>
              <a:t>都是很好的规避措施</a:t>
            </a:r>
            <a:r>
              <a:rPr lang="zh-CN" sz="2400" b="1">
                <a:latin typeface="黑体" panose="02010609060101010101" pitchFamily="49" charset="-122"/>
                <a:ea typeface="黑体" panose="02010609060101010101" pitchFamily="49" charset="-122"/>
                <a:cs typeface="黑体" panose="02010609060101010101" pitchFamily="49" charset="-122"/>
                <a:sym typeface="+mn-ea"/>
              </a:rPr>
              <a:t>；</a:t>
            </a:r>
            <a:endParaRPr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sz="2400" b="1">
                <a:latin typeface="Arial" panose="020B0604020202020204" pitchFamily="34" charset="0"/>
                <a:ea typeface="黑体" panose="02010609060101010101" pitchFamily="49" charset="-122"/>
                <a:cs typeface="黑体" panose="02010609060101010101" pitchFamily="49" charset="-122"/>
              </a:rPr>
              <a:t>►</a:t>
            </a:r>
            <a:r>
              <a:rPr sz="2400" b="1">
                <a:solidFill>
                  <a:srgbClr val="FF0000"/>
                </a:solidFill>
                <a:latin typeface="黑体" panose="02010609060101010101" pitchFamily="49" charset="-122"/>
                <a:ea typeface="黑体" panose="02010609060101010101" pitchFamily="49" charset="-122"/>
                <a:cs typeface="黑体" panose="02010609060101010101" pitchFamily="49" charset="-122"/>
              </a:rPr>
              <a:t>蛋白质</a:t>
            </a:r>
            <a:r>
              <a:rPr sz="2400" b="1">
                <a:latin typeface="黑体" panose="02010609060101010101" pitchFamily="49" charset="-122"/>
                <a:ea typeface="黑体" panose="02010609060101010101" pitchFamily="49" charset="-122"/>
                <a:cs typeface="黑体" panose="02010609060101010101" pitchFamily="49" charset="-122"/>
              </a:rPr>
              <a:t>的摄入水平应充足;</a:t>
            </a:r>
            <a:endParaRPr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sz="2400" b="1">
                <a:latin typeface="Arial" panose="020B0604020202020204" pitchFamily="34" charset="0"/>
                <a:ea typeface="黑体" panose="02010609060101010101" pitchFamily="49" charset="-122"/>
                <a:cs typeface="黑体" panose="02010609060101010101" pitchFamily="49" charset="-122"/>
              </a:rPr>
              <a:t>►</a:t>
            </a:r>
            <a:r>
              <a:rPr sz="2400" b="1">
                <a:solidFill>
                  <a:srgbClr val="FF0000"/>
                </a:solidFill>
                <a:latin typeface="黑体" panose="02010609060101010101" pitchFamily="49" charset="-122"/>
                <a:ea typeface="黑体" panose="02010609060101010101" pitchFamily="49" charset="-122"/>
                <a:cs typeface="黑体" panose="02010609060101010101" pitchFamily="49" charset="-122"/>
              </a:rPr>
              <a:t>钙</a:t>
            </a:r>
            <a:r>
              <a:rPr sz="2400" b="1">
                <a:latin typeface="黑体" panose="02010609060101010101" pitchFamily="49" charset="-122"/>
                <a:ea typeface="黑体" panose="02010609060101010101" pitchFamily="49" charset="-122"/>
                <a:cs typeface="黑体" panose="02010609060101010101" pitchFamily="49" charset="-122"/>
              </a:rPr>
              <a:t>摄入量不低于800mg，高钙膳食对镉中毒有保护作用</a:t>
            </a:r>
            <a:r>
              <a:rPr lang="zh-CN" sz="2400" b="1">
                <a:latin typeface="黑体" panose="02010609060101010101" pitchFamily="49" charset="-122"/>
                <a:ea typeface="黑体" panose="02010609060101010101" pitchFamily="49" charset="-122"/>
                <a:cs typeface="黑体" panose="02010609060101010101" pitchFamily="49" charset="-122"/>
              </a:rPr>
              <a:t>；</a:t>
            </a:r>
            <a:endParaRPr lang="zh-CN"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sz="2400" b="1">
                <a:latin typeface="Arial" panose="020B0604020202020204" pitchFamily="34" charset="0"/>
                <a:ea typeface="黑体" panose="02010609060101010101" pitchFamily="49" charset="-122"/>
                <a:cs typeface="黑体" panose="02010609060101010101" pitchFamily="49" charset="-122"/>
              </a:rPr>
              <a:t>►</a:t>
            </a:r>
            <a:r>
              <a:rPr sz="2400" b="1">
                <a:latin typeface="黑体" panose="02010609060101010101" pitchFamily="49" charset="-122"/>
                <a:ea typeface="黑体" panose="02010609060101010101" pitchFamily="49" charset="-122"/>
                <a:cs typeface="黑体" panose="02010609060101010101" pitchFamily="49" charset="-122"/>
              </a:rPr>
              <a:t>摄入适量的</a:t>
            </a:r>
            <a:r>
              <a:rPr sz="2400" b="1">
                <a:solidFill>
                  <a:srgbClr val="FF0000"/>
                </a:solidFill>
                <a:latin typeface="黑体" panose="02010609060101010101" pitchFamily="49" charset="-122"/>
                <a:ea typeface="黑体" panose="02010609060101010101" pitchFamily="49" charset="-122"/>
                <a:cs typeface="黑体" panose="02010609060101010101" pitchFamily="49" charset="-122"/>
              </a:rPr>
              <a:t>锌</a:t>
            </a:r>
            <a:r>
              <a:rPr sz="2400" b="1">
                <a:latin typeface="黑体" panose="02010609060101010101" pitchFamily="49" charset="-122"/>
                <a:ea typeface="黑体" panose="02010609060101010101" pitchFamily="49" charset="-122"/>
                <a:cs typeface="黑体" panose="02010609060101010101" pitchFamily="49" charset="-122"/>
              </a:rPr>
              <a:t>，补锌能促进金属硫蛋白的合成，降低对肝、肾的损害程度，促进恢复;</a:t>
            </a:r>
            <a:endParaRPr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r>
              <a:rPr sz="2400" b="1">
                <a:latin typeface="Arial" panose="020B0604020202020204" pitchFamily="34" charset="0"/>
                <a:ea typeface="黑体" panose="02010609060101010101" pitchFamily="49" charset="-122"/>
                <a:cs typeface="黑体" panose="02010609060101010101" pitchFamily="49" charset="-122"/>
              </a:rPr>
              <a:t>►</a:t>
            </a:r>
            <a:r>
              <a:rPr sz="2400" b="1">
                <a:latin typeface="黑体" panose="02010609060101010101" pitchFamily="49" charset="-122"/>
                <a:ea typeface="黑体" panose="02010609060101010101" pitchFamily="49" charset="-122"/>
                <a:cs typeface="黑体" panose="02010609060101010101" pitchFamily="49" charset="-122"/>
              </a:rPr>
              <a:t>足够的</a:t>
            </a:r>
            <a:r>
              <a:rPr sz="2400" b="1">
                <a:solidFill>
                  <a:srgbClr val="FF0000"/>
                </a:solidFill>
                <a:latin typeface="黑体" panose="02010609060101010101" pitchFamily="49" charset="-122"/>
                <a:ea typeface="黑体" panose="02010609060101010101" pitchFamily="49" charset="-122"/>
                <a:cs typeface="黑体" panose="02010609060101010101" pitchFamily="49" charset="-122"/>
              </a:rPr>
              <a:t>抗坏血酸</a:t>
            </a:r>
            <a:r>
              <a:rPr sz="2400" b="1">
                <a:latin typeface="黑体" panose="02010609060101010101" pitchFamily="49" charset="-122"/>
                <a:ea typeface="黑体" panose="02010609060101010101" pitchFamily="49" charset="-122"/>
                <a:cs typeface="黑体" panose="02010609060101010101" pitchFamily="49" charset="-122"/>
              </a:rPr>
              <a:t>可与镉的毒性之间产生拮抗作用。</a:t>
            </a:r>
            <a:endParaRPr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endParaRPr sz="2400" b="1">
              <a:latin typeface="黑体" panose="02010609060101010101" pitchFamily="49" charset="-122"/>
              <a:ea typeface="黑体" panose="02010609060101010101" pitchFamily="49" charset="-122"/>
              <a:cs typeface="黑体" panose="02010609060101010101" pitchFamily="49"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strips(down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strips(down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strips(down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strips(down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strips(downLeft)">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893" y="259110"/>
            <a:ext cx="7779994"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镉污染的检测技术</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0545" y="1453515"/>
            <a:ext cx="3459480" cy="3090545"/>
          </a:xfrm>
          <a:prstGeom prst="rect">
            <a:avLst/>
          </a:prstGeom>
          <a:noFill/>
        </p:spPr>
        <p:txBody>
          <a:bodyPr wrap="square" rtlCol="0">
            <a:noAutofit/>
          </a:bodyPr>
          <a:lstStyle/>
          <a:p>
            <a:pPr indent="609600" algn="l" fontAlgn="auto">
              <a:lnSpc>
                <a:spcPct val="150000"/>
              </a:lnSpc>
              <a:extLst>
                <a:ext uri="{35155182-B16C-46BC-9424-99874614C6A1}">
                  <wpsdc:indentchars xmlns:wpsdc="http://www.wps.cn/officeDocument/2017/drawingmlCustomData" val="200" checksum="4158780845"/>
                </a:ext>
              </a:extLst>
            </a:pPr>
            <a:r>
              <a:rPr sz="2400" b="1">
                <a:solidFill>
                  <a:srgbClr val="FF0000"/>
                </a:solidFill>
                <a:latin typeface="黑体" panose="02010609060101010101" pitchFamily="49" charset="-122"/>
                <a:ea typeface="黑体" panose="02010609060101010101" pitchFamily="49" charset="-122"/>
                <a:cs typeface="黑体" panose="02010609060101010101" pitchFamily="49" charset="-122"/>
              </a:rPr>
              <a:t>(1)原子吸收光谱法</a:t>
            </a:r>
            <a:endParaRPr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00000"/>
              </a:lnSpc>
              <a:extLst>
                <a:ext uri="{35155182-B16C-46BC-9424-99874614C6A1}">
                  <wpsdc:indentchars xmlns:wpsdc="http://www.wps.cn/officeDocument/2017/drawingmlCustomData" val="200" checksum="4158780845"/>
                </a:ext>
              </a:extLst>
            </a:pPr>
            <a:r>
              <a:rPr sz="2400" b="1">
                <a:latin typeface="黑体" panose="02010609060101010101" pitchFamily="49" charset="-122"/>
                <a:ea typeface="黑体" panose="02010609060101010101" pitchFamily="49" charset="-122"/>
                <a:cs typeface="黑体" panose="02010609060101010101" pitchFamily="49" charset="-122"/>
              </a:rPr>
              <a:t>原子吸收光谱法是运用共振辐射吸收确定重金属镉的含量，灵敏度较高，且检测结果的准确度符合检测要求，使用范围广泛。</a:t>
            </a:r>
            <a:endParaRPr sz="2400" b="1">
              <a:latin typeface="黑体" panose="02010609060101010101" pitchFamily="49" charset="-122"/>
              <a:ea typeface="黑体" panose="02010609060101010101" pitchFamily="49" charset="-122"/>
              <a:cs typeface="黑体" panose="02010609060101010101" pitchFamily="49" charset="-122"/>
            </a:endParaRPr>
          </a:p>
          <a:p>
            <a:pPr indent="609600" fontAlgn="auto">
              <a:lnSpc>
                <a:spcPct val="150000"/>
              </a:lnSpc>
              <a:extLst>
                <a:ext uri="{35155182-B16C-46BC-9424-99874614C6A1}">
                  <wpsdc:indentchars xmlns:wpsdc="http://www.wps.cn/officeDocument/2017/drawingmlCustomData" val="200" checksum="4158780845"/>
                </a:ext>
              </a:extLst>
            </a:pPr>
            <a:endParaRPr sz="2400" b="1">
              <a:latin typeface="黑体" panose="02010609060101010101" pitchFamily="49" charset="-122"/>
              <a:ea typeface="黑体" panose="02010609060101010101" pitchFamily="49" charset="-122"/>
              <a:cs typeface="黑体" panose="02010609060101010101" pitchFamily="49" charset="-122"/>
            </a:endParaRPr>
          </a:p>
        </p:txBody>
      </p:sp>
      <p:sp>
        <p:nvSpPr>
          <p:cNvPr id="2" name="文本框 1"/>
          <p:cNvSpPr txBox="1"/>
          <p:nvPr/>
        </p:nvSpPr>
        <p:spPr>
          <a:xfrm>
            <a:off x="4010025" y="1453515"/>
            <a:ext cx="4063365" cy="4707890"/>
          </a:xfrm>
          <a:prstGeom prst="rect">
            <a:avLst/>
          </a:prstGeom>
          <a:noFill/>
        </p:spPr>
        <p:txBody>
          <a:bodyPr wrap="square" rtlCol="0">
            <a:spAutoFit/>
          </a:bodyPr>
          <a:lstStyle/>
          <a:p>
            <a:pPr indent="609600" algn="l" fontAlgn="auto">
              <a:lnSpc>
                <a:spcPct val="150000"/>
              </a:lnSpc>
              <a:extLst>
                <a:ext uri="{35155182-B16C-46BC-9424-99874614C6A1}">
                  <wpsdc:indentchars xmlns:wpsdc="http://www.wps.cn/officeDocument/2017/drawingmlCustomData" val="200" checksum="4158780845"/>
                </a:ext>
              </a:extLst>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(2)原子荧光光谱法</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indent="609600" algn="l" fontAlgn="auto">
              <a:lnSpc>
                <a:spcPct val="100000"/>
              </a:lnSpc>
              <a:extLst>
                <a:ext uri="{35155182-B16C-46BC-9424-99874614C6A1}">
                  <wpsdc:indentchars xmlns:wpsdc="http://www.wps.cn/officeDocument/2017/drawingmlCustomData" val="200" checksum="4158780845"/>
                </a:ext>
              </a:extLst>
            </a:pPr>
            <a:r>
              <a:rPr lang="zh-CN" altLang="en-US" sz="2400" b="1">
                <a:latin typeface="黑体" panose="02010609060101010101" pitchFamily="49" charset="-122"/>
                <a:ea typeface="黑体" panose="02010609060101010101" pitchFamily="49" charset="-122"/>
                <a:cs typeface="黑体" panose="02010609060101010101" pitchFamily="49" charset="-122"/>
              </a:rPr>
              <a:t>原子荧光光谱法用在食品中重金属镉的检测中时，需要将待测元素的原子蒸气设定在特定的频率范围内，并利用辐射能形成的荧光发射强度，实现对元素含量的测定，具有高灵敏度、强选择性和抗干扰能力，对检测样片的需求量相对较低，是当前食品中重金属镉</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较为常见</a:t>
            </a:r>
            <a:r>
              <a:rPr lang="zh-CN" altLang="en-US" sz="2400" b="1">
                <a:latin typeface="黑体" panose="02010609060101010101" pitchFamily="49" charset="-122"/>
                <a:ea typeface="黑体" panose="02010609060101010101" pitchFamily="49" charset="-122"/>
                <a:cs typeface="黑体" panose="02010609060101010101" pitchFamily="49" charset="-122"/>
              </a:rPr>
              <a:t>的检测方法。</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nvSpPr>
        <p:spPr>
          <a:xfrm>
            <a:off x="8251190" y="1453515"/>
            <a:ext cx="3589655" cy="3969385"/>
          </a:xfrm>
          <a:prstGeom prst="rect">
            <a:avLst/>
          </a:prstGeom>
          <a:noFill/>
        </p:spPr>
        <p:txBody>
          <a:bodyPr wrap="square" rtlCol="0">
            <a:spAutoFit/>
          </a:bodyPr>
          <a:lstStyle/>
          <a:p>
            <a:pPr indent="609600" algn="l" fontAlgn="auto">
              <a:lnSpc>
                <a:spcPct val="150000"/>
              </a:lnSpc>
              <a:extLst>
                <a:ext uri="{35155182-B16C-46BC-9424-99874614C6A1}">
                  <wpsdc:indentchars xmlns:wpsdc="http://www.wps.cn/officeDocument/2017/drawingmlCustomData" val="200" checksum="4158780845"/>
                </a:ext>
              </a:extLst>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(3)紫外分光光谱法</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a:p>
            <a:pPr indent="609600" algn="l" fontAlgn="auto">
              <a:lnSpc>
                <a:spcPct val="100000"/>
              </a:lnSpc>
              <a:extLst>
                <a:ext uri="{35155182-B16C-46BC-9424-99874614C6A1}">
                  <wpsdc:indentchars xmlns:wpsdc="http://www.wps.cn/officeDocument/2017/drawingmlCustomData" val="200" checksum="4158780845"/>
                </a:ext>
              </a:extLst>
            </a:pPr>
            <a:r>
              <a:rPr lang="zh-CN" altLang="en-US" sz="2400" b="1">
                <a:latin typeface="黑体" panose="02010609060101010101" pitchFamily="49" charset="-122"/>
                <a:ea typeface="黑体" panose="02010609060101010101" pitchFamily="49" charset="-122"/>
                <a:cs typeface="黑体" panose="02010609060101010101" pitchFamily="49" charset="-122"/>
              </a:rPr>
              <a:t>紫外分光光谱法主要利用被检测物质对紫外可见光的选择性吸收进行分析，这种检测方法在实际使用过程中具有一定的便捷性，检测速度相对较快、准确性高且成本低，能有效应用到大米以及谷类食品的检测中。</a:t>
            </a:r>
            <a:endParaRPr lang="zh-CN" altLang="en-US" sz="2400" b="1">
              <a:latin typeface="黑体" panose="02010609060101010101" pitchFamily="49" charset="-122"/>
              <a:ea typeface="黑体" panose="02010609060101010101" pitchFamily="49" charset="-122"/>
              <a:cs typeface="黑体" panose="02010609060101010101" pitchFamily="49"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70025" y="1442085"/>
            <a:ext cx="8493760" cy="521970"/>
          </a:xfrm>
          <a:prstGeom prst="rect">
            <a:avLst/>
          </a:prstGeom>
          <a:noFill/>
        </p:spPr>
        <p:txBody>
          <a:bodyPr wrap="square" rtlCol="0">
            <a:spAutoFit/>
          </a:bodyPr>
          <a:lstStyle/>
          <a:p>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1、哪些食物容易含镉？</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1031240" y="2056765"/>
            <a:ext cx="10556875" cy="1168400"/>
          </a:xfrm>
          <a:prstGeom prst="rect">
            <a:avLst/>
          </a:prstGeom>
          <a:noFill/>
        </p:spPr>
        <p:txBody>
          <a:bodyPr wrap="square" rtlCol="0">
            <a:spAutoFit/>
          </a:bodyPr>
          <a:lstStyle/>
          <a:p>
            <a:pPr indent="0" fontAlgn="auto">
              <a:lnSpc>
                <a:spcPts val="28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答：（1）水产品</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鱼和贝类可以从周围的水体中富集镉，其体内的浓度比水高出几千倍。</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8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（2）动物肾脏</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肾脏是镉的主要蓄积部位，含量高于肌肉部分。</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8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（3）大米等植物</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如果大米的生长环境被镉污染，大米就可能富集镉，造成镉含量超标。</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文本框 6"/>
          <p:cNvSpPr txBox="1"/>
          <p:nvPr/>
        </p:nvSpPr>
        <p:spPr>
          <a:xfrm>
            <a:off x="1470025" y="3429000"/>
            <a:ext cx="5288280" cy="521970"/>
          </a:xfrm>
          <a:prstGeom prst="rect">
            <a:avLst/>
          </a:prstGeom>
          <a:noFill/>
        </p:spPr>
        <p:txBody>
          <a:bodyPr wrap="square" rtlCol="0">
            <a:spAutoFit/>
          </a:bodyPr>
          <a:lstStyle/>
          <a:p>
            <a:r>
              <a:rPr lang="en-US" alt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、怎么吃米能够减少镉的危害？</a:t>
            </a:r>
            <a:endParaRPr lang="zh-CN" alt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1031240" y="4086860"/>
            <a:ext cx="10337165" cy="2102485"/>
          </a:xfrm>
          <a:prstGeom prst="rect">
            <a:avLst/>
          </a:prstGeom>
          <a:noFill/>
        </p:spPr>
        <p:txBody>
          <a:bodyPr wrap="square" rtlCol="0">
            <a:noAutofit/>
          </a:bodyPr>
          <a:lstStyle/>
          <a:p>
            <a:pPr indent="0" fontAlgn="auto">
              <a:lnSpc>
                <a:spcPts val="28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答：（1）不要长时间食用同一品牌和同一产地的大米，经常变换大米的品种和产地，尽量选择出自生态环境好的地区的大米，规避可能的镉污染风险。</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8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（2）合理营养，均衡膳食，食物多样，尤其是主食要多样化，减少对大米的依赖。</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8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（3）保证摄入充足的锌、钙、铁、维生素D、维生素C等营养素，能减少人体对镉的吸收。</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indent="0" fontAlgn="auto">
              <a:lnSpc>
                <a:spcPts val="28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（4）戒烟，少吸二手烟，因为烟草也富集镉，呼吸道吸收镉的效率是消化道的6倍。</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 name="文本框 3"/>
          <p:cNvSpPr txBox="1"/>
          <p:nvPr/>
        </p:nvSpPr>
        <p:spPr>
          <a:xfrm>
            <a:off x="673735" y="259080"/>
            <a:ext cx="5640070" cy="706755"/>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思考题？</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68145" y="1475105"/>
            <a:ext cx="6693535" cy="3620135"/>
          </a:xfrm>
          <a:prstGeom prst="rect">
            <a:avLst/>
          </a:prstGeom>
          <a:noFill/>
        </p:spPr>
        <p:txBody>
          <a:bodyPr wrap="square" rtlCol="0">
            <a:noAutofit/>
          </a:bodyPr>
          <a:lstStyle/>
          <a:p>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、慢性镉中毒主要影响(</a:t>
            </a:r>
            <a:r>
              <a:rPr lang="en-US" altLang="zh-CN"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3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A. 脑</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B. 心脏</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3200" b="1">
                <a:latin typeface="微软雅黑" panose="020B0503020204020204" pitchFamily="34" charset="-122"/>
                <a:ea typeface="微软雅黑" panose="020B0503020204020204" pitchFamily="34" charset="-122"/>
                <a:cs typeface="微软雅黑" panose="020B0503020204020204" pitchFamily="34" charset="-122"/>
                <a:sym typeface="+mn-ea"/>
              </a:rPr>
              <a:t>C</a:t>
            </a:r>
            <a:r>
              <a:rPr lang="zh-CN" altLang="en-US" sz="3200" b="1">
                <a:latin typeface="微软雅黑" panose="020B0503020204020204" pitchFamily="34" charset="-122"/>
                <a:ea typeface="微软雅黑" panose="020B0503020204020204" pitchFamily="34" charset="-122"/>
                <a:cs typeface="微软雅黑" panose="020B0503020204020204" pitchFamily="34" charset="-122"/>
                <a:sym typeface="+mn-ea"/>
              </a:rPr>
              <a:t>. 甲状腺</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3200" b="1">
                <a:latin typeface="微软雅黑" panose="020B0503020204020204" pitchFamily="34" charset="-122"/>
                <a:ea typeface="微软雅黑" panose="020B0503020204020204" pitchFamily="34" charset="-122"/>
                <a:cs typeface="微软雅黑" panose="020B0503020204020204" pitchFamily="34" charset="-122"/>
              </a:rPr>
              <a:t>D. 肾脏</a:t>
            </a:r>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a:p>
            <a:endParaRPr lang="zh-CN" altLang="en-US" sz="32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7275195" y="5337810"/>
            <a:ext cx="3555365" cy="953135"/>
          </a:xfrm>
          <a:prstGeom prst="rect">
            <a:avLst/>
          </a:prstGeom>
          <a:noFill/>
        </p:spPr>
        <p:txBody>
          <a:bodyPr wrap="square" rtlCol="0">
            <a:spAutoFit/>
          </a:bodyPr>
          <a:lstStyle/>
          <a:p>
            <a:pPr algn="r"/>
            <a:r>
              <a:rPr lang="zh-CN" altLang="en-US" sz="2800" b="1">
                <a:latin typeface="微软雅黑" panose="020B0503020204020204" pitchFamily="34" charset="-122"/>
                <a:ea typeface="微软雅黑" panose="020B0503020204020204" pitchFamily="34" charset="-122"/>
                <a:cs typeface="微软雅黑" panose="020B0503020204020204" pitchFamily="34" charset="-122"/>
                <a:sym typeface="+mn-ea"/>
              </a:rPr>
              <a:t>答案：D</a:t>
            </a: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a:p>
            <a:pPr algn="r"/>
            <a:endParaRPr lang="zh-CN" altLang="en-US" sz="2800" b="1">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305204" y="55069"/>
            <a:ext cx="2751137" cy="2806912"/>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660400" y="217170"/>
            <a:ext cx="6096000" cy="707886"/>
          </a:xfrm>
          <a:prstGeom prst="rect">
            <a:avLst/>
          </a:prstGeom>
          <a:noFill/>
        </p:spPr>
        <p:txBody>
          <a:bodyPr wrap="square" rtlCol="0" anchor="t">
            <a:spAutoFit/>
          </a:bodyPr>
          <a:lstStyle/>
          <a:p>
            <a:r>
              <a:rPr lang="zh-CN" altLang="en-US" sz="4000" b="1" dirty="0">
                <a:solidFill>
                  <a:srgbClr val="002060"/>
                </a:solidFill>
                <a:latin typeface="微软雅黑" panose="020B0503020204020204" pitchFamily="34" charset="-122"/>
                <a:ea typeface="微软雅黑" panose="020B0503020204020204" pitchFamily="34" charset="-122"/>
                <a:sym typeface="+mn-ea"/>
              </a:rPr>
              <a:t>一、镉的简介</a:t>
            </a:r>
            <a:endParaRPr lang="zh-CN" altLang="en-US" sz="4000" b="1" dirty="0">
              <a:solidFill>
                <a:srgbClr val="00206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631705" y="1086170"/>
            <a:ext cx="10899895" cy="874407"/>
          </a:xfrm>
          <a:prstGeom prst="rect">
            <a:avLst/>
          </a:prstGeom>
          <a:noFill/>
        </p:spPr>
        <p:txBody>
          <a:bodyPr wrap="square" rtlCol="0">
            <a:spAutoFit/>
          </a:bodyPr>
          <a:lstStyle/>
          <a:p>
            <a:pPr>
              <a:lnSpc>
                <a:spcPct val="150000"/>
              </a:lnSpc>
            </a:pPr>
            <a:r>
              <a:rPr lang="zh-CN" altLang="en-US" b="1" i="0" dirty="0">
                <a:solidFill>
                  <a:srgbClr val="212529"/>
                </a:solidFill>
                <a:effectLst/>
                <a:latin typeface="微软雅黑" panose="020B0503020204020204" pitchFamily="34" charset="-122"/>
                <a:ea typeface="微软雅黑" panose="020B0503020204020204" pitchFamily="34" charset="-122"/>
              </a:rPr>
              <a:t>镉是一种化学元素，原子序数为</a:t>
            </a:r>
            <a:r>
              <a:rPr lang="en-US" altLang="zh-CN" b="1" i="0" dirty="0">
                <a:solidFill>
                  <a:srgbClr val="212529"/>
                </a:solidFill>
                <a:effectLst/>
                <a:latin typeface="微软雅黑" panose="020B0503020204020204" pitchFamily="34" charset="-122"/>
                <a:ea typeface="微软雅黑" panose="020B0503020204020204" pitchFamily="34" charset="-122"/>
              </a:rPr>
              <a:t>48</a:t>
            </a:r>
            <a:r>
              <a:rPr lang="zh-CN" altLang="en-US" b="1" i="0" dirty="0">
                <a:solidFill>
                  <a:srgbClr val="212529"/>
                </a:solidFill>
                <a:effectLst/>
                <a:latin typeface="微软雅黑" panose="020B0503020204020204" pitchFamily="34" charset="-122"/>
                <a:ea typeface="微软雅黑" panose="020B0503020204020204" pitchFamily="34" charset="-122"/>
              </a:rPr>
              <a:t>，化学符号为</a:t>
            </a:r>
            <a:r>
              <a:rPr lang="en-US" altLang="zh-CN" b="1" i="0" dirty="0">
                <a:solidFill>
                  <a:srgbClr val="212529"/>
                </a:solidFill>
                <a:effectLst/>
                <a:latin typeface="微软雅黑" panose="020B0503020204020204" pitchFamily="34" charset="-122"/>
                <a:ea typeface="微软雅黑" panose="020B0503020204020204" pitchFamily="34" charset="-122"/>
              </a:rPr>
              <a:t>Cd</a:t>
            </a:r>
            <a:r>
              <a:rPr lang="zh-CN" altLang="en-US" b="1" i="0" dirty="0">
                <a:solidFill>
                  <a:srgbClr val="212529"/>
                </a:solidFill>
                <a:effectLst/>
                <a:latin typeface="微软雅黑" panose="020B0503020204020204" pitchFamily="34" charset="-122"/>
                <a:ea typeface="微软雅黑" panose="020B0503020204020204" pitchFamily="34" charset="-122"/>
              </a:rPr>
              <a:t>。下面是对镉的</a:t>
            </a:r>
            <a:r>
              <a:rPr lang="zh-CN" altLang="en-US" b="1" i="0" dirty="0">
                <a:solidFill>
                  <a:srgbClr val="FF0000"/>
                </a:solidFill>
                <a:effectLst/>
                <a:latin typeface="微软雅黑" panose="020B0503020204020204" pitchFamily="34" charset="-122"/>
                <a:ea typeface="微软雅黑" panose="020B0503020204020204" pitchFamily="34" charset="-122"/>
              </a:rPr>
              <a:t>性质、用途、和安全信息</a:t>
            </a:r>
            <a:r>
              <a:rPr lang="zh-CN" altLang="en-US" b="1" i="0" dirty="0">
                <a:solidFill>
                  <a:srgbClr val="212529"/>
                </a:solidFill>
                <a:effectLst/>
                <a:latin typeface="微软雅黑" panose="020B0503020204020204" pitchFamily="34" charset="-122"/>
                <a:ea typeface="微软雅黑" panose="020B0503020204020204" pitchFamily="34" charset="-122"/>
              </a:rPr>
              <a:t>的介绍：</a:t>
            </a:r>
            <a:br>
              <a:rPr lang="zh-CN" altLang="en-US" b="1" dirty="0">
                <a:latin typeface="微软雅黑" panose="020B0503020204020204" pitchFamily="34" charset="-122"/>
                <a:ea typeface="微软雅黑" panose="020B0503020204020204" pitchFamily="34" charset="-122"/>
              </a:rPr>
            </a:b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631705" y="3045444"/>
            <a:ext cx="10467832" cy="1631216"/>
          </a:xfrm>
          <a:prstGeom prst="rect">
            <a:avLst/>
          </a:prstGeom>
          <a:noFill/>
        </p:spPr>
        <p:txBody>
          <a:bodyPr wrap="square" rtlCol="0">
            <a:spAutoFit/>
          </a:bodyPr>
          <a:lstStyle/>
          <a:p>
            <a:r>
              <a:rPr lang="zh-CN" altLang="en-US" sz="2000" b="1" i="0" dirty="0">
                <a:solidFill>
                  <a:srgbClr val="FF0000"/>
                </a:solidFill>
                <a:effectLst/>
                <a:latin typeface="微软雅黑" panose="020B0503020204020204" pitchFamily="34" charset="-122"/>
                <a:ea typeface="微软雅黑" panose="020B0503020204020204" pitchFamily="34" charset="-122"/>
              </a:rPr>
              <a:t>用途：</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镉广泛应用于镍镉电池，这种电池被广泛用于便携式电子设备、工具和医疗器械等；</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镉也用于制造合金，如用于锌镉电池、铸造合金和特殊钢材等；</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镉化合物还用于生产催化剂、颜料、光敏材料和涂料等。</a:t>
            </a:r>
            <a:br>
              <a:rPr lang="zh-CN" altLang="en-US" sz="2000" dirty="0">
                <a:latin typeface="微软雅黑" panose="020B0503020204020204" pitchFamily="34" charset="-122"/>
                <a:ea typeface="微软雅黑" panose="020B0503020204020204" pitchFamily="34" charset="-122"/>
              </a:rPr>
            </a:br>
            <a:endParaRPr lang="zh-CN" altLang="en-US" sz="2000" dirty="0">
              <a:latin typeface="微软雅黑" panose="020B0503020204020204" pitchFamily="34" charset="-122"/>
              <a:ea typeface="微软雅黑" panose="020B0503020204020204" pitchFamily="34" charset="-122"/>
            </a:endParaRPr>
          </a:p>
        </p:txBody>
      </p:sp>
      <p:sp>
        <p:nvSpPr>
          <p:cNvPr id="5" name="文本框 4"/>
          <p:cNvSpPr txBox="1"/>
          <p:nvPr/>
        </p:nvSpPr>
        <p:spPr>
          <a:xfrm>
            <a:off x="660400" y="1589339"/>
            <a:ext cx="9991678" cy="1323439"/>
          </a:xfrm>
          <a:prstGeom prst="rect">
            <a:avLst/>
          </a:prstGeom>
          <a:noFill/>
        </p:spPr>
        <p:txBody>
          <a:bodyPr wrap="square" rtlCol="0">
            <a:spAutoFit/>
          </a:bodyPr>
          <a:lstStyle/>
          <a:p>
            <a:r>
              <a:rPr lang="zh-CN" altLang="en-US" sz="2000" b="1" i="0" dirty="0">
                <a:solidFill>
                  <a:srgbClr val="FF0000"/>
                </a:solidFill>
                <a:effectLst/>
                <a:latin typeface="微软雅黑" panose="020B0503020204020204" pitchFamily="34" charset="-122"/>
                <a:ea typeface="微软雅黑" panose="020B0503020204020204" pitchFamily="34" charset="-122"/>
              </a:rPr>
              <a:t>性质：</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它具有较高的密度和延展性；</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镉是一种有毒金属，在环境中容易积累，并对人体和生态系统造成危害；</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镉是一种稳定的元素，不易与氧气和水反应。</a:t>
            </a:r>
            <a:endParaRPr lang="zh-CN" altLang="en-US" sz="2000" dirty="0">
              <a:latin typeface="微软雅黑" panose="020B0503020204020204" pitchFamily="34" charset="-122"/>
              <a:ea typeface="微软雅黑" panose="020B0503020204020204" pitchFamily="34" charset="-122"/>
            </a:endParaRPr>
          </a:p>
        </p:txBody>
      </p:sp>
      <p:sp>
        <p:nvSpPr>
          <p:cNvPr id="6" name="文本框 5"/>
          <p:cNvSpPr txBox="1"/>
          <p:nvPr/>
        </p:nvSpPr>
        <p:spPr>
          <a:xfrm>
            <a:off x="631705" y="4541847"/>
            <a:ext cx="10467832" cy="1938992"/>
          </a:xfrm>
          <a:prstGeom prst="rect">
            <a:avLst/>
          </a:prstGeom>
          <a:noFill/>
        </p:spPr>
        <p:txBody>
          <a:bodyPr wrap="square" rtlCol="0">
            <a:spAutoFit/>
          </a:bodyPr>
          <a:lstStyle/>
          <a:p>
            <a:r>
              <a:rPr lang="zh-CN" altLang="en-US" sz="2000" b="1" i="0" dirty="0">
                <a:solidFill>
                  <a:srgbClr val="FF0000"/>
                </a:solidFill>
                <a:effectLst/>
                <a:latin typeface="微软雅黑" panose="020B0503020204020204" pitchFamily="34" charset="-122"/>
                <a:ea typeface="微软雅黑" panose="020B0503020204020204" pitchFamily="34" charset="-122"/>
              </a:rPr>
              <a:t>安全信息：</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镉是一种剧毒物质，对人体健康有害；</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镉的吸入、摄入或皮肤接触可能导致急性中毒和慢性中毒；</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镉中毒会对肾脏、骨骼、呼吸系统和消化系统等造成损害；</a:t>
            </a:r>
            <a:br>
              <a:rPr lang="zh-CN" altLang="en-US" sz="2000" dirty="0">
                <a:latin typeface="微软雅黑" panose="020B0503020204020204" pitchFamily="34" charset="-122"/>
                <a:ea typeface="微软雅黑" panose="020B0503020204020204" pitchFamily="34" charset="-122"/>
              </a:rPr>
            </a:br>
            <a:r>
              <a:rPr lang="en-US" altLang="zh-CN" sz="2000" b="0" i="0" dirty="0">
                <a:solidFill>
                  <a:srgbClr val="212529"/>
                </a:solidFill>
                <a:effectLst/>
                <a:latin typeface="微软雅黑" panose="020B0503020204020204" pitchFamily="34" charset="-122"/>
                <a:ea typeface="微软雅黑" panose="020B0503020204020204" pitchFamily="34" charset="-122"/>
              </a:rPr>
              <a:t>- </a:t>
            </a:r>
            <a:r>
              <a:rPr lang="zh-CN" altLang="en-US" sz="2000" b="0" i="0" dirty="0">
                <a:solidFill>
                  <a:srgbClr val="212529"/>
                </a:solidFill>
                <a:effectLst/>
                <a:latin typeface="微软雅黑" panose="020B0503020204020204" pitchFamily="34" charset="-122"/>
                <a:ea typeface="微软雅黑" panose="020B0503020204020204" pitchFamily="34" charset="-122"/>
              </a:rPr>
              <a:t>在处理镉和与镉相关的材料时，必须采取适当的个人防护措施，如佩戴呼吸器、手套</a:t>
            </a:r>
            <a:r>
              <a:rPr lang="zh-CN" altLang="en-US" sz="2000" dirty="0">
                <a:solidFill>
                  <a:srgbClr val="212529"/>
                </a:solidFill>
                <a:latin typeface="微软雅黑" panose="020B0503020204020204" pitchFamily="34" charset="-122"/>
                <a:ea typeface="微软雅黑" panose="020B0503020204020204" pitchFamily="34" charset="-122"/>
              </a:rPr>
              <a:t>和</a:t>
            </a:r>
            <a:r>
              <a:rPr lang="zh-CN" altLang="en-US" sz="2000" b="0" i="0" dirty="0">
                <a:solidFill>
                  <a:srgbClr val="212529"/>
                </a:solidFill>
                <a:effectLst/>
                <a:latin typeface="微软雅黑" panose="020B0503020204020204" pitchFamily="34" charset="-122"/>
                <a:ea typeface="微软雅黑" panose="020B0503020204020204" pitchFamily="34" charset="-122"/>
              </a:rPr>
              <a:t>防护服等。</a:t>
            </a:r>
            <a:endParaRPr lang="zh-CN" altLang="en-US" sz="2000" dirty="0">
              <a:latin typeface="微软雅黑" panose="020B0503020204020204" pitchFamily="34" charset="-122"/>
              <a:ea typeface="微软雅黑" panose="020B0503020204020204"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2000" advTm="18613"/>
    </mc:Choice>
    <mc:Fallback>
      <p:transition spd="slow" advTm="186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99"/>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99"/>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58999"/>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60400" y="217170"/>
            <a:ext cx="6096000" cy="707886"/>
          </a:xfrm>
          <a:prstGeom prst="rect">
            <a:avLst/>
          </a:prstGeom>
          <a:noFill/>
        </p:spPr>
        <p:txBody>
          <a:bodyPr wrap="square" rtlCol="0" anchor="t">
            <a:spAutoFit/>
          </a:bodyPr>
          <a:lstStyle/>
          <a:p>
            <a:r>
              <a:rPr lang="zh-CN" altLang="en-US" sz="4000" b="1" dirty="0">
                <a:solidFill>
                  <a:srgbClr val="002060"/>
                </a:solidFill>
                <a:latin typeface="微软雅黑" panose="020B0503020204020204" pitchFamily="34" charset="-122"/>
                <a:ea typeface="微软雅黑" panose="020B0503020204020204" pitchFamily="34" charset="-122"/>
                <a:sym typeface="+mn-ea"/>
              </a:rPr>
              <a:t>一、镉污染的介绍</a:t>
            </a:r>
            <a:endParaRPr lang="zh-CN" altLang="en-US" sz="4000" b="1" dirty="0">
              <a:solidFill>
                <a:srgbClr val="00206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755225" y="3834018"/>
            <a:ext cx="9723473" cy="1938992"/>
          </a:xfrm>
          <a:prstGeom prst="rect">
            <a:avLst/>
          </a:prstGeom>
          <a:noFill/>
        </p:spPr>
        <p:txBody>
          <a:bodyPr wrap="square">
            <a:spAutoFit/>
          </a:bodyPr>
          <a:lstStyle/>
          <a:p>
            <a:r>
              <a:rPr lang="zh-CN" altLang="en-US" sz="2400" b="1" i="0" dirty="0">
                <a:solidFill>
                  <a:srgbClr val="002060"/>
                </a:solidFill>
                <a:effectLst/>
                <a:latin typeface="微软雅黑" panose="020B0503020204020204" pitchFamily="34" charset="-122"/>
                <a:ea typeface="微软雅黑" panose="020B0503020204020204" pitchFamily="34" charset="-122"/>
              </a:rPr>
              <a:t>我国镉污染现状：</a:t>
            </a:r>
            <a:r>
              <a:rPr lang="zh-CN" altLang="en-US" sz="2400" i="0" dirty="0">
                <a:effectLst/>
                <a:latin typeface="微软雅黑" panose="020B0503020204020204" pitchFamily="34" charset="-122"/>
                <a:ea typeface="微软雅黑" panose="020B0503020204020204" pitchFamily="34" charset="-122"/>
              </a:rPr>
              <a:t>我国每年由工业废弃物排放到环境中的重金属镉总量高达</a:t>
            </a:r>
            <a:r>
              <a:rPr lang="en-US" altLang="zh-CN" sz="2400" i="0" dirty="0">
                <a:effectLst/>
                <a:latin typeface="微软雅黑" panose="020B0503020204020204" pitchFamily="34" charset="-122"/>
                <a:ea typeface="微软雅黑" panose="020B0503020204020204" pitchFamily="34" charset="-122"/>
              </a:rPr>
              <a:t>680</a:t>
            </a:r>
            <a:r>
              <a:rPr lang="zh-CN" altLang="en-US" sz="2400" i="0" dirty="0">
                <a:effectLst/>
                <a:latin typeface="微软雅黑" panose="020B0503020204020204" pitchFamily="34" charset="-122"/>
                <a:ea typeface="微软雅黑" panose="020B0503020204020204" pitchFamily="34" charset="-122"/>
              </a:rPr>
              <a:t>余</a:t>
            </a:r>
            <a:r>
              <a:rPr lang="en-US" altLang="zh-CN" sz="2400" i="0" dirty="0">
                <a:effectLst/>
                <a:latin typeface="微软雅黑" panose="020B0503020204020204" pitchFamily="34" charset="-122"/>
                <a:ea typeface="微软雅黑" panose="020B0503020204020204" pitchFamily="34" charset="-122"/>
              </a:rPr>
              <a:t>t</a:t>
            </a:r>
            <a:r>
              <a:rPr lang="zh-CN" altLang="en-US" sz="2400" i="0" dirty="0">
                <a:effectLst/>
                <a:latin typeface="微软雅黑" panose="020B0503020204020204" pitchFamily="34" charset="-122"/>
                <a:ea typeface="微软雅黑" panose="020B0503020204020204" pitchFamily="34" charset="-122"/>
              </a:rPr>
              <a:t> ；世界环境范围内，镉化合物积累量超过</a:t>
            </a:r>
            <a:r>
              <a:rPr lang="en-US" altLang="zh-CN" sz="2400" i="0" dirty="0">
                <a:effectLst/>
                <a:latin typeface="微软雅黑" panose="020B0503020204020204" pitchFamily="34" charset="-122"/>
                <a:ea typeface="微软雅黑" panose="020B0503020204020204" pitchFamily="34" charset="-122"/>
              </a:rPr>
              <a:t>22 000 t </a:t>
            </a:r>
            <a:r>
              <a:rPr lang="zh-CN" altLang="en-US" sz="2400" i="0" dirty="0">
                <a:effectLst/>
                <a:latin typeface="微软雅黑" panose="020B0503020204020204" pitchFamily="34" charset="-122"/>
                <a:ea typeface="微软雅黑" panose="020B0503020204020204" pitchFamily="34" charset="-122"/>
              </a:rPr>
              <a:t>。 在健康风险评估中，镉是土壤</a:t>
            </a:r>
            <a:r>
              <a:rPr lang="en-US" altLang="zh-CN" sz="2400" i="0" dirty="0">
                <a:effectLst/>
                <a:latin typeface="微软雅黑" panose="020B0503020204020204" pitchFamily="34" charset="-122"/>
                <a:ea typeface="微软雅黑" panose="020B0503020204020204" pitchFamily="34" charset="-122"/>
              </a:rPr>
              <a:t>-</a:t>
            </a:r>
            <a:r>
              <a:rPr lang="zh-CN" altLang="en-US" sz="2400" i="0" dirty="0">
                <a:effectLst/>
                <a:latin typeface="微软雅黑" panose="020B0503020204020204" pitchFamily="34" charset="-122"/>
                <a:ea typeface="微软雅黑" panose="020B0503020204020204" pitchFamily="34" charset="-122"/>
              </a:rPr>
              <a:t>植物接触途径中最为关注的重金属之一，也是研究的主要污染物之一 。 通过饮食、呼吸和皮肤接触等途径，镉进入人体后，半衰期</a:t>
            </a:r>
            <a:r>
              <a:rPr lang="en-US" altLang="zh-CN" sz="2400" i="0" dirty="0">
                <a:effectLst/>
                <a:latin typeface="微软雅黑" panose="020B0503020204020204" pitchFamily="34" charset="-122"/>
                <a:ea typeface="微软雅黑" panose="020B0503020204020204" pitchFamily="34" charset="-122"/>
              </a:rPr>
              <a:t>10</a:t>
            </a:r>
            <a:r>
              <a:rPr lang="zh-CN" altLang="en-US" sz="2400" i="0" dirty="0">
                <a:effectLst/>
                <a:latin typeface="微软雅黑" panose="020B0503020204020204" pitchFamily="34" charset="-122"/>
                <a:ea typeface="微软雅黑" panose="020B0503020204020204" pitchFamily="34" charset="-122"/>
              </a:rPr>
              <a:t>～</a:t>
            </a:r>
            <a:r>
              <a:rPr lang="en-US" altLang="zh-CN" sz="2400" i="0" dirty="0">
                <a:effectLst/>
                <a:latin typeface="微软雅黑" panose="020B0503020204020204" pitchFamily="34" charset="-122"/>
                <a:ea typeface="微软雅黑" panose="020B0503020204020204" pitchFamily="34" charset="-122"/>
              </a:rPr>
              <a:t>30</a:t>
            </a:r>
            <a:r>
              <a:rPr lang="zh-CN" altLang="en-US" sz="2400" i="0" dirty="0">
                <a:effectLst/>
                <a:latin typeface="微软雅黑" panose="020B0503020204020204" pitchFamily="34" charset="-122"/>
                <a:ea typeface="微软雅黑" panose="020B0503020204020204" pitchFamily="34" charset="-122"/>
              </a:rPr>
              <a:t>年。</a:t>
            </a:r>
            <a:endPar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文本框 3"/>
          <p:cNvSpPr txBox="1"/>
          <p:nvPr/>
        </p:nvSpPr>
        <p:spPr>
          <a:xfrm>
            <a:off x="660399" y="1157410"/>
            <a:ext cx="9674045" cy="2585323"/>
          </a:xfrm>
          <a:prstGeom prst="rect">
            <a:avLst/>
          </a:prstGeom>
          <a:noFill/>
        </p:spPr>
        <p:txBody>
          <a:bodyPr wrap="square" rtlCol="0">
            <a:spAutoFit/>
          </a:bodyPr>
          <a:lstStyle/>
          <a:p>
            <a:r>
              <a:rPr lang="zh-CN" altLang="en-US" sz="2400" b="1" dirty="0">
                <a:solidFill>
                  <a:srgbClr val="002060"/>
                </a:solidFill>
                <a:latin typeface="微软雅黑" panose="020B0503020204020204" pitchFamily="34" charset="-122"/>
                <a:ea typeface="微软雅黑" panose="020B0503020204020204" pitchFamily="34" charset="-122"/>
              </a:rPr>
              <a:t>镉污染来源：</a:t>
            </a:r>
            <a:r>
              <a:rPr lang="en-US" altLang="zh-CN" sz="2400" kern="0" dirty="0">
                <a:effectLst/>
                <a:latin typeface="微软雅黑" panose="020B0503020204020204" pitchFamily="34" charset="-122"/>
                <a:ea typeface="微软雅黑" panose="020B0503020204020204" pitchFamily="34" charset="-122"/>
                <a:cs typeface="宋体" panose="02010600030101010101" pitchFamily="2" charset="-122"/>
              </a:rPr>
              <a:t>20</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世纪初发现镉以来，镉的产量逐年增加。镉广泛应用于电镀工业、化工业、电子业和核工业等领域。镉是炼锌业的副产品，主要用在电池、染料或</a:t>
            </a:r>
            <a:r>
              <a:rPr lang="en-US" altLang="zh-CN" sz="2400" u="sng" kern="0" dirty="0" err="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hlinkClick r:id="rId1"/>
              </a:rPr>
              <a:t>塑胶</a:t>
            </a:r>
            <a:r>
              <a:rPr lang="en-US" altLang="zh-CN" sz="2400" u="sng" kern="0" dirty="0" err="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hlinkClick r:id="rId2"/>
              </a:rPr>
              <a:t>稳定剂</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，它比其它重金属更容易被农作物所吸附。相当数量的镉通过</a:t>
            </a:r>
            <a:r>
              <a:rPr lang="en-US" altLang="zh-CN" sz="2400" u="sng" kern="0" dirty="0" err="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hlinkClick r:id="rId3"/>
              </a:rPr>
              <a:t>废气</a:t>
            </a:r>
            <a:r>
              <a:rPr lang="zh-CN" altLang="zh-CN" sz="2400"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、废水、废渣</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排入环境，造成污染。污染源主要是</a:t>
            </a:r>
            <a:r>
              <a:rPr lang="en-US" altLang="zh-CN" sz="2400" u="sng" kern="0" dirty="0" err="1">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hlinkClick r:id="rId4"/>
              </a:rPr>
              <a:t>铅锌矿</a:t>
            </a:r>
            <a:r>
              <a:rPr lang="en-US" altLang="zh-CN" sz="2400" kern="0" dirty="0">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以及有色金属冶炼、</a:t>
            </a:r>
            <a:r>
              <a:rPr lang="en-US" altLang="zh-CN" sz="2400" u="sng" kern="0" dirty="0" err="1">
                <a:effectLst/>
                <a:latin typeface="微软雅黑" panose="020B0503020204020204" pitchFamily="34" charset="-122"/>
                <a:ea typeface="微软雅黑" panose="020B0503020204020204" pitchFamily="34" charset="-122"/>
                <a:cs typeface="宋体" panose="02010600030101010101" pitchFamily="2" charset="-122"/>
                <a:hlinkClick r:id="rId5"/>
              </a:rPr>
              <a:t>电镀</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和用镉化合物作原料或</a:t>
            </a:r>
            <a:r>
              <a:rPr lang="en-US" altLang="zh-CN" sz="2400" u="sng" kern="0" dirty="0" err="1">
                <a:effectLst/>
                <a:latin typeface="微软雅黑" panose="020B0503020204020204" pitchFamily="34" charset="-122"/>
                <a:ea typeface="微软雅黑" panose="020B0503020204020204" pitchFamily="34" charset="-122"/>
                <a:cs typeface="宋体" panose="02010600030101010101" pitchFamily="2" charset="-122"/>
                <a:hlinkClick r:id="rId6"/>
              </a:rPr>
              <a:t>触媒</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的工厂。</a:t>
            </a:r>
            <a:endPar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endParaRPr lang="zh-CN" altLang="en-US" b="1" dirty="0">
              <a:solidFill>
                <a:srgbClr val="002060"/>
              </a:solidFill>
              <a:latin typeface="微软雅黑" panose="020B0503020204020204" pitchFamily="34" charset="-122"/>
              <a:ea typeface="微软雅黑" panose="020B0503020204020204" pitchFamily="3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2000" advTm="22889"/>
    </mc:Choice>
    <mc:Fallback>
      <p:transition spd="slow" advTm="228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88075" y="2838408"/>
            <a:ext cx="7779994" cy="706755"/>
          </a:xfrm>
          <a:prstGeom prst="rect">
            <a:avLst/>
          </a:prstGeom>
          <a:noFill/>
        </p:spPr>
        <p:txBody>
          <a:bodyPr wrap="square">
            <a:spAutoFit/>
          </a:bodyPr>
          <a:lstStyle/>
          <a:p>
            <a:pPr algn="ct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二、案例概述和启示</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893" y="259110"/>
            <a:ext cx="7662033" cy="646331"/>
          </a:xfrm>
          <a:prstGeom prst="rect">
            <a:avLst/>
          </a:prstGeom>
          <a:noFill/>
        </p:spPr>
        <p:txBody>
          <a:bodyPr wrap="square">
            <a:spAutoFit/>
          </a:bodyPr>
          <a:lstStyle/>
          <a:p>
            <a:pPr>
              <a:buClr>
                <a:srgbClr val="C00000"/>
              </a:buClr>
            </a:pPr>
            <a:r>
              <a:rPr lang="zh-CN" altLang="en-US" sz="3600" b="1" dirty="0">
                <a:solidFill>
                  <a:srgbClr val="002060"/>
                </a:solidFill>
                <a:latin typeface="微软雅黑" panose="020B0503020204020204" pitchFamily="34" charset="-122"/>
                <a:ea typeface="微软雅黑" panose="020B0503020204020204" pitchFamily="34" charset="-122"/>
              </a:rPr>
              <a:t>二、案例概述和启示</a:t>
            </a:r>
            <a:endParaRPr lang="zh-CN" altLang="en-US" sz="3600" b="1" dirty="0">
              <a:solidFill>
                <a:srgbClr val="002060"/>
              </a:solidFill>
              <a:latin typeface="微软雅黑" panose="020B0503020204020204" pitchFamily="34" charset="-122"/>
              <a:ea typeface="微软雅黑" panose="020B0503020204020204" pitchFamily="34" charset="-122"/>
            </a:endParaRPr>
          </a:p>
        </p:txBody>
      </p:sp>
      <p:sp>
        <p:nvSpPr>
          <p:cNvPr id="2" name="副标题 2"/>
          <p:cNvSpPr txBox="1"/>
          <p:nvPr/>
        </p:nvSpPr>
        <p:spPr bwMode="auto">
          <a:xfrm>
            <a:off x="673893" y="1590555"/>
            <a:ext cx="10718726" cy="409180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25000"/>
              </a:lnSpc>
              <a:spcBef>
                <a:spcPct val="0"/>
              </a:spcBef>
              <a:spcAft>
                <a:spcPts val="600"/>
              </a:spcAft>
              <a:buNone/>
            </a:pPr>
            <a:r>
              <a:rPr lang="en-US" altLang="zh-CN" b="1" dirty="0">
                <a:latin typeface="微软雅黑" panose="020B0503020204020204" pitchFamily="34" charset="-122"/>
                <a:ea typeface="微软雅黑" panose="020B0503020204020204" pitchFamily="34" charset="-122"/>
              </a:rPr>
              <a:t>20</a:t>
            </a:r>
            <a:r>
              <a:rPr lang="zh-CN" altLang="en-US" b="1" dirty="0">
                <a:latin typeface="微软雅黑" panose="020B0503020204020204" pitchFamily="34" charset="-122"/>
                <a:ea typeface="微软雅黑" panose="020B0503020204020204" pitchFamily="34" charset="-122"/>
              </a:rPr>
              <a:t>世纪五六十年代日本某些地方因环境恶化而出现了四种公害病</a:t>
            </a:r>
            <a:r>
              <a:rPr lang="en-US" altLang="zh-CN" b="1" dirty="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足尾矿毒、四日市哮喘、痛痛病、水俣病。这让日本人认识到了问题的严重性，后两种公害病曾经一度震惊世界。“痛痛病”出现在日本富山县的神通川流域，患者大多是妇女，</a:t>
            </a:r>
            <a:r>
              <a:rPr lang="zh-CN" altLang="en-US" b="1" dirty="0">
                <a:solidFill>
                  <a:srgbClr val="FF0000"/>
                </a:solidFill>
                <a:latin typeface="微软雅黑" panose="020B0503020204020204" pitchFamily="34" charset="-122"/>
                <a:ea typeface="微软雅黑" panose="020B0503020204020204" pitchFamily="34" charset="-122"/>
              </a:rPr>
              <a:t>发病时</a:t>
            </a:r>
            <a:r>
              <a:rPr lang="zh-CN" altLang="en-US" b="1" dirty="0">
                <a:latin typeface="微软雅黑" panose="020B0503020204020204" pitchFamily="34" charset="-122"/>
                <a:ea typeface="微软雅黑" panose="020B0503020204020204" pitchFamily="34" charset="-122"/>
              </a:rPr>
              <a:t>关节持续疼痛然后全身发生神经痛、骨痛现象，行动困难，甚至呼吸都会带来难以忍受的痛苦。到</a:t>
            </a:r>
            <a:r>
              <a:rPr lang="zh-CN" altLang="en-US" b="1" dirty="0">
                <a:solidFill>
                  <a:srgbClr val="FF0000"/>
                </a:solidFill>
                <a:latin typeface="微软雅黑" panose="020B0503020204020204" pitchFamily="34" charset="-122"/>
                <a:ea typeface="微软雅黑" panose="020B0503020204020204" pitchFamily="34" charset="-122"/>
              </a:rPr>
              <a:t>后来</a:t>
            </a:r>
            <a:r>
              <a:rPr lang="zh-CN" altLang="en-US" b="1" dirty="0">
                <a:latin typeface="微软雅黑" panose="020B0503020204020204" pitchFamily="34" charset="-122"/>
                <a:ea typeface="微软雅黑" panose="020B0503020204020204" pitchFamily="34" charset="-122"/>
              </a:rPr>
              <a:t>患者通常会骨骼软化萎缩，四肢弯曲，脊柱变形，骨质疏松，连咳嗽都可能造成骨折，最终无法进食，常常忍不住喊“痛、痛”，甚至有的人因忍受不了病痛的折磨而自杀。此病因此得名</a:t>
            </a:r>
            <a:r>
              <a:rPr lang="zh-CN" altLang="en-US" b="1" dirty="0">
                <a:solidFill>
                  <a:srgbClr val="FF0000"/>
                </a:solidFill>
                <a:latin typeface="微软雅黑" panose="020B0503020204020204" pitchFamily="34" charset="-122"/>
                <a:ea typeface="微软雅黑" panose="020B0503020204020204" pitchFamily="34" charset="-122"/>
              </a:rPr>
              <a:t>“痛痛病”</a:t>
            </a:r>
            <a:r>
              <a:rPr lang="zh-CN" altLang="en-US"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810883" y="1190445"/>
            <a:ext cx="1524000" cy="400110"/>
          </a:xfrm>
          <a:prstGeom prst="rect">
            <a:avLst/>
          </a:prstGeom>
          <a:noFill/>
        </p:spPr>
        <p:txBody>
          <a:bodyPr wrap="square" rtlCol="0">
            <a:spAutoFit/>
          </a:bodyPr>
          <a:lstStyle/>
          <a:p>
            <a:r>
              <a:rPr lang="zh-CN" altLang="en-US" sz="2000" b="1" dirty="0">
                <a:solidFill>
                  <a:srgbClr val="FF0000"/>
                </a:solidFill>
                <a:latin typeface="微软雅黑" panose="020B0503020204020204" pitchFamily="34" charset="-122"/>
                <a:ea typeface="微软雅黑" panose="020B0503020204020204" pitchFamily="34" charset="-122"/>
              </a:rPr>
              <a:t>案例一：</a:t>
            </a:r>
            <a:endParaRPr lang="zh-CN" altLang="en-US" sz="2000" b="1" dirty="0">
              <a:solidFill>
                <a:srgbClr val="FF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73893" y="259110"/>
            <a:ext cx="7779994" cy="707886"/>
          </a:xfrm>
          <a:prstGeom prst="rect">
            <a:avLst/>
          </a:prstGeom>
          <a:noFill/>
        </p:spPr>
        <p:txBody>
          <a:bodyPr wrap="square">
            <a:spAutoFit/>
          </a:bodyPr>
          <a:lstStyle/>
          <a:p>
            <a:pPr>
              <a:buClr>
                <a:srgbClr val="C00000"/>
              </a:buClr>
            </a:pPr>
            <a:r>
              <a:rPr lang="zh-CN" altLang="en-US" sz="4000" b="1" dirty="0">
                <a:solidFill>
                  <a:srgbClr val="002060"/>
                </a:solidFill>
                <a:latin typeface="微软雅黑" panose="020B0503020204020204" pitchFamily="34" charset="-122"/>
                <a:ea typeface="微软雅黑" panose="020B0503020204020204" pitchFamily="34" charset="-122"/>
              </a:rPr>
              <a:t>二、案例概述和启示</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
        <p:nvSpPr>
          <p:cNvPr id="5" name="标题 1"/>
          <p:cNvSpPr txBox="1"/>
          <p:nvPr/>
        </p:nvSpPr>
        <p:spPr>
          <a:xfrm>
            <a:off x="968892" y="2041655"/>
            <a:ext cx="10010328" cy="1070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CN" altLang="en-US" sz="3200" b="1" dirty="0"/>
          </a:p>
        </p:txBody>
      </p:sp>
      <p:sp>
        <p:nvSpPr>
          <p:cNvPr id="7" name="内容占位符 2"/>
          <p:cNvSpPr txBox="1"/>
          <p:nvPr/>
        </p:nvSpPr>
        <p:spPr>
          <a:xfrm>
            <a:off x="923636" y="1874936"/>
            <a:ext cx="9092234" cy="4100561"/>
          </a:xfrm>
          <a:prstGeom prst="rect">
            <a:avLst/>
          </a:prstGeom>
          <a:ln>
            <a:solidFill>
              <a:srgbClr val="00B050"/>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altLang="zh-CN" sz="2400" dirty="0"/>
          </a:p>
        </p:txBody>
      </p:sp>
      <p:sp>
        <p:nvSpPr>
          <p:cNvPr id="11" name="文本框 10"/>
          <p:cNvSpPr txBox="1"/>
          <p:nvPr/>
        </p:nvSpPr>
        <p:spPr>
          <a:xfrm>
            <a:off x="968892" y="1228605"/>
            <a:ext cx="6095114" cy="646331"/>
          </a:xfrm>
          <a:prstGeom prst="rect">
            <a:avLst/>
          </a:prstGeom>
          <a:noFill/>
        </p:spPr>
        <p:txBody>
          <a:bodyPr wrap="square">
            <a:spAutoFit/>
          </a:bodyPr>
          <a:lstStyle/>
          <a:p>
            <a:r>
              <a:rPr lang="zh-CN" altLang="en-US" dirty="0">
                <a:hlinkClick r:id="rId1"/>
              </a:rPr>
              <a:t>也许核污水的影子百年前就有，一碰就骨折的人给我们什么警告？</a:t>
            </a:r>
            <a:r>
              <a:rPr lang="en-US" altLang="zh-CN" dirty="0">
                <a:hlinkClick r:id="rId1"/>
              </a:rPr>
              <a:t>_</a:t>
            </a:r>
            <a:r>
              <a:rPr lang="zh-CN" altLang="en-US" dirty="0">
                <a:hlinkClick r:id="rId1"/>
              </a:rPr>
              <a:t>哔哩哔哩</a:t>
            </a:r>
            <a:r>
              <a:rPr lang="en-US" altLang="zh-CN" dirty="0">
                <a:hlinkClick r:id="rId1"/>
              </a:rPr>
              <a:t>_</a:t>
            </a:r>
            <a:r>
              <a:rPr lang="en-US" altLang="zh-CN" dirty="0" err="1">
                <a:hlinkClick r:id="rId1"/>
              </a:rPr>
              <a:t>bilibili</a:t>
            </a:r>
            <a:endParaRPr lang="zh-CN" altLang="en-US" dirty="0"/>
          </a:p>
        </p:txBody>
      </p:sp>
      <p:sp>
        <p:nvSpPr>
          <p:cNvPr id="27" name="文本框 26"/>
          <p:cNvSpPr txBox="1"/>
          <p:nvPr/>
        </p:nvSpPr>
        <p:spPr>
          <a:xfrm>
            <a:off x="1173637" y="2229499"/>
            <a:ext cx="8887489" cy="461665"/>
          </a:xfrm>
          <a:prstGeom prst="rect">
            <a:avLst/>
          </a:prstGeom>
          <a:noFill/>
        </p:spPr>
        <p:txBody>
          <a:bodyPr wrap="square">
            <a:spAutoFit/>
          </a:bodyPr>
          <a:lstStyle/>
          <a:p>
            <a:r>
              <a:rPr lang="zh-CN" altLang="en-US" sz="2400" dirty="0">
                <a:solidFill>
                  <a:srgbClr val="000000"/>
                </a:solidFill>
                <a:latin typeface="微软雅黑" panose="020B0503020204020204" pitchFamily="34" charset="-122"/>
                <a:ea typeface="微软雅黑" panose="020B0503020204020204" pitchFamily="34" charset="-122"/>
              </a:rPr>
              <a:t>究竟是什么原因造成“痛痛病”的发生？</a:t>
            </a:r>
            <a:endParaRPr lang="en-US" altLang="zh-CN" sz="2400" dirty="0">
              <a:solidFill>
                <a:srgbClr val="00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9111615" y="511175"/>
            <a:ext cx="2946400" cy="5638800"/>
          </a:xfrm>
          <a:prstGeom prst="rect">
            <a:avLst/>
          </a:prstGeom>
        </p:spPr>
      </p:pic>
      <p:sp>
        <p:nvSpPr>
          <p:cNvPr id="29" name="文本框 28"/>
          <p:cNvSpPr txBox="1"/>
          <p:nvPr/>
        </p:nvSpPr>
        <p:spPr>
          <a:xfrm>
            <a:off x="1121733" y="2923952"/>
            <a:ext cx="8842074" cy="1569660"/>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发现“痛痛病”的病因，源于神通川上游的神冈矿山排放的含镉废水。</a:t>
            </a:r>
            <a:r>
              <a:rPr lang="zh-CN" altLang="en-US" sz="2400" b="1" dirty="0">
                <a:solidFill>
                  <a:srgbClr val="FF0000"/>
                </a:solidFill>
                <a:latin typeface="微软雅黑" panose="020B0503020204020204" pitchFamily="34" charset="-122"/>
                <a:ea typeface="微软雅黑" panose="020B0503020204020204" pitchFamily="34" charset="-122"/>
              </a:rPr>
              <a:t>怪病的元凶是神通川上游的矿山，炼矿产生的镉随废水排入河里，造成当地通川流域鱼虾贝类死亡、稻米减产，随水、食物进入人体内后引起了中毒</a:t>
            </a:r>
            <a:r>
              <a:rPr lang="zh-CN" altLang="en-US" sz="2400" b="1"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1000" fill="hold"/>
                                        <p:tgtEl>
                                          <p:spTgt spid="29"/>
                                        </p:tgtEl>
                                        <p:attrNameLst>
                                          <p:attrName>ppt_x</p:attrName>
                                        </p:attrNameLst>
                                      </p:cBhvr>
                                      <p:tavLst>
                                        <p:tav tm="0">
                                          <p:val>
                                            <p:strVal val="#ppt_x"/>
                                          </p:val>
                                        </p:tav>
                                        <p:tav tm="100000">
                                          <p:val>
                                            <p:strVal val="#ppt_x"/>
                                          </p:val>
                                        </p:tav>
                                      </p:tavLst>
                                    </p:anim>
                                    <p:anim calcmode="lin" valueType="num">
                                      <p:cBhvr additive="base">
                                        <p:cTn id="19" dur="10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4"/>
                  </p:tgtEl>
                </p:cond>
              </p:nextCondLst>
            </p:seq>
          </p:childTnLst>
        </p:cTn>
      </p:par>
    </p:tnLst>
    <p:bldLst>
      <p:bldP spid="29" grpId="0"/>
      <p:bldP spid="11"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61717" y="1639375"/>
            <a:ext cx="9650533" cy="3970318"/>
          </a:xfrm>
          <a:prstGeom prst="rect">
            <a:avLst/>
          </a:prstGeom>
          <a:noFill/>
        </p:spPr>
        <p:txBody>
          <a:bodyPr wrap="square" rtlCol="0">
            <a:spAutoFit/>
          </a:bodyPr>
          <a:lstStyle/>
          <a:p>
            <a:r>
              <a:rPr lang="zh-CN" altLang="en-US" sz="2800" dirty="0">
                <a:solidFill>
                  <a:srgbClr val="0000CC"/>
                </a:solidFill>
                <a:latin typeface="微软雅黑" panose="020B0503020204020204" pitchFamily="34" charset="-122"/>
                <a:ea typeface="微软雅黑" panose="020B0503020204020204" pitchFamily="34" charset="-122"/>
              </a:rPr>
              <a:t>时间：</a:t>
            </a:r>
            <a:r>
              <a:rPr lang="en-US" altLang="zh-CN" sz="2800" dirty="0">
                <a:latin typeface="微软雅黑" panose="020B0503020204020204" pitchFamily="34" charset="-122"/>
                <a:ea typeface="微软雅黑" panose="020B0503020204020204" pitchFamily="34" charset="-122"/>
              </a:rPr>
              <a:t>2006</a:t>
            </a:r>
            <a:r>
              <a:rPr lang="zh-CN" altLang="en-US" sz="2800" dirty="0">
                <a:latin typeface="微软雅黑" panose="020B0503020204020204" pitchFamily="34" charset="-122"/>
                <a:ea typeface="微软雅黑" panose="020B0503020204020204" pitchFamily="34" charset="-122"/>
              </a:rPr>
              <a:t>年</a:t>
            </a:r>
            <a:r>
              <a:rPr lang="en-US" altLang="zh-CN" sz="2800" dirty="0">
                <a:latin typeface="微软雅黑" panose="020B0503020204020204" pitchFamily="34" charset="-122"/>
                <a:ea typeface="微软雅黑" panose="020B0503020204020204" pitchFamily="34" charset="-122"/>
              </a:rPr>
              <a:t>1</a:t>
            </a:r>
            <a:r>
              <a:rPr lang="zh-CN" altLang="en-US" sz="2800" dirty="0">
                <a:latin typeface="微软雅黑" panose="020B0503020204020204" pitchFamily="34" charset="-122"/>
                <a:ea typeface="微软雅黑" panose="020B0503020204020204" pitchFamily="34" charset="-122"/>
              </a:rPr>
              <a:t>月</a:t>
            </a:r>
            <a:r>
              <a:rPr lang="en-US" altLang="zh-CN" sz="2800" dirty="0">
                <a:latin typeface="微软雅黑" panose="020B0503020204020204" pitchFamily="34" charset="-122"/>
                <a:ea typeface="微软雅黑" panose="020B0503020204020204" pitchFamily="34" charset="-122"/>
              </a:rPr>
              <a:t>8</a:t>
            </a:r>
            <a:r>
              <a:rPr lang="zh-CN" altLang="en-US" sz="2800" dirty="0">
                <a:latin typeface="微软雅黑" panose="020B0503020204020204" pitchFamily="34" charset="-122"/>
                <a:ea typeface="微软雅黑" panose="020B0503020204020204" pitchFamily="34" charset="-122"/>
              </a:rPr>
              <a:t>日</a:t>
            </a:r>
            <a:endParaRPr lang="en-US" altLang="zh-CN" sz="2800" dirty="0">
              <a:latin typeface="微软雅黑" panose="020B0503020204020204" pitchFamily="34" charset="-122"/>
              <a:ea typeface="微软雅黑" panose="020B0503020204020204" pitchFamily="34" charset="-122"/>
            </a:endParaRPr>
          </a:p>
          <a:p>
            <a:r>
              <a:rPr lang="zh-CN" altLang="en-US" sz="2800" dirty="0">
                <a:solidFill>
                  <a:srgbClr val="0000CC"/>
                </a:solidFill>
                <a:latin typeface="微软雅黑" panose="020B0503020204020204" pitchFamily="34" charset="-122"/>
                <a:ea typeface="微软雅黑" panose="020B0503020204020204" pitchFamily="34" charset="-122"/>
              </a:rPr>
              <a:t>地点：</a:t>
            </a:r>
            <a:r>
              <a:rPr lang="zh-CN" altLang="en-US" sz="2800" dirty="0">
                <a:latin typeface="微软雅黑" panose="020B0503020204020204" pitchFamily="34" charset="-122"/>
                <a:ea typeface="微软雅黑" panose="020B0503020204020204" pitchFamily="34" charset="-122"/>
              </a:rPr>
              <a:t>湖南省株洲市天元区马家河镇某村</a:t>
            </a:r>
            <a:endParaRPr lang="en-US" altLang="zh-CN" sz="2800" dirty="0">
              <a:latin typeface="微软雅黑" panose="020B0503020204020204" pitchFamily="34" charset="-122"/>
              <a:ea typeface="微软雅黑" panose="020B0503020204020204" pitchFamily="34" charset="-122"/>
            </a:endParaRPr>
          </a:p>
          <a:p>
            <a:r>
              <a:rPr lang="zh-CN" altLang="en-US" sz="2800" dirty="0">
                <a:solidFill>
                  <a:srgbClr val="0000CC"/>
                </a:solidFill>
                <a:latin typeface="微软雅黑" panose="020B0503020204020204" pitchFamily="34" charset="-122"/>
                <a:ea typeface="微软雅黑" panose="020B0503020204020204" pitchFamily="34" charset="-122"/>
              </a:rPr>
              <a:t>事件：</a:t>
            </a:r>
            <a:r>
              <a:rPr lang="zh-CN" altLang="en-US" sz="2800" dirty="0">
                <a:latin typeface="微软雅黑" panose="020B0503020204020204" pitchFamily="34" charset="-122"/>
                <a:ea typeface="微软雅黑" panose="020B0503020204020204" pitchFamily="34" charset="-122"/>
              </a:rPr>
              <a:t>村民身体不适，反应后检查尿</a:t>
            </a:r>
            <a:r>
              <a:rPr lang="zh-CN" altLang="en-US" sz="2800" dirty="0">
                <a:solidFill>
                  <a:srgbClr val="0000CC"/>
                </a:solidFill>
                <a:latin typeface="微软雅黑" panose="020B0503020204020204" pitchFamily="34" charset="-122"/>
                <a:ea typeface="微软雅黑" panose="020B0503020204020204" pitchFamily="34" charset="-122"/>
              </a:rPr>
              <a:t>镉</a:t>
            </a:r>
            <a:r>
              <a:rPr lang="zh-CN" altLang="en-US" sz="2800" dirty="0">
                <a:latin typeface="微软雅黑" panose="020B0503020204020204" pitchFamily="34" charset="-122"/>
                <a:ea typeface="微软雅黑" panose="020B0503020204020204" pitchFamily="34" charset="-122"/>
              </a:rPr>
              <a:t>超标</a:t>
            </a:r>
            <a:endParaRPr lang="en-US" altLang="zh-CN" sz="2800" dirty="0">
              <a:latin typeface="微软雅黑" panose="020B0503020204020204" pitchFamily="34" charset="-122"/>
              <a:ea typeface="微软雅黑" panose="020B0503020204020204" pitchFamily="34" charset="-122"/>
            </a:endParaRPr>
          </a:p>
          <a:p>
            <a:r>
              <a:rPr lang="zh-CN" altLang="en-US" sz="2800" dirty="0">
                <a:solidFill>
                  <a:srgbClr val="0000CC"/>
                </a:solidFill>
                <a:latin typeface="微软雅黑" panose="020B0503020204020204" pitchFamily="34" charset="-122"/>
                <a:ea typeface="微软雅黑" panose="020B0503020204020204" pitchFamily="34" charset="-122"/>
              </a:rPr>
              <a:t>后续：</a:t>
            </a:r>
            <a:r>
              <a:rPr lang="zh-CN" altLang="en-US" sz="2800" dirty="0">
                <a:latin typeface="微软雅黑" panose="020B0503020204020204" pitchFamily="34" charset="-122"/>
                <a:ea typeface="微软雅黑" panose="020B0503020204020204" pitchFamily="34" charset="-122"/>
              </a:rPr>
              <a:t>调查结论认为，该村部分村民身体不适反应系污染所致，而污染主要是由于这个区域土壤中含镉本底值高、区域内工业污染源的排入、农业生产中施用高镉化肥等多种原因形成。其中饮用水和地下水都没有受到镉污染，耕地土壤已受到镉污染，稻谷中重金属含量超标，不宜食用，叶类蔬菜中重金属含量超标，应限制种植。</a:t>
            </a:r>
            <a:endParaRPr lang="zh-CN" altLang="en-US" sz="2800" dirty="0">
              <a:latin typeface="微软雅黑" panose="020B0503020204020204" pitchFamily="34" charset="-122"/>
              <a:ea typeface="微软雅黑" panose="020B0503020204020204" pitchFamily="34" charset="-122"/>
            </a:endParaRPr>
          </a:p>
        </p:txBody>
      </p:sp>
      <p:sp>
        <p:nvSpPr>
          <p:cNvPr id="2" name="文本框 1"/>
          <p:cNvSpPr txBox="1"/>
          <p:nvPr/>
        </p:nvSpPr>
        <p:spPr>
          <a:xfrm>
            <a:off x="839638" y="408317"/>
            <a:ext cx="5124090" cy="523220"/>
          </a:xfrm>
          <a:prstGeom prst="rect">
            <a:avLst/>
          </a:prstGeom>
          <a:noFill/>
        </p:spPr>
        <p:txBody>
          <a:bodyPr wrap="square" rtlCol="0">
            <a:spAutoFit/>
          </a:bodyPr>
          <a:lstStyle/>
          <a:p>
            <a:r>
              <a:rPr lang="zh-CN" altLang="en-US" sz="2800" b="1" dirty="0">
                <a:solidFill>
                  <a:srgbClr val="FF0000"/>
                </a:solidFill>
                <a:latin typeface="+mj-ea"/>
                <a:ea typeface="+mj-ea"/>
              </a:rPr>
              <a:t>案例二：</a:t>
            </a:r>
            <a:endParaRPr lang="zh-CN" altLang="en-US" sz="2800" b="1" dirty="0">
              <a:solidFill>
                <a:srgbClr val="FF0000"/>
              </a:solidFill>
              <a:latin typeface="+mj-ea"/>
              <a:ea typeface="+mj-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60560" y="1357953"/>
            <a:ext cx="8386549" cy="5021950"/>
          </a:xfrm>
          <a:prstGeom prst="rect">
            <a:avLst/>
          </a:prstGeom>
        </p:spPr>
      </p:pic>
      <p:sp>
        <p:nvSpPr>
          <p:cNvPr id="4" name="文本框 3"/>
          <p:cNvSpPr txBox="1"/>
          <p:nvPr/>
        </p:nvSpPr>
        <p:spPr>
          <a:xfrm>
            <a:off x="880281" y="286603"/>
            <a:ext cx="6366681" cy="707886"/>
          </a:xfrm>
          <a:prstGeom prst="rect">
            <a:avLst/>
          </a:prstGeom>
          <a:noFill/>
        </p:spPr>
        <p:txBody>
          <a:bodyPr wrap="square" rtlCol="0">
            <a:spAutoFit/>
          </a:bodyPr>
          <a:lstStyle/>
          <a:p>
            <a:r>
              <a:rPr lang="zh-CN" altLang="en-US" sz="4000" b="1" dirty="0">
                <a:solidFill>
                  <a:srgbClr val="002060"/>
                </a:solidFill>
                <a:latin typeface="微软雅黑" panose="020B0503020204020204" pitchFamily="34" charset="-122"/>
                <a:ea typeface="微软雅黑" panose="020B0503020204020204" pitchFamily="34" charset="-122"/>
              </a:rPr>
              <a:t>案例启示</a:t>
            </a:r>
            <a:endParaRPr lang="zh-CN" altLang="en-US" sz="40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120,&quot;width&quot;:16345}"/>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f*1_3_1"/>
  <p:tag name="KSO_WM_TEMPLATE_CATEGORY" val="diagram"/>
  <p:tag name="KSO_WM_TEMPLATE_INDEX" val="20217884"/>
  <p:tag name="KSO_WM_UNIT_LAYERLEVEL" val="1_1_1"/>
  <p:tag name="KSO_WM_TAG_VERSION" val="1.0"/>
  <p:tag name="KSO_WM_BEAUTIFY_FLAG" val="#wm#"/>
  <p:tag name="KSO_WM_UNIT_SUBTYPE" val="a"/>
  <p:tag name="KSO_WM_UNIT_PRESET_TEXT" val="单击此处输入您的正文"/>
  <p:tag name="KSO_WM_UNIT_NOCLEAR" val="0"/>
  <p:tag name="KSO_WM_DIAGRAM_GROUP_CODE" val="l1-1"/>
  <p:tag name="KSO_WM_UNIT_TYPE" val="l_h_f"/>
  <p:tag name="KSO_WM_UNIT_INDEX" val="1_3_1"/>
  <p:tag name="KSO_WM_UNIT_TEXT_FILL_FORE_SCHEMECOLOR_INDEX_BRIGHTNESS" val="0"/>
  <p:tag name="KSO_WM_UNIT_TEXT_FILL_FORE_SCHEMECOLOR_INDEX" val="13"/>
  <p:tag name="KSO_WM_UNIT_TEXT_FILL_TYPE" val="1"/>
  <p:tag name="KSO_WM_UNIT_USESOURCEFORMAT_APPLY" val="1"/>
  <p:tag name="KSO_WM_DIAGRAM_VIRTUALLY_FRAME" val="{&quot;height&quot;:372.05000000000007,&quot;left&quot;:426.05,&quot;top&quot;:142.72929133858264,&quot;width&quot;:497.3}"/>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i*1_4_1"/>
  <p:tag name="KSO_WM_TEMPLATE_CATEGORY" val="diagram"/>
  <p:tag name="KSO_WM_TEMPLATE_INDEX" val="20217884"/>
  <p:tag name="KSO_WM_UNIT_LAYERLEVEL" val="1_1_1"/>
  <p:tag name="KSO_WM_TAG_VERSION" val="1.0"/>
  <p:tag name="KSO_WM_BEAUTIFY_FLAG" val="#wm#"/>
  <p:tag name="KSO_WM_DIAGRAM_GROUP_CODE" val="l1-1"/>
  <p:tag name="KSO_WM_UNIT_SUBTYPE" val="d"/>
  <p:tag name="KSO_WM_UNIT_TYPE" val="l_h_i"/>
  <p:tag name="KSO_WM_UNIT_INDEX" val="1_4_1"/>
  <p:tag name="KSO_WM_UNIT_TEXT_FILL_FORE_SCHEMECOLOR_INDEX_BRIGHTNESS" val="0"/>
  <p:tag name="KSO_WM_UNIT_TEXT_FILL_FORE_SCHEMECOLOR_INDEX" val="5"/>
  <p:tag name="KSO_WM_UNIT_TEXT_FILL_TYPE" val="1"/>
  <p:tag name="KSO_WM_UNIT_USESOURCEFORMAT_APPLY" val="1"/>
  <p:tag name="KSO_WM_DIAGRAM_VIRTUALLY_FRAME" val="{&quot;height&quot;:372.05000000000007,&quot;left&quot;:426.05,&quot;top&quot;:142.72929133858264,&quot;width&quot;:497.3}"/>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f*1_5_1"/>
  <p:tag name="KSO_WM_TEMPLATE_CATEGORY" val="diagram"/>
  <p:tag name="KSO_WM_TEMPLATE_INDEX" val="20217884"/>
  <p:tag name="KSO_WM_UNIT_LAYERLEVEL" val="1_1_1"/>
  <p:tag name="KSO_WM_TAG_VERSION" val="1.0"/>
  <p:tag name="KSO_WM_UNIT_SUBTYPE" val="a"/>
  <p:tag name="KSO_WM_UNIT_PRESET_TEXT" val="单击此处输入您的正文"/>
  <p:tag name="KSO_WM_UNIT_NOCLEAR" val="0"/>
  <p:tag name="KSO_WM_DIAGRAM_GROUP_CODE" val="l1-1"/>
  <p:tag name="KSO_WM_UNIT_TYPE" val="l_h_f"/>
  <p:tag name="KSO_WM_UNIT_INDEX" val="1_5_1"/>
  <p:tag name="KSO_WM_UNIT_TEXT_FILL_FORE_SCHEMECOLOR_INDEX_BRIGHTNESS" val="0"/>
  <p:tag name="KSO_WM_UNIT_TEXT_FILL_FORE_SCHEMECOLOR_INDEX" val="13"/>
  <p:tag name="KSO_WM_UNIT_TEXT_FILL_TYPE" val="1"/>
  <p:tag name="KSO_WM_UNIT_USESOURCEFORMAT_APPLY" val="1"/>
  <p:tag name="KSO_WM_DIAGRAM_VIRTUALLY_FRAME" val="{&quot;height&quot;:372.05000000000007,&quot;left&quot;:426.05,&quot;top&quot;:142.72929133858264,&quot;width&quot;:497.3}"/>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i*1_4_1"/>
  <p:tag name="KSO_WM_TEMPLATE_CATEGORY" val="diagram"/>
  <p:tag name="KSO_WM_TEMPLATE_INDEX" val="20217884"/>
  <p:tag name="KSO_WM_UNIT_LAYERLEVEL" val="1_1_1"/>
  <p:tag name="KSO_WM_TAG_VERSION" val="1.0"/>
  <p:tag name="KSO_WM_BEAUTIFY_FLAG" val="#wm#"/>
  <p:tag name="KSO_WM_DIAGRAM_GROUP_CODE" val="l1-1"/>
  <p:tag name="KSO_WM_UNIT_SUBTYPE" val="d"/>
  <p:tag name="KSO_WM_UNIT_TYPE" val="l_h_i"/>
  <p:tag name="KSO_WM_UNIT_INDEX" val="1_4_1"/>
  <p:tag name="KSO_WM_UNIT_TEXT_FILL_FORE_SCHEMECOLOR_INDEX_BRIGHTNESS" val="0"/>
  <p:tag name="KSO_WM_UNIT_TEXT_FILL_FORE_SCHEMECOLOR_INDEX" val="5"/>
  <p:tag name="KSO_WM_UNIT_TEXT_FILL_TYPE" val="1"/>
  <p:tag name="KSO_WM_UNIT_USESOURCEFORMAT_APPLY" val="1"/>
  <p:tag name="KSO_WM_DIAGRAM_VIRTUALLY_FRAME" val="{&quot;height&quot;:372.05000000000007,&quot;left&quot;:426.05,&quot;top&quot;:142.72929133858264,&quot;width&quot;:497.3}"/>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f*1_5_1"/>
  <p:tag name="KSO_WM_TEMPLATE_CATEGORY" val="diagram"/>
  <p:tag name="KSO_WM_TEMPLATE_INDEX" val="20217884"/>
  <p:tag name="KSO_WM_UNIT_LAYERLEVEL" val="1_1_1"/>
  <p:tag name="KSO_WM_TAG_VERSION" val="1.0"/>
  <p:tag name="KSO_WM_BEAUTIFY_FLAG" val="#wm#"/>
  <p:tag name="KSO_WM_UNIT_SUBTYPE" val="a"/>
  <p:tag name="KSO_WM_UNIT_PRESET_TEXT" val="单击此处输入您的正文"/>
  <p:tag name="KSO_WM_UNIT_NOCLEAR" val="0"/>
  <p:tag name="KSO_WM_DIAGRAM_GROUP_CODE" val="l1-1"/>
  <p:tag name="KSO_WM_UNIT_TYPE" val="l_h_f"/>
  <p:tag name="KSO_WM_UNIT_INDEX" val="1_5_1"/>
  <p:tag name="KSO_WM_UNIT_TEXT_FILL_FORE_SCHEMECOLOR_INDEX_BRIGHTNESS" val="0"/>
  <p:tag name="KSO_WM_UNIT_TEXT_FILL_FORE_SCHEMECOLOR_INDEX" val="13"/>
  <p:tag name="KSO_WM_UNIT_TEXT_FILL_TYPE" val="1"/>
  <p:tag name="KSO_WM_UNIT_USESOURCEFORMAT_APPLY" val="1"/>
  <p:tag name="KSO_WM_DIAGRAM_VIRTUALLY_FRAME" val="{&quot;height&quot;:372.05000000000007,&quot;left&quot;:426.05,&quot;top&quot;:142.72929133858264,&quot;width&quot;:497.3}"/>
</p:tagLst>
</file>

<file path=ppt/tags/tag15.xml><?xml version="1.0" encoding="utf-8"?>
<p:tagLst xmlns:p="http://schemas.openxmlformats.org/presentationml/2006/main">
  <p:tag name="KSO_WM_SLIDE_ID" val="diagram20217884_4"/>
  <p:tag name="KSO_WM_TEMPLATE_SUBCATEGORY" val="0"/>
  <p:tag name="KSO_WM_TEMPLATE_MASTER_TYPE" val="0"/>
  <p:tag name="KSO_WM_TEMPLATE_COLOR_TYPE" val="1"/>
  <p:tag name="KSO_WM_SLIDE_ITEM_CNT" val="6"/>
  <p:tag name="KSO_WM_SLIDE_INDEX" val="4"/>
  <p:tag name="KSO_WM_TAG_VERSION" val="1.0"/>
  <p:tag name="KSO_WM_BEAUTIFY_FLAG" val="#wm#"/>
  <p:tag name="KSO_WM_TEMPLATE_CATEGORY" val="diagram"/>
  <p:tag name="KSO_WM_TEMPLATE_INDEX" val="20217884"/>
  <p:tag name="KSO_WM_SLIDE_TYPE" val="contents"/>
  <p:tag name="KSO_WM_SLIDE_SUBTYPE" val="diag"/>
  <p:tag name="KSO_WM_DIAGRAM_GROUP_CODE" val="l1-1"/>
  <p:tag name="KSO_WM_SLIDE_DIAGTYPE" val="l"/>
  <p:tag name="KSO_WM_SLIDE_LAYOUT" val="a_b_l"/>
  <p:tag name="KSO_WM_SLIDE_LAYOUT_CNT" val="1_1_1"/>
</p:tagLst>
</file>

<file path=ppt/tags/tag16.xml><?xml version="1.0" encoding="utf-8"?>
<p:tagLst xmlns:p="http://schemas.openxmlformats.org/presentationml/2006/main">
  <p:tag name="KSO_WM_BEAUTIFY_FLAG" val="#wm#"/>
  <p:tag name="KSO_WM_TEMPLATE_CATEGORY" val="diagram"/>
  <p:tag name="KSO_WM_TEMPLATE_INDEX" val="20217884"/>
</p:tagLst>
</file>

<file path=ppt/tags/tag17.xml><?xml version="1.0" encoding="utf-8"?>
<p:tagLst xmlns:p="http://schemas.openxmlformats.org/presentationml/2006/main">
  <p:tag name="KSO_WM_BEAUTIFY_FLAG" val="#wm#"/>
  <p:tag name="KSO_WM_TEMPLATE_CATEGORY" val="diagram"/>
  <p:tag name="KSO_WM_TEMPLATE_INDEX" val="20217884"/>
</p:tagLst>
</file>

<file path=ppt/tags/tag18.xml><?xml version="1.0" encoding="utf-8"?>
<p:tagLst xmlns:p="http://schemas.openxmlformats.org/presentationml/2006/main">
  <p:tag name="KSO_WM_BEAUTIFY_FLAG" val="#wm#"/>
  <p:tag name="KSO_WM_TEMPLATE_CATEGORY" val="diagram"/>
  <p:tag name="KSO_WM_TEMPLATE_INDEX" val="20217884"/>
</p:tagLst>
</file>

<file path=ppt/tags/tag19.xml><?xml version="1.0" encoding="utf-8"?>
<p:tagLst xmlns:p="http://schemas.openxmlformats.org/presentationml/2006/main">
  <p:tag name="KSO_WM_BEAUTIFY_FLAG" val="#wm#"/>
  <p:tag name="KSO_WM_TEMPLATE_CATEGORY" val="diagram"/>
  <p:tag name="KSO_WM_TEMPLATE_INDEX" val="20217884"/>
</p:tagLst>
</file>

<file path=ppt/tags/tag2.xml><?xml version="1.0" encoding="utf-8"?>
<p:tagLst xmlns:p="http://schemas.openxmlformats.org/presentationml/2006/main">
  <p:tag name="KSO_WM_UNIT_PLACING_PICTURE_USER_VIEWPORT" val="{&quot;height&quot;:120,&quot;width&quot;:16345}"/>
</p:tagLst>
</file>

<file path=ppt/tags/tag20.xml><?xml version="1.0" encoding="utf-8"?>
<p:tagLst xmlns:p="http://schemas.openxmlformats.org/presentationml/2006/main">
  <p:tag name="KSO_WM_BEAUTIFY_FLAG" val="#wm#"/>
  <p:tag name="KSO_WM_TEMPLATE_CATEGORY" val="diagram"/>
  <p:tag name="KSO_WM_TEMPLATE_INDEX" val="20217884"/>
</p:tagLst>
</file>

<file path=ppt/tags/tag21.xml><?xml version="1.0" encoding="utf-8"?>
<p:tagLst xmlns:p="http://schemas.openxmlformats.org/presentationml/2006/main">
  <p:tag name="KSO_WM_DIAGRAM_VIRTUALLY_FRAME" val="{&quot;height&quot;:311.05,&quot;left&quot;:53.05,&quot;top&quot;:136.5,&quot;width&quot;:841.85}"/>
</p:tagLst>
</file>

<file path=ppt/tags/tag22.xml><?xml version="1.0" encoding="utf-8"?>
<p:tagLst xmlns:p="http://schemas.openxmlformats.org/presentationml/2006/main">
  <p:tag name="KSO_WM_DIAGRAM_VIRTUALLY_FRAME" val="{&quot;height&quot;:311.05,&quot;left&quot;:53.05,&quot;top&quot;:136.5,&quot;width&quot;:841.85}"/>
</p:tagLst>
</file>

<file path=ppt/tags/tag23.xml><?xml version="1.0" encoding="utf-8"?>
<p:tagLst xmlns:p="http://schemas.openxmlformats.org/presentationml/2006/main">
  <p:tag name="KSO_WM_DIAGRAM_VIRTUALLY_FRAME" val="{&quot;height&quot;:417.65,&quot;left&quot;:28.85,&quot;top&quot;:98.7,&quot;width&quot;:878.7}"/>
</p:tagLst>
</file>

<file path=ppt/tags/tag24.xml><?xml version="1.0" encoding="utf-8"?>
<p:tagLst xmlns:p="http://schemas.openxmlformats.org/presentationml/2006/main">
  <p:tag name="KSO_WM_DIAGRAM_VIRTUALLY_FRAME" val="{&quot;height&quot;:417.65,&quot;left&quot;:28.85,&quot;top&quot;:98.7,&quot;width&quot;:878.7}"/>
</p:tagLst>
</file>

<file path=ppt/tags/tag25.xml><?xml version="1.0" encoding="utf-8"?>
<p:tagLst xmlns:p="http://schemas.openxmlformats.org/presentationml/2006/main">
  <p:tag name="KSO_WM_DIAGRAM_VIRTUALLY_FRAME" val="{&quot;height&quot;:417.65,&quot;left&quot;:28.85,&quot;top&quot;:98.7,&quot;width&quot;:878.7}"/>
</p:tagLst>
</file>

<file path=ppt/tags/tag26.xml><?xml version="1.0" encoding="utf-8"?>
<p:tagLst xmlns:p="http://schemas.openxmlformats.org/presentationml/2006/main">
  <p:tag name="KSO_WM_BEAUTIFY_FLAG" val="#wm#"/>
  <p:tag name="KSO_WM_TEMPLATE_CATEGORY" val="diagram"/>
  <p:tag name="KSO_WM_TEMPLATE_INDEX" val="20217884"/>
</p:tagLst>
</file>

<file path=ppt/tags/tag27.xml><?xml version="1.0" encoding="utf-8"?>
<p:tagLst xmlns:p="http://schemas.openxmlformats.org/presentationml/2006/main">
  <p:tag name="KSO_WM_BEAUTIFY_FLAG" val="#wm#"/>
  <p:tag name="KSO_WM_TEMPLATE_CATEGORY" val="diagram"/>
  <p:tag name="KSO_WM_TEMPLATE_INDEX" val="20217884"/>
</p:tagLst>
</file>

<file path=ppt/tags/tag28.xml><?xml version="1.0" encoding="utf-8"?>
<p:tagLst xmlns:p="http://schemas.openxmlformats.org/presentationml/2006/main">
  <p:tag name="KSO_WM_BEAUTIFY_FLAG" val="#wm#"/>
  <p:tag name="KSO_WM_TEMPLATE_CATEGORY" val="diagram"/>
  <p:tag name="KSO_WM_TEMPLATE_INDEX" val="20217884"/>
</p:tagLst>
</file>

<file path=ppt/tags/tag29.xml><?xml version="1.0" encoding="utf-8"?>
<p:tagLst xmlns:p="http://schemas.openxmlformats.org/presentationml/2006/main">
  <p:tag name="KSO_WM_DIAGRAM_VIRTUALLY_FRAME" val="{&quot;height&quot;:306.05,&quot;left&quot;:54.85,&quot;top&quot;:126.5,&quot;width&quot;:839}"/>
</p:tagLst>
</file>

<file path=ppt/tags/tag3.xml><?xml version="1.0" encoding="utf-8"?>
<p:tagLst xmlns:p="http://schemas.openxmlformats.org/presentationml/2006/main">
  <p:tag name="KSO_WM_UNIT_TABLE_BEAUTIFY" val="smartTable{12ef1e07-93b3-4cf0-8c83-80a928c05802}"/>
  <p:tag name="TABLE_ENDDRAG_ORIGIN_RECT" val="550*84"/>
  <p:tag name="TABLE_ENDDRAG_RECT" val="298*385*550*84"/>
</p:tagLst>
</file>

<file path=ppt/tags/tag30.xml><?xml version="1.0" encoding="utf-8"?>
<p:tagLst xmlns:p="http://schemas.openxmlformats.org/presentationml/2006/main">
  <p:tag name="KSO_WM_DIAGRAM_VIRTUALLY_FRAME" val="{&quot;height&quot;:306.05,&quot;left&quot;:54.85,&quot;top&quot;:126.5,&quot;width&quot;:839}"/>
</p:tagLst>
</file>

<file path=ppt/tags/tag31.xml><?xml version="1.0" encoding="utf-8"?>
<p:tagLst xmlns:p="http://schemas.openxmlformats.org/presentationml/2006/main">
  <p:tag name="KSO_WM_DIAGRAM_VIRTUALLY_FRAME" val="{&quot;height&quot;:306.05,&quot;left&quot;:54.85,&quot;top&quot;:126.5,&quot;width&quot;:839}"/>
</p:tagLst>
</file>

<file path=ppt/tags/tag32.xml><?xml version="1.0" encoding="utf-8"?>
<p:tagLst xmlns:p="http://schemas.openxmlformats.org/presentationml/2006/main">
  <p:tag name="KSO_WM_DIAGRAM_VIRTUALLY_FRAME" val="{&quot;height&quot;:306.05,&quot;left&quot;:54.85,&quot;top&quot;:126.5,&quot;width&quot;:839}"/>
</p:tagLst>
</file>

<file path=ppt/tags/tag33.xml><?xml version="1.0" encoding="utf-8"?>
<p:tagLst xmlns:p="http://schemas.openxmlformats.org/presentationml/2006/main">
  <p:tag name="KSO_WM_DIAGRAM_VIRTUALLY_FRAME" val="{&quot;height&quot;:306.05,&quot;left&quot;:54.85,&quot;top&quot;:126.5,&quot;width&quot;:839}"/>
</p:tagLst>
</file>

<file path=ppt/tags/tag34.xml><?xml version="1.0" encoding="utf-8"?>
<p:tagLst xmlns:p="http://schemas.openxmlformats.org/presentationml/2006/main">
  <p:tag name="KSO_WM_DIAGRAM_VIRTUALLY_FRAME" val="{&quot;height&quot;:306.05,&quot;left&quot;:54.85,&quot;top&quot;:126.5,&quot;width&quot;:839}"/>
</p:tagLst>
</file>

<file path=ppt/tags/tag35.xml><?xml version="1.0" encoding="utf-8"?>
<p:tagLst xmlns:p="http://schemas.openxmlformats.org/presentationml/2006/main">
  <p:tag name="KSO_WM_DIAGRAM_VIRTUALLY_FRAME" val="{&quot;height&quot;:306.05,&quot;left&quot;:54.85,&quot;top&quot;:126.5,&quot;width&quot;:839}"/>
</p:tagLst>
</file>

<file path=ppt/tags/tag36.xml><?xml version="1.0" encoding="utf-8"?>
<p:tagLst xmlns:p="http://schemas.openxmlformats.org/presentationml/2006/main">
  <p:tag name="KSO_WM_BEAUTIFY_FLAG" val="#wm#"/>
  <p:tag name="KSO_WM_TEMPLATE_CATEGORY" val="diagram"/>
  <p:tag name="KSO_WM_TEMPLATE_INDEX" val="20217884"/>
</p:tagLst>
</file>

<file path=ppt/tags/tag37.xml><?xml version="1.0" encoding="utf-8"?>
<p:tagLst xmlns:p="http://schemas.openxmlformats.org/presentationml/2006/main">
  <p:tag name="KSO_WM_BEAUTIFY_FLAG" val="#wm#"/>
  <p:tag name="KSO_WM_TEMPLATE_CATEGORY" val="diagram"/>
  <p:tag name="KSO_WM_TEMPLATE_INDEX" val="20217884"/>
</p:tagLst>
</file>

<file path=ppt/tags/tag38.xml><?xml version="1.0" encoding="utf-8"?>
<p:tagLst xmlns:p="http://schemas.openxmlformats.org/presentationml/2006/main">
  <p:tag name="KSO_WM_BEAUTIFY_FLAG" val="#wm#"/>
  <p:tag name="KSO_WM_TEMPLATE_CATEGORY" val="diagram"/>
  <p:tag name="KSO_WM_TEMPLATE_INDEX" val="20217884"/>
</p:tagLst>
</file>

<file path=ppt/tags/tag39.xml><?xml version="1.0" encoding="utf-8"?>
<p:tagLst xmlns:p="http://schemas.openxmlformats.org/presentationml/2006/main">
  <p:tag name="KSO_WM_BEAUTIFY_FLAG" val="#wm#"/>
  <p:tag name="KSO_WM_TEMPLATE_CATEGORY" val="diagram"/>
  <p:tag name="KSO_WM_TEMPLATE_INDEX" val="20217884"/>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a*1"/>
  <p:tag name="KSO_WM_TEMPLATE_CATEGORY" val="diagram"/>
  <p:tag name="KSO_WM_TEMPLATE_INDEX" val="20217884"/>
  <p:tag name="KSO_WM_UNIT_LAYERLEVEL" val="1"/>
  <p:tag name="KSO_WM_TAG_VERSION" val="1.0"/>
  <p:tag name="KSO_WM_BEAUTIFY_FLAG" val="#wm#"/>
  <p:tag name="KSO_WM_UNIT_ISCONTENTSTITLE" val="0"/>
  <p:tag name="KSO_WM_UNIT_ISNUMDGMTITLE" val="0"/>
  <p:tag name="KSO_WM_UNIT_PRESET_TEXT" val="目录"/>
  <p:tag name="KSO_WM_UNIT_NOCLEAR" val="0"/>
  <p:tag name="KSO_WM_UNIT_VALUE" val="2"/>
  <p:tag name="KSO_WM_DIAGRAM_GROUP_CODE" val="l1-1"/>
  <p:tag name="KSO_WM_UNIT_TYPE" val="a"/>
  <p:tag name="KSO_WM_UNIT_INDEX" val="1"/>
  <p:tag name="KSO_WM_UNIT_TEXT_FILL_FORE_SCHEMECOLOR_INDEX_BRIGHTNESS" val="0"/>
  <p:tag name="KSO_WM_UNIT_TEXT_FILL_FORE_SCHEMECOLOR_INDEX" val="14"/>
  <p:tag name="KSO_WM_UNIT_TEXT_FILL_TYPE" val="1"/>
  <p:tag name="KSO_WM_UNIT_USESOURCEFORMAT_APPLY" val="1"/>
</p:tagLst>
</file>

<file path=ppt/tags/tag40.xml><?xml version="1.0" encoding="utf-8"?>
<p:tagLst xmlns:p="http://schemas.openxmlformats.org/presentationml/2006/main">
  <p:tag name="KSO_WM_BEAUTIFY_FLAG" val="#wm#"/>
  <p:tag name="KSO_WM_TEMPLATE_CATEGORY" val="diagram"/>
  <p:tag name="KSO_WM_TEMPLATE_INDEX" val="20217884"/>
</p:tagLst>
</file>

<file path=ppt/tags/tag41.xml><?xml version="1.0" encoding="utf-8"?>
<p:tagLst xmlns:p="http://schemas.openxmlformats.org/presentationml/2006/main">
  <p:tag name="KSO_WPP_MARK_KEY" val="1779b8e6-cfe2-48f3-92f1-a7a3712b5f88"/>
  <p:tag name="RESOURCE_RECORD_KEY" val="{&quot;70&quot;:[3319080],&quot;71&quot;:[76235679899]}"/>
  <p:tag name="COMMONDATA" val="eyJoZGlkIjoiZDk2MmYwZmRiMWZjYmQ4NTljNmFiODA0ZjlmOTYwZTQifQ=="/>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i*1_1_1"/>
  <p:tag name="KSO_WM_TEMPLATE_CATEGORY" val="diagram"/>
  <p:tag name="KSO_WM_TEMPLATE_INDEX" val="20217884"/>
  <p:tag name="KSO_WM_UNIT_LAYERLEVEL" val="1_1_1"/>
  <p:tag name="KSO_WM_TAG_VERSION" val="1.0"/>
  <p:tag name="KSO_WM_BEAUTIFY_FLAG" val="#wm#"/>
  <p:tag name="KSO_WM_DIAGRAM_GROUP_CODE" val="l1-1"/>
  <p:tag name="KSO_WM_UNIT_SUBTYPE" val="d"/>
  <p:tag name="KSO_WM_UNIT_TYPE" val="l_h_i"/>
  <p:tag name="KSO_WM_UNIT_INDEX" val="1_1_1"/>
  <p:tag name="KSO_WM_UNIT_TEXT_FILL_FORE_SCHEMECOLOR_INDEX_BRIGHTNESS" val="0"/>
  <p:tag name="KSO_WM_UNIT_TEXT_FILL_FORE_SCHEMECOLOR_INDEX" val="5"/>
  <p:tag name="KSO_WM_UNIT_TEXT_FILL_TYPE" val="1"/>
  <p:tag name="KSO_WM_UNIT_USESOURCEFORMAT_APPLY" val="1"/>
  <p:tag name="KSO_WM_DIAGRAM_VIRTUALLY_FRAME" val="{&quot;height&quot;:372.05000000000007,&quot;left&quot;:426.05,&quot;top&quot;:142.72929133858264,&quot;width&quot;:497.3}"/>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f*1_1_1"/>
  <p:tag name="KSO_WM_TEMPLATE_CATEGORY" val="diagram"/>
  <p:tag name="KSO_WM_TEMPLATE_INDEX" val="20217884"/>
  <p:tag name="KSO_WM_UNIT_LAYERLEVEL" val="1_1_1"/>
  <p:tag name="KSO_WM_TAG_VERSION" val="1.0"/>
  <p:tag name="KSO_WM_BEAUTIFY_FLAG" val="#wm#"/>
  <p:tag name="KSO_WM_UNIT_SUBTYPE" val="a"/>
  <p:tag name="KSO_WM_UNIT_PRESET_TEXT" val="单击此处输入您的正文"/>
  <p:tag name="KSO_WM_UNIT_NOCLEAR" val="0"/>
  <p:tag name="KSO_WM_DIAGRAM_GROUP_CODE" val="l1-1"/>
  <p:tag name="KSO_WM_UNIT_TYPE" val="l_h_f"/>
  <p:tag name="KSO_WM_UNIT_INDEX" val="1_1_1"/>
  <p:tag name="KSO_WM_UNIT_TEXT_FILL_FORE_SCHEMECOLOR_INDEX_BRIGHTNESS" val="0"/>
  <p:tag name="KSO_WM_UNIT_TEXT_FILL_FORE_SCHEMECOLOR_INDEX" val="13"/>
  <p:tag name="KSO_WM_UNIT_TEXT_FILL_TYPE" val="1"/>
  <p:tag name="KSO_WM_UNIT_USESOURCEFORMAT_APPLY" val="1"/>
  <p:tag name="KSO_WM_DIAGRAM_VIRTUALLY_FRAME" val="{&quot;height&quot;:372.05000000000007,&quot;left&quot;:426.05,&quot;top&quot;:142.72929133858264,&quot;width&quot;:497.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i*1_2_1"/>
  <p:tag name="KSO_WM_TEMPLATE_CATEGORY" val="diagram"/>
  <p:tag name="KSO_WM_TEMPLATE_INDEX" val="20217884"/>
  <p:tag name="KSO_WM_UNIT_LAYERLEVEL" val="1_1_1"/>
  <p:tag name="KSO_WM_TAG_VERSION" val="1.0"/>
  <p:tag name="KSO_WM_BEAUTIFY_FLAG" val="#wm#"/>
  <p:tag name="KSO_WM_DIAGRAM_GROUP_CODE" val="l1-1"/>
  <p:tag name="KSO_WM_UNIT_SUBTYPE" val="d"/>
  <p:tag name="KSO_WM_UNIT_TYPE" val="l_h_i"/>
  <p:tag name="KSO_WM_UNIT_INDEX" val="1_2_1"/>
  <p:tag name="KSO_WM_UNIT_TEXT_FILL_FORE_SCHEMECOLOR_INDEX_BRIGHTNESS" val="0"/>
  <p:tag name="KSO_WM_UNIT_TEXT_FILL_FORE_SCHEMECOLOR_INDEX" val="5"/>
  <p:tag name="KSO_WM_UNIT_TEXT_FILL_TYPE" val="1"/>
  <p:tag name="KSO_WM_UNIT_USESOURCEFORMAT_APPLY" val="1"/>
  <p:tag name="KSO_WM_DIAGRAM_VIRTUALLY_FRAME" val="{&quot;height&quot;:372.05000000000007,&quot;left&quot;:426.05,&quot;top&quot;:142.72929133858264,&quot;width&quot;:497.3}"/>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f*1_2_1"/>
  <p:tag name="KSO_WM_TEMPLATE_CATEGORY" val="diagram"/>
  <p:tag name="KSO_WM_TEMPLATE_INDEX" val="20217884"/>
  <p:tag name="KSO_WM_UNIT_LAYERLEVEL" val="1_1_1"/>
  <p:tag name="KSO_WM_TAG_VERSION" val="1.0"/>
  <p:tag name="KSO_WM_BEAUTIFY_FLAG" val="#wm#"/>
  <p:tag name="KSO_WM_UNIT_SUBTYPE" val="a"/>
  <p:tag name="KSO_WM_UNIT_PRESET_TEXT" val="单击此处输入您的正文"/>
  <p:tag name="KSO_WM_UNIT_NOCLEAR" val="0"/>
  <p:tag name="KSO_WM_DIAGRAM_GROUP_CODE" val="l1-1"/>
  <p:tag name="KSO_WM_UNIT_TYPE" val="l_h_f"/>
  <p:tag name="KSO_WM_UNIT_INDEX" val="1_2_1"/>
  <p:tag name="KSO_WM_UNIT_TEXT_FILL_FORE_SCHEMECOLOR_INDEX_BRIGHTNESS" val="0"/>
  <p:tag name="KSO_WM_UNIT_TEXT_FILL_FORE_SCHEMECOLOR_INDEX" val="13"/>
  <p:tag name="KSO_WM_UNIT_TEXT_FILL_TYPE" val="1"/>
  <p:tag name="KSO_WM_UNIT_USESOURCEFORMAT_APPLY" val="1"/>
  <p:tag name="KSO_WM_DIAGRAM_VIRTUALLY_FRAME" val="{&quot;height&quot;:372.05000000000007,&quot;left&quot;:426.05,&quot;top&quot;:142.72929133858264,&quot;width&quot;:497.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17884_4*l_h_i*1_3_1"/>
  <p:tag name="KSO_WM_TEMPLATE_CATEGORY" val="diagram"/>
  <p:tag name="KSO_WM_TEMPLATE_INDEX" val="20217884"/>
  <p:tag name="KSO_WM_UNIT_LAYERLEVEL" val="1_1_1"/>
  <p:tag name="KSO_WM_TAG_VERSION" val="1.0"/>
  <p:tag name="KSO_WM_BEAUTIFY_FLAG" val="#wm#"/>
  <p:tag name="KSO_WM_DIAGRAM_GROUP_CODE" val="l1-1"/>
  <p:tag name="KSO_WM_UNIT_SUBTYPE" val="d"/>
  <p:tag name="KSO_WM_UNIT_TYPE" val="l_h_i"/>
  <p:tag name="KSO_WM_UNIT_INDEX" val="1_3_1"/>
  <p:tag name="KSO_WM_UNIT_TEXT_FILL_FORE_SCHEMECOLOR_INDEX_BRIGHTNESS" val="0"/>
  <p:tag name="KSO_WM_UNIT_TEXT_FILL_FORE_SCHEMECOLOR_INDEX" val="5"/>
  <p:tag name="KSO_WM_UNIT_TEXT_FILL_TYPE" val="1"/>
  <p:tag name="KSO_WM_UNIT_USESOURCEFORMAT_APPLY" val="1"/>
  <p:tag name="KSO_WM_DIAGRAM_VIRTUALLY_FRAME" val="{&quot;height&quot;:372.05000000000007,&quot;left&quot;:426.05,&quot;top&quot;:142.72929133858264,&quot;width&quot;:497.3}"/>
</p:tagLst>
</file>

<file path=ppt/theme/theme1.xml><?xml version="1.0" encoding="utf-8"?>
<a:theme xmlns:a="http://schemas.openxmlformats.org/drawingml/2006/main" name="Office 主题​​">
  <a:themeElements>
    <a:clrScheme name="">
      <a:dk1>
        <a:srgbClr val="000000"/>
      </a:dk1>
      <a:lt1>
        <a:srgbClr val="FFFFFF"/>
      </a:lt1>
      <a:dk2>
        <a:srgbClr val="1B3F55"/>
      </a:dk2>
      <a:lt2>
        <a:srgbClr val="E5F0F7"/>
      </a:lt2>
      <a:accent1>
        <a:srgbClr val="69A8CF"/>
      </a:accent1>
      <a:accent2>
        <a:srgbClr val="DF6F63"/>
      </a:accent2>
      <a:accent3>
        <a:srgbClr val="928395"/>
      </a:accent3>
      <a:accent4>
        <a:srgbClr val="D2CD70"/>
      </a:accent4>
      <a:accent5>
        <a:srgbClr val="AC83C3"/>
      </a:accent5>
      <a:accent6>
        <a:srgbClr val="90A8C6"/>
      </a:accent6>
      <a:hlink>
        <a:srgbClr val="304FFE"/>
      </a:hlink>
      <a:folHlink>
        <a:srgbClr val="492067"/>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3803</Words>
  <Application>WPS 演示</Application>
  <PresentationFormat>宽屏</PresentationFormat>
  <Paragraphs>202</Paragraphs>
  <Slides>24</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微软雅黑</vt:lpstr>
      <vt:lpstr>Times New Roman</vt:lpstr>
      <vt:lpstr>Segoe UI</vt:lpstr>
      <vt:lpstr>等线</vt:lpstr>
      <vt:lpstr>Arial Unicode MS</vt:lpstr>
      <vt:lpstr>等线 Light</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86187</dc:creator>
  <cp:lastModifiedBy>づ酷</cp:lastModifiedBy>
  <cp:revision>909</cp:revision>
  <dcterms:created xsi:type="dcterms:W3CDTF">2022-09-09T17:01:00Z</dcterms:created>
  <dcterms:modified xsi:type="dcterms:W3CDTF">2024-12-06T10:38:39Z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3A4CB95F62964581A323F16FD11F4ECF_12</vt:lpwstr>
  </property>
  <property fmtid="{D5CDD505-2E9C-101B-9397-08002B2CF9AE}" pid="3" name="KSOProductBuildVer">
    <vt:lpwstr>2052-12.1.0.19302</vt:lpwstr>
  </property>
</Properties>
</file>