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8" r:id="rId2"/>
    <p:sldId id="280" r:id="rId3"/>
    <p:sldId id="310" r:id="rId4"/>
    <p:sldId id="307" r:id="rId5"/>
    <p:sldId id="286" r:id="rId6"/>
    <p:sldId id="308" r:id="rId7"/>
    <p:sldId id="287" r:id="rId8"/>
    <p:sldId id="281" r:id="rId9"/>
    <p:sldId id="290" r:id="rId10"/>
    <p:sldId id="309" r:id="rId11"/>
    <p:sldId id="311" r:id="rId12"/>
    <p:sldId id="340" r:id="rId13"/>
    <p:sldId id="275" r:id="rId14"/>
    <p:sldId id="293" r:id="rId15"/>
    <p:sldId id="341" r:id="rId16"/>
    <p:sldId id="343" r:id="rId17"/>
    <p:sldId id="342" r:id="rId18"/>
    <p:sldId id="344" r:id="rId19"/>
    <p:sldId id="294" r:id="rId20"/>
    <p:sldId id="282" r:id="rId21"/>
    <p:sldId id="345" r:id="rId22"/>
    <p:sldId id="347" r:id="rId23"/>
    <p:sldId id="346" r:id="rId24"/>
    <p:sldId id="350" r:id="rId25"/>
    <p:sldId id="277"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F3F"/>
    <a:srgbClr val="014924"/>
    <a:srgbClr val="C00000"/>
    <a:srgbClr val="FFC1C1"/>
    <a:srgbClr val="FF6969"/>
    <a:srgbClr val="005CA1"/>
    <a:srgbClr val="B2B2B2"/>
    <a:srgbClr val="004A82"/>
    <a:srgbClr val="00355C"/>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903" autoAdjust="0"/>
  </p:normalViewPr>
  <p:slideViewPr>
    <p:cSldViewPr snapToGrid="0" showGuides="1">
      <p:cViewPr varScale="1">
        <p:scale>
          <a:sx n="109" d="100"/>
          <a:sy n="109" d="100"/>
        </p:scale>
        <p:origin x="720" y="192"/>
      </p:cViewPr>
      <p:guideLst>
        <p:guide orient="horz" pos="2131"/>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30T23:51:56.495" idx="2">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4-10-30T23:51:56.49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552A8-ECE7-49AA-8726-BE90DBC11947}" type="datetimeFigureOut">
              <a:rPr lang="zh-CN" altLang="en-US" smtClean="0"/>
              <a:t>2024/12/5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AD77-486C-432B-9EE9-E6FD5C91EB8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8EAD77-486C-432B-9EE9-E6FD5C91EB8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8EAD77-486C-432B-9EE9-E6FD5C91EB8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C17F9E5-2C3F-427E-9E18-8DB1205C1BD4}" type="datetimeFigureOut">
              <a:rPr lang="zh-CN" altLang="en-US" smtClean="0"/>
              <a:t>2024/12/5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635508-54A0-4FB0-A4C5-6467DE85E92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7F9E5-2C3F-427E-9E18-8DB1205C1BD4}" type="datetimeFigureOut">
              <a:rPr lang="zh-CN" altLang="en-US" smtClean="0"/>
              <a:t>2024/12/5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35508-54A0-4FB0-A4C5-6467DE85E92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v.qq.com/x/cover/mzc00100p8zgefv/d32268gokuj.html?ptag=bing.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E:\高校\山东农业大学\图片\7ff7fe9e3bb794fc7f799464c07d38c.png7ff7fe9e3bb794fc7f799464c07d38c"/>
          <p:cNvPicPr>
            <a:picLocks noChangeAspect="1"/>
          </p:cNvPicPr>
          <p:nvPr/>
        </p:nvPicPr>
        <p:blipFill rotWithShape="1">
          <a:blip r:embed="rId3"/>
          <a:srcRect/>
          <a:stretch>
            <a:fillRect/>
          </a:stretch>
        </p:blipFill>
        <p:spPr>
          <a:xfrm>
            <a:off x="-12065" y="5223510"/>
            <a:ext cx="12191365" cy="1634490"/>
          </a:xfrm>
          <a:prstGeom prst="rect">
            <a:avLst/>
          </a:prstGeom>
        </p:spPr>
      </p:pic>
      <p:grpSp>
        <p:nvGrpSpPr>
          <p:cNvPr id="2" name="组合 1"/>
          <p:cNvGrpSpPr/>
          <p:nvPr/>
        </p:nvGrpSpPr>
        <p:grpSpPr>
          <a:xfrm>
            <a:off x="4705866" y="0"/>
            <a:ext cx="2780268" cy="3063728"/>
            <a:chOff x="4705866" y="0"/>
            <a:chExt cx="2780268" cy="3063728"/>
          </a:xfrm>
        </p:grpSpPr>
        <p:sp>
          <p:nvSpPr>
            <p:cNvPr id="28" name="任意多边形 27"/>
            <p:cNvSpPr/>
            <p:nvPr/>
          </p:nvSpPr>
          <p:spPr>
            <a:xfrm>
              <a:off x="4705866" y="0"/>
              <a:ext cx="2780268" cy="3063728"/>
            </a:xfrm>
            <a:custGeom>
              <a:avLst/>
              <a:gdLst>
                <a:gd name="connsiteX0" fmla="*/ 0 w 2780268"/>
                <a:gd name="connsiteY0" fmla="*/ 0 h 3063728"/>
                <a:gd name="connsiteX1" fmla="*/ 2780268 w 2780268"/>
                <a:gd name="connsiteY1" fmla="*/ 0 h 3063728"/>
                <a:gd name="connsiteX2" fmla="*/ 2780268 w 2780268"/>
                <a:gd name="connsiteY2" fmla="*/ 1673594 h 3063728"/>
                <a:gd name="connsiteX3" fmla="*/ 1390134 w 2780268"/>
                <a:gd name="connsiteY3" fmla="*/ 3063728 h 3063728"/>
                <a:gd name="connsiteX4" fmla="*/ 0 w 2780268"/>
                <a:gd name="connsiteY4" fmla="*/ 1673594 h 306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268" h="3063728">
                  <a:moveTo>
                    <a:pt x="0" y="0"/>
                  </a:moveTo>
                  <a:lnTo>
                    <a:pt x="2780268" y="0"/>
                  </a:lnTo>
                  <a:lnTo>
                    <a:pt x="2780268" y="1673594"/>
                  </a:lnTo>
                  <a:cubicBezTo>
                    <a:pt x="2780268" y="2441344"/>
                    <a:pt x="2157884" y="3063728"/>
                    <a:pt x="1390134" y="3063728"/>
                  </a:cubicBezTo>
                  <a:cubicBezTo>
                    <a:pt x="622384" y="3063728"/>
                    <a:pt x="0" y="2441344"/>
                    <a:pt x="0" y="1673594"/>
                  </a:cubicBezTo>
                  <a:close/>
                </a:path>
              </a:pathLst>
            </a:cu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875891" y="408799"/>
              <a:ext cx="2439190" cy="2439192"/>
              <a:chOff x="5007734" y="902247"/>
              <a:chExt cx="2543685" cy="2543686"/>
            </a:xfrm>
          </p:grpSpPr>
          <p:sp>
            <p:nvSpPr>
              <p:cNvPr id="8" name="椭圆 7"/>
              <p:cNvSpPr/>
              <p:nvPr/>
            </p:nvSpPr>
            <p:spPr>
              <a:xfrm>
                <a:off x="5007734" y="902247"/>
                <a:ext cx="2543685" cy="2543686"/>
              </a:xfrm>
              <a:prstGeom prst="ellipse">
                <a:avLst/>
              </a:prstGeom>
              <a:gradFill flip="none" rotWithShape="1">
                <a:gsLst>
                  <a:gs pos="0">
                    <a:schemeClr val="bg1"/>
                  </a:gs>
                  <a:gs pos="100000">
                    <a:srgbClr val="E8E8E8"/>
                  </a:gs>
                </a:gsLst>
                <a:lin ang="5400000" scaled="1"/>
                <a:tileRect/>
              </a:gradFill>
              <a:ln>
                <a:noFill/>
              </a:ln>
              <a:effectLst>
                <a:outerShdw blurRad="1397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0800000">
                <a:off x="5160137" y="1054647"/>
                <a:ext cx="2213120" cy="2213120"/>
              </a:xfrm>
              <a:prstGeom prst="ellipse">
                <a:avLst/>
              </a:prstGeom>
              <a:gradFill flip="none" rotWithShape="1">
                <a:gsLst>
                  <a:gs pos="0">
                    <a:schemeClr val="bg1"/>
                  </a:gs>
                  <a:gs pos="100000">
                    <a:srgbClr val="E8E8E8"/>
                  </a:gs>
                </a:gsLst>
                <a:lin ang="5400000" scaled="1"/>
                <a:tileRect/>
              </a:gradFill>
              <a:ln>
                <a:noFill/>
              </a:ln>
              <a:effectLst>
                <a:innerShdw blurRad="889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矩形 13"/>
          <p:cNvSpPr/>
          <p:nvPr/>
        </p:nvSpPr>
        <p:spPr>
          <a:xfrm>
            <a:off x="0" y="5223310"/>
            <a:ext cx="12192000" cy="1634689"/>
          </a:xfrm>
          <a:prstGeom prst="rect">
            <a:avLst/>
          </a:prstGeom>
          <a:gradFill flip="none" rotWithShape="1">
            <a:gsLst>
              <a:gs pos="0">
                <a:srgbClr val="014924">
                  <a:alpha val="70000"/>
                </a:srgbClr>
              </a:gs>
              <a:gs pos="51000">
                <a:srgbClr val="014924">
                  <a:alpha val="73000"/>
                </a:srgbClr>
              </a:gs>
              <a:gs pos="80000">
                <a:srgbClr val="014924">
                  <a:alpha val="80000"/>
                </a:srgbClr>
              </a:gs>
              <a:gs pos="100000">
                <a:srgbClr val="014924">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053673"/>
            <a:ext cx="12192000" cy="77108"/>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778635" y="3399155"/>
            <a:ext cx="8633460" cy="922020"/>
          </a:xfrm>
          <a:prstGeom prst="rect">
            <a:avLst/>
          </a:prstGeom>
          <a:noFill/>
        </p:spPr>
        <p:txBody>
          <a:bodyPr wrap="square" rtlCol="0">
            <a:spAutoFit/>
          </a:bodyPr>
          <a:lstStyle/>
          <a:p>
            <a:pPr algn="ctr"/>
            <a:r>
              <a:rPr lang="zh-CN" altLang="en-US" sz="5400" b="1" dirty="0">
                <a:solidFill>
                  <a:srgbClr val="014924"/>
                </a:solidFill>
                <a:latin typeface="微软雅黑" panose="020B0503020204020204" pitchFamily="34" charset="-122"/>
                <a:ea typeface="微软雅黑" panose="020B0503020204020204" pitchFamily="34" charset="-122"/>
              </a:rPr>
              <a:t>汞污染引起的食品安全案例</a:t>
            </a:r>
          </a:p>
        </p:txBody>
      </p:sp>
      <p:sp>
        <p:nvSpPr>
          <p:cNvPr id="21" name="文本框 20"/>
          <p:cNvSpPr txBox="1"/>
          <p:nvPr/>
        </p:nvSpPr>
        <p:spPr>
          <a:xfrm>
            <a:off x="6002020" y="5828665"/>
            <a:ext cx="5668645"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小组成员：封金铭、孙乐婷、姜蔼容</a:t>
            </a:r>
          </a:p>
        </p:txBody>
      </p:sp>
      <p:pic>
        <p:nvPicPr>
          <p:cNvPr id="6" name="图片 5" descr="E:\高校\山东农业大学\图片\logo (1).pnglogo (1)"/>
          <p:cNvPicPr>
            <a:picLocks noChangeAspect="1"/>
          </p:cNvPicPr>
          <p:nvPr/>
        </p:nvPicPr>
        <p:blipFill>
          <a:blip r:embed="rId4"/>
          <a:srcRect l="1250" t="659" r="71761" b="-659"/>
          <a:stretch>
            <a:fillRect/>
          </a:stretch>
        </p:blipFill>
        <p:spPr>
          <a:xfrm>
            <a:off x="5003800" y="534035"/>
            <a:ext cx="2184400" cy="22078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201683"/>
            <a:ext cx="898070" cy="523220"/>
            <a:chOff x="-254000" y="201683"/>
            <a:chExt cx="898070" cy="523220"/>
          </a:xfrm>
        </p:grpSpPr>
        <p:sp>
          <p:nvSpPr>
            <p:cNvPr id="6" name="圆角矩形 5"/>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608766" y="197131"/>
            <a:ext cx="2031317" cy="369328"/>
          </a:xfrm>
          <a:prstGeom prst="rect">
            <a:avLst/>
          </a:prstGeom>
          <a:noFill/>
        </p:spPr>
        <p:txBody>
          <a:bodyPr wrap="none" lIns="91436" tIns="45718" rIns="91436" bIns="4571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汞的毒性作用机制</a:t>
            </a:r>
          </a:p>
        </p:txBody>
      </p:sp>
      <p:grpSp>
        <p:nvGrpSpPr>
          <p:cNvPr id="10" name="组合 9"/>
          <p:cNvGrpSpPr/>
          <p:nvPr/>
        </p:nvGrpSpPr>
        <p:grpSpPr>
          <a:xfrm>
            <a:off x="2584397" y="217491"/>
            <a:ext cx="10096500" cy="439541"/>
            <a:chOff x="2584397" y="217491"/>
            <a:chExt cx="10096500" cy="439541"/>
          </a:xfrm>
        </p:grpSpPr>
        <p:sp>
          <p:nvSpPr>
            <p:cNvPr id="5"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1" name="图片 40" descr="1"/>
          <p:cNvPicPr>
            <a:picLocks noChangeAspect="1"/>
          </p:cNvPicPr>
          <p:nvPr/>
        </p:nvPicPr>
        <p:blipFill>
          <a:blip r:embed="rId3"/>
          <a:stretch>
            <a:fillRect/>
          </a:stretch>
        </p:blipFill>
        <p:spPr>
          <a:xfrm>
            <a:off x="10748645" y="198120"/>
            <a:ext cx="1384935" cy="377825"/>
          </a:xfrm>
          <a:prstGeom prst="rect">
            <a:avLst/>
          </a:prstGeom>
        </p:spPr>
      </p:pic>
      <p:sp>
        <p:nvSpPr>
          <p:cNvPr id="13" name="文本框 12"/>
          <p:cNvSpPr txBox="1"/>
          <p:nvPr/>
        </p:nvSpPr>
        <p:spPr>
          <a:xfrm>
            <a:off x="533399" y="1727316"/>
            <a:ext cx="7960985" cy="1701684"/>
          </a:xfrm>
          <a:prstGeom prst="rect">
            <a:avLst/>
          </a:prstGeom>
          <a:noFill/>
        </p:spPr>
        <p:txBody>
          <a:bodyPr wrap="square" rtlCol="0">
            <a:spAutoFit/>
          </a:bodyPr>
          <a:lstStyle/>
          <a:p>
            <a:pPr>
              <a:lnSpc>
                <a:spcPct val="150000"/>
              </a:lnSpc>
            </a:pPr>
            <a:r>
              <a:rPr lang="zh-CN" altLang="en-US" b="1" dirty="0">
                <a:effectLst/>
                <a:latin typeface="Times New Roman" panose="02020603050405020304" pitchFamily="18" charset="0"/>
                <a:ea typeface="宋体" panose="02010600030101010101" pitchFamily="2" charset="-122"/>
              </a:rPr>
              <a:t>汞离子</a:t>
            </a:r>
            <a:r>
              <a:rPr lang="zh-CN" altLang="en-US" u="sng" dirty="0">
                <a:effectLst/>
                <a:latin typeface="Times New Roman" panose="02020603050405020304" pitchFamily="18" charset="0"/>
                <a:ea typeface="宋体" panose="02010600030101010101" pitchFamily="2" charset="-122"/>
              </a:rPr>
              <a:t>对巯基具有较强的亲和力，与含基的分子结合形成巯基</a:t>
            </a:r>
            <a:r>
              <a:rPr lang="en-US" altLang="zh-CN" u="sng" dirty="0">
                <a:effectLst/>
                <a:latin typeface="Times New Roman" panose="02020603050405020304" pitchFamily="18" charset="0"/>
                <a:ea typeface="宋体" panose="02010600030101010101" pitchFamily="2" charset="-122"/>
              </a:rPr>
              <a:t>-</a:t>
            </a:r>
            <a:r>
              <a:rPr lang="zh-CN" altLang="en-US" u="sng" dirty="0">
                <a:effectLst/>
                <a:latin typeface="Times New Roman" panose="02020603050405020304" pitchFamily="18" charset="0"/>
                <a:ea typeface="宋体" panose="02010600030101010101" pitchFamily="2" charset="-122"/>
              </a:rPr>
              <a:t>汞复合物</a:t>
            </a:r>
            <a:r>
              <a:rPr lang="zh-CN" altLang="en-US" dirty="0">
                <a:effectLst/>
                <a:latin typeface="Times New Roman" panose="02020603050405020304" pitchFamily="18" charset="0"/>
                <a:ea typeface="宋体" panose="02010600030101010101" pitchFamily="2" charset="-122"/>
              </a:rPr>
              <a:t>。</a:t>
            </a:r>
          </a:p>
          <a:p>
            <a:pPr>
              <a:lnSpc>
                <a:spcPct val="150000"/>
              </a:lnSpc>
            </a:pPr>
            <a:r>
              <a:rPr lang="zh-CN" altLang="en-US" dirty="0">
                <a:effectLst/>
                <a:latin typeface="Times New Roman" panose="02020603050405020304" pitchFamily="18" charset="0"/>
                <a:ea typeface="宋体" panose="02010600030101010101" pitchFamily="2" charset="-122"/>
              </a:rPr>
              <a:t>易在肾内积累，导致肾障碍。汞离子较难通过血脑犀障返回血液，逐渐积累在脑组织中，损害脑组织。胃肠道中存在的汞离子的种类高度依赖于所摄人食物的成分</a:t>
            </a:r>
            <a:endParaRPr kumimoji="1" lang="zh-CN" altLang="en-US" dirty="0">
              <a:latin typeface="Times New Roman" panose="02020603050405020304" pitchFamily="18" charset="0"/>
              <a:ea typeface="宋体" panose="02010600030101010101" pitchFamily="2" charset="-122"/>
            </a:endParaRPr>
          </a:p>
        </p:txBody>
      </p:sp>
      <p:sp>
        <p:nvSpPr>
          <p:cNvPr id="15" name="文本框 14"/>
          <p:cNvSpPr txBox="1"/>
          <p:nvPr/>
        </p:nvSpPr>
        <p:spPr>
          <a:xfrm>
            <a:off x="533399" y="4298197"/>
            <a:ext cx="10094379" cy="3781997"/>
          </a:xfrm>
          <a:prstGeom prst="rect">
            <a:avLst/>
          </a:prstGeom>
          <a:noFill/>
        </p:spPr>
        <p:txBody>
          <a:bodyPr wrap="square" rtlCol="0">
            <a:spAutoFit/>
          </a:bodyPr>
          <a:lstStyle/>
          <a:p>
            <a:pPr>
              <a:lnSpc>
                <a:spcPct val="150000"/>
              </a:lnSpc>
            </a:pPr>
            <a:r>
              <a:rPr lang="zh-CN" altLang="en-US" b="1" dirty="0"/>
              <a:t>有机汞</a:t>
            </a:r>
            <a:r>
              <a:rPr lang="zh-CN" altLang="en-US" dirty="0"/>
              <a:t>中尤以</a:t>
            </a:r>
            <a:r>
              <a:rPr lang="zh-CN" altLang="en-US" u="sng" dirty="0"/>
              <a:t>甲基汞</a:t>
            </a:r>
            <a:r>
              <a:rPr lang="zh-CN" altLang="en-US" dirty="0"/>
              <a:t>的毒性对动物和人类危害最大，汞易在人体中枢神经系统肝和肾中积累；甲基汞会对大脑和中枢神经系统造成严重的后果。甲基汞透过胎盘屏障和血脑屏障，对胎儿的神经系统造成直接损害，导致神经系统畸形。甲基汞中毒主要表现为神经精神障碍、意向性震颤、口腔牙龈炎、尿蛋白等。</a:t>
            </a:r>
          </a:p>
          <a:p>
            <a:pPr>
              <a:lnSpc>
                <a:spcPct val="150000"/>
              </a:lnSpc>
            </a:pPr>
            <a:endParaRPr lang="zh-CN" altLang="en-US" dirty="0"/>
          </a:p>
          <a:p>
            <a:pPr>
              <a:lnSpc>
                <a:spcPct val="150000"/>
              </a:lnSpc>
            </a:pPr>
            <a:endParaRPr lang="zh-CN" altLang="en-US" dirty="0"/>
          </a:p>
          <a:p>
            <a:pPr>
              <a:lnSpc>
                <a:spcPct val="150000"/>
              </a:lnSpc>
            </a:pPr>
            <a:endParaRPr lang="zh-CN" altLang="en-US" dirty="0"/>
          </a:p>
          <a:p>
            <a:pPr>
              <a:lnSpc>
                <a:spcPct val="150000"/>
              </a:lnSpc>
            </a:pPr>
            <a:endParaRPr lang="zh-CN" altLang="en-US" dirty="0"/>
          </a:p>
          <a:p>
            <a:pPr>
              <a:lnSpc>
                <a:spcPct val="150000"/>
              </a:lnSpc>
            </a:pPr>
            <a:endParaRPr kumimoji="1" lang="zh-CN" altLang="en-US" dirty="0">
              <a:latin typeface="Times New Roman" panose="02020603050405020304" pitchFamily="18" charset="0"/>
              <a:ea typeface="宋体" panose="02010600030101010101" pitchFamily="2" charset="-122"/>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4693" y="1293178"/>
            <a:ext cx="3747307" cy="2779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4990" y="3381425"/>
            <a:ext cx="2795586" cy="3398351"/>
          </a:xfrm>
          <a:prstGeom prst="rect">
            <a:avLst/>
          </a:prstGeom>
        </p:spPr>
      </p:pic>
      <p:grpSp>
        <p:nvGrpSpPr>
          <p:cNvPr id="3" name="组合 2"/>
          <p:cNvGrpSpPr/>
          <p:nvPr/>
        </p:nvGrpSpPr>
        <p:grpSpPr>
          <a:xfrm>
            <a:off x="191424" y="297873"/>
            <a:ext cx="12000576" cy="439541"/>
            <a:chOff x="2584397" y="217491"/>
            <a:chExt cx="10096500" cy="439541"/>
          </a:xfrm>
        </p:grpSpPr>
        <p:sp>
          <p:nvSpPr>
            <p:cNvPr id="10" name="圆角矩形 9"/>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descr="1"/>
          <p:cNvPicPr>
            <a:picLocks noChangeAspect="1"/>
          </p:cNvPicPr>
          <p:nvPr/>
        </p:nvPicPr>
        <p:blipFill>
          <a:blip r:embed="rId4"/>
          <a:stretch>
            <a:fillRect/>
          </a:stretch>
        </p:blipFill>
        <p:spPr>
          <a:xfrm>
            <a:off x="10615641" y="273264"/>
            <a:ext cx="1384935" cy="377825"/>
          </a:xfrm>
          <a:prstGeom prst="rect">
            <a:avLst/>
          </a:prstGeom>
        </p:spPr>
      </p:pic>
      <p:sp>
        <p:nvSpPr>
          <p:cNvPr id="4" name="文本框 3"/>
          <p:cNvSpPr txBox="1"/>
          <p:nvPr/>
        </p:nvSpPr>
        <p:spPr>
          <a:xfrm>
            <a:off x="749899" y="1125533"/>
            <a:ext cx="10226690" cy="4174669"/>
          </a:xfrm>
          <a:prstGeom prst="rect">
            <a:avLst/>
          </a:prstGeom>
          <a:noFill/>
        </p:spPr>
        <p:txBody>
          <a:bodyPr wrap="square" rtlCol="0">
            <a:spAutoFit/>
          </a:bodyPr>
          <a:lstStyle/>
          <a:p>
            <a:pPr>
              <a:lnSpc>
                <a:spcPct val="200000"/>
              </a:lnSpc>
            </a:pPr>
            <a:r>
              <a:rPr lang="zh-CN" altLang="en-US" sz="2800" dirty="0">
                <a:latin typeface="Times New Roman" panose="02020603050405020304" pitchFamily="18" charset="0"/>
                <a:ea typeface="宋体" panose="02010600030101010101" pitchFamily="2" charset="-122"/>
              </a:rPr>
              <a:t>食品中的汞污染来源是什么？</a:t>
            </a:r>
            <a:endParaRPr lang="en-US" altLang="zh-CN" sz="2800" dirty="0">
              <a:latin typeface="Times New Roman" panose="02020603050405020304" pitchFamily="18" charset="0"/>
              <a:ea typeface="宋体" panose="02010600030101010101" pitchFamily="2" charset="-122"/>
            </a:endParaRPr>
          </a:p>
          <a:p>
            <a:pPr>
              <a:lnSpc>
                <a:spcPct val="200000"/>
              </a:lnSpc>
            </a:pPr>
            <a:endParaRPr lang="zh-CN" altLang="en-US" sz="2800" dirty="0">
              <a:latin typeface="Times New Roman" panose="02020603050405020304" pitchFamily="18" charset="0"/>
              <a:ea typeface="宋体" panose="02010600030101010101" pitchFamily="2" charset="-122"/>
            </a:endParaRPr>
          </a:p>
          <a:p>
            <a:pPr>
              <a:lnSpc>
                <a:spcPct val="200000"/>
              </a:lnSpc>
            </a:pPr>
            <a:endParaRPr lang="en-US" altLang="zh-CN" sz="2800" dirty="0">
              <a:latin typeface="Times New Roman" panose="02020603050405020304" pitchFamily="18" charset="0"/>
              <a:ea typeface="宋体" panose="02010600030101010101" pitchFamily="2" charset="-122"/>
            </a:endParaRPr>
          </a:p>
          <a:p>
            <a:pPr>
              <a:lnSpc>
                <a:spcPct val="200000"/>
              </a:lnSpc>
            </a:pPr>
            <a:r>
              <a:rPr lang="zh-CN" altLang="en-US" sz="2800" dirty="0">
                <a:latin typeface="Times New Roman" panose="02020603050405020304" pitchFamily="18" charset="0"/>
                <a:ea typeface="宋体" panose="02010600030101010101" pitchFamily="2" charset="-122"/>
              </a:rPr>
              <a:t>食品汞中毒的症状有哪些</a:t>
            </a:r>
            <a:r>
              <a:rPr lang="zh-CN" altLang="en-US" sz="2400" dirty="0">
                <a:latin typeface="Times New Roman" panose="02020603050405020304" pitchFamily="18" charset="0"/>
                <a:ea typeface="宋体" panose="02010600030101010101" pitchFamily="2" charset="-122"/>
              </a:rPr>
              <a:t>？</a:t>
            </a:r>
          </a:p>
          <a:p>
            <a:pPr>
              <a:lnSpc>
                <a:spcPct val="200000"/>
              </a:lnSpc>
            </a:pPr>
            <a:endParaRPr kumimoji="1" lang="zh-CN" altLang="en-US" sz="2400" dirty="0"/>
          </a:p>
        </p:txBody>
      </p:sp>
      <p:sp>
        <p:nvSpPr>
          <p:cNvPr id="2" name="文本框 1"/>
          <p:cNvSpPr txBox="1"/>
          <p:nvPr/>
        </p:nvSpPr>
        <p:spPr>
          <a:xfrm>
            <a:off x="749899" y="2142484"/>
            <a:ext cx="10226690" cy="1291379"/>
          </a:xfrm>
          <a:prstGeom prst="rect">
            <a:avLst/>
          </a:prstGeom>
          <a:noFill/>
        </p:spPr>
        <p:txBody>
          <a:bodyPr wrap="square" rtlCol="0">
            <a:spAutoFit/>
          </a:bodyPr>
          <a:lstStyle/>
          <a:p>
            <a:pPr>
              <a:lnSpc>
                <a:spcPct val="150000"/>
              </a:lnSpc>
            </a:pPr>
            <a:r>
              <a:rPr lang="en-US" altLang="zh-CN" b="0" i="0" u="none" strike="noStrike" dirty="0">
                <a:solidFill>
                  <a:srgbClr val="333333"/>
                </a:solidFill>
                <a:effectLst/>
                <a:latin typeface="Helvetica Neue" panose="02000503000000020004" pitchFamily="2" charset="0"/>
              </a:rPr>
              <a:t>1</a:t>
            </a:r>
            <a:r>
              <a:rPr lang="zh-CN" altLang="en-US" b="0" i="0" u="none" strike="noStrike" dirty="0">
                <a:solidFill>
                  <a:srgbClr val="333333"/>
                </a:solidFill>
                <a:effectLst/>
                <a:latin typeface="Helvetica Neue" panose="02000503000000020004" pitchFamily="2" charset="0"/>
              </a:rPr>
              <a:t>、汞污染食品主要通过含汞的工业废水污染水体，使得水体中的鱼、虾和贝类等受到污染；</a:t>
            </a:r>
            <a:endParaRPr lang="en-US" altLang="zh-CN" b="0" i="0" u="none" strike="noStrike" dirty="0">
              <a:solidFill>
                <a:srgbClr val="333333"/>
              </a:solidFill>
              <a:effectLst/>
              <a:latin typeface="Helvetica Neue" panose="02000503000000020004" pitchFamily="2" charset="0"/>
            </a:endParaRPr>
          </a:p>
          <a:p>
            <a:pPr>
              <a:lnSpc>
                <a:spcPct val="150000"/>
              </a:lnSpc>
            </a:pPr>
            <a:r>
              <a:rPr lang="en-US" altLang="zh-CN" dirty="0">
                <a:solidFill>
                  <a:srgbClr val="333333"/>
                </a:solidFill>
                <a:latin typeface="Helvetica Neue" panose="02000503000000020004" pitchFamily="2" charset="0"/>
              </a:rPr>
              <a:t>2</a:t>
            </a:r>
            <a:r>
              <a:rPr lang="zh-CN" altLang="en-US" dirty="0">
                <a:solidFill>
                  <a:srgbClr val="333333"/>
                </a:solidFill>
                <a:latin typeface="Helvetica Neue" panose="02000503000000020004" pitchFamily="2" charset="0"/>
              </a:rPr>
              <a:t>、</a:t>
            </a:r>
            <a:r>
              <a:rPr lang="zh-CN" altLang="en-US" b="0" i="0" u="none" strike="noStrike" dirty="0">
                <a:solidFill>
                  <a:srgbClr val="333333"/>
                </a:solidFill>
                <a:effectLst/>
                <a:latin typeface="Helvetica Neue" panose="02000503000000020004" pitchFamily="2" charset="0"/>
              </a:rPr>
              <a:t>含汞农药的使用，直接污染植物性食品原料。</a:t>
            </a:r>
            <a:endParaRPr lang="en-US" altLang="zh-CN" b="0" i="0" u="none" strike="noStrike" dirty="0">
              <a:solidFill>
                <a:srgbClr val="333333"/>
              </a:solidFill>
              <a:effectLst/>
              <a:latin typeface="Helvetica Neue" panose="02000503000000020004" pitchFamily="2" charset="0"/>
            </a:endParaRPr>
          </a:p>
          <a:p>
            <a:pPr>
              <a:lnSpc>
                <a:spcPct val="150000"/>
              </a:lnSpc>
            </a:pPr>
            <a:r>
              <a:rPr lang="en-US" altLang="zh-CN" dirty="0">
                <a:solidFill>
                  <a:srgbClr val="333333"/>
                </a:solidFill>
                <a:latin typeface="Helvetica Neue" panose="02000503000000020004" pitchFamily="2" charset="0"/>
              </a:rPr>
              <a:t>3</a:t>
            </a:r>
            <a:r>
              <a:rPr lang="zh-CN" altLang="en-US" dirty="0">
                <a:solidFill>
                  <a:srgbClr val="333333"/>
                </a:solidFill>
                <a:latin typeface="Helvetica Neue" panose="02000503000000020004" pitchFamily="2" charset="0"/>
              </a:rPr>
              <a:t>、</a:t>
            </a:r>
            <a:r>
              <a:rPr lang="zh-CN" altLang="en-US" b="0" i="0" u="none" strike="noStrike" dirty="0">
                <a:solidFill>
                  <a:srgbClr val="333333"/>
                </a:solidFill>
                <a:effectLst/>
                <a:latin typeface="Helvetica Neue" panose="02000503000000020004" pitchFamily="2" charset="0"/>
              </a:rPr>
              <a:t>同时，农田淤泥中含汞过高，也会导致农产品或其他水生生物受到汞的污染</a:t>
            </a:r>
            <a:endParaRPr kumimoji="1" lang="zh-CN" altLang="en-US" dirty="0"/>
          </a:p>
        </p:txBody>
      </p:sp>
      <p:sp>
        <p:nvSpPr>
          <p:cNvPr id="8" name="文本框 7"/>
          <p:cNvSpPr txBox="1"/>
          <p:nvPr/>
        </p:nvSpPr>
        <p:spPr>
          <a:xfrm>
            <a:off x="749899" y="4642661"/>
            <a:ext cx="8455091" cy="1701043"/>
          </a:xfrm>
          <a:prstGeom prst="rect">
            <a:avLst/>
          </a:prstGeom>
          <a:noFill/>
        </p:spPr>
        <p:txBody>
          <a:bodyPr wrap="square" rtlCol="0">
            <a:spAutoFit/>
          </a:bodyPr>
          <a:lstStyle/>
          <a:p>
            <a:pPr>
              <a:lnSpc>
                <a:spcPct val="150000"/>
              </a:lnSpc>
            </a:pPr>
            <a:r>
              <a:rPr lang="en-US" altLang="zh-CN" dirty="0"/>
              <a:t>1.</a:t>
            </a:r>
            <a:r>
              <a:rPr lang="zh-CN" altLang="en-US" dirty="0"/>
              <a:t>、神经精神障碍、意向性震颤、口腔牙龈炎、尿蛋白；</a:t>
            </a:r>
            <a:endParaRPr lang="en-US" altLang="zh-CN" dirty="0"/>
          </a:p>
          <a:p>
            <a:pPr>
              <a:lnSpc>
                <a:spcPct val="150000"/>
              </a:lnSpc>
            </a:pPr>
            <a:r>
              <a:rPr lang="en-US" altLang="zh-CN" dirty="0"/>
              <a:t>2</a:t>
            </a:r>
            <a:r>
              <a:rPr lang="zh-CN" altLang="en-US" dirty="0"/>
              <a:t>、共济失调、发音困难、震颤等神经症状。诱发新生儿产生先天性疾病，使其产生智力低下、精细动作障碍、神经发育迟缓等症状。</a:t>
            </a:r>
          </a:p>
          <a:p>
            <a:pPr>
              <a:lnSpc>
                <a:spcPct val="150000"/>
              </a:lnSpc>
            </a:pPr>
            <a:endParaRPr lang="zh-CN" altLang="en-US" dirty="0">
              <a:solidFill>
                <a:srgbClr val="333333"/>
              </a:solidFill>
              <a:latin typeface="Helvetica Neue" panose="02000503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E:\高校\山东农业大学\图片\7ff7fe9e3bb794fc7f799464c07d38c.png7ff7fe9e3bb794fc7f799464c07d38c"/>
          <p:cNvPicPr>
            <a:picLocks noChangeAspect="1"/>
          </p:cNvPicPr>
          <p:nvPr/>
        </p:nvPicPr>
        <p:blipFill rotWithShape="1">
          <a:blip r:embed="rId3"/>
          <a:srcRect/>
          <a:stretch>
            <a:fillRect/>
          </a:stretch>
        </p:blipFill>
        <p:spPr>
          <a:xfrm>
            <a:off x="-12065" y="5223510"/>
            <a:ext cx="12191365" cy="1634490"/>
          </a:xfrm>
          <a:prstGeom prst="rect">
            <a:avLst/>
          </a:prstGeom>
        </p:spPr>
      </p:pic>
      <p:grpSp>
        <p:nvGrpSpPr>
          <p:cNvPr id="2" name="组合 1"/>
          <p:cNvGrpSpPr/>
          <p:nvPr/>
        </p:nvGrpSpPr>
        <p:grpSpPr>
          <a:xfrm>
            <a:off x="4705866" y="0"/>
            <a:ext cx="2780268" cy="3063728"/>
            <a:chOff x="4705866" y="0"/>
            <a:chExt cx="2780268" cy="3063728"/>
          </a:xfrm>
        </p:grpSpPr>
        <p:sp>
          <p:nvSpPr>
            <p:cNvPr id="28" name="任意多边形 27"/>
            <p:cNvSpPr/>
            <p:nvPr/>
          </p:nvSpPr>
          <p:spPr>
            <a:xfrm>
              <a:off x="4705866" y="0"/>
              <a:ext cx="2780268" cy="3063728"/>
            </a:xfrm>
            <a:custGeom>
              <a:avLst/>
              <a:gdLst>
                <a:gd name="connsiteX0" fmla="*/ 0 w 2780268"/>
                <a:gd name="connsiteY0" fmla="*/ 0 h 3063728"/>
                <a:gd name="connsiteX1" fmla="*/ 2780268 w 2780268"/>
                <a:gd name="connsiteY1" fmla="*/ 0 h 3063728"/>
                <a:gd name="connsiteX2" fmla="*/ 2780268 w 2780268"/>
                <a:gd name="connsiteY2" fmla="*/ 1673594 h 3063728"/>
                <a:gd name="connsiteX3" fmla="*/ 1390134 w 2780268"/>
                <a:gd name="connsiteY3" fmla="*/ 3063728 h 3063728"/>
                <a:gd name="connsiteX4" fmla="*/ 0 w 2780268"/>
                <a:gd name="connsiteY4" fmla="*/ 1673594 h 306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268" h="3063728">
                  <a:moveTo>
                    <a:pt x="0" y="0"/>
                  </a:moveTo>
                  <a:lnTo>
                    <a:pt x="2780268" y="0"/>
                  </a:lnTo>
                  <a:lnTo>
                    <a:pt x="2780268" y="1673594"/>
                  </a:lnTo>
                  <a:cubicBezTo>
                    <a:pt x="2780268" y="2441344"/>
                    <a:pt x="2157884" y="3063728"/>
                    <a:pt x="1390134" y="3063728"/>
                  </a:cubicBezTo>
                  <a:cubicBezTo>
                    <a:pt x="622384" y="3063728"/>
                    <a:pt x="0" y="2441344"/>
                    <a:pt x="0" y="1673594"/>
                  </a:cubicBezTo>
                  <a:close/>
                </a:path>
              </a:pathLst>
            </a:cu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875891" y="408799"/>
              <a:ext cx="2439190" cy="2439192"/>
              <a:chOff x="5007734" y="902247"/>
              <a:chExt cx="2543685" cy="2543686"/>
            </a:xfrm>
          </p:grpSpPr>
          <p:sp>
            <p:nvSpPr>
              <p:cNvPr id="8" name="椭圆 7"/>
              <p:cNvSpPr/>
              <p:nvPr/>
            </p:nvSpPr>
            <p:spPr>
              <a:xfrm>
                <a:off x="5007734" y="902247"/>
                <a:ext cx="2543685" cy="2543686"/>
              </a:xfrm>
              <a:prstGeom prst="ellipse">
                <a:avLst/>
              </a:prstGeom>
              <a:gradFill flip="none" rotWithShape="1">
                <a:gsLst>
                  <a:gs pos="0">
                    <a:schemeClr val="bg1"/>
                  </a:gs>
                  <a:gs pos="100000">
                    <a:srgbClr val="E8E8E8"/>
                  </a:gs>
                </a:gsLst>
                <a:lin ang="5400000" scaled="1"/>
                <a:tileRect/>
              </a:gradFill>
              <a:ln>
                <a:noFill/>
              </a:ln>
              <a:effectLst>
                <a:outerShdw blurRad="1397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0800000">
                <a:off x="5160137" y="1054647"/>
                <a:ext cx="2213120" cy="2213120"/>
              </a:xfrm>
              <a:prstGeom prst="ellipse">
                <a:avLst/>
              </a:prstGeom>
              <a:gradFill flip="none" rotWithShape="1">
                <a:gsLst>
                  <a:gs pos="0">
                    <a:schemeClr val="bg1"/>
                  </a:gs>
                  <a:gs pos="100000">
                    <a:srgbClr val="E8E8E8"/>
                  </a:gs>
                </a:gsLst>
                <a:lin ang="5400000" scaled="1"/>
                <a:tileRect/>
              </a:gradFill>
              <a:ln>
                <a:noFill/>
              </a:ln>
              <a:effectLst>
                <a:innerShdw blurRad="889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矩形 13"/>
          <p:cNvSpPr/>
          <p:nvPr/>
        </p:nvSpPr>
        <p:spPr>
          <a:xfrm>
            <a:off x="0" y="5223310"/>
            <a:ext cx="12192000" cy="1634689"/>
          </a:xfrm>
          <a:prstGeom prst="rect">
            <a:avLst/>
          </a:prstGeom>
          <a:gradFill flip="none" rotWithShape="1">
            <a:gsLst>
              <a:gs pos="0">
                <a:srgbClr val="014924">
                  <a:alpha val="70000"/>
                </a:srgbClr>
              </a:gs>
              <a:gs pos="51000">
                <a:srgbClr val="014924">
                  <a:alpha val="73000"/>
                </a:srgbClr>
              </a:gs>
              <a:gs pos="80000">
                <a:srgbClr val="014924">
                  <a:alpha val="80000"/>
                </a:srgbClr>
              </a:gs>
              <a:gs pos="100000">
                <a:srgbClr val="014924">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053673"/>
            <a:ext cx="12192000" cy="77108"/>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442085" y="3436620"/>
            <a:ext cx="9838690" cy="922020"/>
          </a:xfrm>
          <a:prstGeom prst="rect">
            <a:avLst/>
          </a:prstGeom>
          <a:noFill/>
        </p:spPr>
        <p:txBody>
          <a:bodyPr wrap="square" rtlCol="0">
            <a:spAutoFit/>
          </a:bodyPr>
          <a:lstStyle/>
          <a:p>
            <a:pPr algn="ctr"/>
            <a:r>
              <a:rPr lang="zh-CN" altLang="en-US" sz="5400" b="1" dirty="0">
                <a:solidFill>
                  <a:srgbClr val="014924"/>
                </a:solidFill>
                <a:latin typeface="微软雅黑" panose="020B0503020204020204" pitchFamily="34" charset="-122"/>
                <a:ea typeface="微软雅黑" panose="020B0503020204020204" pitchFamily="34" charset="-122"/>
              </a:rPr>
              <a:t>引发汞污染的主要食品类别</a:t>
            </a:r>
          </a:p>
        </p:txBody>
      </p:sp>
      <p:pic>
        <p:nvPicPr>
          <p:cNvPr id="6" name="图片 5" descr="E:\高校\山东农业大学\图片\logo (1).pnglogo (1)"/>
          <p:cNvPicPr>
            <a:picLocks noChangeAspect="1"/>
          </p:cNvPicPr>
          <p:nvPr/>
        </p:nvPicPr>
        <p:blipFill>
          <a:blip r:embed="rId4"/>
          <a:srcRect l="1250" t="659" r="71761" b="-659"/>
          <a:stretch>
            <a:fillRect/>
          </a:stretch>
        </p:blipFill>
        <p:spPr>
          <a:xfrm>
            <a:off x="5003800" y="534035"/>
            <a:ext cx="2184400" cy="22078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7708265" y="1504950"/>
            <a:ext cx="1569720" cy="369570"/>
          </a:xfrm>
          <a:prstGeom prst="rect">
            <a:avLst/>
          </a:prstGeom>
          <a:noFill/>
        </p:spPr>
        <p:txBody>
          <a:bodyPr wrap="square" lIns="91436" tIns="45718" rIns="91436" bIns="45718"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框架结构说明</a:t>
            </a:r>
          </a:p>
        </p:txBody>
      </p:sp>
      <p:grpSp>
        <p:nvGrpSpPr>
          <p:cNvPr id="2" name="组合 1"/>
          <p:cNvGrpSpPr/>
          <p:nvPr/>
        </p:nvGrpSpPr>
        <p:grpSpPr>
          <a:xfrm>
            <a:off x="-254000" y="201683"/>
            <a:ext cx="898070" cy="523220"/>
            <a:chOff x="-254000" y="201683"/>
            <a:chExt cx="898070" cy="523220"/>
          </a:xfrm>
        </p:grpSpPr>
        <p:sp>
          <p:nvSpPr>
            <p:cNvPr id="74"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6" name="文本框 75"/>
          <p:cNvSpPr txBox="1"/>
          <p:nvPr/>
        </p:nvSpPr>
        <p:spPr>
          <a:xfrm>
            <a:off x="903605" y="198120"/>
            <a:ext cx="1421765" cy="582295"/>
          </a:xfrm>
          <a:prstGeom prst="rect">
            <a:avLst/>
          </a:prstGeom>
          <a:noFill/>
        </p:spPr>
        <p:txBody>
          <a:bodyPr wrap="squar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汞</a:t>
            </a:r>
            <a:r>
              <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rPr>
              <a:t>Hg</a:t>
            </a:r>
          </a:p>
        </p:txBody>
      </p:sp>
      <p:grpSp>
        <p:nvGrpSpPr>
          <p:cNvPr id="41" name="组合 40"/>
          <p:cNvGrpSpPr/>
          <p:nvPr/>
        </p:nvGrpSpPr>
        <p:grpSpPr>
          <a:xfrm>
            <a:off x="2584397" y="217491"/>
            <a:ext cx="10096500" cy="439541"/>
            <a:chOff x="2584397" y="217491"/>
            <a:chExt cx="10096500" cy="439541"/>
          </a:xfrm>
        </p:grpSpPr>
        <p:sp>
          <p:nvSpPr>
            <p:cNvPr id="43"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626249" y="243297"/>
              <a:ext cx="1941677" cy="276995"/>
            </a:xfrm>
            <a:prstGeom prst="rect">
              <a:avLst/>
            </a:prstGeom>
          </p:spPr>
          <p:txBody>
            <a:bodyPr wrap="none" lIns="91436" tIns="45718" rIns="91436" bIns="45718">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RESEARCH FRAMWORK</a:t>
              </a:r>
            </a:p>
          </p:txBody>
        </p:sp>
      </p:grpSp>
      <p:pic>
        <p:nvPicPr>
          <p:cNvPr id="3" name="图片 2" descr="1"/>
          <p:cNvPicPr>
            <a:picLocks noChangeAspect="1"/>
          </p:cNvPicPr>
          <p:nvPr/>
        </p:nvPicPr>
        <p:blipFill>
          <a:blip r:embed="rId3"/>
          <a:stretch>
            <a:fillRect/>
          </a:stretch>
        </p:blipFill>
        <p:spPr>
          <a:xfrm>
            <a:off x="10748645" y="198120"/>
            <a:ext cx="1384935" cy="377825"/>
          </a:xfrm>
          <a:prstGeom prst="rect">
            <a:avLst/>
          </a:prstGeom>
        </p:spPr>
      </p:pic>
      <p:sp>
        <p:nvSpPr>
          <p:cNvPr id="5" name="文本框 4"/>
          <p:cNvSpPr txBox="1"/>
          <p:nvPr/>
        </p:nvSpPr>
        <p:spPr>
          <a:xfrm>
            <a:off x="3010926" y="3137217"/>
            <a:ext cx="5641340" cy="583565"/>
          </a:xfrm>
          <a:prstGeom prst="rect">
            <a:avLst/>
          </a:prstGeom>
          <a:solidFill>
            <a:schemeClr val="bg1"/>
          </a:solidFill>
          <a:ln w="28575" cmpd="thickThin">
            <a:solidFill>
              <a:schemeClr val="tx1"/>
            </a:solidFill>
            <a:prstDash val="solid"/>
          </a:ln>
        </p:spPr>
        <p:txBody>
          <a:bodyPr wrap="square">
            <a:spAutoFit/>
          </a:bodyPr>
          <a:lstStyle/>
          <a:p>
            <a:r>
              <a:rPr lang="zh-CN" altLang="en-US" sz="1600">
                <a:gradFill>
                  <a:gsLst>
                    <a:gs pos="50000">
                      <a:schemeClr val="tx1"/>
                    </a:gs>
                    <a:gs pos="0">
                      <a:schemeClr val="tx1">
                        <a:lumMod val="25000"/>
                        <a:lumOff val="75000"/>
                      </a:schemeClr>
                    </a:gs>
                    <a:gs pos="100000">
                      <a:schemeClr val="tx1">
                        <a:lumMod val="85000"/>
                      </a:schemeClr>
                    </a:gs>
                  </a:gsLst>
                  <a:lin ang="5400000" scaled="1"/>
                </a:gradFill>
                <a:effectLst>
                  <a:outerShdw blurRad="38100" dist="19050" dir="2700000" algn="tl" rotWithShape="0">
                    <a:schemeClr val="dk1">
                      <a:alpha val="40000"/>
                    </a:schemeClr>
                  </a:outerShdw>
                </a:effectLst>
              </a:rPr>
              <a:t>链接：</a:t>
            </a:r>
            <a:r>
              <a:rPr lang="zh-CN" altLang="en-US" sz="1600">
                <a:solidFill>
                  <a:srgbClr val="FFFF00"/>
                </a:solidFill>
                <a:effectLst>
                  <a:outerShdw blurRad="38100" dist="19050" dir="2700000" algn="tl" rotWithShape="0">
                    <a:schemeClr val="dk1">
                      <a:alpha val="40000"/>
                    </a:schemeClr>
                  </a:outerShdw>
                </a:effectLst>
                <a:hlinkClick r:id="rId4"/>
              </a:rPr>
              <a:t>科普视频：食品汞污染会带来哪些危害？</a:t>
            </a:r>
            <a:r>
              <a:rPr lang="en-US" altLang="zh-CN" sz="1600">
                <a:solidFill>
                  <a:srgbClr val="FFFF00"/>
                </a:solidFill>
                <a:effectLst>
                  <a:outerShdw blurRad="38100" dist="19050" dir="2700000" algn="tl" rotWithShape="0">
                    <a:schemeClr val="dk1">
                      <a:alpha val="40000"/>
                    </a:schemeClr>
                  </a:outerShdw>
                </a:effectLst>
                <a:hlinkClick r:id="rId4"/>
              </a:rPr>
              <a:t>_</a:t>
            </a:r>
            <a:r>
              <a:rPr lang="zh-CN" altLang="en-US" sz="1600">
                <a:solidFill>
                  <a:srgbClr val="FFFF00"/>
                </a:solidFill>
                <a:effectLst>
                  <a:outerShdw blurRad="38100" dist="19050" dir="2700000" algn="tl" rotWithShape="0">
                    <a:schemeClr val="dk1">
                      <a:alpha val="40000"/>
                    </a:schemeClr>
                  </a:outerShdw>
                </a:effectLst>
                <a:hlinkClick r:id="rId4"/>
              </a:rPr>
              <a:t>高清</a:t>
            </a:r>
            <a:r>
              <a:rPr lang="en-US" altLang="zh-CN" sz="1600">
                <a:solidFill>
                  <a:srgbClr val="FFFF00"/>
                </a:solidFill>
                <a:effectLst>
                  <a:outerShdw blurRad="38100" dist="19050" dir="2700000" algn="tl" rotWithShape="0">
                    <a:schemeClr val="dk1">
                      <a:alpha val="40000"/>
                    </a:schemeClr>
                  </a:outerShdw>
                </a:effectLst>
                <a:hlinkClick r:id="rId4"/>
              </a:rPr>
              <a:t>1080P</a:t>
            </a:r>
            <a:r>
              <a:rPr lang="zh-CN" altLang="en-US" sz="1600">
                <a:solidFill>
                  <a:srgbClr val="FFFF00"/>
                </a:solidFill>
                <a:effectLst>
                  <a:outerShdw blurRad="38100" dist="19050" dir="2700000" algn="tl" rotWithShape="0">
                    <a:schemeClr val="dk1">
                      <a:alpha val="40000"/>
                    </a:schemeClr>
                  </a:outerShdw>
                </a:effectLst>
                <a:hlinkClick r:id="rId4"/>
              </a:rPr>
              <a:t>在线观看平台</a:t>
            </a:r>
            <a:r>
              <a:rPr lang="en-US" altLang="zh-CN" sz="1600">
                <a:solidFill>
                  <a:srgbClr val="FFFF00"/>
                </a:solidFill>
                <a:effectLst>
                  <a:outerShdw blurRad="38100" dist="19050" dir="2700000" algn="tl" rotWithShape="0">
                    <a:schemeClr val="dk1">
                      <a:alpha val="40000"/>
                    </a:schemeClr>
                  </a:outerShdw>
                </a:effectLst>
                <a:hlinkClick r:id="rId4"/>
              </a:rPr>
              <a:t>_</a:t>
            </a:r>
            <a:r>
              <a:rPr lang="zh-CN" altLang="en-US" sz="1600">
                <a:solidFill>
                  <a:srgbClr val="FFFF00"/>
                </a:solidFill>
                <a:effectLst>
                  <a:outerShdw blurRad="38100" dist="19050" dir="2700000" algn="tl" rotWithShape="0">
                    <a:schemeClr val="dk1">
                      <a:alpha val="40000"/>
                    </a:schemeClr>
                  </a:outerShdw>
                </a:effectLst>
                <a:hlinkClick r:id="rId4"/>
              </a:rPr>
              <a:t>腾讯视频</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201683"/>
            <a:ext cx="898070" cy="523220"/>
            <a:chOff x="-254000" y="201683"/>
            <a:chExt cx="898070" cy="523220"/>
          </a:xfrm>
        </p:grpSpPr>
        <p:sp>
          <p:nvSpPr>
            <p:cNvPr id="46" name="圆角矩形 45"/>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584397" y="217491"/>
            <a:ext cx="10096500" cy="439541"/>
            <a:chOff x="2584397" y="217491"/>
            <a:chExt cx="10096500" cy="439541"/>
          </a:xfrm>
        </p:grpSpPr>
        <p:sp>
          <p:nvSpPr>
            <p:cNvPr id="45" name="圆角矩形 4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626249" y="243297"/>
              <a:ext cx="1941677" cy="276995"/>
            </a:xfrm>
            <a:prstGeom prst="rect">
              <a:avLst/>
            </a:prstGeom>
          </p:spPr>
          <p:txBody>
            <a:bodyPr wrap="none" lIns="91436" tIns="45718" rIns="91436" bIns="45718">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RESEARCH FRAMWORK</a:t>
              </a:r>
            </a:p>
          </p:txBody>
        </p:sp>
      </p:grpSp>
      <p:pic>
        <p:nvPicPr>
          <p:cNvPr id="11" name="图片 10" descr="1"/>
          <p:cNvPicPr>
            <a:picLocks noChangeAspect="1"/>
          </p:cNvPicPr>
          <p:nvPr/>
        </p:nvPicPr>
        <p:blipFill>
          <a:blip r:embed="rId3"/>
          <a:stretch>
            <a:fillRect/>
          </a:stretch>
        </p:blipFill>
        <p:spPr>
          <a:xfrm>
            <a:off x="10748645" y="198120"/>
            <a:ext cx="1384935" cy="377825"/>
          </a:xfrm>
          <a:prstGeom prst="rect">
            <a:avLst/>
          </a:prstGeom>
        </p:spPr>
      </p:pic>
      <p:sp>
        <p:nvSpPr>
          <p:cNvPr id="13" name="文本框 12"/>
          <p:cNvSpPr txBox="1"/>
          <p:nvPr/>
        </p:nvSpPr>
        <p:spPr>
          <a:xfrm>
            <a:off x="903605" y="198120"/>
            <a:ext cx="1421765" cy="582295"/>
          </a:xfrm>
          <a:prstGeom prst="rect">
            <a:avLst/>
          </a:prstGeom>
          <a:noFill/>
        </p:spPr>
        <p:txBody>
          <a:bodyPr wrap="squar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汞</a:t>
            </a:r>
            <a:r>
              <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rPr>
              <a:t>Hg</a:t>
            </a:r>
          </a:p>
        </p:txBody>
      </p:sp>
      <p:sp>
        <p:nvSpPr>
          <p:cNvPr id="14" name="文本框 13"/>
          <p:cNvSpPr txBox="1"/>
          <p:nvPr/>
        </p:nvSpPr>
        <p:spPr>
          <a:xfrm>
            <a:off x="1607820" y="1809115"/>
            <a:ext cx="4064000" cy="368300"/>
          </a:xfrm>
          <a:prstGeom prst="rect">
            <a:avLst/>
          </a:prstGeom>
          <a:noFill/>
        </p:spPr>
        <p:txBody>
          <a:bodyPr wrap="square" rtlCol="0">
            <a:spAutoFit/>
          </a:bodyPr>
          <a:lstStyle/>
          <a:p>
            <a:endParaRPr lang="zh-CN" altLang="en-US"/>
          </a:p>
        </p:txBody>
      </p:sp>
      <p:sp>
        <p:nvSpPr>
          <p:cNvPr id="16" name="文本框 15"/>
          <p:cNvSpPr txBox="1"/>
          <p:nvPr/>
        </p:nvSpPr>
        <p:spPr>
          <a:xfrm>
            <a:off x="4916805" y="1972310"/>
            <a:ext cx="6921500" cy="3257550"/>
          </a:xfrm>
          <a:prstGeom prst="rect">
            <a:avLst/>
          </a:prstGeom>
          <a:noFill/>
        </p:spPr>
        <p:txBody>
          <a:bodyPr wrap="square" rtlCol="0">
            <a:noAutofit/>
          </a:bodyPr>
          <a:lstStyle/>
          <a:p>
            <a:pPr>
              <a:lnSpc>
                <a:spcPct val="170000"/>
              </a:lnSpc>
            </a:pPr>
            <a:r>
              <a:rPr lang="zh-CN" altLang="en-US" sz="2000"/>
              <a:t>《食品安全国家标准食品中污染物限量》</a:t>
            </a:r>
            <a:r>
              <a:rPr lang="en-US" altLang="zh-CN" sz="2000"/>
              <a:t>(GB2762-2017)</a:t>
            </a:r>
            <a:r>
              <a:rPr lang="zh-CN" altLang="en-US" sz="2000"/>
              <a:t>中规定了各类食品中总汞和总甲基汞的限量，汞</a:t>
            </a:r>
            <a:r>
              <a:rPr lang="en-US" altLang="zh-CN" sz="2000"/>
              <a:t>(</a:t>
            </a:r>
            <a:r>
              <a:rPr lang="zh-CN" altLang="en-US" sz="2000"/>
              <a:t>以</a:t>
            </a:r>
            <a:r>
              <a:rPr lang="en-US" altLang="zh-CN" sz="2000"/>
              <a:t>Hg</a:t>
            </a:r>
            <a:r>
              <a:rPr lang="zh-CN" altLang="en-US" sz="2000"/>
              <a:t>计</a:t>
            </a:r>
            <a:r>
              <a:rPr lang="en-US" altLang="zh-CN" sz="2000"/>
              <a:t>)</a:t>
            </a:r>
            <a:r>
              <a:rPr lang="zh-CN" altLang="en-US" sz="2000"/>
              <a:t>在蔬菜及其制品中最大限量值为</a:t>
            </a:r>
            <a:r>
              <a:rPr lang="en-US" altLang="zh-CN" sz="2000">
                <a:solidFill>
                  <a:srgbClr val="FF3F3F"/>
                </a:solidFill>
              </a:rPr>
              <a:t>0.01mg/kg</a:t>
            </a:r>
            <a:r>
              <a:rPr lang="zh-CN" altLang="en-US" sz="2000">
                <a:solidFill>
                  <a:srgbClr val="FF3F3F"/>
                </a:solidFill>
              </a:rPr>
              <a:t>；</a:t>
            </a:r>
            <a:r>
              <a:rPr lang="zh-CN" altLang="en-US" sz="2000"/>
              <a:t>乳及乳制品中最大限量值为</a:t>
            </a:r>
            <a:r>
              <a:rPr lang="en-US" altLang="zh-CN" sz="2000">
                <a:solidFill>
                  <a:srgbClr val="FF3F3F"/>
                </a:solidFill>
              </a:rPr>
              <a:t>0.01mg/kg</a:t>
            </a:r>
            <a:r>
              <a:rPr lang="zh-CN" altLang="en-US" sz="2000">
                <a:solidFill>
                  <a:srgbClr val="FF3F3F"/>
                </a:solidFill>
              </a:rPr>
              <a:t>；</a:t>
            </a:r>
            <a:r>
              <a:rPr lang="zh-CN" altLang="en-US" sz="2000"/>
              <a:t>食用菌及其制品中最大限量值为</a:t>
            </a:r>
            <a:r>
              <a:rPr lang="en-US" altLang="zh-CN" sz="2000">
                <a:solidFill>
                  <a:srgbClr val="FF3F3F"/>
                </a:solidFill>
              </a:rPr>
              <a:t>0.1mg/kg</a:t>
            </a:r>
            <a:r>
              <a:rPr lang="zh-CN" altLang="en-US" sz="2000">
                <a:solidFill>
                  <a:srgbClr val="FF3F3F"/>
                </a:solidFill>
              </a:rPr>
              <a:t>；</a:t>
            </a:r>
            <a:r>
              <a:rPr lang="zh-CN" altLang="en-US" sz="2000"/>
              <a:t>肉及肉制品中最大限量值为</a:t>
            </a:r>
            <a:r>
              <a:rPr lang="en-US" altLang="zh-CN" sz="2000">
                <a:solidFill>
                  <a:srgbClr val="FF3F3F"/>
                </a:solidFill>
              </a:rPr>
              <a:t>0.05mg/kg</a:t>
            </a:r>
            <a:r>
              <a:rPr lang="zh-CN" altLang="en-US" sz="2000"/>
              <a:t>。</a:t>
            </a:r>
          </a:p>
        </p:txBody>
      </p:sp>
      <p:pic>
        <p:nvPicPr>
          <p:cNvPr id="17" name="图片 16" descr="汞图片"/>
          <p:cNvPicPr>
            <a:picLocks noChangeAspect="1"/>
          </p:cNvPicPr>
          <p:nvPr/>
        </p:nvPicPr>
        <p:blipFill>
          <a:blip r:embed="rId4"/>
          <a:stretch>
            <a:fillRect/>
          </a:stretch>
        </p:blipFill>
        <p:spPr>
          <a:xfrm>
            <a:off x="1002030" y="2065020"/>
            <a:ext cx="3566160" cy="2569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7708265" y="1504950"/>
            <a:ext cx="1569720" cy="369570"/>
          </a:xfrm>
          <a:prstGeom prst="rect">
            <a:avLst/>
          </a:prstGeom>
          <a:noFill/>
        </p:spPr>
        <p:txBody>
          <a:bodyPr wrap="square" lIns="91436" tIns="45718" rIns="91436" bIns="45718"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框架结构说明</a:t>
            </a:r>
          </a:p>
        </p:txBody>
      </p:sp>
      <p:grpSp>
        <p:nvGrpSpPr>
          <p:cNvPr id="2" name="组合 1"/>
          <p:cNvGrpSpPr/>
          <p:nvPr/>
        </p:nvGrpSpPr>
        <p:grpSpPr>
          <a:xfrm>
            <a:off x="572135" y="181998"/>
            <a:ext cx="1560195" cy="455295"/>
            <a:chOff x="778510" y="181998"/>
            <a:chExt cx="1560195" cy="455295"/>
          </a:xfrm>
        </p:grpSpPr>
        <p:sp>
          <p:nvSpPr>
            <p:cNvPr id="74" name="圆角矩形 73"/>
            <p:cNvSpPr/>
            <p:nvPr/>
          </p:nvSpPr>
          <p:spPr>
            <a:xfrm>
              <a:off x="778510" y="197873"/>
              <a:ext cx="1560195" cy="43942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1078865" y="181998"/>
              <a:ext cx="1108075" cy="393700"/>
            </a:xfrm>
            <a:prstGeom prst="rect">
              <a:avLst/>
            </a:prstGeom>
            <a:noFill/>
          </p:spPr>
          <p:txBody>
            <a:bodyPr wrap="square" rtlCol="0">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2584397" y="217491"/>
            <a:ext cx="10096500" cy="439541"/>
            <a:chOff x="2584397" y="217491"/>
            <a:chExt cx="10096500" cy="439541"/>
          </a:xfrm>
        </p:grpSpPr>
        <p:sp>
          <p:nvSpPr>
            <p:cNvPr id="43"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626249" y="243297"/>
              <a:ext cx="1941677" cy="276995"/>
            </a:xfrm>
            <a:prstGeom prst="rect">
              <a:avLst/>
            </a:prstGeom>
          </p:spPr>
          <p:txBody>
            <a:bodyPr wrap="none" lIns="91436" tIns="45718" rIns="91436" bIns="45718">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RESEARCH FRAMWORK</a:t>
              </a:r>
            </a:p>
          </p:txBody>
        </p:sp>
      </p:grpSp>
      <p:pic>
        <p:nvPicPr>
          <p:cNvPr id="3" name="图片 2" descr="1"/>
          <p:cNvPicPr>
            <a:picLocks noChangeAspect="1"/>
          </p:cNvPicPr>
          <p:nvPr/>
        </p:nvPicPr>
        <p:blipFill>
          <a:blip r:embed="rId3"/>
          <a:stretch>
            <a:fillRect/>
          </a:stretch>
        </p:blipFill>
        <p:spPr>
          <a:xfrm>
            <a:off x="10748645" y="198120"/>
            <a:ext cx="1384935" cy="377825"/>
          </a:xfrm>
          <a:prstGeom prst="rect">
            <a:avLst/>
          </a:prstGeom>
        </p:spPr>
      </p:pic>
      <p:sp>
        <p:nvSpPr>
          <p:cNvPr id="4" name="文本框 3"/>
          <p:cNvSpPr txBox="1"/>
          <p:nvPr/>
        </p:nvSpPr>
        <p:spPr>
          <a:xfrm>
            <a:off x="641985" y="842010"/>
            <a:ext cx="4998720" cy="662940"/>
          </a:xfrm>
          <a:prstGeom prst="rect">
            <a:avLst/>
          </a:prstGeom>
          <a:noFill/>
        </p:spPr>
        <p:txBody>
          <a:bodyPr wrap="square" rtlCol="0">
            <a:noAutofit/>
          </a:bodyPr>
          <a:lstStyle/>
          <a:p>
            <a:r>
              <a:rPr lang="zh-CN" altLang="en-US" sz="2800">
                <a:solidFill>
                  <a:schemeClr val="tx1"/>
                </a:solidFill>
                <a:effectLst>
                  <a:outerShdw blurRad="38100" dist="19050" dir="2700000" algn="tl" rotWithShape="0">
                    <a:schemeClr val="dk1">
                      <a:alpha val="40000"/>
                    </a:schemeClr>
                  </a:outerShdw>
                </a:effectLst>
              </a:rPr>
              <a:t>引发汞污染的主要食品类别</a:t>
            </a:r>
          </a:p>
        </p:txBody>
      </p:sp>
      <p:sp>
        <p:nvSpPr>
          <p:cNvPr id="5" name="文本框 4"/>
          <p:cNvSpPr txBox="1"/>
          <p:nvPr/>
        </p:nvSpPr>
        <p:spPr>
          <a:xfrm>
            <a:off x="273050" y="1504950"/>
            <a:ext cx="8605520" cy="5068570"/>
          </a:xfrm>
          <a:prstGeom prst="rect">
            <a:avLst/>
          </a:prstGeom>
          <a:noFill/>
        </p:spPr>
        <p:txBody>
          <a:bodyPr wrap="square" rtlCol="0">
            <a:noAutofit/>
          </a:bodyPr>
          <a:lstStyle/>
          <a:p>
            <a:r>
              <a:rPr lang="en-US" altLang="zh-CN" sz="2400" b="1"/>
              <a:t>·  </a:t>
            </a:r>
            <a:r>
              <a:rPr lang="zh-CN" altLang="en-US" sz="2400" b="1"/>
              <a:t>植物性食品</a:t>
            </a:r>
          </a:p>
          <a:p>
            <a:r>
              <a:rPr lang="zh-CN" altLang="en-US"/>
              <a:t>土壤是植物汞的重要来源，土壤汞无论其含量高低，都能持续不断地向植物输送汞，成为陆生食物链的汞源。由多年生植被从大气或土壤中长期吸收富集并残留于土壤与残落物中的汞，由于其再散发和再循环进人陆生系统并向食物链转移，而成为陆生植物的一个重要汞源。在大气中，气态和颗粒态的汞随风飘散，一部分通过湿沉降或干沉降落到地面或水体中。土壤中的汞可挥发进入大气，也可被降水冲淋进人地表水和渗透入地下水中。土壤汞能持续不断地向植物输送汞，是陆生食物链的汞源。</a:t>
            </a:r>
          </a:p>
          <a:p>
            <a:endParaRPr lang="en-US" altLang="zh-CN" sz="2400" b="1"/>
          </a:p>
          <a:p>
            <a:r>
              <a:rPr lang="en-US" altLang="zh-CN" sz="2400" b="1"/>
              <a:t>·  </a:t>
            </a:r>
            <a:r>
              <a:rPr lang="zh-CN" altLang="en-US" sz="2400" b="1"/>
              <a:t>动物性食品</a:t>
            </a:r>
          </a:p>
          <a:p>
            <a:r>
              <a:rPr lang="zh-CN" altLang="en-US"/>
              <a:t>汞的蓄积性很强，且主要蓄积在动物体内。动物产品中，汞污染主要来源于自然界生物链的富集作用，如水生生物极易富集水体中的甲基汞。进入人体的汞主要来自被污染的鱼类，同时，鱼类吃了这些浮游生物后汞就在鱼体内富集，主要蓄积于鱼体脂肪中，人们在进食鱼类尤其是深海鱼类时，汞及其化合物溶解在其脂肪类物质中，从而摄人人体被吸收，造成人体内汞的蓄积。</a:t>
            </a:r>
            <a:endParaRPr lang="en-US" altLang="zh-CN"/>
          </a:p>
        </p:txBody>
      </p:sp>
      <p:pic>
        <p:nvPicPr>
          <p:cNvPr id="6" name="图片 5" descr="鱼"/>
          <p:cNvPicPr>
            <a:picLocks noChangeAspect="1"/>
          </p:cNvPicPr>
          <p:nvPr/>
        </p:nvPicPr>
        <p:blipFill>
          <a:blip r:embed="rId4"/>
          <a:stretch>
            <a:fillRect/>
          </a:stretch>
        </p:blipFill>
        <p:spPr>
          <a:xfrm>
            <a:off x="9062720" y="1504950"/>
            <a:ext cx="3070860" cy="3758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E:\高校\山东农业大学\图片\7ff7fe9e3bb794fc7f799464c07d38c.png7ff7fe9e3bb794fc7f799464c07d38c"/>
          <p:cNvPicPr>
            <a:picLocks noChangeAspect="1"/>
          </p:cNvPicPr>
          <p:nvPr/>
        </p:nvPicPr>
        <p:blipFill rotWithShape="1">
          <a:blip r:embed="rId3"/>
          <a:srcRect/>
          <a:stretch>
            <a:fillRect/>
          </a:stretch>
        </p:blipFill>
        <p:spPr>
          <a:xfrm>
            <a:off x="8070091" y="2686649"/>
            <a:ext cx="4134485" cy="1542449"/>
          </a:xfrm>
          <a:prstGeom prst="rect">
            <a:avLst/>
          </a:prstGeom>
        </p:spPr>
      </p:pic>
      <p:sp>
        <p:nvSpPr>
          <p:cNvPr id="11" name="矩形 10"/>
          <p:cNvSpPr/>
          <p:nvPr/>
        </p:nvSpPr>
        <p:spPr>
          <a:xfrm>
            <a:off x="97155" y="2686685"/>
            <a:ext cx="12094845" cy="1543050"/>
          </a:xfrm>
          <a:prstGeom prst="rect">
            <a:avLst/>
          </a:prstGeom>
          <a:gradFill flip="none" rotWithShape="1">
            <a:gsLst>
              <a:gs pos="35000">
                <a:srgbClr val="014924"/>
              </a:gs>
              <a:gs pos="0">
                <a:srgbClr val="014924"/>
              </a:gs>
              <a:gs pos="59000">
                <a:srgbClr val="014924">
                  <a:alpha val="95000"/>
                </a:srgbClr>
              </a:gs>
              <a:gs pos="77000">
                <a:srgbClr val="014924">
                  <a:alpha val="70000"/>
                </a:srgbClr>
              </a:gs>
              <a:gs pos="100000">
                <a:srgbClr val="014924">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482850" y="3014083"/>
            <a:ext cx="6277610" cy="828675"/>
          </a:xfrm>
          <a:prstGeom prst="rect">
            <a:avLst/>
          </a:prstGeom>
          <a:noFill/>
        </p:spPr>
        <p:txBody>
          <a:bodyPr wrap="none" lIns="91436" tIns="45718" rIns="91436" bIns="45718"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汞污染的预防控制措施</a:t>
            </a:r>
          </a:p>
        </p:txBody>
      </p:sp>
      <p:sp>
        <p:nvSpPr>
          <p:cNvPr id="3" name="文本框 2"/>
          <p:cNvSpPr txBox="1"/>
          <p:nvPr/>
        </p:nvSpPr>
        <p:spPr>
          <a:xfrm>
            <a:off x="6415405" y="4671060"/>
            <a:ext cx="4064000" cy="1431925"/>
          </a:xfrm>
          <a:prstGeom prst="rect">
            <a:avLst/>
          </a:prstGeom>
          <a:noFill/>
        </p:spPr>
        <p:txBody>
          <a:bodyPr wrap="square" rtlCol="0">
            <a:noAutofit/>
            <a:scene3d>
              <a:camera prst="orthographicFront"/>
              <a:lightRig rig="soft" dir="t">
                <a:rot lat="0" lon="0" rev="15600000"/>
              </a:lightRig>
            </a:scene3d>
            <a:sp3d extrusionH="57150" prstMaterial="softEdge">
              <a:bevelT w="25400" h="38100"/>
            </a:sp3d>
          </a:bodyPr>
          <a:lstStyle/>
          <a:p>
            <a:r>
              <a:rPr lang="zh-CN" altLang="en-US" sz="9600">
                <a:solidFill>
                  <a:schemeClr val="accent4"/>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7708265" y="1504950"/>
            <a:ext cx="1569720" cy="369570"/>
          </a:xfrm>
          <a:prstGeom prst="rect">
            <a:avLst/>
          </a:prstGeom>
          <a:noFill/>
        </p:spPr>
        <p:txBody>
          <a:bodyPr wrap="square" lIns="91436" tIns="45718" rIns="91436" bIns="45718"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框架结构说明</a:t>
            </a:r>
          </a:p>
        </p:txBody>
      </p:sp>
      <p:grpSp>
        <p:nvGrpSpPr>
          <p:cNvPr id="2" name="组合 1"/>
          <p:cNvGrpSpPr/>
          <p:nvPr/>
        </p:nvGrpSpPr>
        <p:grpSpPr>
          <a:xfrm>
            <a:off x="-254000" y="201683"/>
            <a:ext cx="898070" cy="523220"/>
            <a:chOff x="-254000" y="201683"/>
            <a:chExt cx="898070" cy="523220"/>
          </a:xfrm>
        </p:grpSpPr>
        <p:sp>
          <p:nvSpPr>
            <p:cNvPr id="74"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6" name="文本框 75"/>
          <p:cNvSpPr txBox="1"/>
          <p:nvPr/>
        </p:nvSpPr>
        <p:spPr>
          <a:xfrm>
            <a:off x="777240" y="198120"/>
            <a:ext cx="2842260" cy="782320"/>
          </a:xfrm>
          <a:prstGeom prst="rect">
            <a:avLst/>
          </a:prstGeom>
          <a:noFill/>
        </p:spPr>
        <p:txBody>
          <a:bodyPr wrap="square" lIns="91436" tIns="45718" rIns="91436" bIns="45718" rtlCol="0">
            <a:no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预防控制措施</a:t>
            </a:r>
          </a:p>
        </p:txBody>
      </p:sp>
      <p:grpSp>
        <p:nvGrpSpPr>
          <p:cNvPr id="41" name="组合 40"/>
          <p:cNvGrpSpPr/>
          <p:nvPr/>
        </p:nvGrpSpPr>
        <p:grpSpPr>
          <a:xfrm>
            <a:off x="3619500" y="217805"/>
            <a:ext cx="9061450" cy="484928"/>
            <a:chOff x="2584397" y="217491"/>
            <a:chExt cx="10096500" cy="484602"/>
          </a:xfrm>
        </p:grpSpPr>
        <p:sp>
          <p:nvSpPr>
            <p:cNvPr id="43"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626249" y="243297"/>
              <a:ext cx="1941677" cy="458796"/>
            </a:xfrm>
            <a:prstGeom prst="rect">
              <a:avLst/>
            </a:prstGeom>
          </p:spPr>
          <p:txBody>
            <a:bodyPr wrap="square" lIns="91436" tIns="45718" rIns="91436" bIns="45718">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RESEARCH FRAMWORK</a:t>
              </a:r>
            </a:p>
          </p:txBody>
        </p:sp>
      </p:grpSp>
      <p:pic>
        <p:nvPicPr>
          <p:cNvPr id="3" name="图片 2" descr="1"/>
          <p:cNvPicPr>
            <a:picLocks noChangeAspect="1"/>
          </p:cNvPicPr>
          <p:nvPr/>
        </p:nvPicPr>
        <p:blipFill>
          <a:blip r:embed="rId3"/>
          <a:stretch>
            <a:fillRect/>
          </a:stretch>
        </p:blipFill>
        <p:spPr>
          <a:xfrm>
            <a:off x="10748645" y="198120"/>
            <a:ext cx="1384935" cy="377825"/>
          </a:xfrm>
          <a:prstGeom prst="rect">
            <a:avLst/>
          </a:prstGeom>
        </p:spPr>
      </p:pic>
      <p:sp>
        <p:nvSpPr>
          <p:cNvPr id="4" name="文本框 3"/>
          <p:cNvSpPr txBox="1"/>
          <p:nvPr/>
        </p:nvSpPr>
        <p:spPr>
          <a:xfrm>
            <a:off x="700405" y="1187450"/>
            <a:ext cx="10338435" cy="1004570"/>
          </a:xfrm>
          <a:prstGeom prst="rect">
            <a:avLst/>
          </a:prstGeom>
          <a:noFill/>
        </p:spPr>
        <p:txBody>
          <a:bodyPr wrap="square" rtlCol="0">
            <a:spAutoFit/>
          </a:bodyPr>
          <a:lstStyle/>
          <a:p>
            <a:pPr>
              <a:lnSpc>
                <a:spcPct val="110000"/>
              </a:lnSpc>
            </a:pPr>
            <a:r>
              <a:rPr lang="zh-CN" altLang="en-US"/>
              <a:t>（</a:t>
            </a:r>
            <a:r>
              <a:rPr lang="en-US" altLang="zh-CN"/>
              <a:t>1</a:t>
            </a:r>
            <a:r>
              <a:rPr lang="zh-CN" altLang="en-US"/>
              <a:t>）加强汞污染控制技术的研究与开发</a:t>
            </a:r>
          </a:p>
          <a:p>
            <a:pPr>
              <a:lnSpc>
                <a:spcPct val="110000"/>
              </a:lnSpc>
            </a:pPr>
            <a:r>
              <a:rPr lang="zh-CN" altLang="en-US"/>
              <a:t>引进和发展清洁能源，减少煤炭在一次能源中所占的比例或对其进行清洁利用，调整能源结构，降低涉汞污染。</a:t>
            </a:r>
          </a:p>
        </p:txBody>
      </p:sp>
      <p:sp>
        <p:nvSpPr>
          <p:cNvPr id="5" name="文本框 4"/>
          <p:cNvSpPr txBox="1"/>
          <p:nvPr/>
        </p:nvSpPr>
        <p:spPr>
          <a:xfrm>
            <a:off x="700405" y="2087245"/>
            <a:ext cx="10925810" cy="1898650"/>
          </a:xfrm>
          <a:prstGeom prst="rect">
            <a:avLst/>
          </a:prstGeom>
          <a:noFill/>
        </p:spPr>
        <p:txBody>
          <a:bodyPr wrap="square" rtlCol="0">
            <a:noAutofit/>
          </a:bodyPr>
          <a:lstStyle/>
          <a:p>
            <a:pPr>
              <a:lnSpc>
                <a:spcPct val="110000"/>
              </a:lnSpc>
            </a:pPr>
            <a:r>
              <a:rPr lang="zh-CN" altLang="en-US"/>
              <a:t>（</a:t>
            </a:r>
            <a:r>
              <a:rPr lang="en-US" altLang="zh-CN"/>
              <a:t>2</a:t>
            </a:r>
            <a:r>
              <a:rPr lang="zh-CN" altLang="en-US"/>
              <a:t>）加强食品安全监管力度</a:t>
            </a:r>
          </a:p>
          <a:p>
            <a:pPr>
              <a:lnSpc>
                <a:spcPct val="110000"/>
              </a:lnSpc>
            </a:pPr>
            <a:r>
              <a:rPr lang="zh-CN" altLang="en-US"/>
              <a:t>建立严密的食品监管网络，对农产品的种植养殖、生产包装、贮运、销售等各个环节实行全过程监管，确保食品安全。</a:t>
            </a:r>
          </a:p>
          <a:p>
            <a:pPr>
              <a:lnSpc>
                <a:spcPct val="110000"/>
              </a:lnSpc>
            </a:pPr>
            <a:r>
              <a:rPr lang="zh-CN" altLang="en-US"/>
              <a:t>（</a:t>
            </a:r>
            <a:r>
              <a:rPr lang="en-US" altLang="zh-CN"/>
              <a:t>3</a:t>
            </a:r>
            <a:r>
              <a:rPr lang="zh-CN" altLang="en-US"/>
              <a:t>）加强宣传和教育力度</a:t>
            </a:r>
          </a:p>
          <a:p>
            <a:pPr>
              <a:lnSpc>
                <a:spcPct val="110000"/>
              </a:lnSpc>
            </a:pPr>
            <a:r>
              <a:rPr lang="zh-CN" altLang="en-US"/>
              <a:t>通过汞污染预防知识的宣传、讲座、咨询和公共互动平台，让食品生产者、消费者和管理者掌握并获得相关信息，认识到食品中汞污染问题的重要性，增强公众暴露风险预防的能力。</a:t>
            </a:r>
          </a:p>
        </p:txBody>
      </p:sp>
      <p:sp>
        <p:nvSpPr>
          <p:cNvPr id="6" name="文本框 5"/>
          <p:cNvSpPr txBox="1"/>
          <p:nvPr/>
        </p:nvSpPr>
        <p:spPr>
          <a:xfrm>
            <a:off x="643890" y="3982720"/>
            <a:ext cx="8244205" cy="2110740"/>
          </a:xfrm>
          <a:prstGeom prst="rect">
            <a:avLst/>
          </a:prstGeom>
          <a:noFill/>
        </p:spPr>
        <p:txBody>
          <a:bodyPr wrap="square" rtlCol="0">
            <a:noAutofit/>
          </a:bodyPr>
          <a:lstStyle/>
          <a:p>
            <a:pPr>
              <a:lnSpc>
                <a:spcPct val="110000"/>
              </a:lnSpc>
            </a:pPr>
            <a:r>
              <a:rPr lang="zh-CN" altLang="en-US"/>
              <a:t>（</a:t>
            </a:r>
            <a:r>
              <a:rPr lang="en-US" altLang="zh-CN"/>
              <a:t>4</a:t>
            </a:r>
            <a:r>
              <a:rPr lang="zh-CN" altLang="en-US"/>
              <a:t>）对固体废弃物、垃圾分类进行科学管理</a:t>
            </a:r>
          </a:p>
          <a:p>
            <a:pPr>
              <a:lnSpc>
                <a:spcPct val="110000"/>
              </a:lnSpc>
            </a:pPr>
            <a:r>
              <a:rPr lang="zh-CN" altLang="en-US"/>
              <a:t>对生活垃圾进行分类收集和处理，各大、中型城市应该将垃圾分类提上工作日程，对高含汞量的垃圾做到及时、科学处理。</a:t>
            </a:r>
          </a:p>
          <a:p>
            <a:pPr>
              <a:lnSpc>
                <a:spcPct val="110000"/>
              </a:lnSpc>
            </a:pPr>
            <a:r>
              <a:rPr lang="zh-CN" altLang="en-US"/>
              <a:t>（</a:t>
            </a:r>
            <a:r>
              <a:rPr lang="en-US" altLang="zh-CN"/>
              <a:t>5</a:t>
            </a:r>
            <a:r>
              <a:rPr lang="zh-CN" altLang="en-US"/>
              <a:t>）开展生物修复</a:t>
            </a:r>
            <a:endParaRPr lang="en-US" altLang="en-US"/>
          </a:p>
          <a:p>
            <a:pPr>
              <a:lnSpc>
                <a:spcPct val="110000"/>
              </a:lnSpc>
            </a:pPr>
            <a:r>
              <a:rPr lang="en-US" altLang="en-US"/>
              <a:t>①</a:t>
            </a:r>
            <a:r>
              <a:rPr lang="en-US" altLang="zh-CN"/>
              <a:t> </a:t>
            </a:r>
            <a:r>
              <a:rPr lang="zh-CN" altLang="en-US"/>
              <a:t>植物修复</a:t>
            </a:r>
            <a:r>
              <a:rPr lang="en-US" altLang="zh-CN"/>
              <a:t>   </a:t>
            </a:r>
            <a:r>
              <a:rPr lang="zh-CN" altLang="en-US"/>
              <a:t>例如，将食汞基因导人杨树等树木，使植物修复汞污染发挥更大的生态效益。</a:t>
            </a:r>
          </a:p>
          <a:p>
            <a:pPr>
              <a:lnSpc>
                <a:spcPct val="110000"/>
              </a:lnSpc>
            </a:pPr>
            <a:r>
              <a:rPr lang="en-US" altLang="en-US"/>
              <a:t>②</a:t>
            </a:r>
            <a:r>
              <a:rPr lang="en-US" altLang="zh-CN"/>
              <a:t> </a:t>
            </a:r>
            <a:r>
              <a:rPr lang="zh-CN" altLang="en-US"/>
              <a:t>微生物修复</a:t>
            </a:r>
            <a:r>
              <a:rPr lang="en-US" altLang="zh-CN"/>
              <a:t>   </a:t>
            </a:r>
            <a:r>
              <a:rPr lang="zh-CN" altLang="en-US"/>
              <a:t>利用微生物对某些重金属的吸收、沉积、氧化和还原等作用来修复。</a:t>
            </a:r>
          </a:p>
        </p:txBody>
      </p:sp>
      <p:pic>
        <p:nvPicPr>
          <p:cNvPr id="7" name="图片 6" descr="开心图片"/>
          <p:cNvPicPr>
            <a:picLocks noChangeAspect="1"/>
          </p:cNvPicPr>
          <p:nvPr/>
        </p:nvPicPr>
        <p:blipFill>
          <a:blip r:embed="rId4"/>
          <a:stretch>
            <a:fillRect/>
          </a:stretch>
        </p:blipFill>
        <p:spPr>
          <a:xfrm>
            <a:off x="8935720" y="3881755"/>
            <a:ext cx="3197860" cy="2559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4" grpId="0"/>
      <p:bldP spid="4" grpId="1"/>
      <p:bldP spid="5" grpId="0"/>
      <p:bldP spid="5"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E:\高校\山东农业大学\图片\7ff7fe9e3bb794fc7f799464c07d38c.png7ff7fe9e3bb794fc7f799464c07d38c"/>
          <p:cNvPicPr>
            <a:picLocks noChangeAspect="1"/>
          </p:cNvPicPr>
          <p:nvPr/>
        </p:nvPicPr>
        <p:blipFill rotWithShape="1">
          <a:blip r:embed="rId3"/>
          <a:srcRect/>
          <a:stretch>
            <a:fillRect/>
          </a:stretch>
        </p:blipFill>
        <p:spPr>
          <a:xfrm>
            <a:off x="8070091" y="2686649"/>
            <a:ext cx="4134485" cy="1542449"/>
          </a:xfrm>
          <a:prstGeom prst="rect">
            <a:avLst/>
          </a:prstGeom>
        </p:spPr>
      </p:pic>
      <p:sp>
        <p:nvSpPr>
          <p:cNvPr id="11" name="矩形 10"/>
          <p:cNvSpPr/>
          <p:nvPr/>
        </p:nvSpPr>
        <p:spPr>
          <a:xfrm>
            <a:off x="97155" y="2686685"/>
            <a:ext cx="12094845" cy="1543050"/>
          </a:xfrm>
          <a:prstGeom prst="rect">
            <a:avLst/>
          </a:prstGeom>
          <a:gradFill flip="none" rotWithShape="1">
            <a:gsLst>
              <a:gs pos="35000">
                <a:srgbClr val="014924"/>
              </a:gs>
              <a:gs pos="0">
                <a:srgbClr val="014924"/>
              </a:gs>
              <a:gs pos="59000">
                <a:srgbClr val="014924">
                  <a:alpha val="95000"/>
                </a:srgbClr>
              </a:gs>
              <a:gs pos="77000">
                <a:srgbClr val="014924">
                  <a:alpha val="70000"/>
                </a:srgbClr>
              </a:gs>
              <a:gs pos="100000">
                <a:srgbClr val="014924">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700020" y="3014083"/>
            <a:ext cx="3839210" cy="828675"/>
          </a:xfrm>
          <a:prstGeom prst="rect">
            <a:avLst/>
          </a:prstGeom>
          <a:noFill/>
        </p:spPr>
        <p:txBody>
          <a:bodyPr wrap="none" lIns="91436" tIns="45718" rIns="91436" bIns="45718"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汞的检测方法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201683"/>
            <a:ext cx="898070" cy="523220"/>
            <a:chOff x="-254000" y="201683"/>
            <a:chExt cx="898070" cy="523220"/>
          </a:xfrm>
        </p:grpSpPr>
        <p:sp>
          <p:nvSpPr>
            <p:cNvPr id="42" name="圆角矩形 41"/>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44" name="文本框 43"/>
          <p:cNvSpPr txBox="1"/>
          <p:nvPr/>
        </p:nvSpPr>
        <p:spPr>
          <a:xfrm>
            <a:off x="701167" y="144940"/>
            <a:ext cx="1826133" cy="584771"/>
          </a:xfrm>
          <a:prstGeom prst="rect">
            <a:avLst/>
          </a:prstGeom>
          <a:noFill/>
        </p:spPr>
        <p:txBody>
          <a:bodyPr wrap="non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理论框架</a:t>
            </a:r>
          </a:p>
        </p:txBody>
      </p:sp>
      <p:grpSp>
        <p:nvGrpSpPr>
          <p:cNvPr id="7" name="组合 6"/>
          <p:cNvGrpSpPr/>
          <p:nvPr/>
        </p:nvGrpSpPr>
        <p:grpSpPr>
          <a:xfrm>
            <a:off x="2584397" y="217491"/>
            <a:ext cx="10096500" cy="439541"/>
            <a:chOff x="2584397" y="217491"/>
            <a:chExt cx="10096500" cy="439541"/>
          </a:xfrm>
        </p:grpSpPr>
        <p:sp>
          <p:nvSpPr>
            <p:cNvPr id="41" name="圆角矩形 40"/>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626249" y="243297"/>
              <a:ext cx="1941677" cy="276995"/>
            </a:xfrm>
            <a:prstGeom prst="rect">
              <a:avLst/>
            </a:prstGeom>
          </p:spPr>
          <p:txBody>
            <a:bodyPr wrap="none" lIns="91436" tIns="45718" rIns="91436" bIns="45718">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RESEARCH FRAMWORK</a:t>
              </a:r>
            </a:p>
          </p:txBody>
        </p:sp>
      </p:grpSp>
      <p:pic>
        <p:nvPicPr>
          <p:cNvPr id="40" name="图片 39" descr="1"/>
          <p:cNvPicPr>
            <a:picLocks noChangeAspect="1"/>
          </p:cNvPicPr>
          <p:nvPr/>
        </p:nvPicPr>
        <p:blipFill>
          <a:blip r:embed="rId3"/>
          <a:stretch>
            <a:fillRect/>
          </a:stretch>
        </p:blipFill>
        <p:spPr>
          <a:xfrm>
            <a:off x="10748645" y="198120"/>
            <a:ext cx="1384935" cy="377825"/>
          </a:xfrm>
          <a:prstGeom prst="rect">
            <a:avLst/>
          </a:prstGeom>
        </p:spPr>
      </p:pic>
      <p:pic>
        <p:nvPicPr>
          <p:cNvPr id="50" name="图片 49" descr="汞的检测"/>
          <p:cNvPicPr>
            <a:picLocks noChangeAspect="1"/>
          </p:cNvPicPr>
          <p:nvPr/>
        </p:nvPicPr>
        <p:blipFill>
          <a:blip r:embed="rId4"/>
          <a:stretch>
            <a:fillRect/>
          </a:stretch>
        </p:blipFill>
        <p:spPr>
          <a:xfrm>
            <a:off x="419735" y="1598930"/>
            <a:ext cx="5493385" cy="3974465"/>
          </a:xfrm>
          <a:prstGeom prst="rect">
            <a:avLst/>
          </a:prstGeom>
        </p:spPr>
      </p:pic>
      <p:sp>
        <p:nvSpPr>
          <p:cNvPr id="51" name="文本框 50"/>
          <p:cNvSpPr txBox="1"/>
          <p:nvPr/>
        </p:nvSpPr>
        <p:spPr>
          <a:xfrm>
            <a:off x="6429375" y="1811655"/>
            <a:ext cx="4742180" cy="2649220"/>
          </a:xfrm>
          <a:prstGeom prst="rect">
            <a:avLst/>
          </a:prstGeom>
          <a:noFill/>
        </p:spPr>
        <p:txBody>
          <a:bodyPr wrap="square" rtlCol="0">
            <a:noAutofit/>
          </a:bodyPr>
          <a:lstStyle/>
          <a:p>
            <a:r>
              <a:rPr lang="en-US" altLang="zh-CN" b="1"/>
              <a:t>·</a:t>
            </a:r>
            <a:r>
              <a:rPr lang="zh-CN" altLang="en-US"/>
              <a:t>原子荧光光谱分析法</a:t>
            </a:r>
            <a:r>
              <a:rPr lang="en-US" altLang="zh-CN"/>
              <a:t>(atomicfluorescencespectrom-etry</a:t>
            </a:r>
            <a:r>
              <a:rPr lang="zh-CN" altLang="en-US"/>
              <a:t>，</a:t>
            </a:r>
            <a:r>
              <a:rPr lang="en-US" altLang="zh-CN"/>
              <a:t>AFS)</a:t>
            </a:r>
            <a:endParaRPr lang="zh-CN" altLang="en-US"/>
          </a:p>
          <a:p>
            <a:r>
              <a:rPr lang="en-US" altLang="zh-CN" b="1"/>
              <a:t>·</a:t>
            </a:r>
            <a:r>
              <a:rPr lang="zh-CN" altLang="en-US"/>
              <a:t>直接进样测汞法、电感耦合等离子体质谱法</a:t>
            </a:r>
            <a:r>
              <a:rPr lang="en-US" altLang="zh-CN"/>
              <a:t>(inductivelycoupled- mass spectrometry,ICP-MS)</a:t>
            </a:r>
          </a:p>
          <a:p>
            <a:r>
              <a:rPr lang="en-US" altLang="zh-CN" b="1"/>
              <a:t>·</a:t>
            </a:r>
            <a:r>
              <a:rPr lang="zh-CN" altLang="en-US"/>
              <a:t>冷原子吸收光谱法</a:t>
            </a:r>
          </a:p>
          <a:p>
            <a:r>
              <a:rPr lang="en-US" altLang="zh-CN"/>
              <a:t>(cold vapor atomic absorption spectrometry</a:t>
            </a:r>
            <a:r>
              <a:rPr lang="zh-CN" altLang="en-US"/>
              <a:t>，</a:t>
            </a:r>
            <a:r>
              <a:rPr lang="en-US" altLang="zh-CN"/>
              <a:t>CVAAS)</a:t>
            </a:r>
          </a:p>
        </p:txBody>
      </p:sp>
      <p:sp>
        <p:nvSpPr>
          <p:cNvPr id="52" name="文本框 51"/>
          <p:cNvSpPr txBox="1"/>
          <p:nvPr/>
        </p:nvSpPr>
        <p:spPr>
          <a:xfrm>
            <a:off x="6429375" y="3951605"/>
            <a:ext cx="5128895" cy="1198880"/>
          </a:xfrm>
          <a:prstGeom prst="rect">
            <a:avLst/>
          </a:prstGeom>
          <a:noFill/>
        </p:spPr>
        <p:txBody>
          <a:bodyPr wrap="square" rtlCol="0">
            <a:spAutoFit/>
          </a:bodyPr>
          <a:lstStyle/>
          <a:p>
            <a:r>
              <a:rPr lang="zh-CN" altLang="en-US"/>
              <a:t>此外，还开发了快速检测技术，包括生物化学传感器、免疫分析法和电化学分析法。因其简便、灵敏、高效、环境污染小且成本低等优势，将成为今后的重要发展方向。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strips(downLeft)">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strips(downLeft)">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52" grpId="0"/>
      <p:bldP spid="5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E:\高校\山东农业大学\图片\7ff7fe9e3bb794fc7f799464c07d38c.png7ff7fe9e3bb794fc7f799464c07d38c"/>
          <p:cNvPicPr>
            <a:picLocks noChangeAspect="1"/>
          </p:cNvPicPr>
          <p:nvPr/>
        </p:nvPicPr>
        <p:blipFill rotWithShape="1">
          <a:blip r:embed="rId3"/>
          <a:srcRect/>
          <a:stretch>
            <a:fillRect/>
          </a:stretch>
        </p:blipFill>
        <p:spPr>
          <a:xfrm>
            <a:off x="8070091" y="2686649"/>
            <a:ext cx="4134485" cy="1542449"/>
          </a:xfrm>
          <a:prstGeom prst="rect">
            <a:avLst/>
          </a:prstGeom>
        </p:spPr>
      </p:pic>
      <p:sp>
        <p:nvSpPr>
          <p:cNvPr id="11" name="矩形 10"/>
          <p:cNvSpPr/>
          <p:nvPr/>
        </p:nvSpPr>
        <p:spPr>
          <a:xfrm>
            <a:off x="2857500" y="2686684"/>
            <a:ext cx="9334500" cy="1543049"/>
          </a:xfrm>
          <a:prstGeom prst="rect">
            <a:avLst/>
          </a:prstGeom>
          <a:gradFill flip="none" rotWithShape="1">
            <a:gsLst>
              <a:gs pos="35000">
                <a:srgbClr val="014924"/>
              </a:gs>
              <a:gs pos="0">
                <a:srgbClr val="014924"/>
              </a:gs>
              <a:gs pos="59000">
                <a:srgbClr val="014924">
                  <a:alpha val="95000"/>
                </a:srgbClr>
              </a:gs>
              <a:gs pos="77000">
                <a:srgbClr val="014924">
                  <a:alpha val="70000"/>
                </a:srgbClr>
              </a:gs>
              <a:gs pos="100000">
                <a:srgbClr val="014924">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23950" y="2686050"/>
            <a:ext cx="1543050" cy="1543050"/>
            <a:chOff x="1123950" y="2686050"/>
            <a:chExt cx="1543050" cy="1543050"/>
          </a:xfrm>
          <a:solidFill>
            <a:srgbClr val="014924"/>
          </a:solidFill>
        </p:grpSpPr>
        <p:sp>
          <p:nvSpPr>
            <p:cNvPr id="10" name="矩形 9"/>
            <p:cNvSpPr/>
            <p:nvPr/>
          </p:nvSpPr>
          <p:spPr>
            <a:xfrm>
              <a:off x="1123950" y="2686050"/>
              <a:ext cx="1543050" cy="1543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407285" y="2903577"/>
              <a:ext cx="976380" cy="1107996"/>
            </a:xfrm>
            <a:prstGeom prst="rect">
              <a:avLst/>
            </a:prstGeom>
            <a:grpFill/>
          </p:spPr>
          <p:txBody>
            <a:bodyPr wrap="square" rtlCol="0">
              <a:spAutoFit/>
            </a:bodyPr>
            <a:lstStyle/>
            <a:p>
              <a:pPr algn="ctr"/>
              <a:r>
                <a:rPr lang="en-US" altLang="zh-CN" sz="6600" b="1" dirty="0">
                  <a:solidFill>
                    <a:schemeClr val="bg1"/>
                  </a:solidFill>
                  <a:latin typeface="微软雅黑" panose="020B0503020204020204" pitchFamily="34" charset="-122"/>
                  <a:ea typeface="微软雅黑" panose="020B0503020204020204" pitchFamily="34" charset="-122"/>
                </a:rPr>
                <a:t>1</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2950335" y="3042658"/>
            <a:ext cx="2620010" cy="828675"/>
          </a:xfrm>
          <a:prstGeom prst="rect">
            <a:avLst/>
          </a:prstGeom>
          <a:noFill/>
        </p:spPr>
        <p:txBody>
          <a:bodyPr wrap="none" lIns="91436" tIns="45718" rIns="91436" bIns="45718"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案例概述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高校\山东农业大学\图片\7ff7fe9e3bb794fc7f799464c07d38c.png7ff7fe9e3bb794fc7f799464c07d38c"/>
          <p:cNvPicPr>
            <a:picLocks noChangeAspect="1"/>
          </p:cNvPicPr>
          <p:nvPr/>
        </p:nvPicPr>
        <p:blipFill rotWithShape="1">
          <a:blip r:embed="rId3"/>
          <a:srcRect/>
          <a:stretch>
            <a:fillRect/>
          </a:stretch>
        </p:blipFill>
        <p:spPr>
          <a:xfrm>
            <a:off x="8070091" y="2686649"/>
            <a:ext cx="4134485" cy="1542449"/>
          </a:xfrm>
          <a:prstGeom prst="rect">
            <a:avLst/>
          </a:prstGeom>
        </p:spPr>
      </p:pic>
      <p:sp>
        <p:nvSpPr>
          <p:cNvPr id="11" name="矩形 10"/>
          <p:cNvSpPr/>
          <p:nvPr/>
        </p:nvSpPr>
        <p:spPr>
          <a:xfrm>
            <a:off x="2857500" y="2686684"/>
            <a:ext cx="9334500" cy="1543049"/>
          </a:xfrm>
          <a:prstGeom prst="rect">
            <a:avLst/>
          </a:prstGeom>
          <a:gradFill flip="none" rotWithShape="1">
            <a:gsLst>
              <a:gs pos="35000">
                <a:srgbClr val="014924"/>
              </a:gs>
              <a:gs pos="0">
                <a:srgbClr val="014924"/>
              </a:gs>
              <a:gs pos="59000">
                <a:srgbClr val="014924">
                  <a:alpha val="95000"/>
                </a:srgbClr>
              </a:gs>
              <a:gs pos="77000">
                <a:srgbClr val="014924">
                  <a:alpha val="70000"/>
                </a:srgbClr>
              </a:gs>
              <a:gs pos="100000">
                <a:srgbClr val="014924">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23950" y="2686050"/>
            <a:ext cx="1543050" cy="1543050"/>
            <a:chOff x="1123950" y="2686050"/>
            <a:chExt cx="1543050" cy="1543050"/>
          </a:xfrm>
          <a:solidFill>
            <a:srgbClr val="014924"/>
          </a:solidFill>
        </p:grpSpPr>
        <p:sp>
          <p:nvSpPr>
            <p:cNvPr id="7" name="矩形 6"/>
            <p:cNvSpPr/>
            <p:nvPr/>
          </p:nvSpPr>
          <p:spPr>
            <a:xfrm>
              <a:off x="1123950" y="2686050"/>
              <a:ext cx="1543050" cy="1543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07285" y="2903577"/>
              <a:ext cx="976380" cy="1107996"/>
            </a:xfrm>
            <a:prstGeom prst="rect">
              <a:avLst/>
            </a:prstGeom>
            <a:grpFill/>
          </p:spPr>
          <p:txBody>
            <a:bodyPr wrap="square" rtlCol="0">
              <a:spAutoFit/>
            </a:bodyPr>
            <a:lstStyle/>
            <a:p>
              <a:pPr algn="ctr"/>
              <a:r>
                <a:rPr lang="en-US" altLang="zh-CN" sz="6600" b="1" dirty="0">
                  <a:solidFill>
                    <a:schemeClr val="bg1"/>
                  </a:solidFill>
                  <a:latin typeface="微软雅黑" panose="020B0503020204020204" pitchFamily="34" charset="-122"/>
                  <a:ea typeface="微软雅黑" panose="020B0503020204020204" pitchFamily="34" charset="-122"/>
                </a:rPr>
                <a:t>3</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2950335" y="2781038"/>
            <a:ext cx="2646870" cy="830993"/>
          </a:xfrm>
          <a:prstGeom prst="rect">
            <a:avLst/>
          </a:prstGeom>
          <a:noFill/>
        </p:spPr>
        <p:txBody>
          <a:bodyPr wrap="none" lIns="91436" tIns="45718" rIns="91436" bIns="45718"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案例启示</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2723419" y="1009403"/>
            <a:ext cx="7093528" cy="603714"/>
          </a:xfrm>
          <a:prstGeom prst="rect">
            <a:avLst/>
          </a:prstGeom>
          <a:noFill/>
        </p:spPr>
        <p:txBody>
          <a:bodyPr wrap="square" lIns="91436" tIns="45718" rIns="91436" bIns="45718" rtlCol="0">
            <a:spAutoFit/>
          </a:bodyPr>
          <a:lstStyle/>
          <a:p>
            <a:r>
              <a:rPr lang="zh-CN" altLang="en-US" sz="3200" dirty="0">
                <a:latin typeface="微软雅黑" panose="020B0503020204020204" pitchFamily="34" charset="-122"/>
                <a:ea typeface="微软雅黑" panose="020B0503020204020204" pitchFamily="34" charset="-122"/>
              </a:rPr>
              <a:t>建立汞污染减排管理制度和管理体系</a:t>
            </a:r>
          </a:p>
        </p:txBody>
      </p:sp>
      <p:grpSp>
        <p:nvGrpSpPr>
          <p:cNvPr id="2" name="组合 1"/>
          <p:cNvGrpSpPr/>
          <p:nvPr/>
        </p:nvGrpSpPr>
        <p:grpSpPr>
          <a:xfrm>
            <a:off x="84513" y="129888"/>
            <a:ext cx="898070" cy="523220"/>
            <a:chOff x="-254000" y="201683"/>
            <a:chExt cx="898070" cy="523220"/>
          </a:xfrm>
        </p:grpSpPr>
        <p:sp>
          <p:nvSpPr>
            <p:cNvPr id="74"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6" name="文本框 75"/>
          <p:cNvSpPr txBox="1"/>
          <p:nvPr/>
        </p:nvSpPr>
        <p:spPr>
          <a:xfrm>
            <a:off x="1302289" y="52300"/>
            <a:ext cx="2842260" cy="782320"/>
          </a:xfrm>
          <a:prstGeom prst="rect">
            <a:avLst/>
          </a:prstGeom>
          <a:noFill/>
        </p:spPr>
        <p:txBody>
          <a:bodyPr wrap="square" lIns="91436" tIns="45718" rIns="91436" bIns="45718" rtlCol="0">
            <a:no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案例启示</a:t>
            </a:r>
          </a:p>
        </p:txBody>
      </p:sp>
      <p:grpSp>
        <p:nvGrpSpPr>
          <p:cNvPr id="41" name="组合 40"/>
          <p:cNvGrpSpPr/>
          <p:nvPr/>
        </p:nvGrpSpPr>
        <p:grpSpPr>
          <a:xfrm>
            <a:off x="3130550" y="220357"/>
            <a:ext cx="9061450" cy="430559"/>
            <a:chOff x="2584397" y="226763"/>
            <a:chExt cx="10096500" cy="430269"/>
          </a:xfrm>
        </p:grpSpPr>
        <p:sp>
          <p:nvSpPr>
            <p:cNvPr id="43" name="圆角矩形 4"/>
            <p:cNvSpPr/>
            <p:nvPr/>
          </p:nvSpPr>
          <p:spPr>
            <a:xfrm>
              <a:off x="2584397" y="226763"/>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626250" y="243297"/>
              <a:ext cx="1941677" cy="276809"/>
            </a:xfrm>
            <a:prstGeom prst="rect">
              <a:avLst/>
            </a:prstGeom>
          </p:spPr>
          <p:txBody>
            <a:bodyPr wrap="square" lIns="91436" tIns="45718" rIns="91436" bIns="45718">
              <a:spAutoFit/>
            </a:bodyPr>
            <a:lstStyle/>
            <a:p>
              <a:pPr algn="ct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pic>
        <p:nvPicPr>
          <p:cNvPr id="3" name="图片 2" descr="1"/>
          <p:cNvPicPr>
            <a:picLocks noChangeAspect="1"/>
          </p:cNvPicPr>
          <p:nvPr/>
        </p:nvPicPr>
        <p:blipFill>
          <a:blip r:embed="rId3"/>
          <a:stretch>
            <a:fillRect/>
          </a:stretch>
        </p:blipFill>
        <p:spPr>
          <a:xfrm>
            <a:off x="10098405" y="227083"/>
            <a:ext cx="1384935" cy="377825"/>
          </a:xfrm>
          <a:prstGeom prst="rect">
            <a:avLst/>
          </a:prstGeom>
        </p:spPr>
      </p:pic>
      <p:sp>
        <p:nvSpPr>
          <p:cNvPr id="8" name="文本框 7"/>
          <p:cNvSpPr txBox="1"/>
          <p:nvPr/>
        </p:nvSpPr>
        <p:spPr>
          <a:xfrm>
            <a:off x="1356899" y="1613117"/>
            <a:ext cx="9826567" cy="1938988"/>
          </a:xfrm>
          <a:prstGeom prst="rect">
            <a:avLst/>
          </a:prstGeom>
          <a:noFill/>
        </p:spPr>
        <p:txBody>
          <a:bodyPr wrap="square" lIns="91436" tIns="45718" rIns="91436" bIns="45718" rtlCol="0">
            <a:spAutoFit/>
          </a:bodyPr>
          <a:lstStyle/>
          <a:p>
            <a:r>
              <a:rPr lang="zh-CN" altLang="en-US" sz="2400" dirty="0">
                <a:latin typeface="微软雅黑" panose="020B0503020204020204" pitchFamily="34" charset="-122"/>
                <a:ea typeface="微软雅黑" panose="020B0503020204020204" pitchFamily="34" charset="-122"/>
              </a:rPr>
              <a:t>       通过相应法律法规加强对汞排放和汞污染的</a:t>
            </a:r>
            <a:r>
              <a:rPr lang="zh-CN" altLang="en-US" sz="2400" dirty="0">
                <a:effectLst>
                  <a:reflection endPos="0" dist="50800" dir="5400000" sy="-100000" algn="bl" rotWithShape="0"/>
                </a:effectLst>
                <a:latin typeface="微软雅黑" panose="020B0503020204020204" pitchFamily="34" charset="-122"/>
                <a:ea typeface="微软雅黑" panose="020B0503020204020204" pitchFamily="34" charset="-122"/>
              </a:rPr>
              <a:t>控制</a:t>
            </a:r>
            <a:r>
              <a:rPr lang="zh-CN" altLang="en-US" sz="2400" dirty="0">
                <a:latin typeface="微软雅黑" panose="020B0503020204020204" pitchFamily="34" charset="-122"/>
                <a:ea typeface="微软雅黑" panose="020B0503020204020204" pitchFamily="34" charset="-122"/>
              </a:rPr>
              <a:t>，实施有关环境保护的相关政策，协调政府其他各部门的环境保护计划和措施，预防或减少汞及其化合物对大气、水和土壤的污染，对相关的工业部门严格管控，同时实施监察制度，相关工业企业等须对其污染物排放进行监测并向相关部门递交年度报告，加大执法和处罚力度。</a:t>
            </a:r>
          </a:p>
        </p:txBody>
      </p:sp>
      <p:sp>
        <p:nvSpPr>
          <p:cNvPr id="9" name="文本框 8"/>
          <p:cNvSpPr txBox="1"/>
          <p:nvPr/>
        </p:nvSpPr>
        <p:spPr>
          <a:xfrm>
            <a:off x="1419321" y="4407595"/>
            <a:ext cx="7795799" cy="1015663"/>
          </a:xfrm>
          <a:prstGeom prst="rect">
            <a:avLst/>
          </a:prstGeom>
          <a:noFill/>
        </p:spPr>
        <p:txBody>
          <a:bodyPr wrap="square" rtlCol="0">
            <a:spAutoFit/>
          </a:bodyPr>
          <a:lstStyle/>
          <a:p>
            <a:r>
              <a:rPr lang="en-US" altLang="zh-CN" sz="2000" b="0" i="0" dirty="0">
                <a:solidFill>
                  <a:srgbClr val="333333"/>
                </a:solidFill>
                <a:effectLst/>
                <a:latin typeface="Times New Roman" panose="02020603050405020304" pitchFamily="18" charset="0"/>
              </a:rPr>
              <a:t>《</a:t>
            </a:r>
            <a:r>
              <a:rPr lang="zh-CN" altLang="en-US" sz="2000" b="0" i="0" dirty="0">
                <a:solidFill>
                  <a:srgbClr val="333333"/>
                </a:solidFill>
                <a:effectLst/>
                <a:latin typeface="Times New Roman" panose="02020603050405020304" pitchFamily="18" charset="0"/>
              </a:rPr>
              <a:t>汞污染防治技术政策</a:t>
            </a:r>
            <a:r>
              <a:rPr lang="en-US" altLang="zh-CN" sz="2000" b="0" i="0" dirty="0">
                <a:solidFill>
                  <a:srgbClr val="333333"/>
                </a:solidFill>
                <a:effectLst/>
                <a:latin typeface="Times New Roman" panose="02020603050405020304" pitchFamily="18" charset="0"/>
              </a:rPr>
              <a:t>》</a:t>
            </a:r>
          </a:p>
          <a:p>
            <a:r>
              <a:rPr lang="en-US" altLang="zh-CN" sz="2000" dirty="0"/>
              <a:t>《</a:t>
            </a:r>
            <a:r>
              <a:rPr lang="zh-CN" altLang="en-US" sz="2000" dirty="0"/>
              <a:t>关于发布汞真空泵等</a:t>
            </a:r>
            <a:r>
              <a:rPr lang="en-US" altLang="zh-CN" sz="2000" dirty="0"/>
              <a:t>8</a:t>
            </a:r>
            <a:r>
              <a:rPr lang="zh-CN" altLang="en-US" sz="2000" dirty="0"/>
              <a:t>种类添汞产品和牙科汞合金管控要求的公告</a:t>
            </a:r>
            <a:r>
              <a:rPr lang="en-US" altLang="zh-CN" sz="2000" dirty="0"/>
              <a:t>》</a:t>
            </a:r>
          </a:p>
          <a:p>
            <a:r>
              <a:rPr lang="en-US" altLang="zh-CN" sz="2000" b="0" i="0" dirty="0">
                <a:solidFill>
                  <a:srgbClr val="333333"/>
                </a:solidFill>
                <a:effectLst/>
                <a:latin typeface="宋体" panose="02010600030101010101" pitchFamily="2" charset="-122"/>
                <a:ea typeface="宋体" panose="02010600030101010101" pitchFamily="2" charset="-122"/>
              </a:rPr>
              <a:t>《</a:t>
            </a:r>
            <a:r>
              <a:rPr lang="zh-CN" altLang="en-US" sz="2000" b="0" i="0" dirty="0">
                <a:solidFill>
                  <a:srgbClr val="333333"/>
                </a:solidFill>
                <a:effectLst/>
                <a:latin typeface="宋体" panose="02010600030101010101" pitchFamily="2" charset="-122"/>
                <a:ea typeface="宋体" panose="02010600030101010101" pitchFamily="2" charset="-122"/>
              </a:rPr>
              <a:t>汞及其化合物工业污染物排放标准</a:t>
            </a:r>
            <a:r>
              <a:rPr lang="en-US" altLang="zh-CN" sz="2000" b="0" i="0" dirty="0">
                <a:solidFill>
                  <a:srgbClr val="333333"/>
                </a:solidFill>
                <a:effectLst/>
                <a:latin typeface="宋体" panose="02010600030101010101" pitchFamily="2" charset="-122"/>
                <a:ea typeface="宋体" panose="02010600030101010101" pitchFamily="2" charset="-122"/>
              </a:rPr>
              <a:t>》</a:t>
            </a:r>
            <a:endParaRPr lang="zh-CN" altLang="en-US" sz="2000" dirty="0"/>
          </a:p>
        </p:txBody>
      </p:sp>
      <p:sp>
        <p:nvSpPr>
          <p:cNvPr id="12" name="文本框 11"/>
          <p:cNvSpPr txBox="1"/>
          <p:nvPr/>
        </p:nvSpPr>
        <p:spPr>
          <a:xfrm>
            <a:off x="4423949" y="3656684"/>
            <a:ext cx="2728691" cy="646331"/>
          </a:xfrm>
          <a:prstGeom prst="rect">
            <a:avLst/>
          </a:prstGeom>
          <a:noFill/>
        </p:spPr>
        <p:txBody>
          <a:bodyPr wrap="square" rtlCol="0">
            <a:spAutoFit/>
          </a:bodyPr>
          <a:lstStyle/>
          <a:p>
            <a:r>
              <a:rPr lang="en-US" altLang="zh-CN" sz="3600" b="0" i="0" dirty="0">
                <a:solidFill>
                  <a:srgbClr val="FF0000"/>
                </a:solidFill>
                <a:effectLst/>
                <a:latin typeface="Arial" panose="020B0604020202020204" pitchFamily="34" charset="0"/>
              </a:rPr>
              <a:t>《</a:t>
            </a:r>
            <a:r>
              <a:rPr lang="zh-CN" altLang="en-US" sz="3600" b="0" i="0" dirty="0">
                <a:solidFill>
                  <a:srgbClr val="FF0000"/>
                </a:solidFill>
                <a:effectLst/>
                <a:latin typeface="Arial" panose="020B0604020202020204" pitchFamily="34" charset="0"/>
              </a:rPr>
              <a:t>水俣公约</a:t>
            </a:r>
            <a:r>
              <a:rPr lang="en-US" altLang="zh-CN" sz="3600" b="0" i="0" dirty="0">
                <a:solidFill>
                  <a:srgbClr val="FF0000"/>
                </a:solidFill>
                <a:effectLst/>
                <a:latin typeface="Arial" panose="020B0604020202020204" pitchFamily="34" charset="0"/>
              </a:rPr>
              <a:t>》</a:t>
            </a:r>
            <a:endParaRPr lang="zh-CN" alt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1000"/>
                                        <p:tgtEl>
                                          <p:spTgt spid="9">
                                            <p:txEl>
                                              <p:pRg st="1" end="1"/>
                                            </p:txEl>
                                          </p:spTgt>
                                        </p:tgtEl>
                                      </p:cBhvr>
                                    </p:animEffect>
                                    <p:anim calcmode="lin" valueType="num">
                                      <p:cBhvr>
                                        <p:cTn id="2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1000"/>
                                        <p:tgtEl>
                                          <p:spTgt spid="9">
                                            <p:txEl>
                                              <p:pRg st="2" end="2"/>
                                            </p:txEl>
                                          </p:spTgt>
                                        </p:tgtEl>
                                      </p:cBhvr>
                                    </p:animEffect>
                                    <p:anim calcmode="lin" valueType="num">
                                      <p:cBhvr>
                                        <p:cTn id="3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3625106" y="995661"/>
            <a:ext cx="4655294" cy="584771"/>
          </a:xfrm>
          <a:prstGeom prst="rect">
            <a:avLst/>
          </a:prstGeom>
          <a:noFill/>
        </p:spPr>
        <p:txBody>
          <a:bodyPr wrap="square" lIns="91436" tIns="45718" rIns="91436" bIns="45718" rtlCol="0">
            <a:spAutoFit/>
          </a:bodyPr>
          <a:lstStyle/>
          <a:p>
            <a:r>
              <a:rPr lang="zh-CN" altLang="en-US" sz="3200" dirty="0">
                <a:latin typeface="微软雅黑" panose="020B0503020204020204" pitchFamily="34" charset="-122"/>
                <a:ea typeface="微软雅黑" panose="020B0503020204020204" pitchFamily="34" charset="-122"/>
              </a:rPr>
              <a:t>加强汞减排科研能力建设</a:t>
            </a:r>
          </a:p>
        </p:txBody>
      </p:sp>
      <p:grpSp>
        <p:nvGrpSpPr>
          <p:cNvPr id="2" name="组合 1"/>
          <p:cNvGrpSpPr/>
          <p:nvPr/>
        </p:nvGrpSpPr>
        <p:grpSpPr>
          <a:xfrm>
            <a:off x="84513" y="129888"/>
            <a:ext cx="898070" cy="523220"/>
            <a:chOff x="-254000" y="201683"/>
            <a:chExt cx="898070" cy="523220"/>
          </a:xfrm>
        </p:grpSpPr>
        <p:sp>
          <p:nvSpPr>
            <p:cNvPr id="74"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6" name="文本框 75"/>
          <p:cNvSpPr txBox="1"/>
          <p:nvPr/>
        </p:nvSpPr>
        <p:spPr>
          <a:xfrm>
            <a:off x="1069040" y="129464"/>
            <a:ext cx="2842260" cy="782320"/>
          </a:xfrm>
          <a:prstGeom prst="rect">
            <a:avLst/>
          </a:prstGeom>
          <a:noFill/>
        </p:spPr>
        <p:txBody>
          <a:bodyPr wrap="square" lIns="91436" tIns="45718" rIns="91436" bIns="45718" rtlCol="0">
            <a:no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案例启示</a:t>
            </a:r>
          </a:p>
        </p:txBody>
      </p:sp>
      <p:grpSp>
        <p:nvGrpSpPr>
          <p:cNvPr id="41" name="组合 40"/>
          <p:cNvGrpSpPr/>
          <p:nvPr/>
        </p:nvGrpSpPr>
        <p:grpSpPr>
          <a:xfrm>
            <a:off x="2918460" y="213341"/>
            <a:ext cx="9061450" cy="430559"/>
            <a:chOff x="2584397" y="226763"/>
            <a:chExt cx="10096500" cy="430269"/>
          </a:xfrm>
        </p:grpSpPr>
        <p:sp>
          <p:nvSpPr>
            <p:cNvPr id="43" name="圆角矩形 4"/>
            <p:cNvSpPr/>
            <p:nvPr/>
          </p:nvSpPr>
          <p:spPr>
            <a:xfrm>
              <a:off x="2584397" y="226763"/>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626250" y="243297"/>
              <a:ext cx="1941677" cy="276809"/>
            </a:xfrm>
            <a:prstGeom prst="rect">
              <a:avLst/>
            </a:prstGeom>
          </p:spPr>
          <p:txBody>
            <a:bodyPr wrap="square" lIns="91436" tIns="45718" rIns="91436" bIns="45718">
              <a:spAutoFit/>
            </a:bodyPr>
            <a:lstStyle/>
            <a:p>
              <a:pPr algn="ct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pic>
        <p:nvPicPr>
          <p:cNvPr id="3" name="图片 2" descr="1"/>
          <p:cNvPicPr>
            <a:picLocks noChangeAspect="1"/>
          </p:cNvPicPr>
          <p:nvPr/>
        </p:nvPicPr>
        <p:blipFill>
          <a:blip r:embed="rId3"/>
          <a:stretch>
            <a:fillRect/>
          </a:stretch>
        </p:blipFill>
        <p:spPr>
          <a:xfrm>
            <a:off x="10402846" y="186209"/>
            <a:ext cx="1384935" cy="377825"/>
          </a:xfrm>
          <a:prstGeom prst="rect">
            <a:avLst/>
          </a:prstGeom>
        </p:spPr>
      </p:pic>
      <p:sp>
        <p:nvSpPr>
          <p:cNvPr id="4" name="文本框 3"/>
          <p:cNvSpPr txBox="1"/>
          <p:nvPr/>
        </p:nvSpPr>
        <p:spPr>
          <a:xfrm>
            <a:off x="850586" y="1655942"/>
            <a:ext cx="10136909" cy="1200325"/>
          </a:xfrm>
          <a:prstGeom prst="rect">
            <a:avLst/>
          </a:prstGeom>
          <a:noFill/>
        </p:spPr>
        <p:txBody>
          <a:bodyPr wrap="square" lIns="91436" tIns="45718" rIns="91436" bIns="45718" rtlCol="0">
            <a:spAutoFit/>
          </a:bodyPr>
          <a:lstStyle/>
          <a:p>
            <a:r>
              <a:rPr lang="zh-CN" altLang="en-US" sz="2400" dirty="0">
                <a:latin typeface="微软雅黑" panose="020B0503020204020204" pitchFamily="34" charset="-122"/>
                <a:ea typeface="微软雅黑" panose="020B0503020204020204" pitchFamily="34" charset="-122"/>
              </a:rPr>
              <a:t>       对重点行业和重点区域开展汞减排技术研发和示范工程，建立健全国家环境汞检测网络。目前，汞在回收处理过程中的迁移转化以及健康风险成为一个研究焦点</a:t>
            </a:r>
            <a:endParaRPr lang="en-US" altLang="zh-CN" sz="2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850586" y="3078480"/>
            <a:ext cx="10354887" cy="2031325"/>
          </a:xfrm>
          <a:prstGeom prst="rect">
            <a:avLst/>
          </a:prstGeom>
          <a:noFill/>
        </p:spPr>
        <p:txBody>
          <a:bodyPr wrap="square" rtlCol="0">
            <a:spAutoFit/>
          </a:bodyPr>
          <a:lstStyle/>
          <a:p>
            <a:r>
              <a:rPr lang="zh-CN" altLang="en-US" sz="1800" b="0" i="0" dirty="0">
                <a:solidFill>
                  <a:srgbClr val="222222"/>
                </a:solidFill>
                <a:effectLst/>
                <a:latin typeface="Arial" panose="020B0604020202020204" pitchFamily="34" charset="0"/>
              </a:rPr>
              <a:t>构建了基于工艺过程的大气汞排放因子模式</a:t>
            </a:r>
            <a:endParaRPr lang="en-US" altLang="zh-CN" sz="1800" b="0" i="0" dirty="0">
              <a:solidFill>
                <a:srgbClr val="222222"/>
              </a:solidFill>
              <a:effectLst/>
              <a:latin typeface="Arial" panose="020B0604020202020204" pitchFamily="34" charset="0"/>
            </a:endParaRPr>
          </a:p>
          <a:p>
            <a:endParaRPr lang="en-US" altLang="zh-CN" sz="1800" b="0" i="0" dirty="0">
              <a:solidFill>
                <a:srgbClr val="222222"/>
              </a:solidFill>
              <a:effectLst/>
              <a:latin typeface="Arial" panose="020B0604020202020204" pitchFamily="34" charset="0"/>
            </a:endParaRPr>
          </a:p>
          <a:p>
            <a:r>
              <a:rPr lang="zh-CN" altLang="en-US" sz="1800" b="0" i="0" dirty="0">
                <a:solidFill>
                  <a:srgbClr val="222222"/>
                </a:solidFill>
                <a:effectLst/>
                <a:latin typeface="Arial" panose="020B0604020202020204" pitchFamily="34" charset="0"/>
              </a:rPr>
              <a:t>全面开展不同地表系统（如海洋、森林和农田等）与大气间汞迁移的现场观测</a:t>
            </a:r>
            <a:endParaRPr lang="en-US" altLang="zh-CN" sz="1800" b="0" i="0" dirty="0">
              <a:solidFill>
                <a:srgbClr val="222222"/>
              </a:solidFill>
              <a:effectLst/>
              <a:latin typeface="Arial" panose="020B0604020202020204" pitchFamily="34" charset="0"/>
            </a:endParaRPr>
          </a:p>
          <a:p>
            <a:endParaRPr lang="en-US" altLang="zh-CN" sz="1800" b="0" i="0" dirty="0">
              <a:solidFill>
                <a:srgbClr val="222222"/>
              </a:solidFill>
              <a:effectLst/>
              <a:latin typeface="Arial" panose="020B0604020202020204" pitchFamily="34" charset="0"/>
            </a:endParaRPr>
          </a:p>
          <a:p>
            <a:r>
              <a:rPr lang="zh-CN" altLang="en-US" sz="1800" b="0" i="0" dirty="0">
                <a:solidFill>
                  <a:srgbClr val="222222"/>
                </a:solidFill>
                <a:effectLst/>
                <a:latin typeface="Arial" panose="020B0604020202020204" pitchFamily="34" charset="0"/>
              </a:rPr>
              <a:t>建立我国大气汞监测网络</a:t>
            </a:r>
            <a:endParaRPr lang="en-US" altLang="zh-CN" sz="1800" b="0" i="0" dirty="0">
              <a:solidFill>
                <a:srgbClr val="222222"/>
              </a:solidFill>
              <a:effectLst/>
              <a:latin typeface="Arial" panose="020B0604020202020204" pitchFamily="34" charset="0"/>
            </a:endParaRPr>
          </a:p>
          <a:p>
            <a:endParaRPr lang="en-US" altLang="zh-CN" sz="1800" b="0" i="0" dirty="0">
              <a:solidFill>
                <a:srgbClr val="222222"/>
              </a:solidFill>
              <a:effectLst/>
              <a:latin typeface="Arial" panose="020B0604020202020204" pitchFamily="34" charset="0"/>
            </a:endParaRPr>
          </a:p>
          <a:p>
            <a:r>
              <a:rPr lang="zh-CN" altLang="en-US" sz="1800" b="0" i="0" dirty="0">
                <a:solidFill>
                  <a:srgbClr val="222222"/>
                </a:solidFill>
                <a:effectLst/>
                <a:latin typeface="Arial" panose="020B0604020202020204" pitchFamily="34" charset="0"/>
              </a:rPr>
              <a:t>开发出碳基和锰基氧化物为主的烟气汞高效吸附材料和高效零价汞催化材料</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2340872" y="911784"/>
            <a:ext cx="7971527" cy="584771"/>
          </a:xfrm>
          <a:prstGeom prst="rect">
            <a:avLst/>
          </a:prstGeom>
          <a:noFill/>
        </p:spPr>
        <p:txBody>
          <a:bodyPr wrap="square" lIns="91436" tIns="45718" rIns="91436" bIns="45718" rtlCol="0">
            <a:spAutoFit/>
          </a:bodyPr>
          <a:lstStyle/>
          <a:p>
            <a:r>
              <a:rPr lang="zh-CN" altLang="en-US" sz="3200" dirty="0">
                <a:latin typeface="微软雅黑" panose="020B0503020204020204" pitchFamily="34" charset="-122"/>
                <a:ea typeface="微软雅黑" panose="020B0503020204020204" pitchFamily="34" charset="-122"/>
              </a:rPr>
              <a:t>立足国情，推进我国重点行业的汞减排工作</a:t>
            </a:r>
          </a:p>
        </p:txBody>
      </p:sp>
      <p:grpSp>
        <p:nvGrpSpPr>
          <p:cNvPr id="2" name="组合 1"/>
          <p:cNvGrpSpPr/>
          <p:nvPr/>
        </p:nvGrpSpPr>
        <p:grpSpPr>
          <a:xfrm>
            <a:off x="84513" y="129888"/>
            <a:ext cx="898070" cy="523220"/>
            <a:chOff x="-254000" y="201683"/>
            <a:chExt cx="898070" cy="523220"/>
          </a:xfrm>
        </p:grpSpPr>
        <p:sp>
          <p:nvSpPr>
            <p:cNvPr id="74"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6" name="文本框 75"/>
          <p:cNvSpPr txBox="1"/>
          <p:nvPr/>
        </p:nvSpPr>
        <p:spPr>
          <a:xfrm>
            <a:off x="1069040" y="129464"/>
            <a:ext cx="2842260" cy="782320"/>
          </a:xfrm>
          <a:prstGeom prst="rect">
            <a:avLst/>
          </a:prstGeom>
          <a:noFill/>
        </p:spPr>
        <p:txBody>
          <a:bodyPr wrap="square" lIns="91436" tIns="45718" rIns="91436" bIns="45718" rtlCol="0">
            <a:no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案例启示</a:t>
            </a:r>
          </a:p>
        </p:txBody>
      </p:sp>
      <p:grpSp>
        <p:nvGrpSpPr>
          <p:cNvPr id="41" name="组合 40"/>
          <p:cNvGrpSpPr/>
          <p:nvPr/>
        </p:nvGrpSpPr>
        <p:grpSpPr>
          <a:xfrm>
            <a:off x="2918460" y="213341"/>
            <a:ext cx="9061450" cy="430559"/>
            <a:chOff x="2584397" y="226763"/>
            <a:chExt cx="10096500" cy="430269"/>
          </a:xfrm>
        </p:grpSpPr>
        <p:sp>
          <p:nvSpPr>
            <p:cNvPr id="43" name="圆角矩形 4"/>
            <p:cNvSpPr/>
            <p:nvPr/>
          </p:nvSpPr>
          <p:spPr>
            <a:xfrm>
              <a:off x="2584397" y="226763"/>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626250" y="243297"/>
              <a:ext cx="1941677" cy="276809"/>
            </a:xfrm>
            <a:prstGeom prst="rect">
              <a:avLst/>
            </a:prstGeom>
          </p:spPr>
          <p:txBody>
            <a:bodyPr wrap="square" lIns="91436" tIns="45718" rIns="91436" bIns="45718">
              <a:spAutoFit/>
            </a:bodyPr>
            <a:lstStyle/>
            <a:p>
              <a:pPr algn="ct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pic>
        <p:nvPicPr>
          <p:cNvPr id="3" name="图片 2" descr="1"/>
          <p:cNvPicPr>
            <a:picLocks noChangeAspect="1"/>
          </p:cNvPicPr>
          <p:nvPr/>
        </p:nvPicPr>
        <p:blipFill>
          <a:blip r:embed="rId3"/>
          <a:stretch>
            <a:fillRect/>
          </a:stretch>
        </p:blipFill>
        <p:spPr>
          <a:xfrm>
            <a:off x="10402846" y="186209"/>
            <a:ext cx="1384935" cy="377825"/>
          </a:xfrm>
          <a:prstGeom prst="rect">
            <a:avLst/>
          </a:prstGeom>
        </p:spPr>
      </p:pic>
      <p:sp>
        <p:nvSpPr>
          <p:cNvPr id="4" name="文本框 3"/>
          <p:cNvSpPr txBox="1"/>
          <p:nvPr/>
        </p:nvSpPr>
        <p:spPr>
          <a:xfrm>
            <a:off x="638066" y="1573782"/>
            <a:ext cx="10283934" cy="1569656"/>
          </a:xfrm>
          <a:prstGeom prst="rect">
            <a:avLst/>
          </a:prstGeom>
          <a:noFill/>
        </p:spPr>
        <p:txBody>
          <a:bodyPr wrap="square" lIns="91436" tIns="45718" rIns="91436" bIns="45718" rtlCol="0">
            <a:spAutoFit/>
          </a:bodyPr>
          <a:lstStyle/>
          <a:p>
            <a:r>
              <a:rPr lang="zh-CN" altLang="en-US" sz="2400" dirty="0">
                <a:latin typeface="微软雅黑" panose="020B0503020204020204" pitchFamily="34" charset="-122"/>
                <a:ea typeface="微软雅黑" panose="020B0503020204020204" pitchFamily="34" charset="-122"/>
              </a:rPr>
              <a:t>       我国汞污染防治主要涉及采矿、有色金属、燃煤和化工等国家支柱产业，其中有色金属冶炼和燃煤是我国汞排放的重点行业，汞污染防治面临着巨大压力。工业生产过程应实施可行的监测和补救措施，建立更全面的汞回收计划，可进一步减少汞的环境暴露。</a:t>
            </a:r>
          </a:p>
        </p:txBody>
      </p:sp>
      <p:pic>
        <p:nvPicPr>
          <p:cNvPr id="6" name="图片 5"/>
          <p:cNvPicPr>
            <a:picLocks noChangeAspect="1"/>
          </p:cNvPicPr>
          <p:nvPr/>
        </p:nvPicPr>
        <p:blipFill>
          <a:blip r:embed="rId4"/>
          <a:stretch>
            <a:fillRect/>
          </a:stretch>
        </p:blipFill>
        <p:spPr>
          <a:xfrm>
            <a:off x="880935" y="3069883"/>
            <a:ext cx="2946399" cy="31802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文本框 68"/>
          <p:cNvSpPr txBox="1"/>
          <p:nvPr/>
        </p:nvSpPr>
        <p:spPr>
          <a:xfrm>
            <a:off x="2340872" y="911784"/>
            <a:ext cx="7971527" cy="584771"/>
          </a:xfrm>
          <a:prstGeom prst="rect">
            <a:avLst/>
          </a:prstGeom>
          <a:noFill/>
        </p:spPr>
        <p:txBody>
          <a:bodyPr wrap="square" lIns="91436" tIns="45718" rIns="91436" bIns="45718" rtlCol="0">
            <a:spAutoFit/>
          </a:bodyPr>
          <a:lstStyle/>
          <a:p>
            <a:r>
              <a:rPr lang="zh-CN" altLang="en-US" sz="3200" dirty="0">
                <a:latin typeface="微软雅黑" panose="020B0503020204020204" pitchFamily="34" charset="-122"/>
                <a:ea typeface="微软雅黑" panose="020B0503020204020204" pitchFamily="34" charset="-122"/>
              </a:rPr>
              <a:t>加强宣传，提高全民的汞污染防治意识</a:t>
            </a:r>
          </a:p>
        </p:txBody>
      </p:sp>
      <p:grpSp>
        <p:nvGrpSpPr>
          <p:cNvPr id="2" name="组合 1"/>
          <p:cNvGrpSpPr/>
          <p:nvPr/>
        </p:nvGrpSpPr>
        <p:grpSpPr>
          <a:xfrm>
            <a:off x="84513" y="129888"/>
            <a:ext cx="898070" cy="523220"/>
            <a:chOff x="-254000" y="201683"/>
            <a:chExt cx="898070" cy="523220"/>
          </a:xfrm>
        </p:grpSpPr>
        <p:sp>
          <p:nvSpPr>
            <p:cNvPr id="74" name="圆角矩形 73"/>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6" name="文本框 75"/>
          <p:cNvSpPr txBox="1"/>
          <p:nvPr/>
        </p:nvSpPr>
        <p:spPr>
          <a:xfrm>
            <a:off x="1069040" y="129464"/>
            <a:ext cx="2842260" cy="782320"/>
          </a:xfrm>
          <a:prstGeom prst="rect">
            <a:avLst/>
          </a:prstGeom>
          <a:noFill/>
        </p:spPr>
        <p:txBody>
          <a:bodyPr wrap="square" lIns="91436" tIns="45718" rIns="91436" bIns="45718" rtlCol="0">
            <a:no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案例启示</a:t>
            </a:r>
          </a:p>
        </p:txBody>
      </p:sp>
      <p:grpSp>
        <p:nvGrpSpPr>
          <p:cNvPr id="41" name="组合 40"/>
          <p:cNvGrpSpPr/>
          <p:nvPr/>
        </p:nvGrpSpPr>
        <p:grpSpPr>
          <a:xfrm>
            <a:off x="2918460" y="213341"/>
            <a:ext cx="9061450" cy="430559"/>
            <a:chOff x="2584397" y="226763"/>
            <a:chExt cx="10096500" cy="430269"/>
          </a:xfrm>
        </p:grpSpPr>
        <p:sp>
          <p:nvSpPr>
            <p:cNvPr id="43" name="圆角矩形 4"/>
            <p:cNvSpPr/>
            <p:nvPr/>
          </p:nvSpPr>
          <p:spPr>
            <a:xfrm>
              <a:off x="2584397" y="226763"/>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626250" y="243297"/>
              <a:ext cx="1941677" cy="276809"/>
            </a:xfrm>
            <a:prstGeom prst="rect">
              <a:avLst/>
            </a:prstGeom>
          </p:spPr>
          <p:txBody>
            <a:bodyPr wrap="square" lIns="91436" tIns="45718" rIns="91436" bIns="45718">
              <a:spAutoFit/>
            </a:bodyPr>
            <a:lstStyle/>
            <a:p>
              <a:pPr algn="ct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pic>
        <p:nvPicPr>
          <p:cNvPr id="3" name="图片 2" descr="1"/>
          <p:cNvPicPr>
            <a:picLocks noChangeAspect="1"/>
          </p:cNvPicPr>
          <p:nvPr/>
        </p:nvPicPr>
        <p:blipFill>
          <a:blip r:embed="rId3"/>
          <a:stretch>
            <a:fillRect/>
          </a:stretch>
        </p:blipFill>
        <p:spPr>
          <a:xfrm>
            <a:off x="10402846" y="186209"/>
            <a:ext cx="1384935" cy="377825"/>
          </a:xfrm>
          <a:prstGeom prst="rect">
            <a:avLst/>
          </a:prstGeom>
        </p:spPr>
      </p:pic>
      <p:sp>
        <p:nvSpPr>
          <p:cNvPr id="4" name="文本框 3"/>
          <p:cNvSpPr txBox="1"/>
          <p:nvPr/>
        </p:nvSpPr>
        <p:spPr>
          <a:xfrm>
            <a:off x="638066" y="1573782"/>
            <a:ext cx="10405854" cy="1200325"/>
          </a:xfrm>
          <a:prstGeom prst="rect">
            <a:avLst/>
          </a:prstGeom>
          <a:noFill/>
        </p:spPr>
        <p:txBody>
          <a:bodyPr wrap="square" lIns="91436" tIns="45718" rIns="91436" bIns="45718" rtlCol="0">
            <a:spAutoFit/>
          </a:bodyPr>
          <a:lstStyle/>
          <a:p>
            <a:r>
              <a:rPr lang="zh-CN" altLang="en-US" sz="2400" dirty="0">
                <a:latin typeface="微软雅黑" panose="020B0503020204020204" pitchFamily="34" charset="-122"/>
                <a:ea typeface="微软雅黑" panose="020B0503020204020204" pitchFamily="34" charset="-122"/>
              </a:rPr>
              <a:t>       汞污染防治关系到每一位公民的切身利益，目前我国汞污染防治宣传工作尚需要政府部门的进一步推动和落实，匹配专门的机构与资金，多渠道普及汞污染防治的重要性。</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rot="10800000">
            <a:off x="0" y="-7"/>
            <a:ext cx="12192000" cy="2426618"/>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0800000">
            <a:off x="0" y="2493941"/>
            <a:ext cx="12192000" cy="70698"/>
          </a:xfrm>
          <a:prstGeom prst="rect">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23851" y="-24013"/>
            <a:ext cx="11544299" cy="3154706"/>
          </a:xfrm>
          <a:prstGeom prst="rect">
            <a:avLst/>
          </a:prstGeom>
        </p:spPr>
        <p:txBody>
          <a:bodyPr wrap="square" lIns="91436" tIns="45718" rIns="91436" bIns="45718">
            <a:spAutoFit/>
          </a:bodyPr>
          <a:lstStyle>
            <a:defPPr>
              <a:defRPr lang="zh-CN"/>
            </a:defPPr>
            <a:lvl1pPr algn="ctr">
              <a:defRPr sz="105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dist"/>
            <a:r>
              <a:rPr lang="en-US" altLang="zh-CN" sz="19900" b="1" dirty="0">
                <a:solidFill>
                  <a:schemeClr val="bg1">
                    <a:alpha val="10000"/>
                  </a:schemeClr>
                </a:solidFill>
              </a:rPr>
              <a:t>THANKS</a:t>
            </a:r>
            <a:endParaRPr lang="zh-CN" altLang="en-US" sz="19900" b="1" dirty="0">
              <a:solidFill>
                <a:schemeClr val="bg1">
                  <a:alpha val="10000"/>
                </a:schemeClr>
              </a:solidFill>
            </a:endParaRPr>
          </a:p>
        </p:txBody>
      </p:sp>
      <p:grpSp>
        <p:nvGrpSpPr>
          <p:cNvPr id="7" name="组合 6"/>
          <p:cNvGrpSpPr/>
          <p:nvPr/>
        </p:nvGrpSpPr>
        <p:grpSpPr>
          <a:xfrm>
            <a:off x="4876405" y="1196335"/>
            <a:ext cx="2439190" cy="2439192"/>
            <a:chOff x="5007734" y="902247"/>
            <a:chExt cx="2543685" cy="2543686"/>
          </a:xfrm>
        </p:grpSpPr>
        <p:sp>
          <p:nvSpPr>
            <p:cNvPr id="8" name="椭圆 7"/>
            <p:cNvSpPr/>
            <p:nvPr/>
          </p:nvSpPr>
          <p:spPr>
            <a:xfrm>
              <a:off x="5007734" y="902247"/>
              <a:ext cx="2543685" cy="2543686"/>
            </a:xfrm>
            <a:prstGeom prst="ellipse">
              <a:avLst/>
            </a:prstGeom>
            <a:gradFill flip="none" rotWithShape="1">
              <a:gsLst>
                <a:gs pos="0">
                  <a:schemeClr val="bg1"/>
                </a:gs>
                <a:gs pos="100000">
                  <a:srgbClr val="E8E8E8"/>
                </a:gs>
              </a:gsLst>
              <a:lin ang="5400000" scaled="1"/>
              <a:tileRect/>
            </a:gradFill>
            <a:ln>
              <a:noFill/>
            </a:ln>
            <a:effectLst>
              <a:outerShdw blurRad="1397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0800000">
              <a:off x="5160137" y="1054647"/>
              <a:ext cx="2213120" cy="2213120"/>
            </a:xfrm>
            <a:prstGeom prst="ellipse">
              <a:avLst/>
            </a:prstGeom>
            <a:gradFill flip="none" rotWithShape="1">
              <a:gsLst>
                <a:gs pos="0">
                  <a:schemeClr val="bg1"/>
                </a:gs>
                <a:gs pos="100000">
                  <a:srgbClr val="E8E8E8"/>
                </a:gs>
              </a:gsLst>
              <a:lin ang="5400000" scaled="1"/>
              <a:tileRect/>
            </a:gradFill>
            <a:ln>
              <a:noFill/>
            </a:ln>
            <a:effectLst>
              <a:innerShdw blurRad="889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图片 20" descr="E:\高校\山东农业大学\图片\logo (1).pnglogo (1)"/>
          <p:cNvPicPr>
            <a:picLocks noChangeAspect="1"/>
          </p:cNvPicPr>
          <p:nvPr/>
        </p:nvPicPr>
        <p:blipFill>
          <a:blip r:embed="rId3"/>
          <a:srcRect/>
          <a:stretch>
            <a:fillRect/>
          </a:stretch>
        </p:blipFill>
        <p:spPr>
          <a:xfrm>
            <a:off x="5127804" y="2139733"/>
            <a:ext cx="1936392" cy="5276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1424" y="297873"/>
            <a:ext cx="12000576" cy="439541"/>
            <a:chOff x="2584397" y="217491"/>
            <a:chExt cx="10096500" cy="439541"/>
          </a:xfrm>
        </p:grpSpPr>
        <p:sp>
          <p:nvSpPr>
            <p:cNvPr id="10" name="圆角矩形 9"/>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descr="1"/>
          <p:cNvPicPr>
            <a:picLocks noChangeAspect="1"/>
          </p:cNvPicPr>
          <p:nvPr/>
        </p:nvPicPr>
        <p:blipFill>
          <a:blip r:embed="rId3"/>
          <a:stretch>
            <a:fillRect/>
          </a:stretch>
        </p:blipFill>
        <p:spPr>
          <a:xfrm>
            <a:off x="10615641" y="273264"/>
            <a:ext cx="1384935" cy="377825"/>
          </a:xfrm>
          <a:prstGeom prst="rect">
            <a:avLst/>
          </a:prstGeom>
        </p:spPr>
      </p:pic>
      <p:sp>
        <p:nvSpPr>
          <p:cNvPr id="4" name="文本框 3"/>
          <p:cNvSpPr txBox="1"/>
          <p:nvPr/>
        </p:nvSpPr>
        <p:spPr>
          <a:xfrm>
            <a:off x="1660510" y="2061557"/>
            <a:ext cx="5170516" cy="3312895"/>
          </a:xfrm>
          <a:prstGeom prst="rect">
            <a:avLst/>
          </a:prstGeom>
          <a:noFill/>
        </p:spPr>
        <p:txBody>
          <a:bodyPr wrap="square" rtlCol="0">
            <a:spAutoFit/>
          </a:bodyPr>
          <a:lstStyle/>
          <a:p>
            <a:pPr>
              <a:lnSpc>
                <a:spcPct val="200000"/>
              </a:lnSpc>
            </a:pPr>
            <a:r>
              <a:rPr lang="zh-CN" altLang="en-US" sz="2800" dirty="0">
                <a:latin typeface="Times New Roman" panose="02020603050405020304" pitchFamily="18" charset="0"/>
                <a:ea typeface="宋体" panose="02010600030101010101" pitchFamily="2" charset="-122"/>
              </a:rPr>
              <a:t>思考：</a:t>
            </a:r>
            <a:endParaRPr lang="en-US" altLang="zh-CN" sz="2800" dirty="0">
              <a:latin typeface="Times New Roman" panose="02020603050405020304" pitchFamily="18" charset="0"/>
              <a:ea typeface="宋体" panose="02010600030101010101" pitchFamily="2" charset="-122"/>
            </a:endParaRPr>
          </a:p>
          <a:p>
            <a:pPr>
              <a:lnSpc>
                <a:spcPct val="200000"/>
              </a:lnSpc>
            </a:pP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、食品中的汞污染来源是什么？</a:t>
            </a:r>
          </a:p>
          <a:p>
            <a:pPr>
              <a:lnSpc>
                <a:spcPct val="200000"/>
              </a:lnSpc>
            </a:pPr>
            <a:r>
              <a:rPr lang="en-US" altLang="zh-CN" sz="2800" dirty="0">
                <a:latin typeface="Times New Roman" panose="02020603050405020304" pitchFamily="18" charset="0"/>
                <a:ea typeface="宋体" panose="02010600030101010101" pitchFamily="2" charset="-122"/>
              </a:rPr>
              <a:t>2</a:t>
            </a:r>
            <a:r>
              <a:rPr lang="zh-CN" altLang="en-US" sz="2800" dirty="0">
                <a:latin typeface="Times New Roman" panose="02020603050405020304" pitchFamily="18" charset="0"/>
                <a:ea typeface="宋体" panose="02010600030101010101" pitchFamily="2" charset="-122"/>
              </a:rPr>
              <a:t>、﻿﻿食品汞中毒的症状有哪些</a:t>
            </a:r>
            <a:r>
              <a:rPr lang="zh-CN" altLang="en-US" sz="2400" dirty="0">
                <a:latin typeface="Times New Roman" panose="02020603050405020304" pitchFamily="18" charset="0"/>
                <a:ea typeface="宋体" panose="02010600030101010101" pitchFamily="2" charset="-122"/>
              </a:rPr>
              <a:t>？</a:t>
            </a:r>
          </a:p>
          <a:p>
            <a:pPr>
              <a:lnSpc>
                <a:spcPct val="200000"/>
              </a:lnSpc>
            </a:pPr>
            <a:endParaRPr kumimoji="1" lang="zh-CN" altLang="en-US" sz="2400" dirty="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710" y="2732391"/>
            <a:ext cx="3611547" cy="3123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201683"/>
            <a:ext cx="898070" cy="523220"/>
            <a:chOff x="-254000" y="201683"/>
            <a:chExt cx="898070" cy="523220"/>
          </a:xfrm>
        </p:grpSpPr>
        <p:sp>
          <p:nvSpPr>
            <p:cNvPr id="11" name="圆角矩形 10"/>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701167" y="144940"/>
            <a:ext cx="1826133" cy="584771"/>
          </a:xfrm>
          <a:prstGeom prst="rect">
            <a:avLst/>
          </a:prstGeom>
          <a:noFill/>
        </p:spPr>
        <p:txBody>
          <a:bodyPr wrap="non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案例概述</a:t>
            </a:r>
          </a:p>
        </p:txBody>
      </p:sp>
      <p:grpSp>
        <p:nvGrpSpPr>
          <p:cNvPr id="3" name="组合 2"/>
          <p:cNvGrpSpPr/>
          <p:nvPr/>
        </p:nvGrpSpPr>
        <p:grpSpPr>
          <a:xfrm>
            <a:off x="2584397" y="217491"/>
            <a:ext cx="10096500" cy="439541"/>
            <a:chOff x="2584397" y="217491"/>
            <a:chExt cx="10096500" cy="439541"/>
          </a:xfrm>
        </p:grpSpPr>
        <p:sp>
          <p:nvSpPr>
            <p:cNvPr id="10" name="圆角矩形 9"/>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descr="1"/>
          <p:cNvPicPr>
            <a:picLocks noChangeAspect="1"/>
          </p:cNvPicPr>
          <p:nvPr/>
        </p:nvPicPr>
        <p:blipFill>
          <a:blip r:embed="rId3"/>
          <a:stretch>
            <a:fillRect/>
          </a:stretch>
        </p:blipFill>
        <p:spPr>
          <a:xfrm>
            <a:off x="10748645" y="198120"/>
            <a:ext cx="1384935" cy="377825"/>
          </a:xfrm>
          <a:prstGeom prst="rect">
            <a:avLst/>
          </a:prstGeom>
        </p:spPr>
      </p:pic>
      <p:sp>
        <p:nvSpPr>
          <p:cNvPr id="6" name="文本框 5">
            <a:extLst>
              <a:ext uri="{FF2B5EF4-FFF2-40B4-BE49-F238E27FC236}">
                <a16:creationId xmlns:a16="http://schemas.microsoft.com/office/drawing/2014/main" id="{CA3967EE-31DD-5A42-E08E-42523BB570EF}"/>
              </a:ext>
            </a:extLst>
          </p:cNvPr>
          <p:cNvSpPr txBox="1"/>
          <p:nvPr/>
        </p:nvSpPr>
        <p:spPr>
          <a:xfrm>
            <a:off x="4402812" y="2993015"/>
            <a:ext cx="3386376" cy="871970"/>
          </a:xfrm>
          <a:prstGeom prst="rect">
            <a:avLst/>
          </a:prstGeom>
          <a:noFill/>
        </p:spPr>
        <p:txBody>
          <a:bodyPr wrap="none" rtlCol="0">
            <a:spAutoFit/>
          </a:bodyPr>
          <a:lstStyle/>
          <a:p>
            <a:pPr>
              <a:lnSpc>
                <a:spcPct val="150000"/>
              </a:lnSpc>
            </a:pPr>
            <a:r>
              <a:rPr lang="zh-CN" altLang="en-US" dirty="0">
                <a:solidFill>
                  <a:srgbClr val="222222"/>
                </a:solidFill>
                <a:latin typeface="Arial" panose="020B0604020202020204" pitchFamily="34" charset="0"/>
              </a:rPr>
              <a:t>食品中汞污染</a:t>
            </a:r>
          </a:p>
          <a:p>
            <a:pPr>
              <a:lnSpc>
                <a:spcPct val="150000"/>
              </a:lnSpc>
            </a:pPr>
            <a:r>
              <a:rPr lang="en" altLang="zh-CN" dirty="0">
                <a:solidFill>
                  <a:srgbClr val="222222"/>
                </a:solidFill>
                <a:latin typeface="Arial" panose="020B0604020202020204" pitchFamily="34" charset="0"/>
              </a:rPr>
              <a:t>https://</a:t>
            </a:r>
            <a:r>
              <a:rPr lang="en" altLang="zh-CN" dirty="0" err="1">
                <a:solidFill>
                  <a:srgbClr val="222222"/>
                </a:solidFill>
                <a:latin typeface="Arial" panose="020B0604020202020204" pitchFamily="34" charset="0"/>
              </a:rPr>
              <a:t>v.douyin.com</a:t>
            </a:r>
            <a:r>
              <a:rPr lang="en" altLang="zh-CN" dirty="0">
                <a:solidFill>
                  <a:srgbClr val="222222"/>
                </a:solidFill>
                <a:latin typeface="Arial" panose="020B0604020202020204" pitchFamily="34" charset="0"/>
              </a:rPr>
              <a:t>/</a:t>
            </a:r>
            <a:r>
              <a:rPr lang="en" altLang="zh-CN" dirty="0" err="1">
                <a:solidFill>
                  <a:srgbClr val="222222"/>
                </a:solidFill>
                <a:latin typeface="Arial" panose="020B0604020202020204" pitchFamily="34" charset="0"/>
              </a:rPr>
              <a:t>iDGXtUge</a:t>
            </a:r>
            <a:r>
              <a:rPr lang="en" altLang="zh-CN" dirty="0">
                <a:solidFill>
                  <a:srgbClr val="222222"/>
                </a:solidFill>
                <a:latin typeface="Arial" panose="020B0604020202020204" pitchFamily="34" charset="0"/>
              </a:rPr>
              <a:t>/</a:t>
            </a:r>
            <a:endParaRPr lang="zh-CN" altLang="en-US" dirty="0">
              <a:solidFill>
                <a:srgbClr val="222222"/>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54000" y="201683"/>
            <a:ext cx="898070" cy="523220"/>
            <a:chOff x="-254000" y="201683"/>
            <a:chExt cx="898070" cy="523220"/>
          </a:xfrm>
          <a:solidFill>
            <a:srgbClr val="C00000"/>
          </a:solidFill>
        </p:grpSpPr>
        <p:sp>
          <p:nvSpPr>
            <p:cNvPr id="5" name="圆角矩形 4"/>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701167" y="144940"/>
            <a:ext cx="1807210" cy="582295"/>
          </a:xfrm>
          <a:prstGeom prst="rect">
            <a:avLst/>
          </a:prstGeom>
          <a:noFill/>
        </p:spPr>
        <p:txBody>
          <a:bodyPr wrap="non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案例概述</a:t>
            </a:r>
          </a:p>
        </p:txBody>
      </p:sp>
      <p:grpSp>
        <p:nvGrpSpPr>
          <p:cNvPr id="15" name="组合 14"/>
          <p:cNvGrpSpPr/>
          <p:nvPr/>
        </p:nvGrpSpPr>
        <p:grpSpPr>
          <a:xfrm>
            <a:off x="2584397" y="217491"/>
            <a:ext cx="10096500" cy="439541"/>
            <a:chOff x="2584397" y="217491"/>
            <a:chExt cx="10096500" cy="439541"/>
          </a:xfrm>
          <a:solidFill>
            <a:srgbClr val="C00000"/>
          </a:solidFill>
        </p:grpSpPr>
        <p:sp>
          <p:nvSpPr>
            <p:cNvPr id="4" name="圆角矩形 3"/>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644070" y="1766117"/>
            <a:ext cx="7149595" cy="2950999"/>
          </a:xfrm>
          <a:prstGeom prst="rect">
            <a:avLst/>
          </a:prstGeom>
        </p:spPr>
        <p:txBody>
          <a:bodyPr wrap="square" lIns="91438" tIns="45719" rIns="91438" bIns="45719">
            <a:spAutoFit/>
          </a:bodyPr>
          <a:lstStyle/>
          <a:p>
            <a:pPr>
              <a:lnSpc>
                <a:spcPct val="150000"/>
              </a:lnSpc>
            </a:pPr>
            <a:r>
              <a:rPr lang="zh-CN" altLang="en-US" b="1" dirty="0">
                <a:latin typeface="Times New Roman" panose="02020603050405020304" pitchFamily="18" charset="0"/>
                <a:ea typeface="宋体" panose="02010600030101010101" pitchFamily="2" charset="-122"/>
              </a:rPr>
              <a:t>时间地点</a:t>
            </a:r>
            <a:r>
              <a:rPr lang="zh-CN" altLang="en-US" dirty="0">
                <a:latin typeface="Times New Roman" panose="02020603050405020304" pitchFamily="18" charset="0"/>
                <a:ea typeface="宋体" panose="02010600030101010101" pitchFamily="2" charset="-122"/>
              </a:rPr>
              <a:t>：</a:t>
            </a:r>
            <a:r>
              <a:rPr lang="en-US" altLang="zh-CN" dirty="0">
                <a:effectLst/>
                <a:latin typeface="Times New Roman" panose="02020603050405020304" pitchFamily="18" charset="0"/>
                <a:ea typeface="宋体" panose="02010600030101010101" pitchFamily="2" charset="-122"/>
              </a:rPr>
              <a:t>1956</a:t>
            </a:r>
            <a:r>
              <a:rPr lang="zh-CN" altLang="en-US" dirty="0">
                <a:effectLst/>
                <a:latin typeface="Times New Roman" panose="02020603050405020304" pitchFamily="18" charset="0"/>
                <a:ea typeface="宋体" panose="02010600030101010101" pitchFamily="2" charset="-122"/>
              </a:rPr>
              <a:t>年日本熊本县水俣湾。</a:t>
            </a:r>
            <a:endParaRPr lang="en-US" altLang="zh-CN" dirty="0">
              <a:effectLst/>
              <a:latin typeface="Times New Roman" panose="02020603050405020304" pitchFamily="18" charset="0"/>
              <a:ea typeface="宋体" panose="02010600030101010101" pitchFamily="2" charset="-122"/>
            </a:endParaRPr>
          </a:p>
          <a:p>
            <a:pPr>
              <a:lnSpc>
                <a:spcPct val="150000"/>
              </a:lnSpc>
            </a:pPr>
            <a:r>
              <a:rPr lang="zh-CN" altLang="en-US" b="1" dirty="0">
                <a:latin typeface="Times New Roman" panose="02020603050405020304" pitchFamily="18" charset="0"/>
                <a:ea typeface="宋体" panose="02010600030101010101" pitchFamily="2" charset="-122"/>
              </a:rPr>
              <a:t>现象</a:t>
            </a:r>
            <a:r>
              <a:rPr lang="zh-CN" altLang="en-US" dirty="0">
                <a:latin typeface="Times New Roman" panose="02020603050405020304" pitchFamily="18" charset="0"/>
                <a:ea typeface="宋体" panose="02010600030101010101" pitchFamily="2" charset="-122"/>
              </a:rPr>
              <a:t>：</a:t>
            </a:r>
            <a:r>
              <a:rPr lang="zh-CN" altLang="en-US" dirty="0">
                <a:effectLst/>
                <a:latin typeface="Times New Roman" panose="02020603050405020304" pitchFamily="18" charset="0"/>
                <a:ea typeface="宋体" panose="02010600030101010101" pitchFamily="2" charset="-122"/>
              </a:rPr>
              <a:t>患者症状表现为轻者口齿不清、步履蹒跚、面部痴呆、手足麻痹、感觉障碍、视觉丧失、震颤、手足变形，重者精神失常，或酣睡，或兴奋，身体弯弓高叫，直至死亡。</a:t>
            </a:r>
          </a:p>
          <a:p>
            <a:pPr>
              <a:lnSpc>
                <a:spcPct val="150000"/>
              </a:lnSpc>
            </a:pPr>
            <a:r>
              <a:rPr lang="zh-CN" altLang="en-US" b="1" dirty="0">
                <a:effectLst/>
                <a:latin typeface="Times New Roman" panose="02020603050405020304" pitchFamily="18" charset="0"/>
                <a:ea typeface="宋体" panose="02010600030101010101" pitchFamily="2" charset="-122"/>
              </a:rPr>
              <a:t>原因</a:t>
            </a:r>
            <a:r>
              <a:rPr lang="zh-CN" altLang="en-US" dirty="0">
                <a:effectLst/>
                <a:latin typeface="Times New Roman" panose="02020603050405020304" pitchFamily="18" charset="0"/>
                <a:ea typeface="宋体" panose="02010600030101010101" pitchFamily="2" charset="-122"/>
              </a:rPr>
              <a:t>：常食用被甲基汞污染的鱼贝类海产品而罹患的疾病。</a:t>
            </a:r>
          </a:p>
          <a:p>
            <a:pPr>
              <a:lnSpc>
                <a:spcPct val="150000"/>
              </a:lnSpc>
            </a:pPr>
            <a:endParaRPr lang="zh-CN" altLang="en-US" dirty="0">
              <a:effectLst/>
              <a:latin typeface="Times New Roman" panose="02020603050405020304" pitchFamily="18" charset="0"/>
              <a:ea typeface="宋体" panose="02010600030101010101" pitchFamily="2" charset="-122"/>
            </a:endParaRPr>
          </a:p>
          <a:p>
            <a:pPr>
              <a:lnSpc>
                <a:spcPct val="150000"/>
              </a:lnSpc>
            </a:pPr>
            <a:endParaRPr lang="zh-CN" altLang="en-US" dirty="0">
              <a:effectLst/>
              <a:latin typeface="Times New Roman" panose="02020603050405020304" pitchFamily="18" charset="0"/>
              <a:ea typeface="宋体" panose="02010600030101010101" pitchFamily="2" charset="-122"/>
            </a:endParaRPr>
          </a:p>
        </p:txBody>
      </p:sp>
      <p:grpSp>
        <p:nvGrpSpPr>
          <p:cNvPr id="16" name="组合 15"/>
          <p:cNvGrpSpPr/>
          <p:nvPr/>
        </p:nvGrpSpPr>
        <p:grpSpPr>
          <a:xfrm>
            <a:off x="701167" y="1212077"/>
            <a:ext cx="5790137" cy="420307"/>
            <a:chOff x="938041" y="2339792"/>
            <a:chExt cx="5790137" cy="420307"/>
          </a:xfrm>
          <a:solidFill>
            <a:srgbClr val="014924"/>
          </a:solidFill>
        </p:grpSpPr>
        <p:sp>
          <p:nvSpPr>
            <p:cNvPr id="3" name="矩形 2"/>
            <p:cNvSpPr/>
            <p:nvPr/>
          </p:nvSpPr>
          <p:spPr>
            <a:xfrm>
              <a:off x="938041" y="2339792"/>
              <a:ext cx="5790137" cy="420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75873" y="2354306"/>
              <a:ext cx="1338820" cy="369328"/>
            </a:xfrm>
            <a:prstGeom prst="rect">
              <a:avLst/>
            </a:prstGeom>
            <a:grpFill/>
          </p:spPr>
          <p:txBody>
            <a:bodyPr wrap="none" lIns="91436" tIns="45718" rIns="91436" bIns="45718"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一、水俣病</a:t>
              </a:r>
            </a:p>
          </p:txBody>
        </p:sp>
      </p:grpSp>
      <p:pic>
        <p:nvPicPr>
          <p:cNvPr id="2" name="图片 1" descr="1"/>
          <p:cNvPicPr>
            <a:picLocks noChangeAspect="1"/>
          </p:cNvPicPr>
          <p:nvPr/>
        </p:nvPicPr>
        <p:blipFill>
          <a:blip r:embed="rId3"/>
          <a:stretch>
            <a:fillRect/>
          </a:stretch>
        </p:blipFill>
        <p:spPr>
          <a:xfrm>
            <a:off x="10748645" y="198120"/>
            <a:ext cx="1384935" cy="377825"/>
          </a:xfrm>
          <a:prstGeom prst="rect">
            <a:avLst/>
          </a:prstGeom>
        </p:spPr>
      </p:pic>
      <p:grpSp>
        <p:nvGrpSpPr>
          <p:cNvPr id="18" name="组合 17"/>
          <p:cNvGrpSpPr/>
          <p:nvPr/>
        </p:nvGrpSpPr>
        <p:grpSpPr>
          <a:xfrm>
            <a:off x="701166" y="4145949"/>
            <a:ext cx="5790137" cy="420307"/>
            <a:chOff x="938041" y="2339792"/>
            <a:chExt cx="5790137" cy="420307"/>
          </a:xfrm>
          <a:solidFill>
            <a:srgbClr val="014924"/>
          </a:solidFill>
        </p:grpSpPr>
        <p:sp>
          <p:nvSpPr>
            <p:cNvPr id="19" name="矩形 18"/>
            <p:cNvSpPr/>
            <p:nvPr/>
          </p:nvSpPr>
          <p:spPr>
            <a:xfrm>
              <a:off x="938041" y="2339792"/>
              <a:ext cx="5790137" cy="420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75873" y="2354306"/>
              <a:ext cx="2723815" cy="369328"/>
            </a:xfrm>
            <a:prstGeom prst="rect">
              <a:avLst/>
            </a:prstGeom>
            <a:grpFill/>
          </p:spPr>
          <p:txBody>
            <a:bodyPr wrap="none" lIns="91436" tIns="45718" rIns="91436" bIns="45718"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二、、食用汞超标的胶囊</a:t>
              </a:r>
            </a:p>
          </p:txBody>
        </p:sp>
      </p:grpSp>
      <p:sp>
        <p:nvSpPr>
          <p:cNvPr id="24" name="矩形 23"/>
          <p:cNvSpPr/>
          <p:nvPr/>
        </p:nvSpPr>
        <p:spPr>
          <a:xfrm>
            <a:off x="691098" y="4695534"/>
            <a:ext cx="10047479" cy="2120002"/>
          </a:xfrm>
          <a:prstGeom prst="rect">
            <a:avLst/>
          </a:prstGeom>
        </p:spPr>
        <p:txBody>
          <a:bodyPr wrap="square" lIns="91438" tIns="45719" rIns="91438" bIns="45719">
            <a:spAutoFit/>
          </a:bodyPr>
          <a:lstStyle/>
          <a:p>
            <a:pPr>
              <a:lnSpc>
                <a:spcPct val="150000"/>
              </a:lnSpc>
            </a:pPr>
            <a:r>
              <a:rPr lang="zh-CN" altLang="en-US" b="1" dirty="0">
                <a:latin typeface="Times New Roman" panose="02020603050405020304" pitchFamily="18" charset="0"/>
                <a:ea typeface="宋体" panose="02010600030101010101" pitchFamily="2" charset="-122"/>
              </a:rPr>
              <a:t>时间</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2003—2005</a:t>
            </a:r>
            <a:r>
              <a:rPr lang="zh-CN" altLang="en-US" dirty="0">
                <a:latin typeface="Times New Roman" panose="02020603050405020304" pitchFamily="18" charset="0"/>
                <a:ea typeface="宋体" panose="02010600030101010101" pitchFamily="2" charset="-122"/>
              </a:rPr>
              <a:t>年</a:t>
            </a:r>
            <a:endParaRPr lang="en-US" altLang="zh-CN" dirty="0">
              <a:effectLst/>
              <a:latin typeface="Times New Roman" panose="02020603050405020304" pitchFamily="18" charset="0"/>
              <a:ea typeface="宋体" panose="02010600030101010101" pitchFamily="2" charset="-122"/>
            </a:endParaRPr>
          </a:p>
          <a:p>
            <a:pPr>
              <a:lnSpc>
                <a:spcPct val="150000"/>
              </a:lnSpc>
            </a:pPr>
            <a:r>
              <a:rPr lang="zh-CN" altLang="en-US" b="1" dirty="0">
                <a:latin typeface="Times New Roman" panose="02020603050405020304" pitchFamily="18" charset="0"/>
                <a:ea typeface="宋体" panose="02010600030101010101" pitchFamily="2" charset="-122"/>
              </a:rPr>
              <a:t>事件</a:t>
            </a:r>
            <a:r>
              <a:rPr lang="zh-CN" altLang="en-US" dirty="0">
                <a:latin typeface="Times New Roman" panose="02020603050405020304" pitchFamily="18" charset="0"/>
                <a:ea typeface="宋体" panose="02010600030101010101" pitchFamily="2" charset="-122"/>
              </a:rPr>
              <a:t>：</a:t>
            </a:r>
            <a:r>
              <a:rPr lang="zh-CN" altLang="en-US" dirty="0"/>
              <a:t>英国药品与健康产品管理局分别在萨里、埃塞克斯和伦敦查获了含汞超标的复方芦荟胶囊。</a:t>
            </a:r>
          </a:p>
          <a:p>
            <a:pPr>
              <a:lnSpc>
                <a:spcPct val="150000"/>
              </a:lnSpc>
            </a:pPr>
            <a:r>
              <a:rPr lang="zh-CN" altLang="en-US" b="1" dirty="0">
                <a:effectLst/>
                <a:latin typeface="Times New Roman" panose="02020603050405020304" pitchFamily="18" charset="0"/>
                <a:ea typeface="宋体" panose="02010600030101010101" pitchFamily="2" charset="-122"/>
              </a:rPr>
              <a:t>影响</a:t>
            </a:r>
            <a:r>
              <a:rPr lang="zh-CN" altLang="en-US" dirty="0">
                <a:effectLst/>
                <a:latin typeface="Times New Roman" panose="02020603050405020304" pitchFamily="18" charset="0"/>
                <a:ea typeface="宋体" panose="02010600030101010101" pitchFamily="2" charset="-122"/>
              </a:rPr>
              <a:t>：</a:t>
            </a:r>
            <a:r>
              <a:rPr lang="zh-CN" altLang="en-US" dirty="0"/>
              <a:t>导致肾衰竭和肝功能损伤。</a:t>
            </a:r>
            <a:endParaRPr lang="zh-CN" altLang="en-US" dirty="0">
              <a:effectLst/>
              <a:latin typeface="Times New Roman" panose="02020603050405020304" pitchFamily="18" charset="0"/>
              <a:ea typeface="宋体" panose="02010600030101010101" pitchFamily="2" charset="-122"/>
            </a:endParaRPr>
          </a:p>
          <a:p>
            <a:pPr>
              <a:lnSpc>
                <a:spcPct val="150000"/>
              </a:lnSpc>
            </a:pPr>
            <a:endParaRPr lang="zh-CN" altLang="en-US" dirty="0">
              <a:effectLst/>
              <a:latin typeface="Times New Roman" panose="02020603050405020304" pitchFamily="18" charset="0"/>
              <a:ea typeface="宋体" panose="02010600030101010101" pitchFamily="2" charset="-122"/>
            </a:endParaRPr>
          </a:p>
          <a:p>
            <a:pPr>
              <a:lnSpc>
                <a:spcPct val="150000"/>
              </a:lnSpc>
            </a:pPr>
            <a:endParaRPr lang="zh-CN" altLang="en-US" dirty="0">
              <a:effectLst/>
              <a:latin typeface="Times New Roman" panose="02020603050405020304" pitchFamily="18" charset="0"/>
              <a:ea typeface="宋体" panose="02010600030101010101" pitchFamily="2" charset="-122"/>
            </a:endParaRPr>
          </a:p>
        </p:txBody>
      </p:sp>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683" y="1029912"/>
            <a:ext cx="3677429" cy="3180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heckerboard(across)">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201683"/>
            <a:ext cx="898070" cy="523220"/>
            <a:chOff x="-254000" y="201683"/>
            <a:chExt cx="898070" cy="523220"/>
          </a:xfrm>
        </p:grpSpPr>
        <p:sp>
          <p:nvSpPr>
            <p:cNvPr id="11" name="圆角矩形 10"/>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701167" y="144940"/>
            <a:ext cx="1826133" cy="584771"/>
          </a:xfrm>
          <a:prstGeom prst="rect">
            <a:avLst/>
          </a:prstGeom>
          <a:noFill/>
        </p:spPr>
        <p:txBody>
          <a:bodyPr wrap="non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案例概述</a:t>
            </a:r>
          </a:p>
        </p:txBody>
      </p:sp>
      <p:grpSp>
        <p:nvGrpSpPr>
          <p:cNvPr id="3" name="组合 2"/>
          <p:cNvGrpSpPr/>
          <p:nvPr/>
        </p:nvGrpSpPr>
        <p:grpSpPr>
          <a:xfrm>
            <a:off x="2584397" y="217491"/>
            <a:ext cx="10096500" cy="439541"/>
            <a:chOff x="2584397" y="217491"/>
            <a:chExt cx="10096500" cy="439541"/>
          </a:xfrm>
        </p:grpSpPr>
        <p:sp>
          <p:nvSpPr>
            <p:cNvPr id="10" name="圆角矩形 9"/>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descr="1"/>
          <p:cNvPicPr>
            <a:picLocks noChangeAspect="1"/>
          </p:cNvPicPr>
          <p:nvPr/>
        </p:nvPicPr>
        <p:blipFill>
          <a:blip r:embed="rId3"/>
          <a:stretch>
            <a:fillRect/>
          </a:stretch>
        </p:blipFill>
        <p:spPr>
          <a:xfrm>
            <a:off x="10748645" y="198120"/>
            <a:ext cx="1384935" cy="377825"/>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346" y="1606440"/>
            <a:ext cx="7772400" cy="3645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4000" y="201683"/>
            <a:ext cx="898070" cy="523220"/>
            <a:chOff x="-254000" y="201683"/>
            <a:chExt cx="898070" cy="523220"/>
          </a:xfrm>
        </p:grpSpPr>
        <p:sp>
          <p:nvSpPr>
            <p:cNvPr id="11" name="圆角矩形 10"/>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701167" y="144940"/>
            <a:ext cx="1826133" cy="584771"/>
          </a:xfrm>
          <a:prstGeom prst="rect">
            <a:avLst/>
          </a:prstGeom>
          <a:noFill/>
        </p:spPr>
        <p:txBody>
          <a:bodyPr wrap="none" lIns="91436" tIns="45718" rIns="91436" bIns="45718" rtlCol="0">
            <a:spAutoFit/>
          </a:body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案例概述</a:t>
            </a:r>
          </a:p>
        </p:txBody>
      </p:sp>
      <p:grpSp>
        <p:nvGrpSpPr>
          <p:cNvPr id="3" name="组合 2"/>
          <p:cNvGrpSpPr/>
          <p:nvPr/>
        </p:nvGrpSpPr>
        <p:grpSpPr>
          <a:xfrm>
            <a:off x="2584397" y="217491"/>
            <a:ext cx="10096500" cy="439541"/>
            <a:chOff x="2584397" y="217491"/>
            <a:chExt cx="10096500" cy="439541"/>
          </a:xfrm>
        </p:grpSpPr>
        <p:sp>
          <p:nvSpPr>
            <p:cNvPr id="10" name="圆角矩形 9"/>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descr="1"/>
          <p:cNvPicPr>
            <a:picLocks noChangeAspect="1"/>
          </p:cNvPicPr>
          <p:nvPr/>
        </p:nvPicPr>
        <p:blipFill>
          <a:blip r:embed="rId3"/>
          <a:stretch>
            <a:fillRect/>
          </a:stretch>
        </p:blipFill>
        <p:spPr>
          <a:xfrm>
            <a:off x="10748645" y="198120"/>
            <a:ext cx="1384935" cy="377825"/>
          </a:xfrm>
          <a:prstGeom prst="rect">
            <a:avLst/>
          </a:prstGeom>
        </p:spPr>
      </p:pic>
      <p:grpSp>
        <p:nvGrpSpPr>
          <p:cNvPr id="4" name="组合 3"/>
          <p:cNvGrpSpPr/>
          <p:nvPr/>
        </p:nvGrpSpPr>
        <p:grpSpPr>
          <a:xfrm>
            <a:off x="701167" y="1212077"/>
            <a:ext cx="5790137" cy="420307"/>
            <a:chOff x="938041" y="2339792"/>
            <a:chExt cx="5790137" cy="420307"/>
          </a:xfrm>
          <a:solidFill>
            <a:srgbClr val="014924"/>
          </a:solidFill>
        </p:grpSpPr>
        <p:sp>
          <p:nvSpPr>
            <p:cNvPr id="5" name="矩形 4"/>
            <p:cNvSpPr/>
            <p:nvPr/>
          </p:nvSpPr>
          <p:spPr>
            <a:xfrm>
              <a:off x="938041" y="2339792"/>
              <a:ext cx="5790137" cy="420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75873" y="2354306"/>
              <a:ext cx="3416312" cy="369328"/>
            </a:xfrm>
            <a:prstGeom prst="rect">
              <a:avLst/>
            </a:prstGeom>
            <a:grpFill/>
          </p:spPr>
          <p:txBody>
            <a:bodyPr wrap="none" lIns="91436" tIns="45718" rIns="91436" bIns="45718"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三、北京同仁堂仁丹汞含量争议</a:t>
              </a:r>
            </a:p>
          </p:txBody>
        </p:sp>
      </p:grpSp>
      <p:sp>
        <p:nvSpPr>
          <p:cNvPr id="8" name="矩形 7"/>
          <p:cNvSpPr/>
          <p:nvPr/>
        </p:nvSpPr>
        <p:spPr>
          <a:xfrm>
            <a:off x="666765" y="2313567"/>
            <a:ext cx="5926851" cy="1704504"/>
          </a:xfrm>
          <a:prstGeom prst="rect">
            <a:avLst/>
          </a:prstGeom>
        </p:spPr>
        <p:txBody>
          <a:bodyPr wrap="square" lIns="91438" tIns="45719" rIns="91438" bIns="45719">
            <a:spAutoFit/>
          </a:bodyPr>
          <a:lstStyle/>
          <a:p>
            <a:pPr algn="just">
              <a:lnSpc>
                <a:spcPct val="150000"/>
              </a:lnSpc>
            </a:pPr>
            <a:r>
              <a:rPr lang="zh-CN" altLang="en-US" b="1" dirty="0">
                <a:latin typeface="Times New Roman" panose="02020603050405020304" pitchFamily="18" charset="0"/>
                <a:ea typeface="宋体" panose="02010600030101010101" pitchFamily="2" charset="-122"/>
              </a:rPr>
              <a:t>事件</a:t>
            </a:r>
            <a:r>
              <a:rPr lang="zh-CN" altLang="en-US" dirty="0">
                <a:latin typeface="Times New Roman" panose="02020603050405020304" pitchFamily="18" charset="0"/>
                <a:ea typeface="宋体" panose="02010600030101010101" pitchFamily="2" charset="-122"/>
              </a:rPr>
              <a:t>：德国的一位读者在服用北京同仁堂的仁丹后，被检查出严重汞中毒。该读者将仁丹送检后，国外检测报告显示，汞含量高达</a:t>
            </a:r>
            <a:r>
              <a:rPr lang="en-US" altLang="zh-CN" dirty="0">
                <a:latin typeface="Times New Roman" panose="02020603050405020304" pitchFamily="18" charset="0"/>
                <a:ea typeface="宋体" panose="02010600030101010101" pitchFamily="2" charset="-122"/>
              </a:rPr>
              <a:t>9729.985</a:t>
            </a:r>
            <a:r>
              <a:rPr lang="en-GB" altLang="zh-CN" dirty="0">
                <a:latin typeface="Times New Roman" panose="02020603050405020304" pitchFamily="18" charset="0"/>
                <a:ea typeface="宋体" panose="02010600030101010101" pitchFamily="2" charset="-122"/>
              </a:rPr>
              <a:t>mg/kg</a:t>
            </a:r>
            <a:r>
              <a:rPr lang="zh-CN" altLang="en-GB" dirty="0">
                <a:latin typeface="Times New Roman" panose="02020603050405020304" pitchFamily="18" charset="0"/>
                <a:ea typeface="宋体" panose="02010600030101010101" pitchFamily="2" charset="-122"/>
              </a:rPr>
              <a:t>。</a:t>
            </a:r>
            <a:endParaRPr lang="zh-CN" altLang="en-US" dirty="0">
              <a:latin typeface="Times New Roman" panose="02020603050405020304" pitchFamily="18" charset="0"/>
              <a:ea typeface="宋体" panose="02010600030101010101" pitchFamily="2" charset="-122"/>
            </a:endParaRPr>
          </a:p>
          <a:p>
            <a:pPr algn="just">
              <a:lnSpc>
                <a:spcPct val="150000"/>
              </a:lnSpc>
            </a:pPr>
            <a:endParaRPr lang="zh-CN" altLang="en-US" dirty="0">
              <a:effectLst/>
              <a:latin typeface="Times New Roman" panose="02020603050405020304" pitchFamily="18" charset="0"/>
              <a:ea typeface="宋体" panose="02010600030101010101" pitchFamily="2" charset="-122"/>
            </a:endParaRPr>
          </a:p>
        </p:txBody>
      </p:sp>
      <p:pic>
        <p:nvPicPr>
          <p:cNvPr id="26" name="图片 25"/>
          <p:cNvPicPr>
            <a:picLocks noChangeAspect="1"/>
          </p:cNvPicPr>
          <p:nvPr/>
        </p:nvPicPr>
        <p:blipFill rotWithShape="1">
          <a:blip r:embed="rId4" cstate="print">
            <a:extLst>
              <a:ext uri="{28A0092B-C50C-407E-A947-70E740481C1C}">
                <a14:useLocalDpi xmlns:a14="http://schemas.microsoft.com/office/drawing/2010/main" val="0"/>
              </a:ext>
            </a:extLst>
          </a:blip>
          <a:srcRect l="1963" t="36632" r="14382"/>
          <a:stretch>
            <a:fillRect/>
          </a:stretch>
        </p:blipFill>
        <p:spPr>
          <a:xfrm>
            <a:off x="6646585" y="1349294"/>
            <a:ext cx="5345373" cy="2532681"/>
          </a:xfrm>
          <a:prstGeom prst="rect">
            <a:avLst/>
          </a:prstGeom>
        </p:spPr>
      </p:pic>
      <p:sp>
        <p:nvSpPr>
          <p:cNvPr id="27" name="文本框 26"/>
          <p:cNvSpPr txBox="1"/>
          <p:nvPr/>
        </p:nvSpPr>
        <p:spPr>
          <a:xfrm>
            <a:off x="685052" y="3807022"/>
            <a:ext cx="6093061" cy="1701684"/>
          </a:xfrm>
          <a:prstGeom prst="rect">
            <a:avLst/>
          </a:prstGeom>
          <a:noFill/>
        </p:spPr>
        <p:txBody>
          <a:bodyPr wrap="square" rtlCol="0">
            <a:spAutoFit/>
          </a:bodyPr>
          <a:lstStyle/>
          <a:p>
            <a:pPr>
              <a:lnSpc>
                <a:spcPct val="150000"/>
              </a:lnSpc>
            </a:pPr>
            <a:r>
              <a:rPr lang="zh-CN" altLang="en-US" b="0" i="0" u="none" strike="noStrike" dirty="0">
                <a:solidFill>
                  <a:srgbClr val="222222"/>
                </a:solidFill>
                <a:effectLst/>
                <a:latin typeface="Arial" panose="020B0604020202020204" pitchFamily="34" charset="0"/>
              </a:rPr>
              <a:t>北京同仁堂在官网发布声明，称含朱砂中成药均为药典处方等国家药品标准，并严格按照国家药品标准加工、生产和销售，患者遵医嘱按照药品使用说明书服用是安全有效的。</a:t>
            </a:r>
            <a:endParaRPr lang="zh-CN" altLang="en-US" dirty="0">
              <a:latin typeface="Times New Roman" panose="02020603050405020304" pitchFamily="18" charset="0"/>
              <a:ea typeface="宋体" panose="02010600030101010101" pitchFamily="2" charset="-122"/>
            </a:endParaRPr>
          </a:p>
        </p:txBody>
      </p:sp>
      <p:sp>
        <p:nvSpPr>
          <p:cNvPr id="36" name="矩形 35"/>
          <p:cNvSpPr/>
          <p:nvPr/>
        </p:nvSpPr>
        <p:spPr>
          <a:xfrm>
            <a:off x="9796347" y="3234195"/>
            <a:ext cx="211873" cy="1672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8" name="直线箭头连接符 37"/>
          <p:cNvCxnSpPr>
            <a:stCxn id="36" idx="2"/>
          </p:cNvCxnSpPr>
          <p:nvPr/>
        </p:nvCxnSpPr>
        <p:spPr>
          <a:xfrm>
            <a:off x="9902284" y="3401463"/>
            <a:ext cx="167267" cy="691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文本框 38"/>
          <p:cNvSpPr txBox="1"/>
          <p:nvPr/>
        </p:nvSpPr>
        <p:spPr>
          <a:xfrm>
            <a:off x="7546428" y="4226312"/>
            <a:ext cx="4335196" cy="646331"/>
          </a:xfrm>
          <a:prstGeom prst="rect">
            <a:avLst/>
          </a:prstGeom>
          <a:noFill/>
        </p:spPr>
        <p:txBody>
          <a:bodyPr wrap="square" rtlCol="0">
            <a:spAutoFit/>
          </a:bodyPr>
          <a:lstStyle/>
          <a:p>
            <a:r>
              <a:rPr lang="zh-CN" altLang="en-US" b="0" i="0" u="none" strike="noStrike" dirty="0">
                <a:solidFill>
                  <a:srgbClr val="222222"/>
                </a:solidFill>
                <a:effectLst/>
                <a:latin typeface="Arial" panose="020B0604020202020204" pitchFamily="34" charset="0"/>
              </a:rPr>
              <a:t>朱砂主含硫化汞，功能为清心镇惊，安神，明目，解毒。</a:t>
            </a:r>
            <a:endParaRPr kumimoji="1"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strips(downLeft)">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heckerboard(across)">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36"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高校\山东农业大学\图片\7ff7fe9e3bb794fc7f799464c07d38c.png7ff7fe9e3bb794fc7f799464c07d38c"/>
          <p:cNvPicPr>
            <a:picLocks noChangeAspect="1"/>
          </p:cNvPicPr>
          <p:nvPr/>
        </p:nvPicPr>
        <p:blipFill rotWithShape="1">
          <a:blip r:embed="rId3"/>
          <a:srcRect/>
          <a:stretch>
            <a:fillRect/>
          </a:stretch>
        </p:blipFill>
        <p:spPr>
          <a:xfrm>
            <a:off x="8070091" y="2686649"/>
            <a:ext cx="4134485" cy="1542449"/>
          </a:xfrm>
          <a:prstGeom prst="rect">
            <a:avLst/>
          </a:prstGeom>
        </p:spPr>
      </p:pic>
      <p:sp>
        <p:nvSpPr>
          <p:cNvPr id="11" name="矩形 10"/>
          <p:cNvSpPr/>
          <p:nvPr/>
        </p:nvSpPr>
        <p:spPr>
          <a:xfrm>
            <a:off x="2857500" y="2686684"/>
            <a:ext cx="9334500" cy="1543049"/>
          </a:xfrm>
          <a:prstGeom prst="rect">
            <a:avLst/>
          </a:prstGeom>
          <a:gradFill flip="none" rotWithShape="1">
            <a:gsLst>
              <a:gs pos="35000">
                <a:srgbClr val="014924"/>
              </a:gs>
              <a:gs pos="0">
                <a:srgbClr val="014924"/>
              </a:gs>
              <a:gs pos="59000">
                <a:srgbClr val="014924">
                  <a:alpha val="95000"/>
                </a:srgbClr>
              </a:gs>
              <a:gs pos="77000">
                <a:srgbClr val="014924">
                  <a:alpha val="70000"/>
                </a:srgbClr>
              </a:gs>
              <a:gs pos="100000">
                <a:srgbClr val="014924">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23950" y="2686050"/>
            <a:ext cx="1543050" cy="1543050"/>
            <a:chOff x="1123950" y="2686050"/>
            <a:chExt cx="1543050" cy="1543050"/>
          </a:xfrm>
          <a:solidFill>
            <a:srgbClr val="014924"/>
          </a:solidFill>
        </p:grpSpPr>
        <p:sp>
          <p:nvSpPr>
            <p:cNvPr id="9" name="矩形 8"/>
            <p:cNvSpPr/>
            <p:nvPr/>
          </p:nvSpPr>
          <p:spPr>
            <a:xfrm>
              <a:off x="1123950" y="2686050"/>
              <a:ext cx="1543050" cy="1543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07285" y="2903577"/>
              <a:ext cx="976380" cy="1107996"/>
            </a:xfrm>
            <a:prstGeom prst="rect">
              <a:avLst/>
            </a:prstGeom>
            <a:grpFill/>
          </p:spPr>
          <p:txBody>
            <a:bodyPr wrap="square" rtlCol="0">
              <a:spAutoFit/>
            </a:bodyPr>
            <a:lstStyle/>
            <a:p>
              <a:pPr algn="ctr"/>
              <a:r>
                <a:rPr lang="en-US" altLang="zh-CN" sz="6600" b="1" dirty="0">
                  <a:solidFill>
                    <a:schemeClr val="bg1"/>
                  </a:solidFill>
                  <a:latin typeface="微软雅黑" panose="020B0503020204020204" pitchFamily="34" charset="-122"/>
                  <a:ea typeface="微软雅黑" panose="020B0503020204020204" pitchFamily="34" charset="-122"/>
                </a:rPr>
                <a:t>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2950335" y="3013503"/>
            <a:ext cx="5237323" cy="830993"/>
          </a:xfrm>
          <a:prstGeom prst="rect">
            <a:avLst/>
          </a:prstGeom>
          <a:noFill/>
        </p:spPr>
        <p:txBody>
          <a:bodyPr wrap="none" lIns="91436" tIns="45718" rIns="91436" bIns="45718"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汞的毒性作用机制</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8366440" y="1485924"/>
            <a:ext cx="5175127" cy="5041452"/>
            <a:chOff x="3298" y="1632"/>
            <a:chExt cx="1084" cy="1056"/>
          </a:xfrm>
        </p:grpSpPr>
        <p:sp>
          <p:nvSpPr>
            <p:cNvPr id="11" name="AutoShape 3"/>
            <p:cNvSpPr>
              <a:spLocks noChangeAspect="1" noChangeArrowheads="1" noTextEdit="1"/>
            </p:cNvSpPr>
            <p:nvPr/>
          </p:nvSpPr>
          <p:spPr bwMode="auto">
            <a:xfrm>
              <a:off x="3298" y="1632"/>
              <a:ext cx="108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Freeform 5"/>
            <p:cNvSpPr>
              <a:spLocks noEditPoints="1"/>
            </p:cNvSpPr>
            <p:nvPr/>
          </p:nvSpPr>
          <p:spPr bwMode="auto">
            <a:xfrm>
              <a:off x="3296" y="1630"/>
              <a:ext cx="1086" cy="1061"/>
            </a:xfrm>
            <a:custGeom>
              <a:avLst/>
              <a:gdLst>
                <a:gd name="T0" fmla="*/ 390 w 457"/>
                <a:gd name="T1" fmla="*/ 200 h 446"/>
                <a:gd name="T2" fmla="*/ 390 w 457"/>
                <a:gd name="T3" fmla="*/ 216 h 446"/>
                <a:gd name="T4" fmla="*/ 215 w 457"/>
                <a:gd name="T5" fmla="*/ 259 h 446"/>
                <a:gd name="T6" fmla="*/ 215 w 457"/>
                <a:gd name="T7" fmla="*/ 291 h 446"/>
                <a:gd name="T8" fmla="*/ 390 w 457"/>
                <a:gd name="T9" fmla="*/ 248 h 446"/>
                <a:gd name="T10" fmla="*/ 390 w 457"/>
                <a:gd name="T11" fmla="*/ 264 h 446"/>
                <a:gd name="T12" fmla="*/ 207 w 457"/>
                <a:gd name="T13" fmla="*/ 310 h 446"/>
                <a:gd name="T14" fmla="*/ 197 w 457"/>
                <a:gd name="T15" fmla="*/ 308 h 446"/>
                <a:gd name="T16" fmla="*/ 56 w 457"/>
                <a:gd name="T17" fmla="*/ 184 h 446"/>
                <a:gd name="T18" fmla="*/ 60 w 457"/>
                <a:gd name="T19" fmla="*/ 124 h 446"/>
                <a:gd name="T20" fmla="*/ 197 w 457"/>
                <a:gd name="T21" fmla="*/ 244 h 446"/>
                <a:gd name="T22" fmla="*/ 207 w 457"/>
                <a:gd name="T23" fmla="*/ 245 h 446"/>
                <a:gd name="T24" fmla="*/ 390 w 457"/>
                <a:gd name="T25" fmla="*/ 200 h 446"/>
                <a:gd name="T26" fmla="*/ 65 w 457"/>
                <a:gd name="T27" fmla="*/ 46 h 446"/>
                <a:gd name="T28" fmla="*/ 249 w 457"/>
                <a:gd name="T29" fmla="*/ 0 h 446"/>
                <a:gd name="T30" fmla="*/ 390 w 457"/>
                <a:gd name="T31" fmla="*/ 124 h 446"/>
                <a:gd name="T32" fmla="*/ 390 w 457"/>
                <a:gd name="T33" fmla="*/ 140 h 446"/>
                <a:gd name="T34" fmla="*/ 215 w 457"/>
                <a:gd name="T35" fmla="*/ 184 h 446"/>
                <a:gd name="T36" fmla="*/ 215 w 457"/>
                <a:gd name="T37" fmla="*/ 215 h 446"/>
                <a:gd name="T38" fmla="*/ 390 w 457"/>
                <a:gd name="T39" fmla="*/ 172 h 446"/>
                <a:gd name="T40" fmla="*/ 390 w 457"/>
                <a:gd name="T41" fmla="*/ 188 h 446"/>
                <a:gd name="T42" fmla="*/ 207 w 457"/>
                <a:gd name="T43" fmla="*/ 234 h 446"/>
                <a:gd name="T44" fmla="*/ 197 w 457"/>
                <a:gd name="T45" fmla="*/ 232 h 446"/>
                <a:gd name="T46" fmla="*/ 56 w 457"/>
                <a:gd name="T47" fmla="*/ 109 h 446"/>
                <a:gd name="T48" fmla="*/ 65 w 457"/>
                <a:gd name="T49" fmla="*/ 46 h 446"/>
                <a:gd name="T50" fmla="*/ 224 w 457"/>
                <a:gd name="T51" fmla="*/ 421 h 446"/>
                <a:gd name="T52" fmla="*/ 0 w 457"/>
                <a:gd name="T53" fmla="*/ 288 h 446"/>
                <a:gd name="T54" fmla="*/ 0 w 457"/>
                <a:gd name="T55" fmla="*/ 313 h 446"/>
                <a:gd name="T56" fmla="*/ 224 w 457"/>
                <a:gd name="T57" fmla="*/ 446 h 446"/>
                <a:gd name="T58" fmla="*/ 353 w 457"/>
                <a:gd name="T59" fmla="*/ 398 h 446"/>
                <a:gd name="T60" fmla="*/ 353 w 457"/>
                <a:gd name="T61" fmla="*/ 372 h 446"/>
                <a:gd name="T62" fmla="*/ 224 w 457"/>
                <a:gd name="T63" fmla="*/ 421 h 446"/>
                <a:gd name="T64" fmla="*/ 418 w 457"/>
                <a:gd name="T65" fmla="*/ 335 h 446"/>
                <a:gd name="T66" fmla="*/ 364 w 457"/>
                <a:gd name="T67" fmla="*/ 355 h 446"/>
                <a:gd name="T68" fmla="*/ 364 w 457"/>
                <a:gd name="T69" fmla="*/ 434 h 446"/>
                <a:gd name="T70" fmla="*/ 391 w 457"/>
                <a:gd name="T71" fmla="*/ 402 h 446"/>
                <a:gd name="T72" fmla="*/ 418 w 457"/>
                <a:gd name="T73" fmla="*/ 414 h 446"/>
                <a:gd name="T74" fmla="*/ 418 w 457"/>
                <a:gd name="T75" fmla="*/ 374 h 446"/>
                <a:gd name="T76" fmla="*/ 442 w 457"/>
                <a:gd name="T77" fmla="*/ 365 h 446"/>
                <a:gd name="T78" fmla="*/ 457 w 457"/>
                <a:gd name="T79" fmla="*/ 346 h 446"/>
                <a:gd name="T80" fmla="*/ 457 w 457"/>
                <a:gd name="T81" fmla="*/ 283 h 446"/>
                <a:gd name="T82" fmla="*/ 451 w 457"/>
                <a:gd name="T83" fmla="*/ 272 h 446"/>
                <a:gd name="T84" fmla="*/ 400 w 457"/>
                <a:gd name="T85" fmla="*/ 242 h 446"/>
                <a:gd name="T86" fmla="*/ 400 w 457"/>
                <a:gd name="T87" fmla="*/ 271 h 446"/>
                <a:gd name="T88" fmla="*/ 211 w 457"/>
                <a:gd name="T89" fmla="*/ 320 h 446"/>
                <a:gd name="T90" fmla="*/ 187 w 457"/>
                <a:gd name="T91" fmla="*/ 314 h 446"/>
                <a:gd name="T92" fmla="*/ 56 w 457"/>
                <a:gd name="T93" fmla="*/ 197 h 446"/>
                <a:gd name="T94" fmla="*/ 0 w 457"/>
                <a:gd name="T95" fmla="*/ 218 h 446"/>
                <a:gd name="T96" fmla="*/ 0 w 457"/>
                <a:gd name="T97" fmla="*/ 245 h 446"/>
                <a:gd name="T98" fmla="*/ 224 w 457"/>
                <a:gd name="T99" fmla="*/ 378 h 446"/>
                <a:gd name="T100" fmla="*/ 432 w 457"/>
                <a:gd name="T101" fmla="*/ 299 h 446"/>
                <a:gd name="T102" fmla="*/ 432 w 457"/>
                <a:gd name="T103" fmla="*/ 341 h 446"/>
                <a:gd name="T104" fmla="*/ 418 w 457"/>
                <a:gd name="T105" fmla="*/ 347 h 446"/>
                <a:gd name="T106" fmla="*/ 418 w 457"/>
                <a:gd name="T107" fmla="*/ 3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 h="446">
                  <a:moveTo>
                    <a:pt x="390" y="200"/>
                  </a:moveTo>
                  <a:cubicBezTo>
                    <a:pt x="390" y="216"/>
                    <a:pt x="390" y="216"/>
                    <a:pt x="390" y="216"/>
                  </a:cubicBezTo>
                  <a:cubicBezTo>
                    <a:pt x="215" y="259"/>
                    <a:pt x="215" y="259"/>
                    <a:pt x="215" y="259"/>
                  </a:cubicBezTo>
                  <a:cubicBezTo>
                    <a:pt x="208" y="271"/>
                    <a:pt x="209" y="281"/>
                    <a:pt x="215" y="291"/>
                  </a:cubicBezTo>
                  <a:cubicBezTo>
                    <a:pt x="390" y="248"/>
                    <a:pt x="390" y="248"/>
                    <a:pt x="390" y="248"/>
                  </a:cubicBezTo>
                  <a:cubicBezTo>
                    <a:pt x="390" y="264"/>
                    <a:pt x="390" y="264"/>
                    <a:pt x="390" y="264"/>
                  </a:cubicBezTo>
                  <a:cubicBezTo>
                    <a:pt x="207" y="310"/>
                    <a:pt x="207" y="310"/>
                    <a:pt x="207" y="310"/>
                  </a:cubicBezTo>
                  <a:cubicBezTo>
                    <a:pt x="203" y="310"/>
                    <a:pt x="199" y="310"/>
                    <a:pt x="197" y="308"/>
                  </a:cubicBezTo>
                  <a:cubicBezTo>
                    <a:pt x="56" y="184"/>
                    <a:pt x="56" y="184"/>
                    <a:pt x="56" y="184"/>
                  </a:cubicBezTo>
                  <a:cubicBezTo>
                    <a:pt x="49" y="179"/>
                    <a:pt x="43" y="135"/>
                    <a:pt x="60" y="124"/>
                  </a:cubicBezTo>
                  <a:cubicBezTo>
                    <a:pt x="197" y="244"/>
                    <a:pt x="197" y="244"/>
                    <a:pt x="197" y="244"/>
                  </a:cubicBezTo>
                  <a:cubicBezTo>
                    <a:pt x="199" y="245"/>
                    <a:pt x="203" y="246"/>
                    <a:pt x="207" y="245"/>
                  </a:cubicBezTo>
                  <a:cubicBezTo>
                    <a:pt x="390" y="200"/>
                    <a:pt x="390" y="200"/>
                    <a:pt x="390" y="200"/>
                  </a:cubicBezTo>
                  <a:close/>
                  <a:moveTo>
                    <a:pt x="65" y="46"/>
                  </a:moveTo>
                  <a:cubicBezTo>
                    <a:pt x="249" y="0"/>
                    <a:pt x="249" y="0"/>
                    <a:pt x="249" y="0"/>
                  </a:cubicBezTo>
                  <a:cubicBezTo>
                    <a:pt x="390" y="124"/>
                    <a:pt x="390" y="124"/>
                    <a:pt x="390" y="124"/>
                  </a:cubicBezTo>
                  <a:cubicBezTo>
                    <a:pt x="390" y="140"/>
                    <a:pt x="390" y="140"/>
                    <a:pt x="390" y="140"/>
                  </a:cubicBezTo>
                  <a:cubicBezTo>
                    <a:pt x="215" y="184"/>
                    <a:pt x="215" y="184"/>
                    <a:pt x="215" y="184"/>
                  </a:cubicBezTo>
                  <a:cubicBezTo>
                    <a:pt x="208" y="195"/>
                    <a:pt x="209" y="205"/>
                    <a:pt x="215" y="215"/>
                  </a:cubicBezTo>
                  <a:cubicBezTo>
                    <a:pt x="390" y="172"/>
                    <a:pt x="390" y="172"/>
                    <a:pt x="390" y="172"/>
                  </a:cubicBezTo>
                  <a:cubicBezTo>
                    <a:pt x="390" y="188"/>
                    <a:pt x="390" y="188"/>
                    <a:pt x="390" y="188"/>
                  </a:cubicBezTo>
                  <a:cubicBezTo>
                    <a:pt x="207" y="234"/>
                    <a:pt x="207" y="234"/>
                    <a:pt x="207" y="234"/>
                  </a:cubicBezTo>
                  <a:cubicBezTo>
                    <a:pt x="203" y="235"/>
                    <a:pt x="199" y="234"/>
                    <a:pt x="197" y="232"/>
                  </a:cubicBezTo>
                  <a:cubicBezTo>
                    <a:pt x="56" y="109"/>
                    <a:pt x="56" y="109"/>
                    <a:pt x="56" y="109"/>
                  </a:cubicBezTo>
                  <a:cubicBezTo>
                    <a:pt x="48" y="102"/>
                    <a:pt x="42" y="51"/>
                    <a:pt x="65" y="46"/>
                  </a:cubicBezTo>
                  <a:close/>
                  <a:moveTo>
                    <a:pt x="224" y="421"/>
                  </a:moveTo>
                  <a:cubicBezTo>
                    <a:pt x="0" y="288"/>
                    <a:pt x="0" y="288"/>
                    <a:pt x="0" y="288"/>
                  </a:cubicBezTo>
                  <a:cubicBezTo>
                    <a:pt x="0" y="313"/>
                    <a:pt x="0" y="313"/>
                    <a:pt x="0" y="313"/>
                  </a:cubicBezTo>
                  <a:cubicBezTo>
                    <a:pt x="224" y="446"/>
                    <a:pt x="224" y="446"/>
                    <a:pt x="224" y="446"/>
                  </a:cubicBezTo>
                  <a:cubicBezTo>
                    <a:pt x="353" y="398"/>
                    <a:pt x="353" y="398"/>
                    <a:pt x="353" y="398"/>
                  </a:cubicBezTo>
                  <a:cubicBezTo>
                    <a:pt x="353" y="372"/>
                    <a:pt x="353" y="372"/>
                    <a:pt x="353" y="372"/>
                  </a:cubicBezTo>
                  <a:cubicBezTo>
                    <a:pt x="224" y="421"/>
                    <a:pt x="224" y="421"/>
                    <a:pt x="224" y="421"/>
                  </a:cubicBezTo>
                  <a:close/>
                  <a:moveTo>
                    <a:pt x="418" y="335"/>
                  </a:moveTo>
                  <a:cubicBezTo>
                    <a:pt x="364" y="355"/>
                    <a:pt x="364" y="355"/>
                    <a:pt x="364" y="355"/>
                  </a:cubicBezTo>
                  <a:cubicBezTo>
                    <a:pt x="364" y="434"/>
                    <a:pt x="364" y="434"/>
                    <a:pt x="364" y="434"/>
                  </a:cubicBezTo>
                  <a:cubicBezTo>
                    <a:pt x="391" y="402"/>
                    <a:pt x="391" y="402"/>
                    <a:pt x="391" y="402"/>
                  </a:cubicBezTo>
                  <a:cubicBezTo>
                    <a:pt x="418" y="414"/>
                    <a:pt x="418" y="414"/>
                    <a:pt x="418" y="414"/>
                  </a:cubicBezTo>
                  <a:cubicBezTo>
                    <a:pt x="418" y="374"/>
                    <a:pt x="418" y="374"/>
                    <a:pt x="418" y="374"/>
                  </a:cubicBezTo>
                  <a:cubicBezTo>
                    <a:pt x="442" y="365"/>
                    <a:pt x="442" y="365"/>
                    <a:pt x="442" y="365"/>
                  </a:cubicBezTo>
                  <a:cubicBezTo>
                    <a:pt x="453" y="360"/>
                    <a:pt x="457" y="356"/>
                    <a:pt x="457" y="346"/>
                  </a:cubicBezTo>
                  <a:cubicBezTo>
                    <a:pt x="457" y="283"/>
                    <a:pt x="457" y="283"/>
                    <a:pt x="457" y="283"/>
                  </a:cubicBezTo>
                  <a:cubicBezTo>
                    <a:pt x="457" y="278"/>
                    <a:pt x="455" y="274"/>
                    <a:pt x="451" y="272"/>
                  </a:cubicBezTo>
                  <a:cubicBezTo>
                    <a:pt x="400" y="242"/>
                    <a:pt x="400" y="242"/>
                    <a:pt x="400" y="242"/>
                  </a:cubicBezTo>
                  <a:cubicBezTo>
                    <a:pt x="400" y="271"/>
                    <a:pt x="400" y="271"/>
                    <a:pt x="400" y="271"/>
                  </a:cubicBezTo>
                  <a:cubicBezTo>
                    <a:pt x="211" y="320"/>
                    <a:pt x="211" y="320"/>
                    <a:pt x="211" y="320"/>
                  </a:cubicBezTo>
                  <a:cubicBezTo>
                    <a:pt x="203" y="322"/>
                    <a:pt x="193" y="320"/>
                    <a:pt x="187" y="314"/>
                  </a:cubicBezTo>
                  <a:cubicBezTo>
                    <a:pt x="56" y="197"/>
                    <a:pt x="56" y="197"/>
                    <a:pt x="56" y="197"/>
                  </a:cubicBezTo>
                  <a:cubicBezTo>
                    <a:pt x="0" y="218"/>
                    <a:pt x="0" y="218"/>
                    <a:pt x="0" y="218"/>
                  </a:cubicBezTo>
                  <a:cubicBezTo>
                    <a:pt x="0" y="245"/>
                    <a:pt x="0" y="245"/>
                    <a:pt x="0" y="245"/>
                  </a:cubicBezTo>
                  <a:cubicBezTo>
                    <a:pt x="224" y="378"/>
                    <a:pt x="224" y="378"/>
                    <a:pt x="224" y="378"/>
                  </a:cubicBezTo>
                  <a:cubicBezTo>
                    <a:pt x="432" y="299"/>
                    <a:pt x="432" y="299"/>
                    <a:pt x="432" y="299"/>
                  </a:cubicBezTo>
                  <a:cubicBezTo>
                    <a:pt x="432" y="341"/>
                    <a:pt x="432" y="341"/>
                    <a:pt x="432" y="341"/>
                  </a:cubicBezTo>
                  <a:cubicBezTo>
                    <a:pt x="418" y="347"/>
                    <a:pt x="418" y="347"/>
                    <a:pt x="418" y="347"/>
                  </a:cubicBezTo>
                  <a:cubicBezTo>
                    <a:pt x="418" y="335"/>
                    <a:pt x="418" y="335"/>
                    <a:pt x="418" y="3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54000" y="201683"/>
            <a:ext cx="898070" cy="523220"/>
            <a:chOff x="-254000" y="201683"/>
            <a:chExt cx="898070" cy="523220"/>
          </a:xfrm>
        </p:grpSpPr>
        <p:sp>
          <p:nvSpPr>
            <p:cNvPr id="6" name="圆角矩形 5"/>
            <p:cNvSpPr/>
            <p:nvPr/>
          </p:nvSpPr>
          <p:spPr>
            <a:xfrm>
              <a:off x="-254000" y="227083"/>
              <a:ext cx="898070" cy="439668"/>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706" y="201683"/>
              <a:ext cx="467694"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8" name="文本框 7"/>
          <p:cNvSpPr txBox="1"/>
          <p:nvPr/>
        </p:nvSpPr>
        <p:spPr>
          <a:xfrm>
            <a:off x="608766" y="197131"/>
            <a:ext cx="2031317" cy="369328"/>
          </a:xfrm>
          <a:prstGeom prst="rect">
            <a:avLst/>
          </a:prstGeom>
          <a:noFill/>
        </p:spPr>
        <p:txBody>
          <a:bodyPr wrap="none" lIns="91436" tIns="45718" rIns="91436" bIns="4571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汞的毒性作用机制</a:t>
            </a:r>
          </a:p>
        </p:txBody>
      </p:sp>
      <p:grpSp>
        <p:nvGrpSpPr>
          <p:cNvPr id="10" name="组合 9"/>
          <p:cNvGrpSpPr/>
          <p:nvPr/>
        </p:nvGrpSpPr>
        <p:grpSpPr>
          <a:xfrm>
            <a:off x="2584397" y="217491"/>
            <a:ext cx="10096500" cy="439541"/>
            <a:chOff x="2584397" y="217491"/>
            <a:chExt cx="10096500" cy="439541"/>
          </a:xfrm>
        </p:grpSpPr>
        <p:sp>
          <p:nvSpPr>
            <p:cNvPr id="5" name="圆角矩形 4"/>
            <p:cNvSpPr/>
            <p:nvPr/>
          </p:nvSpPr>
          <p:spPr>
            <a:xfrm>
              <a:off x="2584397" y="217491"/>
              <a:ext cx="10083800" cy="328609"/>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flipV="1">
              <a:off x="2597097" y="621032"/>
              <a:ext cx="10083800" cy="36000"/>
            </a:xfrm>
            <a:prstGeom prst="roundRect">
              <a:avLst>
                <a:gd name="adj" fmla="val 50000"/>
              </a:avLst>
            </a:prstGeom>
            <a:solidFill>
              <a:srgbClr val="014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1" name="图片 40" descr="1"/>
          <p:cNvPicPr>
            <a:picLocks noChangeAspect="1"/>
          </p:cNvPicPr>
          <p:nvPr/>
        </p:nvPicPr>
        <p:blipFill>
          <a:blip r:embed="rId3"/>
          <a:stretch>
            <a:fillRect/>
          </a:stretch>
        </p:blipFill>
        <p:spPr>
          <a:xfrm>
            <a:off x="10748645" y="198120"/>
            <a:ext cx="1384935" cy="377825"/>
          </a:xfrm>
          <a:prstGeom prst="rect">
            <a:avLst/>
          </a:prstGeom>
        </p:spPr>
      </p:pic>
      <p:sp>
        <p:nvSpPr>
          <p:cNvPr id="43" name="文本框 42"/>
          <p:cNvSpPr txBox="1"/>
          <p:nvPr/>
        </p:nvSpPr>
        <p:spPr>
          <a:xfrm>
            <a:off x="842099" y="1927557"/>
            <a:ext cx="10712592" cy="870688"/>
          </a:xfrm>
          <a:prstGeom prst="rect">
            <a:avLst/>
          </a:prstGeom>
          <a:noFill/>
        </p:spPr>
        <p:txBody>
          <a:bodyPr wrap="square" rtlCol="0">
            <a:spAutoFit/>
          </a:bodyPr>
          <a:lstStyle/>
          <a:p>
            <a:pPr>
              <a:lnSpc>
                <a:spcPct val="150000"/>
              </a:lnSpc>
            </a:pPr>
            <a:r>
              <a:rPr lang="zh-CN" altLang="en-US" dirty="0">
                <a:effectLst/>
                <a:latin typeface="Times New Roman" panose="02020603050405020304" pitchFamily="18" charset="0"/>
                <a:ea typeface="宋体" panose="02010600030101010101" pitchFamily="2" charset="-122"/>
              </a:rPr>
              <a:t>    汞在自然界有</a:t>
            </a:r>
            <a:r>
              <a:rPr lang="en-US" altLang="zh-CN" dirty="0">
                <a:effectLst/>
                <a:latin typeface="Times New Roman" panose="02020603050405020304" pitchFamily="18" charset="0"/>
                <a:ea typeface="宋体" panose="02010600030101010101" pitchFamily="2" charset="-122"/>
              </a:rPr>
              <a:t>3</a:t>
            </a:r>
            <a:r>
              <a:rPr lang="zh-CN" altLang="en-US" dirty="0">
                <a:effectLst/>
                <a:latin typeface="Times New Roman" panose="02020603050405020304" pitchFamily="18" charset="0"/>
                <a:ea typeface="宋体" panose="02010600030101010101" pitchFamily="2" charset="-122"/>
              </a:rPr>
              <a:t>种存在形式，即元素汞（</a:t>
            </a:r>
            <a:r>
              <a:rPr lang="en-GB" altLang="zh-CN" dirty="0">
                <a:effectLst/>
                <a:latin typeface="Times New Roman" panose="02020603050405020304" pitchFamily="18" charset="0"/>
                <a:ea typeface="宋体" panose="02010600030101010101" pitchFamily="2" charset="-122"/>
              </a:rPr>
              <a:t>Hg</a:t>
            </a:r>
            <a:r>
              <a:rPr lang="zh-CN" altLang="en-GB" dirty="0">
                <a:effectLst/>
                <a:latin typeface="Times New Roman" panose="02020603050405020304" pitchFamily="18" charset="0"/>
                <a:ea typeface="宋体" panose="02010600030101010101" pitchFamily="2" charset="-122"/>
              </a:rPr>
              <a:t>）、</a:t>
            </a:r>
            <a:r>
              <a:rPr lang="zh-CN" altLang="en-US" dirty="0">
                <a:effectLst/>
                <a:latin typeface="Times New Roman" panose="02020603050405020304" pitchFamily="18" charset="0"/>
                <a:ea typeface="宋体" panose="02010600030101010101" pitchFamily="2" charset="-122"/>
              </a:rPr>
              <a:t>无机汞（</a:t>
            </a:r>
            <a:r>
              <a:rPr lang="en-GB" altLang="zh-CN" dirty="0">
                <a:effectLst/>
                <a:latin typeface="Times New Roman" panose="02020603050405020304" pitchFamily="18" charset="0"/>
                <a:ea typeface="宋体" panose="02010600030101010101" pitchFamily="2" charset="-122"/>
              </a:rPr>
              <a:t>Hg</a:t>
            </a:r>
            <a:r>
              <a:rPr lang="en-US" altLang="zh-CN" baseline="30000" dirty="0">
                <a:effectLst/>
                <a:latin typeface="Times New Roman" panose="02020603050405020304" pitchFamily="18" charset="0"/>
                <a:ea typeface="宋体" panose="02010600030101010101" pitchFamily="2" charset="-122"/>
              </a:rPr>
              <a:t>+</a:t>
            </a:r>
            <a:r>
              <a:rPr lang="zh-CN" altLang="en-GB" dirty="0">
                <a:effectLst/>
                <a:latin typeface="Times New Roman" panose="02020603050405020304" pitchFamily="18" charset="0"/>
                <a:ea typeface="宋体" panose="02010600030101010101" pitchFamily="2" charset="-122"/>
              </a:rPr>
              <a:t>、</a:t>
            </a:r>
            <a:r>
              <a:rPr lang="en-GB" altLang="zh-CN" dirty="0">
                <a:effectLst/>
                <a:latin typeface="Times New Roman" panose="02020603050405020304" pitchFamily="18" charset="0"/>
                <a:ea typeface="宋体" panose="02010600030101010101" pitchFamily="2" charset="-122"/>
              </a:rPr>
              <a:t>Hg</a:t>
            </a:r>
            <a:r>
              <a:rPr lang="en-US" altLang="zh-CN" baseline="30000" dirty="0">
                <a:effectLst/>
                <a:latin typeface="Times New Roman" panose="02020603050405020304" pitchFamily="18" charset="0"/>
                <a:ea typeface="宋体" panose="02010600030101010101" pitchFamily="2" charset="-122"/>
              </a:rPr>
              <a:t>2</a:t>
            </a:r>
            <a:r>
              <a:rPr lang="en-GB" altLang="zh-CN" baseline="30000" dirty="0">
                <a:effectLst/>
                <a:latin typeface="Times New Roman" panose="02020603050405020304" pitchFamily="18" charset="0"/>
                <a:ea typeface="宋体" panose="02010600030101010101" pitchFamily="2" charset="-122"/>
              </a:rPr>
              <a:t>+</a:t>
            </a:r>
            <a:r>
              <a:rPr lang="zh-CN" altLang="en-GB" dirty="0">
                <a:effectLst/>
                <a:latin typeface="Times New Roman" panose="02020603050405020304" pitchFamily="18" charset="0"/>
                <a:ea typeface="宋体" panose="02010600030101010101" pitchFamily="2" charset="-122"/>
              </a:rPr>
              <a:t>）</a:t>
            </a:r>
            <a:r>
              <a:rPr lang="zh-CN" altLang="en-US" dirty="0">
                <a:effectLst/>
                <a:latin typeface="Times New Roman" panose="02020603050405020304" pitchFamily="18" charset="0"/>
                <a:ea typeface="宋体" panose="02010600030101010101" pitchFamily="2" charset="-122"/>
              </a:rPr>
              <a:t>和有机汞，各种形态的汞及其化合物均可直接或通过食物链间接在动物和人体内蓄积并引起多器官多系统毒性作用。</a:t>
            </a:r>
            <a:endParaRPr lang="en-US" altLang="zh-CN" dirty="0">
              <a:effectLst/>
              <a:latin typeface="Times New Roman" panose="02020603050405020304" pitchFamily="18" charset="0"/>
              <a:ea typeface="宋体" panose="02010600030101010101" pitchFamily="2" charset="-122"/>
            </a:endParaRPr>
          </a:p>
        </p:txBody>
      </p:sp>
      <p:sp>
        <p:nvSpPr>
          <p:cNvPr id="46" name="文本框 45"/>
          <p:cNvSpPr txBox="1"/>
          <p:nvPr/>
        </p:nvSpPr>
        <p:spPr>
          <a:xfrm>
            <a:off x="842099" y="3201405"/>
            <a:ext cx="7960985" cy="455189"/>
          </a:xfrm>
          <a:prstGeom prst="rect">
            <a:avLst/>
          </a:prstGeom>
          <a:noFill/>
        </p:spPr>
        <p:txBody>
          <a:bodyPr wrap="square" rtlCol="0">
            <a:spAutoFit/>
          </a:bodyPr>
          <a:lstStyle/>
          <a:p>
            <a:pPr>
              <a:lnSpc>
                <a:spcPct val="150000"/>
              </a:lnSpc>
            </a:pPr>
            <a:r>
              <a:rPr lang="zh-CN" altLang="en-US" b="1" dirty="0">
                <a:effectLst/>
                <a:latin typeface="Times New Roman" panose="02020603050405020304" pitchFamily="18" charset="0"/>
                <a:ea typeface="宋体" panose="02010600030101010101" pitchFamily="2" charset="-122"/>
              </a:rPr>
              <a:t>金属汞</a:t>
            </a:r>
            <a:r>
              <a:rPr lang="zh-CN" altLang="en-US" dirty="0">
                <a:effectLst/>
                <a:latin typeface="Times New Roman" panose="02020603050405020304" pitchFamily="18" charset="0"/>
                <a:ea typeface="宋体" panose="02010600030101010101" pitchFamily="2" charset="-122"/>
              </a:rPr>
              <a:t>易在脑组织中蓄积，引起损害作用。</a:t>
            </a:r>
          </a:p>
        </p:txBody>
      </p:sp>
      <p:sp>
        <p:nvSpPr>
          <p:cNvPr id="12" name="文本框 11"/>
          <p:cNvSpPr txBox="1"/>
          <p:nvPr/>
        </p:nvSpPr>
        <p:spPr>
          <a:xfrm>
            <a:off x="842099" y="4159343"/>
            <a:ext cx="10582114" cy="870688"/>
          </a:xfrm>
          <a:prstGeom prst="rect">
            <a:avLst/>
          </a:prstGeom>
          <a:noFill/>
        </p:spPr>
        <p:txBody>
          <a:bodyPr wrap="square" rtlCol="0">
            <a:spAutoFit/>
          </a:bodyPr>
          <a:lstStyle/>
          <a:p>
            <a:pPr>
              <a:lnSpc>
                <a:spcPct val="150000"/>
              </a:lnSpc>
            </a:pPr>
            <a:r>
              <a:rPr lang="zh-CN" altLang="en-US" b="1" dirty="0">
                <a:effectLst/>
                <a:latin typeface="Times New Roman" panose="02020603050405020304" pitchFamily="18" charset="0"/>
                <a:ea typeface="宋体" panose="02010600030101010101" pitchFamily="2" charset="-122"/>
              </a:rPr>
              <a:t>汞蒸气</a:t>
            </a:r>
            <a:r>
              <a:rPr lang="zh-CN" altLang="en-US" dirty="0">
                <a:effectLst/>
                <a:latin typeface="Times New Roman" panose="02020603050405020304" pitchFamily="18" charset="0"/>
                <a:ea typeface="宋体" panose="02010600030101010101" pitchFamily="2" charset="-122"/>
              </a:rPr>
              <a:t>通过肺泡进人人体，在红细胞和其他组织中被氧化成 </a:t>
            </a:r>
            <a:r>
              <a:rPr lang="en-GB" altLang="zh-CN" dirty="0">
                <a:effectLst/>
                <a:latin typeface="Times New Roman" panose="02020603050405020304" pitchFamily="18" charset="0"/>
                <a:ea typeface="宋体" panose="02010600030101010101" pitchFamily="2" charset="-122"/>
              </a:rPr>
              <a:t>Hg</a:t>
            </a:r>
            <a:r>
              <a:rPr lang="en-US" altLang="zh-CN" baseline="30000" dirty="0">
                <a:effectLst/>
                <a:latin typeface="Times New Roman" panose="02020603050405020304" pitchFamily="18" charset="0"/>
                <a:ea typeface="宋体" panose="02010600030101010101" pitchFamily="2" charset="-122"/>
              </a:rPr>
              <a:t>2</a:t>
            </a:r>
            <a:r>
              <a:rPr lang="en-GB" altLang="zh-CN" baseline="30000" dirty="0">
                <a:effectLst/>
                <a:latin typeface="Times New Roman" panose="02020603050405020304" pitchFamily="18" charset="0"/>
                <a:ea typeface="宋体" panose="02010600030101010101" pitchFamily="2" charset="-122"/>
              </a:rPr>
              <a:t>+</a:t>
            </a:r>
            <a:r>
              <a:rPr lang="zh-CN" altLang="en-GB" dirty="0">
                <a:effectLst/>
                <a:latin typeface="Times New Roman" panose="02020603050405020304" pitchFamily="18" charset="0"/>
                <a:ea typeface="宋体" panose="02010600030101010101" pitchFamily="2" charset="-122"/>
              </a:rPr>
              <a:t>，</a:t>
            </a:r>
            <a:r>
              <a:rPr lang="zh-CN" altLang="en-US" dirty="0">
                <a:effectLst/>
                <a:latin typeface="Times New Roman" panose="02020603050405020304" pitchFamily="18" charset="0"/>
                <a:ea typeface="宋体" panose="02010600030101010101" pitchFamily="2" charset="-122"/>
              </a:rPr>
              <a:t>由于</a:t>
            </a:r>
            <a:r>
              <a:rPr lang="en-GB" altLang="zh-CN" u="sng" dirty="0">
                <a:effectLst/>
                <a:latin typeface="Times New Roman" panose="02020603050405020304" pitchFamily="18" charset="0"/>
                <a:ea typeface="宋体" panose="02010600030101010101" pitchFamily="2" charset="-122"/>
              </a:rPr>
              <a:t>Hg</a:t>
            </a:r>
            <a:r>
              <a:rPr lang="en-US" altLang="zh-CN" u="sng" baseline="30000" dirty="0">
                <a:effectLst/>
                <a:latin typeface="Times New Roman" panose="02020603050405020304" pitchFamily="18" charset="0"/>
                <a:ea typeface="宋体" panose="02010600030101010101" pitchFamily="2" charset="-122"/>
              </a:rPr>
              <a:t>2</a:t>
            </a:r>
            <a:r>
              <a:rPr lang="en-GB" altLang="zh-CN" u="sng" baseline="30000" dirty="0">
                <a:effectLst/>
                <a:latin typeface="Times New Roman" panose="02020603050405020304" pitchFamily="18" charset="0"/>
                <a:ea typeface="宋体" panose="02010600030101010101" pitchFamily="2" charset="-122"/>
              </a:rPr>
              <a:t>+</a:t>
            </a:r>
            <a:r>
              <a:rPr lang="zh-CN" altLang="en-US" u="sng" dirty="0">
                <a:effectLst/>
                <a:latin typeface="Times New Roman" panose="02020603050405020304" pitchFamily="18" charset="0"/>
                <a:ea typeface="宋体" panose="02010600030101010101" pitchFamily="2" charset="-122"/>
              </a:rPr>
              <a:t>与蛋白质和酶中的巯基反应形成牢固的硫汞键</a:t>
            </a:r>
            <a:r>
              <a:rPr lang="zh-CN" altLang="en-US" dirty="0">
                <a:effectLst/>
                <a:latin typeface="Times New Roman" panose="02020603050405020304" pitchFamily="18" charset="0"/>
                <a:ea typeface="宋体" panose="02010600030101010101" pitchFamily="2" charset="-122"/>
              </a:rPr>
              <a:t>，改变了蛋白质尤其是酶的结构与功能，使细胞代谢紊乱，导致组织器官病变。</a:t>
            </a:r>
            <a:endParaRPr lang="en-US" altLang="zh-CN" dirty="0">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13&quot;:[4364954]}"/>
</p:tagLst>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1954</Words>
  <Application>Microsoft Macintosh PowerPoint</Application>
  <PresentationFormat>宽屏</PresentationFormat>
  <Paragraphs>153</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宋体</vt:lpstr>
      <vt:lpstr>微软雅黑</vt:lpstr>
      <vt:lpstr>Arial</vt:lpstr>
      <vt:lpstr>Calibri</vt:lpstr>
      <vt:lpstr>Calibri Light</vt:lpstr>
      <vt:lpstr>Helvetica Neue</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基础架构处</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0022</dc:title>
  <dc:creator>ZK</dc:creator>
  <cp:lastModifiedBy>Microsoft Office User</cp:lastModifiedBy>
  <cp:revision>207</cp:revision>
  <dcterms:created xsi:type="dcterms:W3CDTF">2024-10-30T14:32:00Z</dcterms:created>
  <dcterms:modified xsi:type="dcterms:W3CDTF">2024-12-05T10:21:46Z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ICV">
    <vt:lpwstr>27E67A8C38C9442F8EBF7DA8D5141391_13</vt:lpwstr>
  </property>
</Properties>
</file>