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bookmarkIdSeed="4">
  <p:sldMasterIdLst>
    <p:sldMasterId id="2147483648" r:id="rId1"/>
    <p:sldMasterId id="2147483657" r:id="rId2"/>
  </p:sldMasterIdLst>
  <p:notesMasterIdLst>
    <p:notesMasterId r:id="rId37"/>
  </p:notesMasterIdLst>
  <p:sldIdLst>
    <p:sldId id="639" r:id="rId3"/>
    <p:sldId id="664" r:id="rId4"/>
    <p:sldId id="870" r:id="rId5"/>
    <p:sldId id="718" r:id="rId6"/>
    <p:sldId id="869" r:id="rId7"/>
    <p:sldId id="715" r:id="rId8"/>
    <p:sldId id="821" r:id="rId9"/>
    <p:sldId id="844" r:id="rId10"/>
    <p:sldId id="871" r:id="rId11"/>
    <p:sldId id="850" r:id="rId12"/>
    <p:sldId id="872" r:id="rId13"/>
    <p:sldId id="852" r:id="rId14"/>
    <p:sldId id="851" r:id="rId15"/>
    <p:sldId id="853" r:id="rId16"/>
    <p:sldId id="854" r:id="rId17"/>
    <p:sldId id="855" r:id="rId18"/>
    <p:sldId id="856" r:id="rId19"/>
    <p:sldId id="857" r:id="rId20"/>
    <p:sldId id="858" r:id="rId21"/>
    <p:sldId id="859" r:id="rId22"/>
    <p:sldId id="860" r:id="rId23"/>
    <p:sldId id="861" r:id="rId24"/>
    <p:sldId id="866" r:id="rId25"/>
    <p:sldId id="875" r:id="rId26"/>
    <p:sldId id="884" r:id="rId27"/>
    <p:sldId id="865" r:id="rId28"/>
    <p:sldId id="885" r:id="rId29"/>
    <p:sldId id="846" r:id="rId30"/>
    <p:sldId id="886" r:id="rId31"/>
    <p:sldId id="822" r:id="rId32"/>
    <p:sldId id="895" r:id="rId33"/>
    <p:sldId id="894" r:id="rId34"/>
    <p:sldId id="868" r:id="rId35"/>
    <p:sldId id="748" r:id="rId36"/>
  </p:sldIdLst>
  <p:sldSz cx="12192000" cy="6858000"/>
  <p:notesSz cx="6858000" cy="9144000"/>
  <p:embeddedFontLst>
    <p:embeddedFont>
      <p:font typeface="等线" panose="02010600030101010101" pitchFamily="2" charset="-122"/>
      <p:regular r:id="rId38"/>
      <p:bold r:id="rId39"/>
    </p:embeddedFont>
    <p:embeddedFont>
      <p:font typeface="等线 Light" panose="02010600030101010101" pitchFamily="2" charset="-122"/>
      <p:regular r:id="rId40"/>
    </p:embeddedFont>
    <p:embeddedFont>
      <p:font typeface="微软雅黑" panose="020B0503020204020204" pitchFamily="34" charset="-122"/>
      <p:regular r:id="rId41"/>
      <p:bold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0000"/>
    <a:srgbClr val="529949"/>
    <a:srgbClr val="CC0000"/>
    <a:srgbClr val="993300"/>
    <a:srgbClr val="F2F5F8"/>
    <a:srgbClr val="768394"/>
    <a:srgbClr val="D7D3D0"/>
    <a:srgbClr val="EFD7CB"/>
    <a:srgbClr val="E2C8B1"/>
    <a:srgbClr val="9DB6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57" autoAdjust="0"/>
    <p:restoredTop sz="94660"/>
  </p:normalViewPr>
  <p:slideViewPr>
    <p:cSldViewPr snapToGrid="0">
      <p:cViewPr varScale="1">
        <p:scale>
          <a:sx n="66" d="100"/>
          <a:sy n="66" d="100"/>
        </p:scale>
        <p:origin x="144" y="48"/>
      </p:cViewPr>
      <p:guideLst/>
    </p:cSldViewPr>
  </p:slideViewPr>
  <p:notesTextViewPr>
    <p:cViewPr>
      <p:scale>
        <a:sx n="1" d="1"/>
        <a:sy n="1" d="1"/>
      </p:scale>
      <p:origin x="0" y="0"/>
    </p:cViewPr>
  </p:notesTextViewPr>
  <p:sorterViewPr>
    <p:cViewPr varScale="1">
      <p:scale>
        <a:sx n="1" d="1"/>
        <a:sy n="1" d="1"/>
      </p:scale>
      <p:origin x="0" y="-42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DA49E97-3F63-4B07-B443-D97F5AB94D7C}" type="datetimeFigureOut">
              <a:rPr lang="zh-CN" altLang="en-US" smtClean="0"/>
              <a:t>2024/11/26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0176D025-9C82-4627-AC95-A731BB73F602}"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50EAB-45D0-428D-A945-51DC3B04C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3025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3"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839200" y="64459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8FDCA-5F31-45C2-9228-1965BA17AD8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5B9B58-A815-C2E4-CB92-7CBABFFD046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2F5548-B720-A0BA-6C49-2A7E92E3CEC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66C2DC-043F-46AD-4AA2-25DA19924E75}"/>
              </a:ext>
            </a:extLst>
          </p:cNvPr>
          <p:cNvSpPr>
            <a:spLocks noGrp="1"/>
          </p:cNvSpPr>
          <p:nvPr>
            <p:ph type="dt" sz="half" idx="10"/>
          </p:nvPr>
        </p:nvSpPr>
        <p:spPr/>
        <p:txBody>
          <a:bodyPr/>
          <a:lstStyle/>
          <a:p>
            <a:fld id="{F3C294CD-9795-4D4C-868D-B576D32824E4}"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824CA62C-6BAC-4E61-60CA-8EB76F61CE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01F9CB-FCB5-694C-80B4-9EC8B598640C}"/>
              </a:ext>
            </a:extLst>
          </p:cNvPr>
          <p:cNvSpPr>
            <a:spLocks noGrp="1"/>
          </p:cNvSpPr>
          <p:nvPr>
            <p:ph type="sldNum" sz="quarter" idx="12"/>
          </p:nvPr>
        </p:nvSpPr>
        <p:spPr/>
        <p:txBody>
          <a:bodyPr/>
          <a:lstStyle/>
          <a:p>
            <a:fld id="{32DB6B19-4D78-4177-855C-325D17E17A51}" type="slidenum">
              <a:rPr lang="zh-CN" altLang="en-US" smtClean="0"/>
              <a:t>‹#›</a:t>
            </a:fld>
            <a:endParaRPr lang="zh-CN" altLang="en-US"/>
          </a:p>
        </p:txBody>
      </p:sp>
    </p:spTree>
    <p:extLst>
      <p:ext uri="{BB962C8B-B14F-4D97-AF65-F5344CB8AC3E}">
        <p14:creationId xmlns:p14="http://schemas.microsoft.com/office/powerpoint/2010/main" val="781366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069482-F6A8-8A27-F4B2-6033707AC1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09AE113-175D-A8DF-2838-91CF222A90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2FD8C7C-F66C-CD10-FE8E-9AF5EF5F00EE}"/>
              </a:ext>
            </a:extLst>
          </p:cNvPr>
          <p:cNvSpPr>
            <a:spLocks noGrp="1"/>
          </p:cNvSpPr>
          <p:nvPr>
            <p:ph type="dt" sz="half" idx="10"/>
          </p:nvPr>
        </p:nvSpPr>
        <p:spPr/>
        <p:txBody>
          <a:bodyPr/>
          <a:lstStyle/>
          <a:p>
            <a:fld id="{F3C294CD-9795-4D4C-868D-B576D32824E4}"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A7B34C8D-81F5-B6A5-5D6F-7C04548A0B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BE721E-4E8A-4D16-55DF-36428DC5DCEE}"/>
              </a:ext>
            </a:extLst>
          </p:cNvPr>
          <p:cNvSpPr>
            <a:spLocks noGrp="1"/>
          </p:cNvSpPr>
          <p:nvPr>
            <p:ph type="sldNum" sz="quarter" idx="12"/>
          </p:nvPr>
        </p:nvSpPr>
        <p:spPr/>
        <p:txBody>
          <a:bodyPr/>
          <a:lstStyle/>
          <a:p>
            <a:fld id="{32DB6B19-4D78-4177-855C-325D17E17A51}" type="slidenum">
              <a:rPr lang="zh-CN" altLang="en-US" smtClean="0"/>
              <a:t>‹#›</a:t>
            </a:fld>
            <a:endParaRPr lang="zh-CN" altLang="en-US"/>
          </a:p>
        </p:txBody>
      </p:sp>
    </p:spTree>
    <p:extLst>
      <p:ext uri="{BB962C8B-B14F-4D97-AF65-F5344CB8AC3E}">
        <p14:creationId xmlns:p14="http://schemas.microsoft.com/office/powerpoint/2010/main" val="525511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8EB203-9885-12E1-F6B5-4EF224EFA5F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EECB9A4-41A7-18DC-FF5C-558916B2600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C08044C-84E7-D569-7445-12CC5FAD654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859C464-3F03-A127-957B-FE89113C0432}"/>
              </a:ext>
            </a:extLst>
          </p:cNvPr>
          <p:cNvSpPr>
            <a:spLocks noGrp="1"/>
          </p:cNvSpPr>
          <p:nvPr>
            <p:ph type="dt" sz="half" idx="10"/>
          </p:nvPr>
        </p:nvSpPr>
        <p:spPr/>
        <p:txBody>
          <a:bodyPr/>
          <a:lstStyle/>
          <a:p>
            <a:fld id="{F3C294CD-9795-4D4C-868D-B576D32824E4}" type="datetimeFigureOut">
              <a:rPr lang="zh-CN" altLang="en-US" smtClean="0"/>
              <a:t>2024/11/26</a:t>
            </a:fld>
            <a:endParaRPr lang="zh-CN" altLang="en-US"/>
          </a:p>
        </p:txBody>
      </p:sp>
      <p:sp>
        <p:nvSpPr>
          <p:cNvPr id="6" name="页脚占位符 5">
            <a:extLst>
              <a:ext uri="{FF2B5EF4-FFF2-40B4-BE49-F238E27FC236}">
                <a16:creationId xmlns:a16="http://schemas.microsoft.com/office/drawing/2014/main" id="{08BDFA8E-83F2-C0BB-15A7-D849575880C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439C68-94DB-CD80-0CC1-B48852C8B38B}"/>
              </a:ext>
            </a:extLst>
          </p:cNvPr>
          <p:cNvSpPr>
            <a:spLocks noGrp="1"/>
          </p:cNvSpPr>
          <p:nvPr>
            <p:ph type="sldNum" sz="quarter" idx="12"/>
          </p:nvPr>
        </p:nvSpPr>
        <p:spPr/>
        <p:txBody>
          <a:bodyPr/>
          <a:lstStyle/>
          <a:p>
            <a:fld id="{32DB6B19-4D78-4177-855C-325D17E17A51}" type="slidenum">
              <a:rPr lang="zh-CN" altLang="en-US" smtClean="0"/>
              <a:t>‹#›</a:t>
            </a:fld>
            <a:endParaRPr lang="zh-CN" altLang="en-US"/>
          </a:p>
        </p:txBody>
      </p:sp>
    </p:spTree>
    <p:extLst>
      <p:ext uri="{BB962C8B-B14F-4D97-AF65-F5344CB8AC3E}">
        <p14:creationId xmlns:p14="http://schemas.microsoft.com/office/powerpoint/2010/main" val="4233675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252BD0-69F6-997B-3573-DBE2FF3CDA9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3313555-E987-B6DE-7703-181FC82F6E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770F58C-EBAC-34DD-3E17-84F25BF4752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9239C3-11A7-19C0-D6E9-3BB0A425C4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4E399A3-3E3F-D7B4-65B7-8DBFC996210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E24B52E-24AA-ECE3-8A5E-D5151854B7E8}"/>
              </a:ext>
            </a:extLst>
          </p:cNvPr>
          <p:cNvSpPr>
            <a:spLocks noGrp="1"/>
          </p:cNvSpPr>
          <p:nvPr>
            <p:ph type="dt" sz="half" idx="10"/>
          </p:nvPr>
        </p:nvSpPr>
        <p:spPr/>
        <p:txBody>
          <a:bodyPr/>
          <a:lstStyle/>
          <a:p>
            <a:fld id="{F3C294CD-9795-4D4C-868D-B576D32824E4}" type="datetimeFigureOut">
              <a:rPr lang="zh-CN" altLang="en-US" smtClean="0"/>
              <a:t>2024/11/26</a:t>
            </a:fld>
            <a:endParaRPr lang="zh-CN" altLang="en-US"/>
          </a:p>
        </p:txBody>
      </p:sp>
      <p:sp>
        <p:nvSpPr>
          <p:cNvPr id="8" name="页脚占位符 7">
            <a:extLst>
              <a:ext uri="{FF2B5EF4-FFF2-40B4-BE49-F238E27FC236}">
                <a16:creationId xmlns:a16="http://schemas.microsoft.com/office/drawing/2014/main" id="{0F3F9FE1-9B31-934A-C4E6-CFA88246E15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13763F3-83F6-8CF1-8E21-0AF4ADB3E4EF}"/>
              </a:ext>
            </a:extLst>
          </p:cNvPr>
          <p:cNvSpPr>
            <a:spLocks noGrp="1"/>
          </p:cNvSpPr>
          <p:nvPr>
            <p:ph type="sldNum" sz="quarter" idx="12"/>
          </p:nvPr>
        </p:nvSpPr>
        <p:spPr/>
        <p:txBody>
          <a:bodyPr/>
          <a:lstStyle/>
          <a:p>
            <a:fld id="{32DB6B19-4D78-4177-855C-325D17E17A51}" type="slidenum">
              <a:rPr lang="zh-CN" altLang="en-US" smtClean="0"/>
              <a:t>‹#›</a:t>
            </a:fld>
            <a:endParaRPr lang="zh-CN" altLang="en-US"/>
          </a:p>
        </p:txBody>
      </p:sp>
    </p:spTree>
    <p:extLst>
      <p:ext uri="{BB962C8B-B14F-4D97-AF65-F5344CB8AC3E}">
        <p14:creationId xmlns:p14="http://schemas.microsoft.com/office/powerpoint/2010/main" val="3880253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08B6EB-A8A0-B8E5-796B-4326E2C54D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3B5BF35-D432-48B5-E77A-0C22B8C3994D}"/>
              </a:ext>
            </a:extLst>
          </p:cNvPr>
          <p:cNvSpPr>
            <a:spLocks noGrp="1"/>
          </p:cNvSpPr>
          <p:nvPr>
            <p:ph type="dt" sz="half" idx="10"/>
          </p:nvPr>
        </p:nvSpPr>
        <p:spPr/>
        <p:txBody>
          <a:bodyPr/>
          <a:lstStyle/>
          <a:p>
            <a:fld id="{F3C294CD-9795-4D4C-868D-B576D32824E4}" type="datetimeFigureOut">
              <a:rPr lang="zh-CN" altLang="en-US" smtClean="0"/>
              <a:t>2024/11/26</a:t>
            </a:fld>
            <a:endParaRPr lang="zh-CN" altLang="en-US"/>
          </a:p>
        </p:txBody>
      </p:sp>
      <p:sp>
        <p:nvSpPr>
          <p:cNvPr id="4" name="页脚占位符 3">
            <a:extLst>
              <a:ext uri="{FF2B5EF4-FFF2-40B4-BE49-F238E27FC236}">
                <a16:creationId xmlns:a16="http://schemas.microsoft.com/office/drawing/2014/main" id="{8B445688-E27A-9EE8-F740-B7F8530C7D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F5F5CC1-70B0-73C6-AB25-23EA8088E359}"/>
              </a:ext>
            </a:extLst>
          </p:cNvPr>
          <p:cNvSpPr>
            <a:spLocks noGrp="1"/>
          </p:cNvSpPr>
          <p:nvPr>
            <p:ph type="sldNum" sz="quarter" idx="12"/>
          </p:nvPr>
        </p:nvSpPr>
        <p:spPr/>
        <p:txBody>
          <a:bodyPr/>
          <a:lstStyle/>
          <a:p>
            <a:fld id="{32DB6B19-4D78-4177-855C-325D17E17A51}" type="slidenum">
              <a:rPr lang="zh-CN" altLang="en-US" smtClean="0"/>
              <a:t>‹#›</a:t>
            </a:fld>
            <a:endParaRPr lang="zh-CN" altLang="en-US"/>
          </a:p>
        </p:txBody>
      </p:sp>
    </p:spTree>
    <p:extLst>
      <p:ext uri="{BB962C8B-B14F-4D97-AF65-F5344CB8AC3E}">
        <p14:creationId xmlns:p14="http://schemas.microsoft.com/office/powerpoint/2010/main" val="2972900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D45C6A-3ADE-F5A2-6D7B-40B269D2735A}"/>
              </a:ext>
            </a:extLst>
          </p:cNvPr>
          <p:cNvSpPr>
            <a:spLocks noGrp="1"/>
          </p:cNvSpPr>
          <p:nvPr>
            <p:ph type="dt" sz="half" idx="10"/>
          </p:nvPr>
        </p:nvSpPr>
        <p:spPr/>
        <p:txBody>
          <a:bodyPr/>
          <a:lstStyle/>
          <a:p>
            <a:fld id="{F3C294CD-9795-4D4C-868D-B576D32824E4}" type="datetimeFigureOut">
              <a:rPr lang="zh-CN" altLang="en-US" smtClean="0"/>
              <a:t>2024/11/26</a:t>
            </a:fld>
            <a:endParaRPr lang="zh-CN" altLang="en-US"/>
          </a:p>
        </p:txBody>
      </p:sp>
      <p:sp>
        <p:nvSpPr>
          <p:cNvPr id="3" name="页脚占位符 2">
            <a:extLst>
              <a:ext uri="{FF2B5EF4-FFF2-40B4-BE49-F238E27FC236}">
                <a16:creationId xmlns:a16="http://schemas.microsoft.com/office/drawing/2014/main" id="{B0F54473-AF55-E992-B014-2DBE4D0E19E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119841E-EC0E-E56E-EEE0-4ABC1E814B6D}"/>
              </a:ext>
            </a:extLst>
          </p:cNvPr>
          <p:cNvSpPr>
            <a:spLocks noGrp="1"/>
          </p:cNvSpPr>
          <p:nvPr>
            <p:ph type="sldNum" sz="quarter" idx="12"/>
          </p:nvPr>
        </p:nvSpPr>
        <p:spPr/>
        <p:txBody>
          <a:bodyPr/>
          <a:lstStyle/>
          <a:p>
            <a:fld id="{32DB6B19-4D78-4177-855C-325D17E17A51}" type="slidenum">
              <a:rPr lang="zh-CN" altLang="en-US" smtClean="0"/>
              <a:t>‹#›</a:t>
            </a:fld>
            <a:endParaRPr lang="zh-CN" altLang="en-US"/>
          </a:p>
        </p:txBody>
      </p:sp>
    </p:spTree>
    <p:extLst>
      <p:ext uri="{BB962C8B-B14F-4D97-AF65-F5344CB8AC3E}">
        <p14:creationId xmlns:p14="http://schemas.microsoft.com/office/powerpoint/2010/main" val="1486297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33B070-3881-B20B-B51F-92DA3C1200C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629DCE-66B9-7A92-2A7C-1C31F1F3D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0193FE-39F4-63D5-BFE9-C1FA826B1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EB77E09-7BDF-B446-5774-681EF9F0B41D}"/>
              </a:ext>
            </a:extLst>
          </p:cNvPr>
          <p:cNvSpPr>
            <a:spLocks noGrp="1"/>
          </p:cNvSpPr>
          <p:nvPr>
            <p:ph type="dt" sz="half" idx="10"/>
          </p:nvPr>
        </p:nvSpPr>
        <p:spPr/>
        <p:txBody>
          <a:bodyPr/>
          <a:lstStyle/>
          <a:p>
            <a:fld id="{F3C294CD-9795-4D4C-868D-B576D32824E4}" type="datetimeFigureOut">
              <a:rPr lang="zh-CN" altLang="en-US" smtClean="0"/>
              <a:t>2024/11/26</a:t>
            </a:fld>
            <a:endParaRPr lang="zh-CN" altLang="en-US"/>
          </a:p>
        </p:txBody>
      </p:sp>
      <p:sp>
        <p:nvSpPr>
          <p:cNvPr id="6" name="页脚占位符 5">
            <a:extLst>
              <a:ext uri="{FF2B5EF4-FFF2-40B4-BE49-F238E27FC236}">
                <a16:creationId xmlns:a16="http://schemas.microsoft.com/office/drawing/2014/main" id="{39E389E7-FC78-53BA-A233-43C1D729092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AA3F6A-02F4-FCD6-5344-931EB63D0154}"/>
              </a:ext>
            </a:extLst>
          </p:cNvPr>
          <p:cNvSpPr>
            <a:spLocks noGrp="1"/>
          </p:cNvSpPr>
          <p:nvPr>
            <p:ph type="sldNum" sz="quarter" idx="12"/>
          </p:nvPr>
        </p:nvSpPr>
        <p:spPr/>
        <p:txBody>
          <a:bodyPr/>
          <a:lstStyle/>
          <a:p>
            <a:fld id="{32DB6B19-4D78-4177-855C-325D17E17A51}" type="slidenum">
              <a:rPr lang="zh-CN" altLang="en-US" smtClean="0"/>
              <a:t>‹#›</a:t>
            </a:fld>
            <a:endParaRPr lang="zh-CN" altLang="en-US"/>
          </a:p>
        </p:txBody>
      </p:sp>
    </p:spTree>
    <p:extLst>
      <p:ext uri="{BB962C8B-B14F-4D97-AF65-F5344CB8AC3E}">
        <p14:creationId xmlns:p14="http://schemas.microsoft.com/office/powerpoint/2010/main" val="2065289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47B216-D17A-0D6F-3045-BEEDAE687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1A73F1C-9485-04E6-14F6-5B6FDC696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4405D71-D9FD-C083-E96E-AE916DD81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BF03674-63A5-A1B6-9635-7604204D7A20}"/>
              </a:ext>
            </a:extLst>
          </p:cNvPr>
          <p:cNvSpPr>
            <a:spLocks noGrp="1"/>
          </p:cNvSpPr>
          <p:nvPr>
            <p:ph type="dt" sz="half" idx="10"/>
          </p:nvPr>
        </p:nvSpPr>
        <p:spPr/>
        <p:txBody>
          <a:bodyPr/>
          <a:lstStyle/>
          <a:p>
            <a:fld id="{F3C294CD-9795-4D4C-868D-B576D32824E4}" type="datetimeFigureOut">
              <a:rPr lang="zh-CN" altLang="en-US" smtClean="0"/>
              <a:t>2024/11/26</a:t>
            </a:fld>
            <a:endParaRPr lang="zh-CN" altLang="en-US"/>
          </a:p>
        </p:txBody>
      </p:sp>
      <p:sp>
        <p:nvSpPr>
          <p:cNvPr id="6" name="页脚占位符 5">
            <a:extLst>
              <a:ext uri="{FF2B5EF4-FFF2-40B4-BE49-F238E27FC236}">
                <a16:creationId xmlns:a16="http://schemas.microsoft.com/office/drawing/2014/main" id="{6DC862B2-AE97-F80F-36F9-06A393E01CD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DBFBB9F-2C62-E8C9-7A1A-C5A93C84791B}"/>
              </a:ext>
            </a:extLst>
          </p:cNvPr>
          <p:cNvSpPr>
            <a:spLocks noGrp="1"/>
          </p:cNvSpPr>
          <p:nvPr>
            <p:ph type="sldNum" sz="quarter" idx="12"/>
          </p:nvPr>
        </p:nvSpPr>
        <p:spPr/>
        <p:txBody>
          <a:bodyPr/>
          <a:lstStyle/>
          <a:p>
            <a:fld id="{32DB6B19-4D78-4177-855C-325D17E17A51}" type="slidenum">
              <a:rPr lang="zh-CN" altLang="en-US" smtClean="0"/>
              <a:t>‹#›</a:t>
            </a:fld>
            <a:endParaRPr lang="zh-CN" altLang="en-US"/>
          </a:p>
        </p:txBody>
      </p:sp>
    </p:spTree>
    <p:extLst>
      <p:ext uri="{BB962C8B-B14F-4D97-AF65-F5344CB8AC3E}">
        <p14:creationId xmlns:p14="http://schemas.microsoft.com/office/powerpoint/2010/main" val="2083918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C4F42-0C77-93F3-C883-5DDE18A4573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449F20-2224-C357-F5B0-C2F9397C09B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090CBB-1D3F-8B72-CAD3-36513AC289CA}"/>
              </a:ext>
            </a:extLst>
          </p:cNvPr>
          <p:cNvSpPr>
            <a:spLocks noGrp="1"/>
          </p:cNvSpPr>
          <p:nvPr>
            <p:ph type="dt" sz="half" idx="10"/>
          </p:nvPr>
        </p:nvSpPr>
        <p:spPr/>
        <p:txBody>
          <a:bodyPr/>
          <a:lstStyle/>
          <a:p>
            <a:fld id="{F3C294CD-9795-4D4C-868D-B576D32824E4}"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FD6FB9F1-B35D-B1FB-3B00-8F9E1393C9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1D0B1D-1A9A-9DCD-BE13-291083F36631}"/>
              </a:ext>
            </a:extLst>
          </p:cNvPr>
          <p:cNvSpPr>
            <a:spLocks noGrp="1"/>
          </p:cNvSpPr>
          <p:nvPr>
            <p:ph type="sldNum" sz="quarter" idx="12"/>
          </p:nvPr>
        </p:nvSpPr>
        <p:spPr/>
        <p:txBody>
          <a:bodyPr/>
          <a:lstStyle/>
          <a:p>
            <a:fld id="{32DB6B19-4D78-4177-855C-325D17E17A51}" type="slidenum">
              <a:rPr lang="zh-CN" altLang="en-US" smtClean="0"/>
              <a:t>‹#›</a:t>
            </a:fld>
            <a:endParaRPr lang="zh-CN" altLang="en-US"/>
          </a:p>
        </p:txBody>
      </p:sp>
    </p:spTree>
    <p:extLst>
      <p:ext uri="{BB962C8B-B14F-4D97-AF65-F5344CB8AC3E}">
        <p14:creationId xmlns:p14="http://schemas.microsoft.com/office/powerpoint/2010/main" val="1712219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C259CF6-F596-2EB9-9C85-9FE54580A38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BE3158E-EACF-9572-9A22-8C15FFFC39E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77429E7-E5B1-0EC1-4703-E1535B09F7FE}"/>
              </a:ext>
            </a:extLst>
          </p:cNvPr>
          <p:cNvSpPr>
            <a:spLocks noGrp="1"/>
          </p:cNvSpPr>
          <p:nvPr>
            <p:ph type="dt" sz="half" idx="10"/>
          </p:nvPr>
        </p:nvSpPr>
        <p:spPr/>
        <p:txBody>
          <a:bodyPr/>
          <a:lstStyle/>
          <a:p>
            <a:fld id="{F3C294CD-9795-4D4C-868D-B576D32824E4}"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AFFFD873-4A37-5BE1-7A64-4C14B077E0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05FDF8-52B3-0192-4FD8-158331B04A24}"/>
              </a:ext>
            </a:extLst>
          </p:cNvPr>
          <p:cNvSpPr>
            <a:spLocks noGrp="1"/>
          </p:cNvSpPr>
          <p:nvPr>
            <p:ph type="sldNum" sz="quarter" idx="12"/>
          </p:nvPr>
        </p:nvSpPr>
        <p:spPr/>
        <p:txBody>
          <a:bodyPr/>
          <a:lstStyle/>
          <a:p>
            <a:fld id="{32DB6B19-4D78-4177-855C-325D17E17A51}" type="slidenum">
              <a:rPr lang="zh-CN" altLang="en-US" smtClean="0"/>
              <a:t>‹#›</a:t>
            </a:fld>
            <a:endParaRPr lang="zh-CN" altLang="en-US"/>
          </a:p>
        </p:txBody>
      </p:sp>
    </p:spTree>
    <p:extLst>
      <p:ext uri="{BB962C8B-B14F-4D97-AF65-F5344CB8AC3E}">
        <p14:creationId xmlns:p14="http://schemas.microsoft.com/office/powerpoint/2010/main" val="3904712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3"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5" name="箭头: 五边形 4"/>
          <p:cNvSpPr/>
          <p:nvPr userDrawn="1"/>
        </p:nvSpPr>
        <p:spPr>
          <a:xfrm flipH="1">
            <a:off x="10625556" y="6431280"/>
            <a:ext cx="1566441" cy="394472"/>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灯片编号占位符 5"/>
          <p:cNvSpPr>
            <a:spLocks noGrp="1"/>
          </p:cNvSpPr>
          <p:nvPr>
            <p:ph type="sldNum" sz="quarter" idx="4"/>
          </p:nvPr>
        </p:nvSpPr>
        <p:spPr>
          <a:xfrm>
            <a:off x="8839200" y="64459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8FDCA-5F31-45C2-9228-1965BA17AD8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3"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839200" y="64459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8FDCA-5F31-45C2-9228-1965BA17AD8A}" type="slidenum">
              <a:rPr lang="zh-CN" altLang="en-US" smtClean="0"/>
              <a:t>‹#›</a:t>
            </a:fld>
            <a:endParaRPr lang="zh-CN" altLang="en-US"/>
          </a:p>
        </p:txBody>
      </p:sp>
    </p:spTree>
    <p:extLst>
      <p:ext uri="{BB962C8B-B14F-4D97-AF65-F5344CB8AC3E}">
        <p14:creationId xmlns:p14="http://schemas.microsoft.com/office/powerpoint/2010/main" val="314453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8" name="箭头: 五边形 7"/>
          <p:cNvSpPr/>
          <p:nvPr userDrawn="1"/>
        </p:nvSpPr>
        <p:spPr>
          <a:xfrm flipH="1">
            <a:off x="10625556" y="6431280"/>
            <a:ext cx="1566441" cy="394472"/>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灯片编号占位符 5"/>
          <p:cNvSpPr>
            <a:spLocks noGrp="1"/>
          </p:cNvSpPr>
          <p:nvPr userDrawn="1">
            <p:ph type="sldNum" sz="quarter" idx="4"/>
          </p:nvPr>
        </p:nvSpPr>
        <p:spPr>
          <a:xfrm>
            <a:off x="8839200" y="64459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8FDCA-5F31-45C2-9228-1965BA17AD8A}" type="slidenum">
              <a:rPr lang="zh-CN" altLang="en-US" smtClean="0"/>
              <a:t>‹#›</a:t>
            </a:fld>
            <a:endParaRPr lang="zh-CN" altLang="en-US"/>
          </a:p>
        </p:txBody>
      </p:sp>
      <p:sp>
        <p:nvSpPr>
          <p:cNvPr id="9" name="矩形: 圆角 8"/>
          <p:cNvSpPr/>
          <p:nvPr userDrawn="1"/>
        </p:nvSpPr>
        <p:spPr>
          <a:xfrm flipH="1">
            <a:off x="0" y="0"/>
            <a:ext cx="2082350" cy="6858000"/>
          </a:xfrm>
          <a:prstGeom prst="roundRect">
            <a:avLst>
              <a:gd name="adj" fmla="val 0"/>
            </a:avLst>
          </a:prstGeom>
          <a:solidFill>
            <a:schemeClr val="bg1">
              <a:lumMod val="95000"/>
            </a:schemeClr>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4" name="直接连接符 3"/>
          <p:cNvCxnSpPr/>
          <p:nvPr userDrawn="1"/>
        </p:nvCxnSpPr>
        <p:spPr>
          <a:xfrm>
            <a:off x="-5176" y="2359916"/>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圆角 15"/>
          <p:cNvSpPr/>
          <p:nvPr userDrawn="1"/>
        </p:nvSpPr>
        <p:spPr>
          <a:xfrm flipH="1">
            <a:off x="-5176" y="787400"/>
            <a:ext cx="2082350" cy="787400"/>
          </a:xfrm>
          <a:prstGeom prst="roundRect">
            <a:avLst>
              <a:gd name="adj" fmla="val 0"/>
            </a:avLst>
          </a:prstGeom>
          <a:solidFill>
            <a:schemeClr val="accent1"/>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文本框 20"/>
          <p:cNvSpPr txBox="1"/>
          <p:nvPr userDrawn="1"/>
        </p:nvSpPr>
        <p:spPr>
          <a:xfrm>
            <a:off x="57872" y="4186491"/>
            <a:ext cx="1956254" cy="276999"/>
          </a:xfrm>
          <a:prstGeom prst="rect">
            <a:avLst/>
          </a:prstGeom>
          <a:noFill/>
        </p:spPr>
        <p:txBody>
          <a:bodyPr wrap="square" lIns="0" tIns="0" rIns="0" bIns="0" rtlCol="0" anchor="ctr" anchorCtr="1">
            <a:spAutoFit/>
          </a:bodyPr>
          <a:lstStyle/>
          <a:p>
            <a:pPr algn="ctr"/>
            <a:r>
              <a:rPr lang="zh-CN" altLang="en-US" dirty="0"/>
              <a:t>总结与展望</a:t>
            </a:r>
          </a:p>
        </p:txBody>
      </p:sp>
      <p:sp>
        <p:nvSpPr>
          <p:cNvPr id="22" name="文本框 21"/>
          <p:cNvSpPr txBox="1"/>
          <p:nvPr userDrawn="1"/>
        </p:nvSpPr>
        <p:spPr>
          <a:xfrm>
            <a:off x="57872" y="3400233"/>
            <a:ext cx="1956254" cy="276999"/>
          </a:xfrm>
          <a:prstGeom prst="rect">
            <a:avLst/>
          </a:prstGeom>
          <a:noFill/>
        </p:spPr>
        <p:txBody>
          <a:bodyPr wrap="square" lIns="0" tIns="0" rIns="0" bIns="0" rtlCol="0" anchor="ctr" anchorCtr="1">
            <a:spAutoFit/>
          </a:bodyPr>
          <a:lstStyle/>
          <a:p>
            <a:pPr algn="ctr"/>
            <a:r>
              <a:rPr lang="zh-CN" altLang="en-US" dirty="0"/>
              <a:t>研究成果与应用</a:t>
            </a:r>
          </a:p>
        </p:txBody>
      </p:sp>
      <p:sp>
        <p:nvSpPr>
          <p:cNvPr id="23" name="文本框 22"/>
          <p:cNvSpPr txBox="1"/>
          <p:nvPr userDrawn="1"/>
        </p:nvSpPr>
        <p:spPr>
          <a:xfrm>
            <a:off x="57872" y="2615117"/>
            <a:ext cx="1956254" cy="276999"/>
          </a:xfrm>
          <a:prstGeom prst="rect">
            <a:avLst/>
          </a:prstGeom>
          <a:noFill/>
        </p:spPr>
        <p:txBody>
          <a:bodyPr wrap="square" lIns="0" tIns="0" rIns="0" bIns="0" rtlCol="0" anchor="ctr" anchorCtr="1">
            <a:spAutoFit/>
          </a:bodyPr>
          <a:lstStyle/>
          <a:p>
            <a:pPr algn="ctr"/>
            <a:r>
              <a:rPr lang="zh-CN" altLang="en-US" dirty="0"/>
              <a:t>关键技术难点</a:t>
            </a:r>
          </a:p>
        </p:txBody>
      </p:sp>
      <p:sp>
        <p:nvSpPr>
          <p:cNvPr id="24" name="文本框 23"/>
          <p:cNvSpPr txBox="1"/>
          <p:nvPr userDrawn="1"/>
        </p:nvSpPr>
        <p:spPr>
          <a:xfrm>
            <a:off x="57872" y="1827717"/>
            <a:ext cx="1956254" cy="276999"/>
          </a:xfrm>
          <a:prstGeom prst="rect">
            <a:avLst/>
          </a:prstGeom>
          <a:noFill/>
        </p:spPr>
        <p:txBody>
          <a:bodyPr wrap="square" lIns="0" tIns="0" rIns="0" bIns="0" rtlCol="0" anchor="ctr" anchorCtr="1">
            <a:spAutoFit/>
          </a:bodyPr>
          <a:lstStyle/>
          <a:p>
            <a:pPr algn="ctr"/>
            <a:r>
              <a:rPr lang="zh-CN" altLang="en-US" dirty="0"/>
              <a:t>论文综述</a:t>
            </a:r>
          </a:p>
        </p:txBody>
      </p:sp>
      <p:sp>
        <p:nvSpPr>
          <p:cNvPr id="25" name="文本框 24"/>
          <p:cNvSpPr txBox="1"/>
          <p:nvPr userDrawn="1"/>
        </p:nvSpPr>
        <p:spPr>
          <a:xfrm>
            <a:off x="57872" y="1027211"/>
            <a:ext cx="1956254" cy="307777"/>
          </a:xfrm>
          <a:prstGeom prst="rect">
            <a:avLst/>
          </a:prstGeom>
          <a:noFill/>
        </p:spPr>
        <p:txBody>
          <a:bodyPr wrap="square" lIns="0" tIns="0" rIns="0" bIns="0" rtlCol="0" anchor="ctr" anchorCtr="1">
            <a:spAutoFit/>
          </a:bodyPr>
          <a:lstStyle/>
          <a:p>
            <a:pPr algn="ctr"/>
            <a:r>
              <a:rPr lang="zh-CN" altLang="en-US" sz="2000" b="1" dirty="0">
                <a:solidFill>
                  <a:schemeClr val="bg1"/>
                </a:solidFill>
              </a:rPr>
              <a:t>选题背景及意义</a:t>
            </a:r>
          </a:p>
        </p:txBody>
      </p:sp>
      <p:cxnSp>
        <p:nvCxnSpPr>
          <p:cNvPr id="29" name="直接连接符 28"/>
          <p:cNvCxnSpPr/>
          <p:nvPr userDrawn="1"/>
        </p:nvCxnSpPr>
        <p:spPr>
          <a:xfrm>
            <a:off x="-5176" y="3147316"/>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a:off x="-5176" y="3932432"/>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userDrawn="1"/>
        </p:nvCxnSpPr>
        <p:spPr>
          <a:xfrm>
            <a:off x="-5176" y="1570232"/>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userDrawn="1"/>
        </p:nvCxnSpPr>
        <p:spPr>
          <a:xfrm>
            <a:off x="2529840" y="787400"/>
            <a:ext cx="5588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bg>
      <p:bgPr>
        <a:solidFill>
          <a:schemeClr val="bg1"/>
        </a:solidFill>
        <a:effectLst/>
      </p:bgPr>
    </p:bg>
    <p:spTree>
      <p:nvGrpSpPr>
        <p:cNvPr id="1" name=""/>
        <p:cNvGrpSpPr/>
        <p:nvPr/>
      </p:nvGrpSpPr>
      <p:grpSpPr>
        <a:xfrm>
          <a:off x="0" y="0"/>
          <a:ext cx="0" cy="0"/>
          <a:chOff x="0" y="0"/>
          <a:chExt cx="0" cy="0"/>
        </a:xfrm>
      </p:grpSpPr>
      <p:sp>
        <p:nvSpPr>
          <p:cNvPr id="18" name="矩形: 圆角 17"/>
          <p:cNvSpPr/>
          <p:nvPr userDrawn="1"/>
        </p:nvSpPr>
        <p:spPr>
          <a:xfrm flipH="1">
            <a:off x="5176" y="0"/>
            <a:ext cx="2082350" cy="6858000"/>
          </a:xfrm>
          <a:prstGeom prst="roundRect">
            <a:avLst>
              <a:gd name="adj" fmla="val 0"/>
            </a:avLst>
          </a:prstGeom>
          <a:solidFill>
            <a:schemeClr val="bg1">
              <a:lumMod val="95000"/>
            </a:schemeClr>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7" name="直接连接符 36"/>
          <p:cNvCxnSpPr/>
          <p:nvPr userDrawn="1"/>
        </p:nvCxnSpPr>
        <p:spPr>
          <a:xfrm>
            <a:off x="0" y="3147316"/>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nvCxnSpPr>
        <p:spPr>
          <a:xfrm>
            <a:off x="0" y="2359916"/>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userDrawn="1"/>
        </p:nvCxnSpPr>
        <p:spPr>
          <a:xfrm>
            <a:off x="0" y="3932432"/>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userDrawn="1"/>
        </p:nvCxnSpPr>
        <p:spPr>
          <a:xfrm>
            <a:off x="0" y="1570232"/>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矩形: 圆角 18"/>
          <p:cNvSpPr/>
          <p:nvPr userDrawn="1"/>
        </p:nvSpPr>
        <p:spPr>
          <a:xfrm flipH="1">
            <a:off x="0" y="1572516"/>
            <a:ext cx="2082350" cy="787400"/>
          </a:xfrm>
          <a:prstGeom prst="roundRect">
            <a:avLst>
              <a:gd name="adj" fmla="val 0"/>
            </a:avLst>
          </a:prstGeom>
          <a:solidFill>
            <a:schemeClr val="accent1"/>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文本框 25"/>
          <p:cNvSpPr txBox="1"/>
          <p:nvPr userDrawn="1"/>
        </p:nvSpPr>
        <p:spPr>
          <a:xfrm>
            <a:off x="63048" y="4186491"/>
            <a:ext cx="1956254" cy="276999"/>
          </a:xfrm>
          <a:prstGeom prst="rect">
            <a:avLst/>
          </a:prstGeom>
          <a:noFill/>
        </p:spPr>
        <p:txBody>
          <a:bodyPr wrap="square" lIns="0" tIns="0" rIns="0" bIns="0" rtlCol="0" anchor="ctr" anchorCtr="1">
            <a:spAutoFit/>
          </a:bodyPr>
          <a:lstStyle/>
          <a:p>
            <a:pPr algn="ctr"/>
            <a:r>
              <a:rPr lang="zh-CN" altLang="en-US" dirty="0"/>
              <a:t>总结与展望</a:t>
            </a:r>
          </a:p>
        </p:txBody>
      </p:sp>
      <p:sp>
        <p:nvSpPr>
          <p:cNvPr id="27" name="文本框 26"/>
          <p:cNvSpPr txBox="1"/>
          <p:nvPr userDrawn="1"/>
        </p:nvSpPr>
        <p:spPr>
          <a:xfrm>
            <a:off x="63048" y="3400233"/>
            <a:ext cx="1956254" cy="276999"/>
          </a:xfrm>
          <a:prstGeom prst="rect">
            <a:avLst/>
          </a:prstGeom>
          <a:noFill/>
        </p:spPr>
        <p:txBody>
          <a:bodyPr wrap="square" lIns="0" tIns="0" rIns="0" bIns="0" rtlCol="0" anchor="ctr" anchorCtr="1">
            <a:spAutoFit/>
          </a:bodyPr>
          <a:lstStyle/>
          <a:p>
            <a:pPr algn="ctr"/>
            <a:r>
              <a:rPr lang="zh-CN" altLang="en-US" dirty="0"/>
              <a:t>研究成果与应用</a:t>
            </a:r>
          </a:p>
        </p:txBody>
      </p:sp>
      <p:sp>
        <p:nvSpPr>
          <p:cNvPr id="31" name="文本框 30"/>
          <p:cNvSpPr txBox="1"/>
          <p:nvPr userDrawn="1"/>
        </p:nvSpPr>
        <p:spPr>
          <a:xfrm>
            <a:off x="63048" y="2615117"/>
            <a:ext cx="1956254" cy="276999"/>
          </a:xfrm>
          <a:prstGeom prst="rect">
            <a:avLst/>
          </a:prstGeom>
          <a:noFill/>
        </p:spPr>
        <p:txBody>
          <a:bodyPr wrap="square" lIns="0" tIns="0" rIns="0" bIns="0" rtlCol="0" anchor="ctr" anchorCtr="1">
            <a:spAutoFit/>
          </a:bodyPr>
          <a:lstStyle/>
          <a:p>
            <a:pPr algn="ctr"/>
            <a:r>
              <a:rPr lang="zh-CN" altLang="en-US" dirty="0"/>
              <a:t>关键技术难点</a:t>
            </a:r>
          </a:p>
        </p:txBody>
      </p:sp>
      <p:sp>
        <p:nvSpPr>
          <p:cNvPr id="32" name="文本框 31"/>
          <p:cNvSpPr txBox="1"/>
          <p:nvPr userDrawn="1"/>
        </p:nvSpPr>
        <p:spPr>
          <a:xfrm>
            <a:off x="63048" y="1827717"/>
            <a:ext cx="1956254" cy="276999"/>
          </a:xfrm>
          <a:prstGeom prst="rect">
            <a:avLst/>
          </a:prstGeom>
          <a:noFill/>
        </p:spPr>
        <p:txBody>
          <a:bodyPr wrap="square" lIns="0" tIns="0" rIns="0" bIns="0" rtlCol="0" anchor="ctr" anchorCtr="1">
            <a:spAutoFit/>
          </a:bodyPr>
          <a:lstStyle>
            <a:defPPr>
              <a:defRPr lang="zh-CN"/>
            </a:defPPr>
            <a:lvl1pPr algn="ctr">
              <a:defRPr sz="2000" b="1">
                <a:solidFill>
                  <a:schemeClr val="bg1"/>
                </a:solidFill>
              </a:defRPr>
            </a:lvl1pPr>
          </a:lstStyle>
          <a:p>
            <a:pPr lvl="0"/>
            <a:r>
              <a:rPr lang="zh-CN" altLang="en-US" dirty="0"/>
              <a:t>论文综述</a:t>
            </a:r>
          </a:p>
        </p:txBody>
      </p:sp>
      <p:sp>
        <p:nvSpPr>
          <p:cNvPr id="33" name="文本框 32"/>
          <p:cNvSpPr txBox="1"/>
          <p:nvPr userDrawn="1"/>
        </p:nvSpPr>
        <p:spPr>
          <a:xfrm>
            <a:off x="63048" y="1027211"/>
            <a:ext cx="1956254" cy="307777"/>
          </a:xfrm>
          <a:prstGeom prst="rect">
            <a:avLst/>
          </a:prstGeom>
          <a:noFill/>
        </p:spPr>
        <p:txBody>
          <a:bodyPr wrap="square" lIns="0" tIns="0" rIns="0" bIns="0" rtlCol="0" anchor="ctr" anchorCtr="1">
            <a:spAutoFit/>
          </a:bodyPr>
          <a:lstStyle>
            <a:defPPr>
              <a:defRPr lang="zh-CN"/>
            </a:defPPr>
            <a:lvl1pPr algn="ctr"/>
          </a:lstStyle>
          <a:p>
            <a:pPr lvl="0"/>
            <a:r>
              <a:rPr lang="zh-CN" altLang="en-US" dirty="0"/>
              <a:t>选题背景及意义</a:t>
            </a:r>
          </a:p>
        </p:txBody>
      </p:sp>
      <p:cxnSp>
        <p:nvCxnSpPr>
          <p:cNvPr id="79" name="直接连接符 78"/>
          <p:cNvCxnSpPr/>
          <p:nvPr userDrawn="1"/>
        </p:nvCxnSpPr>
        <p:spPr>
          <a:xfrm>
            <a:off x="2529840" y="787400"/>
            <a:ext cx="5588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箭头: 五边形 13"/>
          <p:cNvSpPr/>
          <p:nvPr userDrawn="1"/>
        </p:nvSpPr>
        <p:spPr>
          <a:xfrm flipH="1">
            <a:off x="10625556" y="6431280"/>
            <a:ext cx="1566441" cy="394472"/>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灯片编号占位符 5"/>
          <p:cNvSpPr>
            <a:spLocks noGrp="1"/>
          </p:cNvSpPr>
          <p:nvPr>
            <p:ph type="sldNum" sz="quarter" idx="4"/>
          </p:nvPr>
        </p:nvSpPr>
        <p:spPr>
          <a:xfrm>
            <a:off x="8839200" y="64459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8FDCA-5F31-45C2-9228-1965BA17AD8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bg>
      <p:bgPr>
        <a:solidFill>
          <a:schemeClr val="bg1"/>
        </a:solidFill>
        <a:effectLst/>
      </p:bgPr>
    </p:bg>
    <p:spTree>
      <p:nvGrpSpPr>
        <p:cNvPr id="1" name=""/>
        <p:cNvGrpSpPr/>
        <p:nvPr/>
      </p:nvGrpSpPr>
      <p:grpSpPr>
        <a:xfrm>
          <a:off x="0" y="0"/>
          <a:ext cx="0" cy="0"/>
          <a:chOff x="0" y="0"/>
          <a:chExt cx="0" cy="0"/>
        </a:xfrm>
      </p:grpSpPr>
      <p:sp>
        <p:nvSpPr>
          <p:cNvPr id="41" name="矩形: 圆角 40"/>
          <p:cNvSpPr/>
          <p:nvPr userDrawn="1"/>
        </p:nvSpPr>
        <p:spPr>
          <a:xfrm flipH="1">
            <a:off x="5176" y="0"/>
            <a:ext cx="2082350" cy="6858000"/>
          </a:xfrm>
          <a:prstGeom prst="roundRect">
            <a:avLst>
              <a:gd name="adj" fmla="val 0"/>
            </a:avLst>
          </a:prstGeom>
          <a:solidFill>
            <a:schemeClr val="bg1">
              <a:lumMod val="95000"/>
            </a:schemeClr>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49" name="直接连接符 48"/>
          <p:cNvCxnSpPr/>
          <p:nvPr userDrawn="1"/>
        </p:nvCxnSpPr>
        <p:spPr>
          <a:xfrm>
            <a:off x="0" y="2359916"/>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userDrawn="1"/>
        </p:nvCxnSpPr>
        <p:spPr>
          <a:xfrm>
            <a:off x="0" y="3147316"/>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userDrawn="1"/>
        </p:nvCxnSpPr>
        <p:spPr>
          <a:xfrm>
            <a:off x="0" y="3932432"/>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userDrawn="1"/>
        </p:nvCxnSpPr>
        <p:spPr>
          <a:xfrm>
            <a:off x="0" y="1570232"/>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矩形: 圆角 41"/>
          <p:cNvSpPr/>
          <p:nvPr userDrawn="1"/>
        </p:nvSpPr>
        <p:spPr>
          <a:xfrm flipH="1">
            <a:off x="0" y="2359916"/>
            <a:ext cx="2082350" cy="787400"/>
          </a:xfrm>
          <a:prstGeom prst="roundRect">
            <a:avLst>
              <a:gd name="adj" fmla="val 0"/>
            </a:avLst>
          </a:prstGeom>
          <a:solidFill>
            <a:schemeClr val="accent1"/>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文本框 43"/>
          <p:cNvSpPr txBox="1"/>
          <p:nvPr userDrawn="1"/>
        </p:nvSpPr>
        <p:spPr>
          <a:xfrm>
            <a:off x="63048" y="4186491"/>
            <a:ext cx="1956254" cy="276999"/>
          </a:xfrm>
          <a:prstGeom prst="rect">
            <a:avLst/>
          </a:prstGeom>
          <a:noFill/>
        </p:spPr>
        <p:txBody>
          <a:bodyPr wrap="square" lIns="0" tIns="0" rIns="0" bIns="0" rtlCol="0" anchor="ctr" anchorCtr="1">
            <a:spAutoFit/>
          </a:bodyPr>
          <a:lstStyle/>
          <a:p>
            <a:pPr algn="ctr"/>
            <a:r>
              <a:rPr lang="zh-CN" altLang="en-US" dirty="0"/>
              <a:t>总结与展望</a:t>
            </a:r>
          </a:p>
        </p:txBody>
      </p:sp>
      <p:sp>
        <p:nvSpPr>
          <p:cNvPr id="45" name="文本框 44"/>
          <p:cNvSpPr txBox="1"/>
          <p:nvPr userDrawn="1"/>
        </p:nvSpPr>
        <p:spPr>
          <a:xfrm>
            <a:off x="63048" y="3400233"/>
            <a:ext cx="1956254" cy="276999"/>
          </a:xfrm>
          <a:prstGeom prst="rect">
            <a:avLst/>
          </a:prstGeom>
          <a:noFill/>
        </p:spPr>
        <p:txBody>
          <a:bodyPr wrap="square" lIns="0" tIns="0" rIns="0" bIns="0" rtlCol="0" anchor="ctr" anchorCtr="1">
            <a:spAutoFit/>
          </a:bodyPr>
          <a:lstStyle/>
          <a:p>
            <a:pPr algn="ctr"/>
            <a:r>
              <a:rPr lang="zh-CN" altLang="en-US" dirty="0"/>
              <a:t>研究成果与应用</a:t>
            </a:r>
          </a:p>
        </p:txBody>
      </p:sp>
      <p:sp>
        <p:nvSpPr>
          <p:cNvPr id="46" name="文本框 45"/>
          <p:cNvSpPr txBox="1"/>
          <p:nvPr userDrawn="1"/>
        </p:nvSpPr>
        <p:spPr>
          <a:xfrm>
            <a:off x="63048" y="2615117"/>
            <a:ext cx="1956254" cy="276999"/>
          </a:xfrm>
          <a:prstGeom prst="rect">
            <a:avLst/>
          </a:prstGeom>
          <a:noFill/>
        </p:spPr>
        <p:txBody>
          <a:bodyPr wrap="square" lIns="0" tIns="0" rIns="0" bIns="0" rtlCol="0" anchor="ctr" anchorCtr="1">
            <a:spAutoFit/>
          </a:bodyPr>
          <a:lstStyle>
            <a:defPPr>
              <a:defRPr lang="zh-CN"/>
            </a:defPPr>
            <a:lvl1pPr algn="ctr">
              <a:defRPr sz="2000" b="1">
                <a:solidFill>
                  <a:schemeClr val="bg1"/>
                </a:solidFill>
              </a:defRPr>
            </a:lvl1pPr>
          </a:lstStyle>
          <a:p>
            <a:pPr lvl="0"/>
            <a:r>
              <a:rPr lang="zh-CN" altLang="en-US" dirty="0"/>
              <a:t>关键技术难点</a:t>
            </a:r>
          </a:p>
        </p:txBody>
      </p:sp>
      <p:sp>
        <p:nvSpPr>
          <p:cNvPr id="47" name="文本框 46"/>
          <p:cNvSpPr txBox="1"/>
          <p:nvPr userDrawn="1"/>
        </p:nvSpPr>
        <p:spPr>
          <a:xfrm>
            <a:off x="63048" y="1827717"/>
            <a:ext cx="1956254" cy="276999"/>
          </a:xfrm>
          <a:prstGeom prst="rect">
            <a:avLst/>
          </a:prstGeom>
          <a:noFill/>
        </p:spPr>
        <p:txBody>
          <a:bodyPr wrap="square" lIns="0" tIns="0" rIns="0" bIns="0" rtlCol="0" anchor="ctr" anchorCtr="1">
            <a:spAutoFit/>
          </a:bodyPr>
          <a:lstStyle/>
          <a:p>
            <a:pPr algn="ctr"/>
            <a:r>
              <a:rPr lang="zh-CN" altLang="en-US" dirty="0"/>
              <a:t>论文综述</a:t>
            </a:r>
          </a:p>
        </p:txBody>
      </p:sp>
      <p:sp>
        <p:nvSpPr>
          <p:cNvPr id="48" name="文本框 47"/>
          <p:cNvSpPr txBox="1"/>
          <p:nvPr userDrawn="1"/>
        </p:nvSpPr>
        <p:spPr>
          <a:xfrm>
            <a:off x="63048" y="1027211"/>
            <a:ext cx="1956254" cy="307777"/>
          </a:xfrm>
          <a:prstGeom prst="rect">
            <a:avLst/>
          </a:prstGeom>
          <a:noFill/>
        </p:spPr>
        <p:txBody>
          <a:bodyPr wrap="square" lIns="0" tIns="0" rIns="0" bIns="0" rtlCol="0" anchor="ctr" anchorCtr="1">
            <a:spAutoFit/>
          </a:bodyPr>
          <a:lstStyle>
            <a:defPPr>
              <a:defRPr lang="zh-CN"/>
            </a:defPPr>
            <a:lvl1pPr algn="ctr"/>
          </a:lstStyle>
          <a:p>
            <a:pPr lvl="0"/>
            <a:r>
              <a:rPr lang="zh-CN" altLang="en-US" dirty="0"/>
              <a:t>选题背景及意义</a:t>
            </a:r>
          </a:p>
        </p:txBody>
      </p:sp>
      <p:cxnSp>
        <p:nvCxnSpPr>
          <p:cNvPr id="79" name="直接连接符 78"/>
          <p:cNvCxnSpPr/>
          <p:nvPr userDrawn="1"/>
        </p:nvCxnSpPr>
        <p:spPr>
          <a:xfrm>
            <a:off x="2529840" y="787400"/>
            <a:ext cx="5588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箭头: 五边形 13"/>
          <p:cNvSpPr/>
          <p:nvPr userDrawn="1"/>
        </p:nvSpPr>
        <p:spPr>
          <a:xfrm flipH="1">
            <a:off x="10625556" y="6431280"/>
            <a:ext cx="1566441" cy="394472"/>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灯片编号占位符 5"/>
          <p:cNvSpPr>
            <a:spLocks noGrp="1"/>
          </p:cNvSpPr>
          <p:nvPr>
            <p:ph type="sldNum" sz="quarter" idx="4"/>
          </p:nvPr>
        </p:nvSpPr>
        <p:spPr>
          <a:xfrm>
            <a:off x="8839200" y="64459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8FDCA-5F31-45C2-9228-1965BA17AD8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bg1"/>
        </a:solidFill>
        <a:effectLst/>
      </p:bgPr>
    </p:bg>
    <p:spTree>
      <p:nvGrpSpPr>
        <p:cNvPr id="1" name=""/>
        <p:cNvGrpSpPr/>
        <p:nvPr/>
      </p:nvGrpSpPr>
      <p:grpSpPr>
        <a:xfrm>
          <a:off x="0" y="0"/>
          <a:ext cx="0" cy="0"/>
          <a:chOff x="0" y="0"/>
          <a:chExt cx="0" cy="0"/>
        </a:xfrm>
      </p:grpSpPr>
      <p:sp>
        <p:nvSpPr>
          <p:cNvPr id="17" name="箭头: 五边形 16"/>
          <p:cNvSpPr/>
          <p:nvPr userDrawn="1"/>
        </p:nvSpPr>
        <p:spPr>
          <a:xfrm flipH="1">
            <a:off x="10625556" y="6431280"/>
            <a:ext cx="1566441" cy="394472"/>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灯片编号占位符 5"/>
          <p:cNvSpPr>
            <a:spLocks noGrp="1"/>
          </p:cNvSpPr>
          <p:nvPr userDrawn="1">
            <p:ph type="sldNum" sz="quarter" idx="4"/>
          </p:nvPr>
        </p:nvSpPr>
        <p:spPr>
          <a:xfrm>
            <a:off x="8839200" y="64459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8FDCA-5F31-45C2-9228-1965BA17AD8A}" type="slidenum">
              <a:rPr lang="zh-CN" altLang="en-US" smtClean="0"/>
              <a:t>‹#›</a:t>
            </a:fld>
            <a:endParaRPr lang="zh-CN" altLang="en-US"/>
          </a:p>
        </p:txBody>
      </p:sp>
      <p:sp>
        <p:nvSpPr>
          <p:cNvPr id="54" name="矩形: 圆角 53"/>
          <p:cNvSpPr/>
          <p:nvPr userDrawn="1"/>
        </p:nvSpPr>
        <p:spPr>
          <a:xfrm flipH="1">
            <a:off x="5176" y="0"/>
            <a:ext cx="2082350" cy="6858000"/>
          </a:xfrm>
          <a:prstGeom prst="roundRect">
            <a:avLst>
              <a:gd name="adj" fmla="val 0"/>
            </a:avLst>
          </a:prstGeom>
          <a:solidFill>
            <a:schemeClr val="bg1">
              <a:lumMod val="95000"/>
            </a:schemeClr>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62" name="直接连接符 61"/>
          <p:cNvCxnSpPr/>
          <p:nvPr userDrawn="1"/>
        </p:nvCxnSpPr>
        <p:spPr>
          <a:xfrm>
            <a:off x="0" y="2359916"/>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userDrawn="1"/>
        </p:nvCxnSpPr>
        <p:spPr>
          <a:xfrm>
            <a:off x="0" y="3147316"/>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userDrawn="1"/>
        </p:nvCxnSpPr>
        <p:spPr>
          <a:xfrm>
            <a:off x="0" y="3932432"/>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userDrawn="1"/>
        </p:nvCxnSpPr>
        <p:spPr>
          <a:xfrm>
            <a:off x="0" y="1570232"/>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矩形: 圆角 54"/>
          <p:cNvSpPr/>
          <p:nvPr userDrawn="1"/>
        </p:nvSpPr>
        <p:spPr>
          <a:xfrm flipH="1">
            <a:off x="0" y="3145032"/>
            <a:ext cx="2082350" cy="787400"/>
          </a:xfrm>
          <a:prstGeom prst="roundRect">
            <a:avLst>
              <a:gd name="adj" fmla="val 0"/>
            </a:avLst>
          </a:prstGeom>
          <a:solidFill>
            <a:schemeClr val="accent1"/>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文本框 56"/>
          <p:cNvSpPr txBox="1"/>
          <p:nvPr userDrawn="1"/>
        </p:nvSpPr>
        <p:spPr>
          <a:xfrm>
            <a:off x="63048" y="4186491"/>
            <a:ext cx="1956254" cy="276999"/>
          </a:xfrm>
          <a:prstGeom prst="rect">
            <a:avLst/>
          </a:prstGeom>
          <a:noFill/>
        </p:spPr>
        <p:txBody>
          <a:bodyPr wrap="square" lIns="0" tIns="0" rIns="0" bIns="0" rtlCol="0" anchor="ctr" anchorCtr="1">
            <a:spAutoFit/>
          </a:bodyPr>
          <a:lstStyle/>
          <a:p>
            <a:pPr algn="ctr"/>
            <a:r>
              <a:rPr lang="zh-CN" altLang="en-US" dirty="0"/>
              <a:t>总结与展望</a:t>
            </a:r>
          </a:p>
        </p:txBody>
      </p:sp>
      <p:sp>
        <p:nvSpPr>
          <p:cNvPr id="58" name="文本框 57"/>
          <p:cNvSpPr txBox="1"/>
          <p:nvPr userDrawn="1"/>
        </p:nvSpPr>
        <p:spPr>
          <a:xfrm>
            <a:off x="63048" y="3400233"/>
            <a:ext cx="1956254" cy="276999"/>
          </a:xfrm>
          <a:prstGeom prst="rect">
            <a:avLst/>
          </a:prstGeom>
          <a:noFill/>
        </p:spPr>
        <p:txBody>
          <a:bodyPr wrap="square" lIns="0" tIns="0" rIns="0" bIns="0" rtlCol="0" anchor="ctr" anchorCtr="1">
            <a:spAutoFit/>
          </a:bodyPr>
          <a:lstStyle>
            <a:defPPr>
              <a:defRPr lang="zh-CN"/>
            </a:defPPr>
            <a:lvl1pPr algn="ctr">
              <a:defRPr sz="2000" b="1">
                <a:solidFill>
                  <a:schemeClr val="bg1"/>
                </a:solidFill>
              </a:defRPr>
            </a:lvl1pPr>
          </a:lstStyle>
          <a:p>
            <a:pPr lvl="0"/>
            <a:r>
              <a:rPr lang="zh-CN" altLang="en-US" dirty="0"/>
              <a:t>研究成果与应用</a:t>
            </a:r>
          </a:p>
        </p:txBody>
      </p:sp>
      <p:sp>
        <p:nvSpPr>
          <p:cNvPr id="59" name="文本框 58"/>
          <p:cNvSpPr txBox="1"/>
          <p:nvPr userDrawn="1"/>
        </p:nvSpPr>
        <p:spPr>
          <a:xfrm>
            <a:off x="63048" y="2615117"/>
            <a:ext cx="1956254" cy="276999"/>
          </a:xfrm>
          <a:prstGeom prst="rect">
            <a:avLst/>
          </a:prstGeom>
          <a:noFill/>
        </p:spPr>
        <p:txBody>
          <a:bodyPr wrap="square" lIns="0" tIns="0" rIns="0" bIns="0" rtlCol="0" anchor="ctr" anchorCtr="1">
            <a:spAutoFit/>
          </a:bodyPr>
          <a:lstStyle/>
          <a:p>
            <a:pPr algn="ctr"/>
            <a:r>
              <a:rPr lang="zh-CN" altLang="en-US" dirty="0"/>
              <a:t>关键技术难点</a:t>
            </a:r>
          </a:p>
        </p:txBody>
      </p:sp>
      <p:sp>
        <p:nvSpPr>
          <p:cNvPr id="60" name="文本框 59"/>
          <p:cNvSpPr txBox="1"/>
          <p:nvPr userDrawn="1"/>
        </p:nvSpPr>
        <p:spPr>
          <a:xfrm>
            <a:off x="63048" y="1827717"/>
            <a:ext cx="1956254" cy="276999"/>
          </a:xfrm>
          <a:prstGeom prst="rect">
            <a:avLst/>
          </a:prstGeom>
          <a:noFill/>
        </p:spPr>
        <p:txBody>
          <a:bodyPr wrap="square" lIns="0" tIns="0" rIns="0" bIns="0" rtlCol="0" anchor="ctr" anchorCtr="1">
            <a:spAutoFit/>
          </a:bodyPr>
          <a:lstStyle/>
          <a:p>
            <a:pPr algn="ctr"/>
            <a:r>
              <a:rPr lang="zh-CN" altLang="en-US" dirty="0"/>
              <a:t>论文综述</a:t>
            </a:r>
          </a:p>
        </p:txBody>
      </p:sp>
      <p:sp>
        <p:nvSpPr>
          <p:cNvPr id="61" name="文本框 60"/>
          <p:cNvSpPr txBox="1"/>
          <p:nvPr userDrawn="1"/>
        </p:nvSpPr>
        <p:spPr>
          <a:xfrm>
            <a:off x="63048" y="1027211"/>
            <a:ext cx="1956254" cy="307777"/>
          </a:xfrm>
          <a:prstGeom prst="rect">
            <a:avLst/>
          </a:prstGeom>
          <a:noFill/>
        </p:spPr>
        <p:txBody>
          <a:bodyPr wrap="square" lIns="0" tIns="0" rIns="0" bIns="0" rtlCol="0" anchor="ctr" anchorCtr="1">
            <a:spAutoFit/>
          </a:bodyPr>
          <a:lstStyle>
            <a:defPPr>
              <a:defRPr lang="zh-CN"/>
            </a:defPPr>
            <a:lvl1pPr algn="ctr"/>
          </a:lstStyle>
          <a:p>
            <a:pPr lvl="0"/>
            <a:r>
              <a:rPr lang="zh-CN" altLang="en-US" dirty="0"/>
              <a:t>选题背景及意义</a:t>
            </a:r>
          </a:p>
        </p:txBody>
      </p:sp>
      <p:cxnSp>
        <p:nvCxnSpPr>
          <p:cNvPr id="79" name="直接连接符 78"/>
          <p:cNvCxnSpPr/>
          <p:nvPr userDrawn="1"/>
        </p:nvCxnSpPr>
        <p:spPr>
          <a:xfrm>
            <a:off x="2529840" y="787400"/>
            <a:ext cx="5588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bg1"/>
        </a:solidFill>
        <a:effectLst/>
      </p:bgPr>
    </p:bg>
    <p:spTree>
      <p:nvGrpSpPr>
        <p:cNvPr id="1" name=""/>
        <p:cNvGrpSpPr/>
        <p:nvPr/>
      </p:nvGrpSpPr>
      <p:grpSpPr>
        <a:xfrm>
          <a:off x="0" y="0"/>
          <a:ext cx="0" cy="0"/>
          <a:chOff x="0" y="0"/>
          <a:chExt cx="0" cy="0"/>
        </a:xfrm>
      </p:grpSpPr>
      <p:sp>
        <p:nvSpPr>
          <p:cNvPr id="8" name="箭头: 五边形 7"/>
          <p:cNvSpPr/>
          <p:nvPr userDrawn="1"/>
        </p:nvSpPr>
        <p:spPr>
          <a:xfrm flipH="1">
            <a:off x="10625556" y="6431280"/>
            <a:ext cx="1566441" cy="394472"/>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灯片编号占位符 5"/>
          <p:cNvSpPr>
            <a:spLocks noGrp="1"/>
          </p:cNvSpPr>
          <p:nvPr userDrawn="1">
            <p:ph type="sldNum" sz="quarter" idx="4"/>
          </p:nvPr>
        </p:nvSpPr>
        <p:spPr>
          <a:xfrm>
            <a:off x="8839200" y="64459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8FDCA-5F31-45C2-9228-1965BA17AD8A}" type="slidenum">
              <a:rPr lang="zh-CN" altLang="en-US" smtClean="0"/>
              <a:t>‹#›</a:t>
            </a:fld>
            <a:endParaRPr lang="zh-CN" altLang="en-US"/>
          </a:p>
        </p:txBody>
      </p:sp>
      <p:sp>
        <p:nvSpPr>
          <p:cNvPr id="67" name="矩形: 圆角 66"/>
          <p:cNvSpPr/>
          <p:nvPr userDrawn="1"/>
        </p:nvSpPr>
        <p:spPr>
          <a:xfrm flipH="1">
            <a:off x="5176" y="0"/>
            <a:ext cx="2082350" cy="6858000"/>
          </a:xfrm>
          <a:prstGeom prst="roundRect">
            <a:avLst>
              <a:gd name="adj" fmla="val 0"/>
            </a:avLst>
          </a:prstGeom>
          <a:solidFill>
            <a:schemeClr val="bg1">
              <a:lumMod val="95000"/>
            </a:schemeClr>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5" name="直接连接符 74"/>
          <p:cNvCxnSpPr/>
          <p:nvPr userDrawn="1"/>
        </p:nvCxnSpPr>
        <p:spPr>
          <a:xfrm>
            <a:off x="0" y="2359916"/>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userDrawn="1"/>
        </p:nvCxnSpPr>
        <p:spPr>
          <a:xfrm>
            <a:off x="0" y="3147316"/>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userDrawn="1"/>
        </p:nvCxnSpPr>
        <p:spPr>
          <a:xfrm>
            <a:off x="0" y="3932432"/>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userDrawn="1"/>
        </p:nvCxnSpPr>
        <p:spPr>
          <a:xfrm>
            <a:off x="0" y="1570232"/>
            <a:ext cx="208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8" name="矩形: 圆角 67"/>
          <p:cNvSpPr/>
          <p:nvPr userDrawn="1"/>
        </p:nvSpPr>
        <p:spPr>
          <a:xfrm flipH="1">
            <a:off x="0" y="3932432"/>
            <a:ext cx="2082350" cy="787400"/>
          </a:xfrm>
          <a:prstGeom prst="roundRect">
            <a:avLst>
              <a:gd name="adj" fmla="val 0"/>
            </a:avLst>
          </a:prstGeom>
          <a:solidFill>
            <a:schemeClr val="accent1"/>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文本框 69"/>
          <p:cNvSpPr txBox="1"/>
          <p:nvPr userDrawn="1"/>
        </p:nvSpPr>
        <p:spPr>
          <a:xfrm>
            <a:off x="63048" y="4186491"/>
            <a:ext cx="1956254" cy="276999"/>
          </a:xfrm>
          <a:prstGeom prst="rect">
            <a:avLst/>
          </a:prstGeom>
          <a:noFill/>
        </p:spPr>
        <p:txBody>
          <a:bodyPr wrap="square" lIns="0" tIns="0" rIns="0" bIns="0" rtlCol="0" anchor="ctr" anchorCtr="1">
            <a:spAutoFit/>
          </a:bodyPr>
          <a:lstStyle>
            <a:defPPr>
              <a:defRPr lang="zh-CN"/>
            </a:defPPr>
            <a:lvl1pPr algn="ctr">
              <a:defRPr sz="2000" b="1">
                <a:solidFill>
                  <a:schemeClr val="bg1"/>
                </a:solidFill>
              </a:defRPr>
            </a:lvl1pPr>
          </a:lstStyle>
          <a:p>
            <a:pPr lvl="0"/>
            <a:r>
              <a:rPr lang="zh-CN" altLang="en-US" dirty="0"/>
              <a:t>总结与展望</a:t>
            </a:r>
          </a:p>
        </p:txBody>
      </p:sp>
      <p:sp>
        <p:nvSpPr>
          <p:cNvPr id="71" name="文本框 70"/>
          <p:cNvSpPr txBox="1"/>
          <p:nvPr userDrawn="1"/>
        </p:nvSpPr>
        <p:spPr>
          <a:xfrm>
            <a:off x="63048" y="3400233"/>
            <a:ext cx="1956254" cy="276999"/>
          </a:xfrm>
          <a:prstGeom prst="rect">
            <a:avLst/>
          </a:prstGeom>
          <a:noFill/>
        </p:spPr>
        <p:txBody>
          <a:bodyPr wrap="square" lIns="0" tIns="0" rIns="0" bIns="0" rtlCol="0" anchor="ctr" anchorCtr="1">
            <a:spAutoFit/>
          </a:bodyPr>
          <a:lstStyle/>
          <a:p>
            <a:pPr algn="ctr"/>
            <a:r>
              <a:rPr lang="zh-CN" altLang="en-US" dirty="0"/>
              <a:t>研究成果与应用</a:t>
            </a:r>
          </a:p>
        </p:txBody>
      </p:sp>
      <p:sp>
        <p:nvSpPr>
          <p:cNvPr id="72" name="文本框 71"/>
          <p:cNvSpPr txBox="1"/>
          <p:nvPr userDrawn="1"/>
        </p:nvSpPr>
        <p:spPr>
          <a:xfrm>
            <a:off x="63048" y="2615117"/>
            <a:ext cx="1956254" cy="276999"/>
          </a:xfrm>
          <a:prstGeom prst="rect">
            <a:avLst/>
          </a:prstGeom>
          <a:noFill/>
        </p:spPr>
        <p:txBody>
          <a:bodyPr wrap="square" lIns="0" tIns="0" rIns="0" bIns="0" rtlCol="0" anchor="ctr" anchorCtr="1">
            <a:spAutoFit/>
          </a:bodyPr>
          <a:lstStyle/>
          <a:p>
            <a:pPr algn="ctr"/>
            <a:r>
              <a:rPr lang="zh-CN" altLang="en-US" dirty="0"/>
              <a:t>关键技术难点</a:t>
            </a:r>
          </a:p>
        </p:txBody>
      </p:sp>
      <p:sp>
        <p:nvSpPr>
          <p:cNvPr id="73" name="文本框 72"/>
          <p:cNvSpPr txBox="1"/>
          <p:nvPr userDrawn="1"/>
        </p:nvSpPr>
        <p:spPr>
          <a:xfrm>
            <a:off x="63048" y="1827717"/>
            <a:ext cx="1956254" cy="276999"/>
          </a:xfrm>
          <a:prstGeom prst="rect">
            <a:avLst/>
          </a:prstGeom>
          <a:noFill/>
        </p:spPr>
        <p:txBody>
          <a:bodyPr wrap="square" lIns="0" tIns="0" rIns="0" bIns="0" rtlCol="0" anchor="ctr" anchorCtr="1">
            <a:spAutoFit/>
          </a:bodyPr>
          <a:lstStyle/>
          <a:p>
            <a:pPr algn="ctr"/>
            <a:r>
              <a:rPr lang="zh-CN" altLang="en-US" dirty="0"/>
              <a:t>论文综述</a:t>
            </a:r>
          </a:p>
        </p:txBody>
      </p:sp>
      <p:sp>
        <p:nvSpPr>
          <p:cNvPr id="74" name="文本框 73"/>
          <p:cNvSpPr txBox="1"/>
          <p:nvPr userDrawn="1"/>
        </p:nvSpPr>
        <p:spPr>
          <a:xfrm>
            <a:off x="63048" y="1027211"/>
            <a:ext cx="1956254" cy="307777"/>
          </a:xfrm>
          <a:prstGeom prst="rect">
            <a:avLst/>
          </a:prstGeom>
          <a:noFill/>
        </p:spPr>
        <p:txBody>
          <a:bodyPr wrap="square" lIns="0" tIns="0" rIns="0" bIns="0" rtlCol="0" anchor="ctr" anchorCtr="1">
            <a:spAutoFit/>
          </a:bodyPr>
          <a:lstStyle>
            <a:defPPr>
              <a:defRPr lang="zh-CN"/>
            </a:defPPr>
            <a:lvl1pPr algn="ctr"/>
          </a:lstStyle>
          <a:p>
            <a:pPr lvl="0"/>
            <a:r>
              <a:rPr lang="zh-CN" altLang="en-US" dirty="0"/>
              <a:t>选题背景及意义</a:t>
            </a:r>
          </a:p>
        </p:txBody>
      </p:sp>
      <p:cxnSp>
        <p:nvCxnSpPr>
          <p:cNvPr id="79" name="直接连接符 78"/>
          <p:cNvCxnSpPr/>
          <p:nvPr userDrawn="1"/>
        </p:nvCxnSpPr>
        <p:spPr>
          <a:xfrm>
            <a:off x="2529840" y="787400"/>
            <a:ext cx="5588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D8FDCA-5F31-45C2-9228-1965BA17AD8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8C1D9A-EA5E-A23E-2B8C-B1E551A570E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DDEA04A-F21A-5F53-4365-B4C004604F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1CF31D7-B3CE-433B-2ADA-F84A1A5BB1F0}"/>
              </a:ext>
            </a:extLst>
          </p:cNvPr>
          <p:cNvSpPr>
            <a:spLocks noGrp="1"/>
          </p:cNvSpPr>
          <p:nvPr>
            <p:ph type="dt" sz="half" idx="10"/>
          </p:nvPr>
        </p:nvSpPr>
        <p:spPr/>
        <p:txBody>
          <a:bodyPr/>
          <a:lstStyle/>
          <a:p>
            <a:fld id="{F3C294CD-9795-4D4C-868D-B576D32824E4}"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ACA18AB3-2444-9EAA-7165-D047FF5936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E412A5-0BB7-5EEB-7B69-0817806D4AE9}"/>
              </a:ext>
            </a:extLst>
          </p:cNvPr>
          <p:cNvSpPr>
            <a:spLocks noGrp="1"/>
          </p:cNvSpPr>
          <p:nvPr>
            <p:ph type="sldNum" sz="quarter" idx="12"/>
          </p:nvPr>
        </p:nvSpPr>
        <p:spPr/>
        <p:txBody>
          <a:bodyPr/>
          <a:lstStyle/>
          <a:p>
            <a:fld id="{32DB6B19-4D78-4177-855C-325D17E17A51}" type="slidenum">
              <a:rPr lang="zh-CN" altLang="en-US" smtClean="0"/>
              <a:t>‹#›</a:t>
            </a:fld>
            <a:endParaRPr lang="zh-CN" altLang="en-US"/>
          </a:p>
        </p:txBody>
      </p:sp>
    </p:spTree>
    <p:extLst>
      <p:ext uri="{BB962C8B-B14F-4D97-AF65-F5344CB8AC3E}">
        <p14:creationId xmlns:p14="http://schemas.microsoft.com/office/powerpoint/2010/main" val="2756759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3"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839200" y="64459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8FDCA-5F31-45C2-9228-1965BA17AD8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D6A1D38-0414-8BF8-D9AE-90511A37F8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90C2DED-4303-6DFD-36BD-23F9A9C5E2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3562B9-B917-4860-F61E-DDD0AB8CBE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294CD-9795-4D4C-868D-B576D32824E4}"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A07711E3-A421-D94F-98DB-799AA19D26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1490030-BD5E-F813-9B86-58BAB8805E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DB6B19-4D78-4177-855C-325D17E17A51}" type="slidenum">
              <a:rPr lang="zh-CN" altLang="en-US" smtClean="0"/>
              <a:t>‹#›</a:t>
            </a:fld>
            <a:endParaRPr lang="zh-CN" altLang="en-US"/>
          </a:p>
        </p:txBody>
      </p:sp>
    </p:spTree>
    <p:extLst>
      <p:ext uri="{BB962C8B-B14F-4D97-AF65-F5344CB8AC3E}">
        <p14:creationId xmlns:p14="http://schemas.microsoft.com/office/powerpoint/2010/main" val="307277215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0.xml"/><Relationship Id="rId7" Type="http://schemas.openxmlformats.org/officeDocument/2006/relationships/image" Target="../media/image20.jpeg"/><Relationship Id="rId2" Type="http://schemas.openxmlformats.org/officeDocument/2006/relationships/tags" Target="../tags/tag27.xml"/><Relationship Id="rId1" Type="http://schemas.openxmlformats.org/officeDocument/2006/relationships/tags" Target="../tags/tag26.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3.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9.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1.jpe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30.jpe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3.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7.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54.xml"/><Relationship Id="rId7" Type="http://schemas.openxmlformats.org/officeDocument/2006/relationships/slideLayout" Target="../slideLayouts/slideLayout1.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10" Type="http://schemas.openxmlformats.org/officeDocument/2006/relationships/image" Target="../media/image40.jpeg"/><Relationship Id="rId4" Type="http://schemas.openxmlformats.org/officeDocument/2006/relationships/tags" Target="../tags/tag55.xml"/><Relationship Id="rId9"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5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61.xml"/><Relationship Id="rId7" Type="http://schemas.openxmlformats.org/officeDocument/2006/relationships/image" Target="../media/image3.jpe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1.xml"/><Relationship Id="rId5" Type="http://schemas.openxmlformats.org/officeDocument/2006/relationships/tags" Target="../tags/tag63.xml"/><Relationship Id="rId4" Type="http://schemas.openxmlformats.org/officeDocument/2006/relationships/tags" Target="../tags/tag6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66.xml"/><Relationship Id="rId7" Type="http://schemas.openxmlformats.org/officeDocument/2006/relationships/image" Target="../media/image48.jpe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47.png"/><Relationship Id="rId5" Type="http://schemas.openxmlformats.org/officeDocument/2006/relationships/image" Target="../media/image3.jpeg"/><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50.pn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51.pn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tags" Target="../tags/tag9.xml"/><Relationship Id="rId7" Type="http://schemas.openxmlformats.org/officeDocument/2006/relationships/image" Target="../media/image6.gi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slideLayout" Target="../slideLayouts/slideLayout1.xml"/><Relationship Id="rId9"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0.jp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9.jpeg"/><Relationship Id="rId5" Type="http://schemas.openxmlformats.org/officeDocument/2006/relationships/image" Target="../media/image3.jpe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5.xml"/><Relationship Id="rId7" Type="http://schemas.openxmlformats.org/officeDocument/2006/relationships/image" Target="../media/image12.jp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1.jpg"/><Relationship Id="rId5" Type="http://schemas.openxmlformats.org/officeDocument/2006/relationships/image" Target="../media/image3.jpeg"/><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tags" Target="../tags/tag20.xml"/><Relationship Id="rId7" Type="http://schemas.openxmlformats.org/officeDocument/2006/relationships/image" Target="../media/image15.jp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4.jpg"/><Relationship Id="rId5" Type="http://schemas.openxmlformats.org/officeDocument/2006/relationships/image" Target="../media/image3.jpeg"/><Relationship Id="rId10" Type="http://schemas.openxmlformats.org/officeDocument/2006/relationships/image" Target="../media/image18.jpg"/><Relationship Id="rId4" Type="http://schemas.openxmlformats.org/officeDocument/2006/relationships/slideLayout" Target="../slideLayouts/slideLayout1.xml"/><Relationship Id="rId9"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3.jpe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1672" y="1031253"/>
            <a:ext cx="1588655" cy="1607493"/>
          </a:xfrm>
          <a:prstGeom prst="rect">
            <a:avLst/>
          </a:prstGeom>
        </p:spPr>
      </p:pic>
      <p:sp>
        <p:nvSpPr>
          <p:cNvPr id="186" name="大橘原创PPT模板-请勿抄袭搬运！微信DAJU_PPT"/>
          <p:cNvSpPr/>
          <p:nvPr/>
        </p:nvSpPr>
        <p:spPr>
          <a:xfrm>
            <a:off x="243840"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大橘原创PPT模板-请勿抄袭搬运！微信DAJU_PPT"/>
          <p:cNvSpPr/>
          <p:nvPr/>
        </p:nvSpPr>
        <p:spPr>
          <a:xfrm>
            <a:off x="42672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大橘原创PPT模板-请勿抄袭搬运！微信DAJU_PPT"/>
          <p:cNvSpPr/>
          <p:nvPr/>
        </p:nvSpPr>
        <p:spPr>
          <a:xfrm>
            <a:off x="35560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大橘原创PPT模板-请勿抄袭搬运！微信DAJU_PPT"/>
          <p:cNvSpPr/>
          <p:nvPr/>
        </p:nvSpPr>
        <p:spPr>
          <a:xfrm>
            <a:off x="35560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大橘原创PPT模板-请勿抄袭搬运！微信DAJU_PPT"/>
          <p:cNvSpPr/>
          <p:nvPr/>
        </p:nvSpPr>
        <p:spPr>
          <a:xfrm>
            <a:off x="1169416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大橘原创PPT模板-请勿抄袭搬运！微信DAJU_PPT"/>
          <p:cNvSpPr/>
          <p:nvPr/>
        </p:nvSpPr>
        <p:spPr>
          <a:xfrm>
            <a:off x="1169416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大橘原创PPT模板-请勿抄袭搬运！微信DAJU_PPT"/>
          <p:cNvSpPr/>
          <p:nvPr/>
        </p:nvSpPr>
        <p:spPr>
          <a:xfrm>
            <a:off x="243840" y="1988427"/>
            <a:ext cx="11704320" cy="3338412"/>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大橘原创PPT模板-请勿抄袭搬运！微信DAJU_PPT"/>
          <p:cNvSpPr/>
          <p:nvPr/>
        </p:nvSpPr>
        <p:spPr>
          <a:xfrm>
            <a:off x="2261616" y="3121223"/>
            <a:ext cx="7668766" cy="615553"/>
          </a:xfrm>
          <a:prstGeom prst="rect">
            <a:avLst/>
          </a:prstGeom>
        </p:spPr>
        <p:txBody>
          <a:bodyPr wrap="none" lIns="0" tIns="0" rIns="0" bIns="0">
            <a:spAutoFit/>
          </a:bodyPr>
          <a:lstStyle/>
          <a:p>
            <a:pPr algn="ctr" fontAlgn="base"/>
            <a:r>
              <a:rPr lang="zh-CN" altLang="en-US" sz="4000" b="1" spc="600" dirty="0">
                <a:solidFill>
                  <a:schemeClr val="bg1"/>
                </a:solidFill>
                <a:latin typeface="+mn-ea"/>
                <a:sym typeface="+mn-ea"/>
              </a:rPr>
              <a:t>火锅底料假冒伪劣案例及分析</a:t>
            </a:r>
            <a:endParaRPr lang="zh-CN" altLang="en-US" sz="4000" b="1" spc="300" dirty="0">
              <a:solidFill>
                <a:schemeClr val="bg1"/>
              </a:solidFill>
              <a:latin typeface="+mn-ea"/>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7936" y="1053453"/>
            <a:ext cx="1588655" cy="1585293"/>
          </a:xfrm>
          <a:prstGeom prst="rect">
            <a:avLst/>
          </a:prstGeom>
        </p:spPr>
      </p:pic>
      <p:sp>
        <p:nvSpPr>
          <p:cNvPr id="2" name="文本框 1">
            <a:extLst>
              <a:ext uri="{FF2B5EF4-FFF2-40B4-BE49-F238E27FC236}">
                <a16:creationId xmlns:a16="http://schemas.microsoft.com/office/drawing/2014/main" id="{B01C3BAF-6B4C-4716-78B1-6823941EE331}"/>
              </a:ext>
            </a:extLst>
          </p:cNvPr>
          <p:cNvSpPr txBox="1"/>
          <p:nvPr/>
        </p:nvSpPr>
        <p:spPr>
          <a:xfrm>
            <a:off x="3997939" y="4281995"/>
            <a:ext cx="4196119" cy="499624"/>
          </a:xfrm>
          <a:prstGeom prst="rect">
            <a:avLst/>
          </a:prstGeom>
          <a:noFill/>
          <a:ln w="9525">
            <a:noFill/>
          </a:ln>
        </p:spPr>
        <p:txBody>
          <a:bodyPr>
            <a:spAutoFit/>
            <a:scene3d>
              <a:camera prst="orthographicFront"/>
              <a:lightRig rig="threePt" dir="t"/>
            </a:scene3d>
          </a:bodyPr>
          <a:lstStyle/>
          <a:p>
            <a:pPr algn="ctr" eaLnBrk="1" hangingPunct="1">
              <a:lnSpc>
                <a:spcPct val="150000"/>
              </a:lnSpc>
              <a:buSzPct val="60000"/>
              <a:buFont typeface="Arial" panose="020B0604020202020204" pitchFamily="34" charset="0"/>
              <a:buNone/>
              <a:defRPr/>
            </a:pPr>
            <a:r>
              <a:rPr lang="zh-CN" altLang="en-US" sz="2000" b="1" dirty="0">
                <a:solidFill>
                  <a:srgbClr val="F2F5F8"/>
                </a:solidFill>
                <a:latin typeface="+mn-ea"/>
                <a:cs typeface="Times New Roman" panose="02020603050405020304" pitchFamily="18" charset="0"/>
              </a:rPr>
              <a:t>任翼飞  张淯  赵小丹</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大橘原创PPT模板-请勿抄袭搬运！微信DAJU_PPT"/>
          <p:cNvSpPr/>
          <p:nvPr/>
        </p:nvSpPr>
        <p:spPr>
          <a:xfrm>
            <a:off x="243840"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57" name="大橘原创PPT模板-请勿抄袭搬运！微信DAJU_PPT"/>
          <p:cNvSpPr/>
          <p:nvPr/>
        </p:nvSpPr>
        <p:spPr>
          <a:xfrm>
            <a:off x="42672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8" name="大橘原创PPT模板-请勿抄袭搬运！微信DAJU_PPT"/>
          <p:cNvSpPr/>
          <p:nvPr/>
        </p:nvSpPr>
        <p:spPr>
          <a:xfrm>
            <a:off x="35560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9" name="大橘原创PPT模板-请勿抄袭搬运！微信DAJU_PPT"/>
          <p:cNvSpPr/>
          <p:nvPr/>
        </p:nvSpPr>
        <p:spPr>
          <a:xfrm>
            <a:off x="35560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0" name="大橘原创PPT模板-请勿抄袭搬运！微信DAJU_PPT"/>
          <p:cNvSpPr/>
          <p:nvPr/>
        </p:nvSpPr>
        <p:spPr>
          <a:xfrm>
            <a:off x="1169416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1" name="大橘原创PPT模板-请勿抄袭搬运！微信DAJU_PPT"/>
          <p:cNvSpPr/>
          <p:nvPr/>
        </p:nvSpPr>
        <p:spPr>
          <a:xfrm>
            <a:off x="1169416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93" name="大橘原创PPT模板-请勿抄袭搬运！微信DAJU_PPT"/>
          <p:cNvSpPr/>
          <p:nvPr/>
        </p:nvSpPr>
        <p:spPr>
          <a:xfrm>
            <a:off x="2438629" y="2466531"/>
            <a:ext cx="652742" cy="835660"/>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86A84"/>
                </a:solidFill>
                <a:effectLst/>
                <a:uLnTx/>
                <a:uFillTx/>
                <a:latin typeface="微软雅黑"/>
                <a:ea typeface="微软雅黑"/>
                <a:cs typeface="+mn-ea"/>
                <a:sym typeface="+mn-lt"/>
              </a:rPr>
              <a:t>  </a:t>
            </a:r>
          </a:p>
        </p:txBody>
      </p:sp>
      <p:sp>
        <p:nvSpPr>
          <p:cNvPr id="109" name="大橘原创PPT模板-请勿抄袭搬运！微信DAJU_PPT"/>
          <p:cNvSpPr/>
          <p:nvPr/>
        </p:nvSpPr>
        <p:spPr>
          <a:xfrm>
            <a:off x="1942967" y="3185795"/>
            <a:ext cx="9857607" cy="686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0640" tIns="45720" rIns="91440" bIns="4572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586A84"/>
                </a:solidFill>
                <a:effectLst/>
                <a:uLnTx/>
                <a:uFillTx/>
                <a:latin typeface="微软雅黑"/>
                <a:ea typeface="微软雅黑"/>
                <a:cs typeface="+mn-ea"/>
                <a:sym typeface="+mn-lt"/>
              </a:rPr>
              <a:t>二、</a:t>
            </a:r>
            <a:r>
              <a:rPr kumimoji="0" lang="zh-CN" altLang="en-US" sz="4400" b="1" i="0" u="none" strike="noStrike" kern="1200" cap="none" spc="0" normalizeH="0" baseline="0" noProof="0" dirty="0">
                <a:ln>
                  <a:noFill/>
                </a:ln>
                <a:solidFill>
                  <a:srgbClr val="586A84"/>
                </a:solidFill>
                <a:effectLst/>
                <a:uLnTx/>
                <a:uFillTx/>
                <a:latin typeface="微软雅黑"/>
                <a:ea typeface="微软雅黑"/>
                <a:cs typeface="+mn-ea"/>
                <a:sym typeface="+mn-ea"/>
              </a:rPr>
              <a:t>火锅底料中加入回收油案例及分析</a:t>
            </a:r>
            <a:endParaRPr kumimoji="0" lang="zh-CN" altLang="en-US" sz="4400" b="1" i="0" u="none" strike="noStrike" kern="1200" cap="none" spc="0" normalizeH="0" baseline="0" noProof="0" dirty="0">
              <a:ln>
                <a:noFill/>
              </a:ln>
              <a:solidFill>
                <a:srgbClr val="586A84"/>
              </a:solidFill>
              <a:effectLst/>
              <a:uLnTx/>
              <a:uFillTx/>
              <a:latin typeface="微软雅黑"/>
              <a:ea typeface="微软雅黑"/>
              <a:cs typeface="+mn-ea"/>
              <a:sym typeface="+mn-lt"/>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764" y="663635"/>
            <a:ext cx="3419742" cy="769442"/>
          </a:xfrm>
          <a:prstGeom prst="rect">
            <a:avLst/>
          </a:prstGeom>
        </p:spPr>
      </p:pic>
      <p:grpSp>
        <p:nvGrpSpPr>
          <p:cNvPr id="2" name="组合 1">
            <a:extLst>
              <a:ext uri="{FF2B5EF4-FFF2-40B4-BE49-F238E27FC236}">
                <a16:creationId xmlns:a16="http://schemas.microsoft.com/office/drawing/2014/main" id="{C0A5F0A7-B29B-35E9-BECD-58860AEBB740}"/>
              </a:ext>
            </a:extLst>
          </p:cNvPr>
          <p:cNvGrpSpPr/>
          <p:nvPr/>
        </p:nvGrpSpPr>
        <p:grpSpPr>
          <a:xfrm>
            <a:off x="690113" y="3186430"/>
            <a:ext cx="807720" cy="685800"/>
            <a:chOff x="1922145" y="3186430"/>
            <a:chExt cx="807720" cy="685800"/>
          </a:xfrm>
        </p:grpSpPr>
        <p:sp>
          <p:nvSpPr>
            <p:cNvPr id="7" name="大橘原创PPT模板-请勿抄袭搬运！微信DAJU_PPT"/>
            <p:cNvSpPr/>
            <p:nvPr>
              <p:custDataLst>
                <p:tags r:id="rId1"/>
              </p:custDataLst>
            </p:nvPr>
          </p:nvSpPr>
          <p:spPr>
            <a:xfrm>
              <a:off x="1922145" y="3186430"/>
              <a:ext cx="807720" cy="6858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000" b="1" i="0" u="none" strike="noStrike" kern="1200" cap="none" spc="0" normalizeH="0" baseline="0" noProof="0" dirty="0">
                <a:ln>
                  <a:noFill/>
                </a:ln>
                <a:solidFill>
                  <a:srgbClr val="262626"/>
                </a:solidFill>
                <a:effectLst/>
                <a:uLnTx/>
                <a:uFillTx/>
                <a:latin typeface="微软雅黑"/>
                <a:ea typeface="微软雅黑"/>
                <a:cs typeface="+mn-cs"/>
              </a:endParaRPr>
            </a:p>
          </p:txBody>
        </p:sp>
        <p:sp>
          <p:nvSpPr>
            <p:cNvPr id="11" name="大橘原创PPT模板-请勿抄袭搬运！微信DAJU_PPT"/>
            <p:cNvSpPr>
              <a:spLocks noEditPoints="1"/>
            </p:cNvSpPr>
            <p:nvPr>
              <p:custDataLst>
                <p:tags r:id="rId2"/>
              </p:custDataLst>
            </p:nvPr>
          </p:nvSpPr>
          <p:spPr bwMode="auto">
            <a:xfrm>
              <a:off x="2070100" y="3302000"/>
              <a:ext cx="511810" cy="454025"/>
            </a:xfrm>
            <a:custGeom>
              <a:avLst/>
              <a:gdLst>
                <a:gd name="connsiteX0" fmla="*/ 331468 w 388617"/>
                <a:gd name="connsiteY0" fmla="*/ 434338 h 434338"/>
                <a:gd name="connsiteX1" fmla="*/ 57150 w 388617"/>
                <a:gd name="connsiteY1" fmla="*/ 434338 h 434338"/>
                <a:gd name="connsiteX2" fmla="*/ 0 w 388617"/>
                <a:gd name="connsiteY2" fmla="*/ 377189 h 434338"/>
                <a:gd name="connsiteX3" fmla="*/ 0 w 388617"/>
                <a:gd name="connsiteY3" fmla="*/ 57150 h 434338"/>
                <a:gd name="connsiteX4" fmla="*/ 57150 w 388617"/>
                <a:gd name="connsiteY4" fmla="*/ 0 h 434338"/>
                <a:gd name="connsiteX5" fmla="*/ 331468 w 388617"/>
                <a:gd name="connsiteY5" fmla="*/ 0 h 434338"/>
                <a:gd name="connsiteX6" fmla="*/ 388617 w 388617"/>
                <a:gd name="connsiteY6" fmla="*/ 57150 h 434338"/>
                <a:gd name="connsiteX7" fmla="*/ 388617 w 388617"/>
                <a:gd name="connsiteY7" fmla="*/ 377189 h 434338"/>
                <a:gd name="connsiteX8" fmla="*/ 331468 w 388617"/>
                <a:gd name="connsiteY8" fmla="*/ 434338 h 434338"/>
                <a:gd name="connsiteX9" fmla="*/ 57150 w 388617"/>
                <a:gd name="connsiteY9" fmla="*/ 22860 h 434338"/>
                <a:gd name="connsiteX10" fmla="*/ 22860 w 388617"/>
                <a:gd name="connsiteY10" fmla="*/ 57150 h 434338"/>
                <a:gd name="connsiteX11" fmla="*/ 22860 w 388617"/>
                <a:gd name="connsiteY11" fmla="*/ 377189 h 434338"/>
                <a:gd name="connsiteX12" fmla="*/ 57150 w 388617"/>
                <a:gd name="connsiteY12" fmla="*/ 411479 h 434338"/>
                <a:gd name="connsiteX13" fmla="*/ 331468 w 388617"/>
                <a:gd name="connsiteY13" fmla="*/ 411479 h 434338"/>
                <a:gd name="connsiteX14" fmla="*/ 365757 w 388617"/>
                <a:gd name="connsiteY14" fmla="*/ 377189 h 434338"/>
                <a:gd name="connsiteX15" fmla="*/ 365757 w 388617"/>
                <a:gd name="connsiteY15" fmla="*/ 57150 h 434338"/>
                <a:gd name="connsiteX16" fmla="*/ 331468 w 388617"/>
                <a:gd name="connsiteY16" fmla="*/ 22860 h 434338"/>
                <a:gd name="connsiteX17" fmla="*/ 57150 w 388617"/>
                <a:gd name="connsiteY17" fmla="*/ 22860 h 434338"/>
                <a:gd name="connsiteX18" fmla="*/ 108584 w 388617"/>
                <a:gd name="connsiteY18" fmla="*/ 148589 h 434338"/>
                <a:gd name="connsiteX19" fmla="*/ 85724 w 388617"/>
                <a:gd name="connsiteY19" fmla="*/ 148589 h 434338"/>
                <a:gd name="connsiteX20" fmla="*/ 74294 w 388617"/>
                <a:gd name="connsiteY20" fmla="*/ 137160 h 434338"/>
                <a:gd name="connsiteX21" fmla="*/ 85724 w 388617"/>
                <a:gd name="connsiteY21" fmla="*/ 125730 h 434338"/>
                <a:gd name="connsiteX22" fmla="*/ 108584 w 388617"/>
                <a:gd name="connsiteY22" fmla="*/ 125730 h 434338"/>
                <a:gd name="connsiteX23" fmla="*/ 120014 w 388617"/>
                <a:gd name="connsiteY23" fmla="*/ 137160 h 434338"/>
                <a:gd name="connsiteX24" fmla="*/ 108584 w 388617"/>
                <a:gd name="connsiteY24" fmla="*/ 148589 h 434338"/>
                <a:gd name="connsiteX25" fmla="*/ 302893 w 388617"/>
                <a:gd name="connsiteY25" fmla="*/ 148589 h 434338"/>
                <a:gd name="connsiteX26" fmla="*/ 154304 w 388617"/>
                <a:gd name="connsiteY26" fmla="*/ 148589 h 434338"/>
                <a:gd name="connsiteX27" fmla="*/ 142874 w 388617"/>
                <a:gd name="connsiteY27" fmla="*/ 137160 h 434338"/>
                <a:gd name="connsiteX28" fmla="*/ 154304 w 388617"/>
                <a:gd name="connsiteY28" fmla="*/ 125730 h 434338"/>
                <a:gd name="connsiteX29" fmla="*/ 302893 w 388617"/>
                <a:gd name="connsiteY29" fmla="*/ 125730 h 434338"/>
                <a:gd name="connsiteX30" fmla="*/ 314323 w 388617"/>
                <a:gd name="connsiteY30" fmla="*/ 137160 h 434338"/>
                <a:gd name="connsiteX31" fmla="*/ 302893 w 388617"/>
                <a:gd name="connsiteY31" fmla="*/ 148589 h 434338"/>
                <a:gd name="connsiteX32" fmla="*/ 108584 w 388617"/>
                <a:gd name="connsiteY32" fmla="*/ 228599 h 434338"/>
                <a:gd name="connsiteX33" fmla="*/ 85724 w 388617"/>
                <a:gd name="connsiteY33" fmla="*/ 228599 h 434338"/>
                <a:gd name="connsiteX34" fmla="*/ 74294 w 388617"/>
                <a:gd name="connsiteY34" fmla="*/ 217169 h 434338"/>
                <a:gd name="connsiteX35" fmla="*/ 85724 w 388617"/>
                <a:gd name="connsiteY35" fmla="*/ 205739 h 434338"/>
                <a:gd name="connsiteX36" fmla="*/ 108584 w 388617"/>
                <a:gd name="connsiteY36" fmla="*/ 205739 h 434338"/>
                <a:gd name="connsiteX37" fmla="*/ 120014 w 388617"/>
                <a:gd name="connsiteY37" fmla="*/ 217169 h 434338"/>
                <a:gd name="connsiteX38" fmla="*/ 108584 w 388617"/>
                <a:gd name="connsiteY38" fmla="*/ 228599 h 434338"/>
                <a:gd name="connsiteX39" fmla="*/ 302893 w 388617"/>
                <a:gd name="connsiteY39" fmla="*/ 228599 h 434338"/>
                <a:gd name="connsiteX40" fmla="*/ 154304 w 388617"/>
                <a:gd name="connsiteY40" fmla="*/ 228599 h 434338"/>
                <a:gd name="connsiteX41" fmla="*/ 142874 w 388617"/>
                <a:gd name="connsiteY41" fmla="*/ 217169 h 434338"/>
                <a:gd name="connsiteX42" fmla="*/ 154304 w 388617"/>
                <a:gd name="connsiteY42" fmla="*/ 205739 h 434338"/>
                <a:gd name="connsiteX43" fmla="*/ 302893 w 388617"/>
                <a:gd name="connsiteY43" fmla="*/ 205739 h 434338"/>
                <a:gd name="connsiteX44" fmla="*/ 314323 w 388617"/>
                <a:gd name="connsiteY44" fmla="*/ 217169 h 434338"/>
                <a:gd name="connsiteX45" fmla="*/ 302893 w 388617"/>
                <a:gd name="connsiteY45" fmla="*/ 228599 h 434338"/>
                <a:gd name="connsiteX46" fmla="*/ 108584 w 388617"/>
                <a:gd name="connsiteY46" fmla="*/ 308609 h 434338"/>
                <a:gd name="connsiteX47" fmla="*/ 85724 w 388617"/>
                <a:gd name="connsiteY47" fmla="*/ 308609 h 434338"/>
                <a:gd name="connsiteX48" fmla="*/ 74294 w 388617"/>
                <a:gd name="connsiteY48" fmla="*/ 297179 h 434338"/>
                <a:gd name="connsiteX49" fmla="*/ 85724 w 388617"/>
                <a:gd name="connsiteY49" fmla="*/ 285749 h 434338"/>
                <a:gd name="connsiteX50" fmla="*/ 108584 w 388617"/>
                <a:gd name="connsiteY50" fmla="*/ 285749 h 434338"/>
                <a:gd name="connsiteX51" fmla="*/ 120014 w 388617"/>
                <a:gd name="connsiteY51" fmla="*/ 297179 h 434338"/>
                <a:gd name="connsiteX52" fmla="*/ 108584 w 388617"/>
                <a:gd name="connsiteY52" fmla="*/ 308609 h 434338"/>
                <a:gd name="connsiteX53" fmla="*/ 302893 w 388617"/>
                <a:gd name="connsiteY53" fmla="*/ 308609 h 434338"/>
                <a:gd name="connsiteX54" fmla="*/ 154304 w 388617"/>
                <a:gd name="connsiteY54" fmla="*/ 308609 h 434338"/>
                <a:gd name="connsiteX55" fmla="*/ 142874 w 388617"/>
                <a:gd name="connsiteY55" fmla="*/ 297179 h 434338"/>
                <a:gd name="connsiteX56" fmla="*/ 154304 w 388617"/>
                <a:gd name="connsiteY56" fmla="*/ 285749 h 434338"/>
                <a:gd name="connsiteX57" fmla="*/ 302893 w 388617"/>
                <a:gd name="connsiteY57" fmla="*/ 285749 h 434338"/>
                <a:gd name="connsiteX58" fmla="*/ 314323 w 388617"/>
                <a:gd name="connsiteY58" fmla="*/ 297179 h 434338"/>
                <a:gd name="connsiteX59" fmla="*/ 302893 w 388617"/>
                <a:gd name="connsiteY59" fmla="*/ 308609 h 43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8617" h="434338">
                  <a:moveTo>
                    <a:pt x="331468" y="434338"/>
                  </a:moveTo>
                  <a:lnTo>
                    <a:pt x="57150" y="434338"/>
                  </a:lnTo>
                  <a:cubicBezTo>
                    <a:pt x="25603" y="434338"/>
                    <a:pt x="0" y="408735"/>
                    <a:pt x="0" y="377189"/>
                  </a:cubicBezTo>
                  <a:lnTo>
                    <a:pt x="0" y="57150"/>
                  </a:lnTo>
                  <a:cubicBezTo>
                    <a:pt x="0" y="25603"/>
                    <a:pt x="25603" y="0"/>
                    <a:pt x="57150" y="0"/>
                  </a:cubicBezTo>
                  <a:lnTo>
                    <a:pt x="331468" y="0"/>
                  </a:lnTo>
                  <a:cubicBezTo>
                    <a:pt x="363014" y="0"/>
                    <a:pt x="388617" y="25603"/>
                    <a:pt x="388617" y="57150"/>
                  </a:cubicBezTo>
                  <a:lnTo>
                    <a:pt x="388617" y="377189"/>
                  </a:lnTo>
                  <a:cubicBezTo>
                    <a:pt x="388617" y="408735"/>
                    <a:pt x="363014" y="434338"/>
                    <a:pt x="331468" y="434338"/>
                  </a:cubicBezTo>
                  <a:close/>
                  <a:moveTo>
                    <a:pt x="57150" y="22860"/>
                  </a:moveTo>
                  <a:cubicBezTo>
                    <a:pt x="38290" y="22860"/>
                    <a:pt x="22860" y="38290"/>
                    <a:pt x="22860" y="57150"/>
                  </a:cubicBezTo>
                  <a:lnTo>
                    <a:pt x="22860" y="377189"/>
                  </a:lnTo>
                  <a:cubicBezTo>
                    <a:pt x="22860" y="396048"/>
                    <a:pt x="38290" y="411479"/>
                    <a:pt x="57150" y="411479"/>
                  </a:cubicBezTo>
                  <a:lnTo>
                    <a:pt x="331468" y="411479"/>
                  </a:lnTo>
                  <a:cubicBezTo>
                    <a:pt x="350327" y="411479"/>
                    <a:pt x="365757" y="396048"/>
                    <a:pt x="365757" y="377189"/>
                  </a:cubicBezTo>
                  <a:lnTo>
                    <a:pt x="365757" y="57150"/>
                  </a:lnTo>
                  <a:cubicBezTo>
                    <a:pt x="365757" y="38290"/>
                    <a:pt x="350327" y="22860"/>
                    <a:pt x="331468" y="22860"/>
                  </a:cubicBezTo>
                  <a:lnTo>
                    <a:pt x="57150" y="22860"/>
                  </a:lnTo>
                  <a:close/>
                  <a:moveTo>
                    <a:pt x="108584" y="148589"/>
                  </a:moveTo>
                  <a:lnTo>
                    <a:pt x="85724" y="148589"/>
                  </a:lnTo>
                  <a:cubicBezTo>
                    <a:pt x="79438" y="148589"/>
                    <a:pt x="74294" y="143446"/>
                    <a:pt x="74294" y="137160"/>
                  </a:cubicBezTo>
                  <a:cubicBezTo>
                    <a:pt x="74294" y="130873"/>
                    <a:pt x="79438" y="125730"/>
                    <a:pt x="85724" y="125730"/>
                  </a:cubicBezTo>
                  <a:lnTo>
                    <a:pt x="108584" y="125730"/>
                  </a:lnTo>
                  <a:cubicBezTo>
                    <a:pt x="114871" y="125730"/>
                    <a:pt x="120014" y="130873"/>
                    <a:pt x="120014" y="137160"/>
                  </a:cubicBezTo>
                  <a:cubicBezTo>
                    <a:pt x="120014" y="143446"/>
                    <a:pt x="114871" y="148589"/>
                    <a:pt x="108584" y="148589"/>
                  </a:cubicBezTo>
                  <a:close/>
                  <a:moveTo>
                    <a:pt x="302893" y="148589"/>
                  </a:moveTo>
                  <a:lnTo>
                    <a:pt x="154304" y="148589"/>
                  </a:lnTo>
                  <a:cubicBezTo>
                    <a:pt x="148017" y="148589"/>
                    <a:pt x="142874" y="143446"/>
                    <a:pt x="142874" y="137160"/>
                  </a:cubicBezTo>
                  <a:cubicBezTo>
                    <a:pt x="142874" y="130873"/>
                    <a:pt x="148017" y="125730"/>
                    <a:pt x="154304" y="125730"/>
                  </a:cubicBezTo>
                  <a:lnTo>
                    <a:pt x="302893" y="125730"/>
                  </a:lnTo>
                  <a:cubicBezTo>
                    <a:pt x="309179" y="125730"/>
                    <a:pt x="314323" y="130873"/>
                    <a:pt x="314323" y="137160"/>
                  </a:cubicBezTo>
                  <a:cubicBezTo>
                    <a:pt x="314323" y="143446"/>
                    <a:pt x="309179" y="148589"/>
                    <a:pt x="302893" y="148589"/>
                  </a:cubicBezTo>
                  <a:close/>
                  <a:moveTo>
                    <a:pt x="108584" y="228599"/>
                  </a:moveTo>
                  <a:lnTo>
                    <a:pt x="85724" y="228599"/>
                  </a:lnTo>
                  <a:cubicBezTo>
                    <a:pt x="79438" y="228599"/>
                    <a:pt x="74294" y="223456"/>
                    <a:pt x="74294" y="217169"/>
                  </a:cubicBezTo>
                  <a:cubicBezTo>
                    <a:pt x="74294" y="210883"/>
                    <a:pt x="79438" y="205739"/>
                    <a:pt x="85724" y="205739"/>
                  </a:cubicBezTo>
                  <a:lnTo>
                    <a:pt x="108584" y="205739"/>
                  </a:lnTo>
                  <a:cubicBezTo>
                    <a:pt x="114871" y="205739"/>
                    <a:pt x="120014" y="210883"/>
                    <a:pt x="120014" y="217169"/>
                  </a:cubicBezTo>
                  <a:cubicBezTo>
                    <a:pt x="120014" y="223456"/>
                    <a:pt x="114871" y="228599"/>
                    <a:pt x="108584" y="228599"/>
                  </a:cubicBezTo>
                  <a:close/>
                  <a:moveTo>
                    <a:pt x="302893" y="228599"/>
                  </a:moveTo>
                  <a:lnTo>
                    <a:pt x="154304" y="228599"/>
                  </a:lnTo>
                  <a:cubicBezTo>
                    <a:pt x="148017" y="228599"/>
                    <a:pt x="142874" y="223456"/>
                    <a:pt x="142874" y="217169"/>
                  </a:cubicBezTo>
                  <a:cubicBezTo>
                    <a:pt x="142874" y="210883"/>
                    <a:pt x="148017" y="205739"/>
                    <a:pt x="154304" y="205739"/>
                  </a:cubicBezTo>
                  <a:lnTo>
                    <a:pt x="302893" y="205739"/>
                  </a:lnTo>
                  <a:cubicBezTo>
                    <a:pt x="309179" y="205739"/>
                    <a:pt x="314323" y="210883"/>
                    <a:pt x="314323" y="217169"/>
                  </a:cubicBezTo>
                  <a:cubicBezTo>
                    <a:pt x="314323" y="223456"/>
                    <a:pt x="309179" y="228599"/>
                    <a:pt x="302893" y="228599"/>
                  </a:cubicBezTo>
                  <a:close/>
                  <a:moveTo>
                    <a:pt x="108584" y="308609"/>
                  </a:moveTo>
                  <a:lnTo>
                    <a:pt x="85724" y="308609"/>
                  </a:lnTo>
                  <a:cubicBezTo>
                    <a:pt x="79438" y="308609"/>
                    <a:pt x="74294" y="303465"/>
                    <a:pt x="74294" y="297179"/>
                  </a:cubicBezTo>
                  <a:cubicBezTo>
                    <a:pt x="74294" y="290893"/>
                    <a:pt x="79438" y="285749"/>
                    <a:pt x="85724" y="285749"/>
                  </a:cubicBezTo>
                  <a:lnTo>
                    <a:pt x="108584" y="285749"/>
                  </a:lnTo>
                  <a:cubicBezTo>
                    <a:pt x="114871" y="285749"/>
                    <a:pt x="120014" y="290893"/>
                    <a:pt x="120014" y="297179"/>
                  </a:cubicBezTo>
                  <a:cubicBezTo>
                    <a:pt x="120014" y="303465"/>
                    <a:pt x="114871" y="308609"/>
                    <a:pt x="108584" y="308609"/>
                  </a:cubicBezTo>
                  <a:close/>
                  <a:moveTo>
                    <a:pt x="302893" y="308609"/>
                  </a:moveTo>
                  <a:lnTo>
                    <a:pt x="154304" y="308609"/>
                  </a:lnTo>
                  <a:cubicBezTo>
                    <a:pt x="148017" y="308609"/>
                    <a:pt x="142874" y="303465"/>
                    <a:pt x="142874" y="297179"/>
                  </a:cubicBezTo>
                  <a:cubicBezTo>
                    <a:pt x="142874" y="290893"/>
                    <a:pt x="148017" y="285749"/>
                    <a:pt x="154304" y="285749"/>
                  </a:cubicBezTo>
                  <a:lnTo>
                    <a:pt x="302893" y="285749"/>
                  </a:lnTo>
                  <a:cubicBezTo>
                    <a:pt x="309179" y="285749"/>
                    <a:pt x="314323" y="290893"/>
                    <a:pt x="314323" y="297179"/>
                  </a:cubicBezTo>
                  <a:cubicBezTo>
                    <a:pt x="314323" y="303465"/>
                    <a:pt x="309179" y="308609"/>
                    <a:pt x="302893" y="308609"/>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62626"/>
                </a:solidFill>
                <a:effectLst/>
                <a:uLnTx/>
                <a:uFillTx/>
                <a:latin typeface="微软雅黑"/>
                <a:ea typeface="微软雅黑"/>
                <a:cs typeface="+mn-cs"/>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大橘原创PPT模板-请勿抄袭搬运！微信DAJU_PPT"/>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大橘原创PPT模板-请勿抄袭搬运！微信DAJU_PPT"/>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大橘原创PPT模板-请勿抄袭搬运！微信DAJU_PPT"/>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大橘原创PPT模板-请勿抄袭搬运！微信DAJU_PPT"/>
          <p:cNvSpPr/>
          <p:nvPr/>
        </p:nvSpPr>
        <p:spPr>
          <a:xfrm>
            <a:off x="1169443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大橘原创PPT模板-请勿抄袭搬运！微信DAJU_PPT"/>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[图片]</a:t>
            </a:r>
          </a:p>
        </p:txBody>
      </p:sp>
      <p:cxnSp>
        <p:nvCxnSpPr>
          <p:cNvPr id="13" name="直接连接符 12"/>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p:cNvSpPr txBox="1">
            <a:spLocks noChangeArrowheads="1"/>
          </p:cNvSpPr>
          <p:nvPr>
            <p:custDataLst>
              <p:tags r:id="rId2"/>
            </p:custDataLst>
          </p:nvPr>
        </p:nvSpPr>
        <p:spPr bwMode="auto">
          <a:xfrm>
            <a:off x="702945" y="552450"/>
            <a:ext cx="6899931"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调查问卷</a:t>
            </a:r>
          </a:p>
        </p:txBody>
      </p:sp>
      <p:grpSp>
        <p:nvGrpSpPr>
          <p:cNvPr id="9" name="组合 8">
            <a:extLst>
              <a:ext uri="{FF2B5EF4-FFF2-40B4-BE49-F238E27FC236}">
                <a16:creationId xmlns:a16="http://schemas.microsoft.com/office/drawing/2014/main" id="{DAC2C6F8-7782-660D-0A26-538C445BFD59}"/>
              </a:ext>
            </a:extLst>
          </p:cNvPr>
          <p:cNvGrpSpPr/>
          <p:nvPr/>
        </p:nvGrpSpPr>
        <p:grpSpPr>
          <a:xfrm>
            <a:off x="442896" y="2599083"/>
            <a:ext cx="1893093" cy="2256589"/>
            <a:chOff x="5077826" y="1979742"/>
            <a:chExt cx="2049391" cy="2561268"/>
          </a:xfrm>
        </p:grpSpPr>
        <p:pic>
          <p:nvPicPr>
            <p:cNvPr id="1028" name="Picture 4" descr="查看源图像">
              <a:extLst>
                <a:ext uri="{FF2B5EF4-FFF2-40B4-BE49-F238E27FC236}">
                  <a16:creationId xmlns:a16="http://schemas.microsoft.com/office/drawing/2014/main" id="{3E52228F-DEDE-5725-D0E8-42972529515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3750" y1="38000" x2="53750" y2="38000"/>
                          <a14:foregroundMark x1="51500" y1="34250" x2="53500" y2="52750"/>
                          <a14:foregroundMark x1="30250" y1="25000" x2="45000" y2="67750"/>
                          <a14:foregroundMark x1="65500" y1="33000" x2="65000" y2="57000"/>
                          <a14:foregroundMark x1="36250" y1="32250" x2="49000" y2="32500"/>
                          <a14:foregroundMark x1="49000" y1="32500" x2="61500" y2="39000"/>
                          <a14:foregroundMark x1="61500" y1="39000" x2="56000" y2="59750"/>
                          <a14:foregroundMark x1="56000" y1="59750" x2="45250" y2="72250"/>
                          <a14:foregroundMark x1="45250" y1="72250" x2="35000" y2="62750"/>
                          <a14:foregroundMark x1="35000" y1="62750" x2="34000" y2="60000"/>
                          <a14:foregroundMark x1="56500" y1="22500" x2="64500" y2="22750"/>
                          <a14:foregroundMark x1="71750" y1="31750" x2="71750" y2="31750"/>
                          <a14:foregroundMark x1="71750" y1="31750" x2="71750" y2="41500"/>
                          <a14:foregroundMark x1="74000" y1="36000" x2="74000" y2="36000"/>
                          <a14:foregroundMark x1="72750" y1="36500" x2="74000" y2="59750"/>
                        </a14:backgroundRemoval>
                      </a14:imgEffect>
                    </a14:imgLayer>
                  </a14:imgProps>
                </a:ext>
                <a:ext uri="{28A0092B-C50C-407E-A947-70E740481C1C}">
                  <a14:useLocalDpi xmlns:a14="http://schemas.microsoft.com/office/drawing/2010/main" val="0"/>
                </a:ext>
              </a:extLst>
            </a:blip>
            <a:srcRect l="23276" t="11961" r="22934" b="20813"/>
            <a:stretch/>
          </p:blipFill>
          <p:spPr bwMode="auto">
            <a:xfrm>
              <a:off x="5077826" y="1979742"/>
              <a:ext cx="2049391" cy="256126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连接符 6">
              <a:extLst>
                <a:ext uri="{FF2B5EF4-FFF2-40B4-BE49-F238E27FC236}">
                  <a16:creationId xmlns:a16="http://schemas.microsoft.com/office/drawing/2014/main" id="{19120E77-FC14-0C5D-F6C1-944112B8EF83}"/>
                </a:ext>
              </a:extLst>
            </p:cNvPr>
            <p:cNvCxnSpPr>
              <a:cxnSpLocks/>
            </p:cNvCxnSpPr>
            <p:nvPr/>
          </p:nvCxnSpPr>
          <p:spPr>
            <a:xfrm>
              <a:off x="6896100" y="2438400"/>
              <a:ext cx="0" cy="18605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文本框 10">
            <a:extLst>
              <a:ext uri="{FF2B5EF4-FFF2-40B4-BE49-F238E27FC236}">
                <a16:creationId xmlns:a16="http://schemas.microsoft.com/office/drawing/2014/main" id="{F5C00705-7B2F-9F41-EC27-F694730940D0}"/>
              </a:ext>
            </a:extLst>
          </p:cNvPr>
          <p:cNvSpPr txBox="1"/>
          <p:nvPr/>
        </p:nvSpPr>
        <p:spPr>
          <a:xfrm>
            <a:off x="3227671" y="1407414"/>
            <a:ext cx="72253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以下三种口味的火锅汤底，你更偏爱哪一种？</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C7393489-6E4C-9D54-01E1-D54DD4B9A432}"/>
              </a:ext>
            </a:extLst>
          </p:cNvPr>
          <p:cNvSpPr txBox="1"/>
          <p:nvPr/>
        </p:nvSpPr>
        <p:spPr>
          <a:xfrm>
            <a:off x="3039305" y="2441267"/>
            <a:ext cx="17983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番茄汤底</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4" name="文本框 13">
            <a:extLst>
              <a:ext uri="{FF2B5EF4-FFF2-40B4-BE49-F238E27FC236}">
                <a16:creationId xmlns:a16="http://schemas.microsoft.com/office/drawing/2014/main" id="{E7F93796-B234-B6E9-AEA7-EA62CE78AEA4}"/>
              </a:ext>
            </a:extLst>
          </p:cNvPr>
          <p:cNvSpPr txBox="1"/>
          <p:nvPr/>
        </p:nvSpPr>
        <p:spPr>
          <a:xfrm>
            <a:off x="9010456" y="2441267"/>
            <a:ext cx="24118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牛油麻辣汤底</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5" name="文本框 14">
            <a:extLst>
              <a:ext uri="{FF2B5EF4-FFF2-40B4-BE49-F238E27FC236}">
                <a16:creationId xmlns:a16="http://schemas.microsoft.com/office/drawing/2014/main" id="{3429FBD3-D50D-7082-6090-352D19786BB0}"/>
              </a:ext>
            </a:extLst>
          </p:cNvPr>
          <p:cNvSpPr txBox="1"/>
          <p:nvPr/>
        </p:nvSpPr>
        <p:spPr>
          <a:xfrm>
            <a:off x="6024880" y="2441267"/>
            <a:ext cx="17983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菌汤汤底</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1034" name="Picture 10">
            <a:extLst>
              <a:ext uri="{FF2B5EF4-FFF2-40B4-BE49-F238E27FC236}">
                <a16:creationId xmlns:a16="http://schemas.microsoft.com/office/drawing/2014/main" id="{A80B408A-DB84-AAA3-9650-B911412B65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749" t="11587" r="22861" b="6157"/>
          <a:stretch/>
        </p:blipFill>
        <p:spPr bwMode="auto">
          <a:xfrm>
            <a:off x="2433931" y="3283687"/>
            <a:ext cx="2717440" cy="2717440"/>
          </a:xfrm>
          <a:prstGeom prst="ellipse">
            <a:avLst/>
          </a:prstGeom>
          <a:noFill/>
          <a:extLst>
            <a:ext uri="{909E8E84-426E-40DD-AFC4-6F175D3DCCD1}">
              <a14:hiddenFill xmlns:a14="http://schemas.microsoft.com/office/drawing/2010/main">
                <a:solidFill>
                  <a:srgbClr val="FFFFFF"/>
                </a:solidFill>
              </a14:hiddenFill>
            </a:ext>
          </a:extLst>
        </p:spPr>
      </p:pic>
      <p:pic>
        <p:nvPicPr>
          <p:cNvPr id="1042" name="Picture 18" descr="四川火锅高清图片下载-正版图片500552166-摄图网">
            <a:extLst>
              <a:ext uri="{FF2B5EF4-FFF2-40B4-BE49-F238E27FC236}">
                <a16:creationId xmlns:a16="http://schemas.microsoft.com/office/drawing/2014/main" id="{98B2F49E-4086-D4C0-40E8-2401F9C15D3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248" r="124"/>
          <a:stretch/>
        </p:blipFill>
        <p:spPr bwMode="auto">
          <a:xfrm>
            <a:off x="8696711" y="3283127"/>
            <a:ext cx="2718000" cy="2718000"/>
          </a:xfrm>
          <a:prstGeom prst="ellipse">
            <a:avLst/>
          </a:prstGeom>
          <a:noFill/>
          <a:extLst>
            <a:ext uri="{909E8E84-426E-40DD-AFC4-6F175D3DCCD1}">
              <a14:hiddenFill xmlns:a14="http://schemas.microsoft.com/office/drawing/2010/main">
                <a:solidFill>
                  <a:srgbClr val="FFFFFF"/>
                </a:solidFill>
              </a14:hiddenFill>
            </a:ext>
          </a:extLst>
        </p:spPr>
      </p:pic>
      <p:pic>
        <p:nvPicPr>
          <p:cNvPr id="1044" name="Picture 20" descr="菌汤锅底摄影图__传统美食_餐饮美食_摄影图库_昵图网">
            <a:extLst>
              <a:ext uri="{FF2B5EF4-FFF2-40B4-BE49-F238E27FC236}">
                <a16:creationId xmlns:a16="http://schemas.microsoft.com/office/drawing/2014/main" id="{0D022BC3-5C1B-2F51-252A-1627B58B5DF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767" t="6545" r="17493" b="10191"/>
          <a:stretch/>
        </p:blipFill>
        <p:spPr bwMode="auto">
          <a:xfrm>
            <a:off x="5413298" y="3283127"/>
            <a:ext cx="3021486" cy="271800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fade">
                                      <p:cBhvr>
                                        <p:cTn id="13" dur="500"/>
                                        <p:tgtEl>
                                          <p:spTgt spid="10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044"/>
                                        </p:tgtEl>
                                        <p:attrNameLst>
                                          <p:attrName>style.visibility</p:attrName>
                                        </p:attrNameLst>
                                      </p:cBhvr>
                                      <p:to>
                                        <p:strVal val="visible"/>
                                      </p:to>
                                    </p:set>
                                    <p:animEffect transition="in" filter="fade">
                                      <p:cBhvr>
                                        <p:cTn id="19" dur="500"/>
                                        <p:tgtEl>
                                          <p:spTgt spid="104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042"/>
                                        </p:tgtEl>
                                        <p:attrNameLst>
                                          <p:attrName>style.visibility</p:attrName>
                                        </p:attrNameLst>
                                      </p:cBhvr>
                                      <p:to>
                                        <p:strVal val="visible"/>
                                      </p:to>
                                    </p:set>
                                    <p:animEffect transition="in" filter="fade">
                                      <p:cBhvr>
                                        <p:cTn id="24" dur="500"/>
                                        <p:tgtEl>
                                          <p:spTgt spid="1042"/>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AE6B4-7447-09BA-EAF4-B98F5A575F7E}"/>
            </a:ext>
          </a:extLst>
        </p:cNvPr>
        <p:cNvGrpSpPr/>
        <p:nvPr/>
      </p:nvGrpSpPr>
      <p:grpSpPr>
        <a:xfrm>
          <a:off x="0" y="0"/>
          <a:ext cx="0" cy="0"/>
          <a:chOff x="0" y="0"/>
          <a:chExt cx="0" cy="0"/>
        </a:xfrm>
      </p:grpSpPr>
      <p:sp>
        <p:nvSpPr>
          <p:cNvPr id="58" name="大橘原创PPT模板-请勿抄袭搬运！微信DAJU_PPT">
            <a:extLst>
              <a:ext uri="{FF2B5EF4-FFF2-40B4-BE49-F238E27FC236}">
                <a16:creationId xmlns:a16="http://schemas.microsoft.com/office/drawing/2014/main" id="{B0146770-55E2-7880-54CE-2BA13132262A}"/>
              </a:ext>
            </a:extLst>
          </p:cNvPr>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大橘原创PPT模板-请勿抄袭搬运！微信DAJU_PPT">
            <a:extLst>
              <a:ext uri="{FF2B5EF4-FFF2-40B4-BE49-F238E27FC236}">
                <a16:creationId xmlns:a16="http://schemas.microsoft.com/office/drawing/2014/main" id="{C19EBF2C-43D1-F299-11E3-3384133880B3}"/>
              </a:ext>
            </a:extLst>
          </p:cNvPr>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大橘原创PPT模板-请勿抄袭搬运！微信DAJU_PPT">
            <a:extLst>
              <a:ext uri="{FF2B5EF4-FFF2-40B4-BE49-F238E27FC236}">
                <a16:creationId xmlns:a16="http://schemas.microsoft.com/office/drawing/2014/main" id="{51446F6A-9425-CC1A-37CD-27FE539766C9}"/>
              </a:ext>
            </a:extLst>
          </p:cNvPr>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大橘原创PPT模板-请勿抄袭搬运！微信DAJU_PPT">
            <a:extLst>
              <a:ext uri="{FF2B5EF4-FFF2-40B4-BE49-F238E27FC236}">
                <a16:creationId xmlns:a16="http://schemas.microsoft.com/office/drawing/2014/main" id="{6CA566F9-7F45-D439-F37E-A970A7C7F47D}"/>
              </a:ext>
            </a:extLst>
          </p:cNvPr>
          <p:cNvSpPr/>
          <p:nvPr/>
        </p:nvSpPr>
        <p:spPr>
          <a:xfrm>
            <a:off x="1169443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大橘原创PPT模板-请勿抄袭搬运！微信DAJU_PPT">
            <a:extLst>
              <a:ext uri="{FF2B5EF4-FFF2-40B4-BE49-F238E27FC236}">
                <a16:creationId xmlns:a16="http://schemas.microsoft.com/office/drawing/2014/main" id="{CB9ADC54-3DF2-4666-71FE-444F66A692B9}"/>
              </a:ext>
            </a:extLst>
          </p:cNvPr>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[图片]</a:t>
            </a:r>
          </a:p>
        </p:txBody>
      </p:sp>
      <p:cxnSp>
        <p:nvCxnSpPr>
          <p:cNvPr id="13" name="直接连接符 12">
            <a:extLst>
              <a:ext uri="{FF2B5EF4-FFF2-40B4-BE49-F238E27FC236}">
                <a16:creationId xmlns:a16="http://schemas.microsoft.com/office/drawing/2014/main" id="{096C54AE-AEA1-AA67-0109-330B86D2370F}"/>
              </a:ext>
            </a:extLst>
          </p:cNvPr>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B5F5D014-BF6F-9DE6-B840-60FD7F8B19E0}"/>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a:extLst>
              <a:ext uri="{FF2B5EF4-FFF2-40B4-BE49-F238E27FC236}">
                <a16:creationId xmlns:a16="http://schemas.microsoft.com/office/drawing/2014/main" id="{AC20E890-4C74-93D2-437D-00F5E68B1AFD}"/>
              </a:ext>
            </a:extLst>
          </p:cNvPr>
          <p:cNvSpPr txBox="1">
            <a:spLocks noChangeArrowheads="1"/>
          </p:cNvSpPr>
          <p:nvPr>
            <p:custDataLst>
              <p:tags r:id="rId2"/>
            </p:custDataLst>
          </p:nvPr>
        </p:nvSpPr>
        <p:spPr bwMode="auto">
          <a:xfrm>
            <a:off x="702945" y="552450"/>
            <a:ext cx="6899931"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调查结果</a:t>
            </a:r>
          </a:p>
        </p:txBody>
      </p:sp>
      <p:pic>
        <p:nvPicPr>
          <p:cNvPr id="2050" name="Picture 2" descr="问号 - 快懂百科">
            <a:extLst>
              <a:ext uri="{FF2B5EF4-FFF2-40B4-BE49-F238E27FC236}">
                <a16:creationId xmlns:a16="http://schemas.microsoft.com/office/drawing/2014/main" id="{422B3427-8D8B-B186-BDBD-71DA4A37EF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04" t="2643" r="18126" b="6539"/>
          <a:stretch/>
        </p:blipFill>
        <p:spPr bwMode="auto">
          <a:xfrm>
            <a:off x="779781" y="1636380"/>
            <a:ext cx="2897205" cy="41002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地沟油 - 搜狗百科">
            <a:extLst>
              <a:ext uri="{FF2B5EF4-FFF2-40B4-BE49-F238E27FC236}">
                <a16:creationId xmlns:a16="http://schemas.microsoft.com/office/drawing/2014/main" id="{999B43D7-97E3-0FB0-DB9C-37D4C51FFC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721"/>
          <a:stretch/>
        </p:blipFill>
        <p:spPr bwMode="auto">
          <a:xfrm>
            <a:off x="7738076" y="1983918"/>
            <a:ext cx="3767689" cy="3557548"/>
          </a:xfrm>
          <a:prstGeom prst="rect">
            <a:avLst/>
          </a:prstGeom>
          <a:noFill/>
          <a:extLst>
            <a:ext uri="{909E8E84-426E-40DD-AFC4-6F175D3DCCD1}">
              <a14:hiddenFill xmlns:a14="http://schemas.microsoft.com/office/drawing/2010/main">
                <a:solidFill>
                  <a:srgbClr val="FFFFFF"/>
                </a:solidFill>
              </a14:hiddenFill>
            </a:ext>
          </a:extLst>
        </p:spPr>
      </p:pic>
      <p:sp>
        <p:nvSpPr>
          <p:cNvPr id="7" name="箭头: 右 6">
            <a:extLst>
              <a:ext uri="{FF2B5EF4-FFF2-40B4-BE49-F238E27FC236}">
                <a16:creationId xmlns:a16="http://schemas.microsoft.com/office/drawing/2014/main" id="{61E42B82-EDBB-0B6E-567E-9BECCE5D86E1}"/>
              </a:ext>
            </a:extLst>
          </p:cNvPr>
          <p:cNvSpPr/>
          <p:nvPr/>
        </p:nvSpPr>
        <p:spPr>
          <a:xfrm>
            <a:off x="4205990" y="4006475"/>
            <a:ext cx="3003082" cy="43313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文本框 7">
            <a:extLst>
              <a:ext uri="{FF2B5EF4-FFF2-40B4-BE49-F238E27FC236}">
                <a16:creationId xmlns:a16="http://schemas.microsoft.com/office/drawing/2014/main" id="{82531DB1-D903-EE3C-911F-68ADEF9916C3}"/>
              </a:ext>
            </a:extLst>
          </p:cNvPr>
          <p:cNvSpPr txBox="1"/>
          <p:nvPr/>
        </p:nvSpPr>
        <p:spPr>
          <a:xfrm>
            <a:off x="4152910" y="2929257"/>
            <a:ext cx="335908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更有可能吃到含有回收油的火锅</a:t>
            </a:r>
          </a:p>
        </p:txBody>
      </p:sp>
    </p:spTree>
    <p:extLst>
      <p:ext uri="{BB962C8B-B14F-4D97-AF65-F5344CB8AC3E}">
        <p14:creationId xmlns:p14="http://schemas.microsoft.com/office/powerpoint/2010/main" val="134673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0212A-04EA-862A-802E-66017E381442}"/>
            </a:ext>
          </a:extLst>
        </p:cNvPr>
        <p:cNvGrpSpPr/>
        <p:nvPr/>
      </p:nvGrpSpPr>
      <p:grpSpPr>
        <a:xfrm>
          <a:off x="0" y="0"/>
          <a:ext cx="0" cy="0"/>
          <a:chOff x="0" y="0"/>
          <a:chExt cx="0" cy="0"/>
        </a:xfrm>
      </p:grpSpPr>
      <p:sp>
        <p:nvSpPr>
          <p:cNvPr id="58" name="大橘原创PPT模板-请勿抄袭搬运！微信DAJU_PPT">
            <a:extLst>
              <a:ext uri="{FF2B5EF4-FFF2-40B4-BE49-F238E27FC236}">
                <a16:creationId xmlns:a16="http://schemas.microsoft.com/office/drawing/2014/main" id="{DB6DD03D-1691-55CA-F5E8-1C15BE63FA8E}"/>
              </a:ext>
            </a:extLst>
          </p:cNvPr>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大橘原创PPT模板-请勿抄袭搬运！微信DAJU_PPT">
            <a:extLst>
              <a:ext uri="{FF2B5EF4-FFF2-40B4-BE49-F238E27FC236}">
                <a16:creationId xmlns:a16="http://schemas.microsoft.com/office/drawing/2014/main" id="{AFD0F055-CEBD-B0F9-C20E-3759F6457BCF}"/>
              </a:ext>
            </a:extLst>
          </p:cNvPr>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大橘原创PPT模板-请勿抄袭搬运！微信DAJU_PPT">
            <a:extLst>
              <a:ext uri="{FF2B5EF4-FFF2-40B4-BE49-F238E27FC236}">
                <a16:creationId xmlns:a16="http://schemas.microsoft.com/office/drawing/2014/main" id="{1164A52A-4B22-6E0C-513F-BDF9941FA87F}"/>
              </a:ext>
            </a:extLst>
          </p:cNvPr>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大橘原创PPT模板-请勿抄袭搬运！微信DAJU_PPT">
            <a:extLst>
              <a:ext uri="{FF2B5EF4-FFF2-40B4-BE49-F238E27FC236}">
                <a16:creationId xmlns:a16="http://schemas.microsoft.com/office/drawing/2014/main" id="{452A9365-1F77-C168-07BA-A193C330839A}"/>
              </a:ext>
            </a:extLst>
          </p:cNvPr>
          <p:cNvSpPr/>
          <p:nvPr/>
        </p:nvSpPr>
        <p:spPr>
          <a:xfrm>
            <a:off x="1169443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大橘原创PPT模板-请勿抄袭搬运！微信DAJU_PPT">
            <a:extLst>
              <a:ext uri="{FF2B5EF4-FFF2-40B4-BE49-F238E27FC236}">
                <a16:creationId xmlns:a16="http://schemas.microsoft.com/office/drawing/2014/main" id="{CD62D17A-FB61-DC8E-75CF-71E03676380E}"/>
              </a:ext>
            </a:extLst>
          </p:cNvPr>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[图片]</a:t>
            </a:r>
          </a:p>
        </p:txBody>
      </p:sp>
      <p:cxnSp>
        <p:nvCxnSpPr>
          <p:cNvPr id="13" name="直接连接符 12">
            <a:extLst>
              <a:ext uri="{FF2B5EF4-FFF2-40B4-BE49-F238E27FC236}">
                <a16:creationId xmlns:a16="http://schemas.microsoft.com/office/drawing/2014/main" id="{99B81159-4021-C6BE-4E7F-6016A251B45F}"/>
              </a:ext>
            </a:extLst>
          </p:cNvPr>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1B12F62E-CB5D-73C1-0325-26BCFEBF6819}"/>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a:extLst>
              <a:ext uri="{FF2B5EF4-FFF2-40B4-BE49-F238E27FC236}">
                <a16:creationId xmlns:a16="http://schemas.microsoft.com/office/drawing/2014/main" id="{60FACF95-BCE9-780B-B47C-E5CFDC9293C7}"/>
              </a:ext>
            </a:extLst>
          </p:cNvPr>
          <p:cNvSpPr txBox="1">
            <a:spLocks noChangeArrowheads="1"/>
          </p:cNvSpPr>
          <p:nvPr>
            <p:custDataLst>
              <p:tags r:id="rId2"/>
            </p:custDataLst>
          </p:nvPr>
        </p:nvSpPr>
        <p:spPr bwMode="auto">
          <a:xfrm>
            <a:off x="702945" y="552450"/>
            <a:ext cx="9990722"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近十年三种不同汤底加入回收油的食品安全案例</a:t>
            </a:r>
          </a:p>
        </p:txBody>
      </p:sp>
      <p:sp>
        <p:nvSpPr>
          <p:cNvPr id="3" name="文本框 2">
            <a:extLst>
              <a:ext uri="{FF2B5EF4-FFF2-40B4-BE49-F238E27FC236}">
                <a16:creationId xmlns:a16="http://schemas.microsoft.com/office/drawing/2014/main" id="{630D6544-FE25-FF5C-9483-C01A8667708A}"/>
              </a:ext>
            </a:extLst>
          </p:cNvPr>
          <p:cNvSpPr txBox="1"/>
          <p:nvPr/>
        </p:nvSpPr>
        <p:spPr>
          <a:xfrm>
            <a:off x="874430" y="1405006"/>
            <a:ext cx="162653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番茄汤底</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例</a:t>
            </a:r>
            <a:endPar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文本框 3">
            <a:extLst>
              <a:ext uri="{FF2B5EF4-FFF2-40B4-BE49-F238E27FC236}">
                <a16:creationId xmlns:a16="http://schemas.microsoft.com/office/drawing/2014/main" id="{57FC7AAD-A3D8-53F0-A7BA-921EE92BC229}"/>
              </a:ext>
            </a:extLst>
          </p:cNvPr>
          <p:cNvSpPr txBox="1"/>
          <p:nvPr/>
        </p:nvSpPr>
        <p:spPr>
          <a:xfrm>
            <a:off x="2870802" y="1415969"/>
            <a:ext cx="7894456" cy="5810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2022</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月至</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2022</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19</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日</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荣县旭阳镇某某鱼庄案例</a:t>
            </a:r>
          </a:p>
        </p:txBody>
      </p:sp>
      <p:sp>
        <p:nvSpPr>
          <p:cNvPr id="6" name="文本框 5">
            <a:extLst>
              <a:ext uri="{FF2B5EF4-FFF2-40B4-BE49-F238E27FC236}">
                <a16:creationId xmlns:a16="http://schemas.microsoft.com/office/drawing/2014/main" id="{B4437F39-D674-31D1-499A-BE5FAE37EED1}"/>
              </a:ext>
            </a:extLst>
          </p:cNvPr>
          <p:cNvSpPr txBox="1"/>
          <p:nvPr/>
        </p:nvSpPr>
        <p:spPr>
          <a:xfrm>
            <a:off x="874430" y="2701848"/>
            <a:ext cx="162653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菌汤汤底</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0</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例</a:t>
            </a:r>
            <a:endPar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文本框 7">
            <a:extLst>
              <a:ext uri="{FF2B5EF4-FFF2-40B4-BE49-F238E27FC236}">
                <a16:creationId xmlns:a16="http://schemas.microsoft.com/office/drawing/2014/main" id="{0037DAB0-D9A1-D9CA-9A24-2706135568D3}"/>
              </a:ext>
            </a:extLst>
          </p:cNvPr>
          <p:cNvSpPr txBox="1"/>
          <p:nvPr/>
        </p:nvSpPr>
        <p:spPr>
          <a:xfrm>
            <a:off x="874430" y="4211410"/>
            <a:ext cx="162653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红油汤底</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black"/>
                </a:solidFill>
                <a:latin typeface="微软雅黑" panose="020B0503020204020204" pitchFamily="34" charset="-122"/>
                <a:ea typeface="微软雅黑" panose="020B0503020204020204" pitchFamily="34" charset="-122"/>
              </a:rPr>
              <a:t>5</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例</a:t>
            </a:r>
            <a:endPar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a:extLst>
              <a:ext uri="{FF2B5EF4-FFF2-40B4-BE49-F238E27FC236}">
                <a16:creationId xmlns:a16="http://schemas.microsoft.com/office/drawing/2014/main" id="{9A4A81AB-22D4-B89A-28FC-9A8574AF60E4}"/>
              </a:ext>
            </a:extLst>
          </p:cNvPr>
          <p:cNvSpPr txBox="1"/>
          <p:nvPr/>
        </p:nvSpPr>
        <p:spPr>
          <a:xfrm>
            <a:off x="2870802" y="3435835"/>
            <a:ext cx="8453520" cy="288938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2019</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日至</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2021</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10</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21</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日</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入川毛肚火锅店案例</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2021</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月至</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12</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万源市某火锅店案例</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2021</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四川省南充市仪陇县老叫花串串店案例</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2022</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9</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都市金牛区某火锅店</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2024</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11</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日至</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13</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日</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成都高新区铜元局火锅店案例</a:t>
            </a:r>
          </a:p>
        </p:txBody>
      </p:sp>
      <p:sp>
        <p:nvSpPr>
          <p:cNvPr id="17" name="文本框 16">
            <a:extLst>
              <a:ext uri="{FF2B5EF4-FFF2-40B4-BE49-F238E27FC236}">
                <a16:creationId xmlns:a16="http://schemas.microsoft.com/office/drawing/2014/main" id="{321D932F-C27C-BCF9-1725-6EB77EA8BB1D}"/>
              </a:ext>
            </a:extLst>
          </p:cNvPr>
          <p:cNvSpPr txBox="1"/>
          <p:nvPr/>
        </p:nvSpPr>
        <p:spPr>
          <a:xfrm>
            <a:off x="2870802" y="2703648"/>
            <a:ext cx="7894456" cy="5810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近十年无有关菌汤汤底使用回收油的案例</a:t>
            </a:r>
          </a:p>
        </p:txBody>
      </p:sp>
    </p:spTree>
    <p:extLst>
      <p:ext uri="{BB962C8B-B14F-4D97-AF65-F5344CB8AC3E}">
        <p14:creationId xmlns:p14="http://schemas.microsoft.com/office/powerpoint/2010/main" val="43901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52F78-8E02-AC9A-4902-F431F4BC5DA5}"/>
            </a:ext>
          </a:extLst>
        </p:cNvPr>
        <p:cNvGrpSpPr/>
        <p:nvPr/>
      </p:nvGrpSpPr>
      <p:grpSpPr>
        <a:xfrm>
          <a:off x="0" y="0"/>
          <a:ext cx="0" cy="0"/>
          <a:chOff x="0" y="0"/>
          <a:chExt cx="0" cy="0"/>
        </a:xfrm>
      </p:grpSpPr>
      <p:sp>
        <p:nvSpPr>
          <p:cNvPr id="58" name="大橘原创PPT模板-请勿抄袭搬运！微信DAJU_PPT">
            <a:extLst>
              <a:ext uri="{FF2B5EF4-FFF2-40B4-BE49-F238E27FC236}">
                <a16:creationId xmlns:a16="http://schemas.microsoft.com/office/drawing/2014/main" id="{EAA73C6D-1924-3EDD-7060-D7C2D128AEAA}"/>
              </a:ext>
            </a:extLst>
          </p:cNvPr>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大橘原创PPT模板-请勿抄袭搬运！微信DAJU_PPT">
            <a:extLst>
              <a:ext uri="{FF2B5EF4-FFF2-40B4-BE49-F238E27FC236}">
                <a16:creationId xmlns:a16="http://schemas.microsoft.com/office/drawing/2014/main" id="{943D740E-0CB1-09AC-0413-FFF6F60A1CCA}"/>
              </a:ext>
            </a:extLst>
          </p:cNvPr>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大橘原创PPT模板-请勿抄袭搬运！微信DAJU_PPT">
            <a:extLst>
              <a:ext uri="{FF2B5EF4-FFF2-40B4-BE49-F238E27FC236}">
                <a16:creationId xmlns:a16="http://schemas.microsoft.com/office/drawing/2014/main" id="{50438D7F-6DDE-C6CE-B1C9-A66A6A60DF34}"/>
              </a:ext>
            </a:extLst>
          </p:cNvPr>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大橘原创PPT模板-请勿抄袭搬运！微信DAJU_PPT">
            <a:extLst>
              <a:ext uri="{FF2B5EF4-FFF2-40B4-BE49-F238E27FC236}">
                <a16:creationId xmlns:a16="http://schemas.microsoft.com/office/drawing/2014/main" id="{2FD53081-B290-3AE2-4808-829DA23C3073}"/>
              </a:ext>
            </a:extLst>
          </p:cNvPr>
          <p:cNvSpPr/>
          <p:nvPr/>
        </p:nvSpPr>
        <p:spPr>
          <a:xfrm>
            <a:off x="1169443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大橘原创PPT模板-请勿抄袭搬运！微信DAJU_PPT">
            <a:extLst>
              <a:ext uri="{FF2B5EF4-FFF2-40B4-BE49-F238E27FC236}">
                <a16:creationId xmlns:a16="http://schemas.microsoft.com/office/drawing/2014/main" id="{7DE68E46-D559-6161-CEEB-D18143DE0DC7}"/>
              </a:ext>
            </a:extLst>
          </p:cNvPr>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[图片]</a:t>
            </a:r>
          </a:p>
        </p:txBody>
      </p:sp>
      <p:cxnSp>
        <p:nvCxnSpPr>
          <p:cNvPr id="13" name="直接连接符 12">
            <a:extLst>
              <a:ext uri="{FF2B5EF4-FFF2-40B4-BE49-F238E27FC236}">
                <a16:creationId xmlns:a16="http://schemas.microsoft.com/office/drawing/2014/main" id="{7872BBE5-6C34-776B-E30C-B2C5ED87B248}"/>
              </a:ext>
            </a:extLst>
          </p:cNvPr>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A2EEF113-F86E-B185-50AF-6F1F5348F555}"/>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a:extLst>
              <a:ext uri="{FF2B5EF4-FFF2-40B4-BE49-F238E27FC236}">
                <a16:creationId xmlns:a16="http://schemas.microsoft.com/office/drawing/2014/main" id="{C77874D4-C091-85EF-A2F5-E9C98E00379E}"/>
              </a:ext>
            </a:extLst>
          </p:cNvPr>
          <p:cNvSpPr txBox="1">
            <a:spLocks noChangeArrowheads="1"/>
          </p:cNvSpPr>
          <p:nvPr>
            <p:custDataLst>
              <p:tags r:id="rId2"/>
            </p:custDataLst>
          </p:nvPr>
        </p:nvSpPr>
        <p:spPr bwMode="auto">
          <a:xfrm>
            <a:off x="702945" y="552450"/>
            <a:ext cx="7680659"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什么是回收油？</a:t>
            </a:r>
          </a:p>
        </p:txBody>
      </p:sp>
      <p:pic>
        <p:nvPicPr>
          <p:cNvPr id="4098" name="Picture 2" descr="图书馆的书图片_图书馆背景前的经典教材书本素材_高清图片_摄影照片_寻图免费打包下载">
            <a:extLst>
              <a:ext uri="{FF2B5EF4-FFF2-40B4-BE49-F238E27FC236}">
                <a16:creationId xmlns:a16="http://schemas.microsoft.com/office/drawing/2014/main" id="{98DF9CB2-752A-3D69-737F-145F0BA9E3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627" b="7627"/>
          <a:stretch/>
        </p:blipFill>
        <p:spPr bwMode="auto">
          <a:xfrm>
            <a:off x="1166738" y="1552273"/>
            <a:ext cx="2955673" cy="16625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世界那么大，你回收的旧衣去了哪里？|衣物_新浪新闻">
            <a:extLst>
              <a:ext uri="{FF2B5EF4-FFF2-40B4-BE49-F238E27FC236}">
                <a16:creationId xmlns:a16="http://schemas.microsoft.com/office/drawing/2014/main" id="{37FD84ED-5FD0-F6B8-B0A1-EA1D886F03B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203" t="10572" r="9922" b="16553"/>
          <a:stretch/>
        </p:blipFill>
        <p:spPr bwMode="auto">
          <a:xfrm>
            <a:off x="1169474" y="3846577"/>
            <a:ext cx="2952937" cy="1661027"/>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2D008B4F-7094-565A-2832-C0C2DD818D47}"/>
              </a:ext>
            </a:extLst>
          </p:cNvPr>
          <p:cNvSpPr txBox="1"/>
          <p:nvPr/>
        </p:nvSpPr>
        <p:spPr>
          <a:xfrm>
            <a:off x="4338181" y="2110717"/>
            <a:ext cx="17983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旧书籍</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9" name="文本框 8">
            <a:extLst>
              <a:ext uri="{FF2B5EF4-FFF2-40B4-BE49-F238E27FC236}">
                <a16:creationId xmlns:a16="http://schemas.microsoft.com/office/drawing/2014/main" id="{B9E46BD1-A975-97F5-E9C6-6B2284E2154C}"/>
              </a:ext>
            </a:extLst>
          </p:cNvPr>
          <p:cNvSpPr txBox="1"/>
          <p:nvPr/>
        </p:nvSpPr>
        <p:spPr>
          <a:xfrm>
            <a:off x="4338180" y="4415480"/>
            <a:ext cx="17983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旧衣物</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4" name="箭头: 下 13">
            <a:extLst>
              <a:ext uri="{FF2B5EF4-FFF2-40B4-BE49-F238E27FC236}">
                <a16:creationId xmlns:a16="http://schemas.microsoft.com/office/drawing/2014/main" id="{ED984E55-CF77-D07B-F8FC-266CE05C9A22}"/>
              </a:ext>
            </a:extLst>
          </p:cNvPr>
          <p:cNvSpPr/>
          <p:nvPr/>
        </p:nvSpPr>
        <p:spPr>
          <a:xfrm>
            <a:off x="4764505" y="2633937"/>
            <a:ext cx="394636" cy="52322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箭头: 下 14">
            <a:extLst>
              <a:ext uri="{FF2B5EF4-FFF2-40B4-BE49-F238E27FC236}">
                <a16:creationId xmlns:a16="http://schemas.microsoft.com/office/drawing/2014/main" id="{F9308F55-C453-D98E-1E61-AE50FB329743}"/>
              </a:ext>
            </a:extLst>
          </p:cNvPr>
          <p:cNvSpPr/>
          <p:nvPr/>
        </p:nvSpPr>
        <p:spPr>
          <a:xfrm rot="10800000">
            <a:off x="4764505" y="3892260"/>
            <a:ext cx="394636" cy="52322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FB8210F8-80BA-7C3F-CFAF-CD2BA4C9BBDB}"/>
              </a:ext>
            </a:extLst>
          </p:cNvPr>
          <p:cNvSpPr txBox="1"/>
          <p:nvPr/>
        </p:nvSpPr>
        <p:spPr>
          <a:xfrm>
            <a:off x="4666146" y="3194120"/>
            <a:ext cx="4929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旧</a:t>
            </a:r>
            <a:endParaRPr kumimoji="0" lang="zh-CN" altLang="en-US" sz="3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7" name="箭头: 右 16">
            <a:extLst>
              <a:ext uri="{FF2B5EF4-FFF2-40B4-BE49-F238E27FC236}">
                <a16:creationId xmlns:a16="http://schemas.microsoft.com/office/drawing/2014/main" id="{CEC80273-26BF-52B5-A175-3C5B83A38AB4}"/>
              </a:ext>
            </a:extLst>
          </p:cNvPr>
          <p:cNvSpPr/>
          <p:nvPr/>
        </p:nvSpPr>
        <p:spPr>
          <a:xfrm>
            <a:off x="5281461" y="3297353"/>
            <a:ext cx="1156903" cy="342864"/>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文本框 17">
            <a:extLst>
              <a:ext uri="{FF2B5EF4-FFF2-40B4-BE49-F238E27FC236}">
                <a16:creationId xmlns:a16="http://schemas.microsoft.com/office/drawing/2014/main" id="{D7057A54-94B3-8DA2-82FC-F41BC8962EDA}"/>
              </a:ext>
            </a:extLst>
          </p:cNvPr>
          <p:cNvSpPr txBox="1"/>
          <p:nvPr/>
        </p:nvSpPr>
        <p:spPr>
          <a:xfrm>
            <a:off x="6600410" y="3009453"/>
            <a:ext cx="129742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二手的</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用过的</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20" name="箭头: 右 19">
            <a:extLst>
              <a:ext uri="{FF2B5EF4-FFF2-40B4-BE49-F238E27FC236}">
                <a16:creationId xmlns:a16="http://schemas.microsoft.com/office/drawing/2014/main" id="{21428B83-6CF5-0BD4-02FA-5D4A54CA1FFB}"/>
              </a:ext>
            </a:extLst>
          </p:cNvPr>
          <p:cNvSpPr/>
          <p:nvPr/>
        </p:nvSpPr>
        <p:spPr>
          <a:xfrm>
            <a:off x="7897840" y="3302255"/>
            <a:ext cx="755272" cy="33796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文本框 20">
            <a:extLst>
              <a:ext uri="{FF2B5EF4-FFF2-40B4-BE49-F238E27FC236}">
                <a16:creationId xmlns:a16="http://schemas.microsoft.com/office/drawing/2014/main" id="{A3F78ED4-1FCB-6ECE-4F65-69929B03F3FF}"/>
              </a:ext>
            </a:extLst>
          </p:cNvPr>
          <p:cNvSpPr txBox="1"/>
          <p:nvPr/>
        </p:nvSpPr>
        <p:spPr>
          <a:xfrm>
            <a:off x="7974674" y="2953229"/>
            <a:ext cx="5407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油</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B7AEC85D-E44A-B109-5712-75FEB9907E6D}"/>
              </a:ext>
            </a:extLst>
          </p:cNvPr>
          <p:cNvSpPr txBox="1"/>
          <p:nvPr/>
        </p:nvSpPr>
        <p:spPr>
          <a:xfrm>
            <a:off x="9096450" y="3167390"/>
            <a:ext cx="20784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地沟油❓</a:t>
            </a:r>
            <a:endParaRPr kumimoji="0" lang="zh-CN" altLang="en-US" sz="32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230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animBg="1"/>
      <p:bldP spid="15" grpId="0" animBg="1"/>
      <p:bldP spid="16" grpId="0"/>
      <p:bldP spid="17" grpId="0" animBg="1"/>
      <p:bldP spid="18" grpId="0"/>
      <p:bldP spid="20" grpId="0" animBg="1"/>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99178-6559-684E-07C0-072ACD506495}"/>
            </a:ext>
          </a:extLst>
        </p:cNvPr>
        <p:cNvGrpSpPr/>
        <p:nvPr/>
      </p:nvGrpSpPr>
      <p:grpSpPr>
        <a:xfrm>
          <a:off x="0" y="0"/>
          <a:ext cx="0" cy="0"/>
          <a:chOff x="0" y="0"/>
          <a:chExt cx="0" cy="0"/>
        </a:xfrm>
      </p:grpSpPr>
      <p:sp>
        <p:nvSpPr>
          <p:cNvPr id="58" name="大橘原创PPT模板-请勿抄袭搬运！微信DAJU_PPT">
            <a:extLst>
              <a:ext uri="{FF2B5EF4-FFF2-40B4-BE49-F238E27FC236}">
                <a16:creationId xmlns:a16="http://schemas.microsoft.com/office/drawing/2014/main" id="{B2CCF20F-E551-5D9E-BDF3-ABCE90B26DF8}"/>
              </a:ext>
            </a:extLst>
          </p:cNvPr>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大橘原创PPT模板-请勿抄袭搬运！微信DAJU_PPT">
            <a:extLst>
              <a:ext uri="{FF2B5EF4-FFF2-40B4-BE49-F238E27FC236}">
                <a16:creationId xmlns:a16="http://schemas.microsoft.com/office/drawing/2014/main" id="{82156661-7835-BE29-37AF-5F0B73CE994B}"/>
              </a:ext>
            </a:extLst>
          </p:cNvPr>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大橘原创PPT模板-请勿抄袭搬运！微信DAJU_PPT">
            <a:extLst>
              <a:ext uri="{FF2B5EF4-FFF2-40B4-BE49-F238E27FC236}">
                <a16:creationId xmlns:a16="http://schemas.microsoft.com/office/drawing/2014/main" id="{5BAFE64C-31E1-37D2-9AED-FB1EDD9478B0}"/>
              </a:ext>
            </a:extLst>
          </p:cNvPr>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大橘原创PPT模板-请勿抄袭搬运！微信DAJU_PPT">
            <a:extLst>
              <a:ext uri="{FF2B5EF4-FFF2-40B4-BE49-F238E27FC236}">
                <a16:creationId xmlns:a16="http://schemas.microsoft.com/office/drawing/2014/main" id="{8314700A-1B94-5552-06FE-BC742E4DF07F}"/>
              </a:ext>
            </a:extLst>
          </p:cNvPr>
          <p:cNvSpPr/>
          <p:nvPr/>
        </p:nvSpPr>
        <p:spPr>
          <a:xfrm>
            <a:off x="1169443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大橘原创PPT模板-请勿抄袭搬运！微信DAJU_PPT">
            <a:extLst>
              <a:ext uri="{FF2B5EF4-FFF2-40B4-BE49-F238E27FC236}">
                <a16:creationId xmlns:a16="http://schemas.microsoft.com/office/drawing/2014/main" id="{10A6D6C2-34D4-FBC7-DFE2-ADBB1DB10A44}"/>
              </a:ext>
            </a:extLst>
          </p:cNvPr>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[图片]</a:t>
            </a:r>
          </a:p>
        </p:txBody>
      </p:sp>
      <p:cxnSp>
        <p:nvCxnSpPr>
          <p:cNvPr id="13" name="直接连接符 12">
            <a:extLst>
              <a:ext uri="{FF2B5EF4-FFF2-40B4-BE49-F238E27FC236}">
                <a16:creationId xmlns:a16="http://schemas.microsoft.com/office/drawing/2014/main" id="{E39FFEB3-E652-EEFF-779F-5B798D0841E8}"/>
              </a:ext>
            </a:extLst>
          </p:cNvPr>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FD0B6513-D198-2D16-97BA-BBECF5605F68}"/>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a:extLst>
              <a:ext uri="{FF2B5EF4-FFF2-40B4-BE49-F238E27FC236}">
                <a16:creationId xmlns:a16="http://schemas.microsoft.com/office/drawing/2014/main" id="{ADE566CA-D115-EC82-2512-B23BA85D8BC2}"/>
              </a:ext>
            </a:extLst>
          </p:cNvPr>
          <p:cNvSpPr txBox="1">
            <a:spLocks noChangeArrowheads="1"/>
          </p:cNvSpPr>
          <p:nvPr>
            <p:custDataLst>
              <p:tags r:id="rId2"/>
            </p:custDataLst>
          </p:nvPr>
        </p:nvSpPr>
        <p:spPr bwMode="auto">
          <a:xfrm>
            <a:off x="702945" y="552450"/>
            <a:ext cx="7680659"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回收油和地沟油的区别和联系</a:t>
            </a:r>
          </a:p>
        </p:txBody>
      </p:sp>
      <p:grpSp>
        <p:nvGrpSpPr>
          <p:cNvPr id="3" name="组合 2">
            <a:extLst>
              <a:ext uri="{FF2B5EF4-FFF2-40B4-BE49-F238E27FC236}">
                <a16:creationId xmlns:a16="http://schemas.microsoft.com/office/drawing/2014/main" id="{59779A3C-0D44-5BF8-8920-EA4B009C2AA2}"/>
              </a:ext>
            </a:extLst>
          </p:cNvPr>
          <p:cNvGrpSpPr/>
          <p:nvPr/>
        </p:nvGrpSpPr>
        <p:grpSpPr>
          <a:xfrm>
            <a:off x="779781" y="1524126"/>
            <a:ext cx="10083799" cy="4550733"/>
            <a:chOff x="779781" y="1524126"/>
            <a:chExt cx="10083799" cy="4550733"/>
          </a:xfrm>
        </p:grpSpPr>
        <p:sp>
          <p:nvSpPr>
            <p:cNvPr id="6" name="文本框 5">
              <a:extLst>
                <a:ext uri="{FF2B5EF4-FFF2-40B4-BE49-F238E27FC236}">
                  <a16:creationId xmlns:a16="http://schemas.microsoft.com/office/drawing/2014/main" id="{58C01E92-593D-F2D4-ADD4-8598FA94F634}"/>
                </a:ext>
              </a:extLst>
            </p:cNvPr>
            <p:cNvSpPr txBox="1"/>
            <p:nvPr/>
          </p:nvSpPr>
          <p:spPr>
            <a:xfrm>
              <a:off x="779781" y="1524126"/>
              <a:ext cx="6471251" cy="4550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定义：</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回收油‌：回收油是指在日常生活中回收的各种劣质油，</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包括回收的地沟油</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、劣质食用油和反复使用的炸油等‌。</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地沟油‌：地沟油通常指从餐饮业中回收的废弃油脂，经过简单处理后再次出售，用于食品加工或烹饪中。地沟油的制作过程可能涉及对旧油的特殊提炼，以提高其质量‌。 </a:t>
              </a:r>
            </a:p>
          </p:txBody>
        </p:sp>
        <p:grpSp>
          <p:nvGrpSpPr>
            <p:cNvPr id="23" name="组合 22">
              <a:extLst>
                <a:ext uri="{FF2B5EF4-FFF2-40B4-BE49-F238E27FC236}">
                  <a16:creationId xmlns:a16="http://schemas.microsoft.com/office/drawing/2014/main" id="{9B990B63-4E22-7105-A316-EB9C27803787}"/>
                </a:ext>
              </a:extLst>
            </p:cNvPr>
            <p:cNvGrpSpPr/>
            <p:nvPr/>
          </p:nvGrpSpPr>
          <p:grpSpPr>
            <a:xfrm>
              <a:off x="7937500" y="2586255"/>
              <a:ext cx="2926080" cy="2746142"/>
              <a:chOff x="7937500" y="2586255"/>
              <a:chExt cx="2926080" cy="2746142"/>
            </a:xfrm>
          </p:grpSpPr>
          <p:grpSp>
            <p:nvGrpSpPr>
              <p:cNvPr id="11" name="组合 10">
                <a:extLst>
                  <a:ext uri="{FF2B5EF4-FFF2-40B4-BE49-F238E27FC236}">
                    <a16:creationId xmlns:a16="http://schemas.microsoft.com/office/drawing/2014/main" id="{D857AA7E-CD65-DEC3-B038-DA6E9E3DCC72}"/>
                  </a:ext>
                </a:extLst>
              </p:cNvPr>
              <p:cNvGrpSpPr/>
              <p:nvPr/>
            </p:nvGrpSpPr>
            <p:grpSpPr>
              <a:xfrm>
                <a:off x="7937500" y="2586255"/>
                <a:ext cx="2926080" cy="2746142"/>
                <a:chOff x="7892716" y="2550695"/>
                <a:chExt cx="2926080" cy="2746142"/>
              </a:xfrm>
            </p:grpSpPr>
            <p:sp>
              <p:nvSpPr>
                <p:cNvPr id="8" name="椭圆 7">
                  <a:extLst>
                    <a:ext uri="{FF2B5EF4-FFF2-40B4-BE49-F238E27FC236}">
                      <a16:creationId xmlns:a16="http://schemas.microsoft.com/office/drawing/2014/main" id="{F015395C-F2A4-1977-7D02-96DF49D5380C}"/>
                    </a:ext>
                  </a:extLst>
                </p:cNvPr>
                <p:cNvSpPr/>
                <p:nvPr/>
              </p:nvSpPr>
              <p:spPr>
                <a:xfrm>
                  <a:off x="7892716" y="2550695"/>
                  <a:ext cx="2926080" cy="2746142"/>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椭圆 9">
                  <a:extLst>
                    <a:ext uri="{FF2B5EF4-FFF2-40B4-BE49-F238E27FC236}">
                      <a16:creationId xmlns:a16="http://schemas.microsoft.com/office/drawing/2014/main" id="{366461D7-2764-2689-C467-80D65DC7FB50}"/>
                    </a:ext>
                  </a:extLst>
                </p:cNvPr>
                <p:cNvSpPr/>
                <p:nvPr/>
              </p:nvSpPr>
              <p:spPr>
                <a:xfrm>
                  <a:off x="9018872" y="3397719"/>
                  <a:ext cx="1703671" cy="1617044"/>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12" name="文本框 11">
                <a:extLst>
                  <a:ext uri="{FF2B5EF4-FFF2-40B4-BE49-F238E27FC236}">
                    <a16:creationId xmlns:a16="http://schemas.microsoft.com/office/drawing/2014/main" id="{ABA5A660-386B-79AD-5CB5-63CC8D89C41D}"/>
                  </a:ext>
                </a:extLst>
              </p:cNvPr>
              <p:cNvSpPr txBox="1"/>
              <p:nvPr/>
            </p:nvSpPr>
            <p:spPr>
              <a:xfrm>
                <a:off x="8499882" y="3024552"/>
                <a:ext cx="11270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回收油</a:t>
                </a:r>
              </a:p>
            </p:txBody>
          </p:sp>
          <p:sp>
            <p:nvSpPr>
              <p:cNvPr id="19" name="文本框 18">
                <a:extLst>
                  <a:ext uri="{FF2B5EF4-FFF2-40B4-BE49-F238E27FC236}">
                    <a16:creationId xmlns:a16="http://schemas.microsoft.com/office/drawing/2014/main" id="{038BE574-2A01-6561-4132-8B58451ACBFD}"/>
                  </a:ext>
                </a:extLst>
              </p:cNvPr>
              <p:cNvSpPr txBox="1"/>
              <p:nvPr/>
            </p:nvSpPr>
            <p:spPr>
              <a:xfrm>
                <a:off x="9383781" y="4010968"/>
                <a:ext cx="11270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地沟油</a:t>
                </a:r>
              </a:p>
            </p:txBody>
          </p:sp>
        </p:grpSp>
      </p:grpSp>
    </p:spTree>
    <p:extLst>
      <p:ext uri="{BB962C8B-B14F-4D97-AF65-F5344CB8AC3E}">
        <p14:creationId xmlns:p14="http://schemas.microsoft.com/office/powerpoint/2010/main" val="279504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F7C3F-6F2B-1F36-FCE6-8935630471A3}"/>
            </a:ext>
          </a:extLst>
        </p:cNvPr>
        <p:cNvGrpSpPr/>
        <p:nvPr/>
      </p:nvGrpSpPr>
      <p:grpSpPr>
        <a:xfrm>
          <a:off x="0" y="0"/>
          <a:ext cx="0" cy="0"/>
          <a:chOff x="0" y="0"/>
          <a:chExt cx="0" cy="0"/>
        </a:xfrm>
      </p:grpSpPr>
      <p:sp>
        <p:nvSpPr>
          <p:cNvPr id="58" name="大橘原创PPT模板-请勿抄袭搬运！微信DAJU_PPT">
            <a:extLst>
              <a:ext uri="{FF2B5EF4-FFF2-40B4-BE49-F238E27FC236}">
                <a16:creationId xmlns:a16="http://schemas.microsoft.com/office/drawing/2014/main" id="{5C874B49-B9D3-E5FB-D68A-B212EB42FE4A}"/>
              </a:ext>
            </a:extLst>
          </p:cNvPr>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大橘原创PPT模板-请勿抄袭搬运！微信DAJU_PPT">
            <a:extLst>
              <a:ext uri="{FF2B5EF4-FFF2-40B4-BE49-F238E27FC236}">
                <a16:creationId xmlns:a16="http://schemas.microsoft.com/office/drawing/2014/main" id="{1954FE74-C275-0C24-7901-8675FD9FE7CF}"/>
              </a:ext>
            </a:extLst>
          </p:cNvPr>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大橘原创PPT模板-请勿抄袭搬运！微信DAJU_PPT">
            <a:extLst>
              <a:ext uri="{FF2B5EF4-FFF2-40B4-BE49-F238E27FC236}">
                <a16:creationId xmlns:a16="http://schemas.microsoft.com/office/drawing/2014/main" id="{010514A8-B194-02A2-14E2-96009AFC0693}"/>
              </a:ext>
            </a:extLst>
          </p:cNvPr>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大橘原创PPT模板-请勿抄袭搬运！微信DAJU_PPT">
            <a:extLst>
              <a:ext uri="{FF2B5EF4-FFF2-40B4-BE49-F238E27FC236}">
                <a16:creationId xmlns:a16="http://schemas.microsoft.com/office/drawing/2014/main" id="{DBDF463F-2A68-883E-0FE5-4831BE3A4232}"/>
              </a:ext>
            </a:extLst>
          </p:cNvPr>
          <p:cNvSpPr/>
          <p:nvPr/>
        </p:nvSpPr>
        <p:spPr>
          <a:xfrm>
            <a:off x="1169443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大橘原创PPT模板-请勿抄袭搬运！微信DAJU_PPT">
            <a:extLst>
              <a:ext uri="{FF2B5EF4-FFF2-40B4-BE49-F238E27FC236}">
                <a16:creationId xmlns:a16="http://schemas.microsoft.com/office/drawing/2014/main" id="{2BFA7FDA-0B0E-850C-99A1-0F42FEC6155A}"/>
              </a:ext>
            </a:extLst>
          </p:cNvPr>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[图片]</a:t>
            </a:r>
          </a:p>
        </p:txBody>
      </p:sp>
      <p:cxnSp>
        <p:nvCxnSpPr>
          <p:cNvPr id="13" name="直接连接符 12">
            <a:extLst>
              <a:ext uri="{FF2B5EF4-FFF2-40B4-BE49-F238E27FC236}">
                <a16:creationId xmlns:a16="http://schemas.microsoft.com/office/drawing/2014/main" id="{B2FE2EB6-CC95-8E10-6C6F-D3048AF9F510}"/>
              </a:ext>
            </a:extLst>
          </p:cNvPr>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A2FFF8ED-EB0A-586A-EB25-C2E82712C5D8}"/>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a:extLst>
              <a:ext uri="{FF2B5EF4-FFF2-40B4-BE49-F238E27FC236}">
                <a16:creationId xmlns:a16="http://schemas.microsoft.com/office/drawing/2014/main" id="{BA97E19B-73DF-9914-5314-98BADC642688}"/>
              </a:ext>
            </a:extLst>
          </p:cNvPr>
          <p:cNvSpPr txBox="1">
            <a:spLocks noChangeArrowheads="1"/>
          </p:cNvSpPr>
          <p:nvPr>
            <p:custDataLst>
              <p:tags r:id="rId2"/>
            </p:custDataLst>
          </p:nvPr>
        </p:nvSpPr>
        <p:spPr bwMode="auto">
          <a:xfrm>
            <a:off x="702945" y="552450"/>
            <a:ext cx="7680659"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回收油和地沟油的区别和联系</a:t>
            </a:r>
          </a:p>
        </p:txBody>
      </p:sp>
      <p:sp>
        <p:nvSpPr>
          <p:cNvPr id="6" name="文本框 5">
            <a:extLst>
              <a:ext uri="{FF2B5EF4-FFF2-40B4-BE49-F238E27FC236}">
                <a16:creationId xmlns:a16="http://schemas.microsoft.com/office/drawing/2014/main" id="{DC979953-EF2A-0145-D044-2983D890B424}"/>
              </a:ext>
            </a:extLst>
          </p:cNvPr>
          <p:cNvSpPr txBox="1"/>
          <p:nvPr/>
        </p:nvSpPr>
        <p:spPr>
          <a:xfrm>
            <a:off x="702945" y="1214094"/>
            <a:ext cx="6471251" cy="51047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用途：</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回收油‌：回收油经过技术加工和处理后，可以转化为多种用途。例如，废油可以被加工成生物柴油，用于</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发电</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；也可以制成</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生物肥料和饲料‌</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。此外，回收油还可以用于工业生产，如制作</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润滑油、塑料</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等‌。</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地沟油‌：地沟油主要用于</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食品加工和烹饪</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，尽管其质量和安全性无法保证，但仍有一些不法商家将其用于食品中以节省成本‌。 </a:t>
            </a:r>
          </a:p>
        </p:txBody>
      </p:sp>
      <p:grpSp>
        <p:nvGrpSpPr>
          <p:cNvPr id="4" name="组合 3">
            <a:extLst>
              <a:ext uri="{FF2B5EF4-FFF2-40B4-BE49-F238E27FC236}">
                <a16:creationId xmlns:a16="http://schemas.microsoft.com/office/drawing/2014/main" id="{5982B0F9-F787-46B1-C8C4-BC091E4C766D}"/>
              </a:ext>
            </a:extLst>
          </p:cNvPr>
          <p:cNvGrpSpPr/>
          <p:nvPr/>
        </p:nvGrpSpPr>
        <p:grpSpPr>
          <a:xfrm>
            <a:off x="7949889" y="1134745"/>
            <a:ext cx="2972161" cy="4959282"/>
            <a:chOff x="7949889" y="1134745"/>
            <a:chExt cx="2972161" cy="4959282"/>
          </a:xfrm>
        </p:grpSpPr>
        <p:grpSp>
          <p:nvGrpSpPr>
            <p:cNvPr id="3" name="组合 2">
              <a:extLst>
                <a:ext uri="{FF2B5EF4-FFF2-40B4-BE49-F238E27FC236}">
                  <a16:creationId xmlns:a16="http://schemas.microsoft.com/office/drawing/2014/main" id="{A7AEC2CE-BE93-F059-8281-207C0EE8F4E7}"/>
                </a:ext>
              </a:extLst>
            </p:cNvPr>
            <p:cNvGrpSpPr/>
            <p:nvPr/>
          </p:nvGrpSpPr>
          <p:grpSpPr>
            <a:xfrm>
              <a:off x="7965663" y="1134745"/>
              <a:ext cx="2956387" cy="3306882"/>
              <a:chOff x="7965663" y="1134745"/>
              <a:chExt cx="2956387" cy="3306882"/>
            </a:xfrm>
          </p:grpSpPr>
          <p:pic>
            <p:nvPicPr>
              <p:cNvPr id="5124" name="Picture 4">
                <a:extLst>
                  <a:ext uri="{FF2B5EF4-FFF2-40B4-BE49-F238E27FC236}">
                    <a16:creationId xmlns:a16="http://schemas.microsoft.com/office/drawing/2014/main" id="{89852868-4A39-98BF-5C9A-8F655E7699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4450" y="2789227"/>
                <a:ext cx="2937600" cy="16524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柴油发电机_CO土木在线">
                <a:extLst>
                  <a:ext uri="{FF2B5EF4-FFF2-40B4-BE49-F238E27FC236}">
                    <a16:creationId xmlns:a16="http://schemas.microsoft.com/office/drawing/2014/main" id="{A6BB514A-7BFA-5FA7-B778-F24B131AC3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75" t="10169" r="-1575" b="19851"/>
              <a:stretch/>
            </p:blipFill>
            <p:spPr bwMode="auto">
              <a:xfrm>
                <a:off x="7965663" y="1134745"/>
                <a:ext cx="2935472" cy="1651203"/>
              </a:xfrm>
              <a:prstGeom prst="rect">
                <a:avLst/>
              </a:prstGeom>
              <a:noFill/>
              <a:extLst>
                <a:ext uri="{909E8E84-426E-40DD-AFC4-6F175D3DCCD1}">
                  <a14:hiddenFill xmlns:a14="http://schemas.microsoft.com/office/drawing/2010/main">
                    <a:solidFill>
                      <a:srgbClr val="FFFFFF"/>
                    </a:solidFill>
                  </a14:hiddenFill>
                </a:ext>
              </a:extLst>
            </p:spPr>
          </p:pic>
        </p:grpSp>
        <p:pic>
          <p:nvPicPr>
            <p:cNvPr id="5132" name="Picture 12" descr="地沟油_360百科">
              <a:extLst>
                <a:ext uri="{FF2B5EF4-FFF2-40B4-BE49-F238E27FC236}">
                  <a16:creationId xmlns:a16="http://schemas.microsoft.com/office/drawing/2014/main" id="{72E453E0-B9A6-B68D-F6B3-40283E7198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83" t="16250" r="1483" b="16250"/>
            <a:stretch/>
          </p:blipFill>
          <p:spPr bwMode="auto">
            <a:xfrm>
              <a:off x="7949889" y="4441627"/>
              <a:ext cx="2937600" cy="1652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422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48129-9520-A03B-0339-7AC0D2E1182D}"/>
            </a:ext>
          </a:extLst>
        </p:cNvPr>
        <p:cNvGrpSpPr/>
        <p:nvPr/>
      </p:nvGrpSpPr>
      <p:grpSpPr>
        <a:xfrm>
          <a:off x="0" y="0"/>
          <a:ext cx="0" cy="0"/>
          <a:chOff x="0" y="0"/>
          <a:chExt cx="0" cy="0"/>
        </a:xfrm>
      </p:grpSpPr>
      <p:sp>
        <p:nvSpPr>
          <p:cNvPr id="58" name="大橘原创PPT模板-请勿抄袭搬运！微信DAJU_PPT">
            <a:extLst>
              <a:ext uri="{FF2B5EF4-FFF2-40B4-BE49-F238E27FC236}">
                <a16:creationId xmlns:a16="http://schemas.microsoft.com/office/drawing/2014/main" id="{3911E98C-257C-28B2-53EC-A6B42FE50B4C}"/>
              </a:ext>
            </a:extLst>
          </p:cNvPr>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大橘原创PPT模板-请勿抄袭搬运！微信DAJU_PPT">
            <a:extLst>
              <a:ext uri="{FF2B5EF4-FFF2-40B4-BE49-F238E27FC236}">
                <a16:creationId xmlns:a16="http://schemas.microsoft.com/office/drawing/2014/main" id="{D7242DCD-DDE6-C409-2B68-F275D40B758D}"/>
              </a:ext>
            </a:extLst>
          </p:cNvPr>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大橘原创PPT模板-请勿抄袭搬运！微信DAJU_PPT">
            <a:extLst>
              <a:ext uri="{FF2B5EF4-FFF2-40B4-BE49-F238E27FC236}">
                <a16:creationId xmlns:a16="http://schemas.microsoft.com/office/drawing/2014/main" id="{D6CE2AE3-BAF2-013A-4815-C8F3719B18C7}"/>
              </a:ext>
            </a:extLst>
          </p:cNvPr>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大橘原创PPT模板-请勿抄袭搬运！微信DAJU_PPT">
            <a:extLst>
              <a:ext uri="{FF2B5EF4-FFF2-40B4-BE49-F238E27FC236}">
                <a16:creationId xmlns:a16="http://schemas.microsoft.com/office/drawing/2014/main" id="{DFA83385-E7E1-F56D-8096-F7F68C21F5AC}"/>
              </a:ext>
            </a:extLst>
          </p:cNvPr>
          <p:cNvSpPr/>
          <p:nvPr/>
        </p:nvSpPr>
        <p:spPr>
          <a:xfrm>
            <a:off x="1169443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大橘原创PPT模板-请勿抄袭搬运！微信DAJU_PPT">
            <a:extLst>
              <a:ext uri="{FF2B5EF4-FFF2-40B4-BE49-F238E27FC236}">
                <a16:creationId xmlns:a16="http://schemas.microsoft.com/office/drawing/2014/main" id="{48C2B7BD-35EF-75E2-C3E1-AA7DCB19E1AC}"/>
              </a:ext>
            </a:extLst>
          </p:cNvPr>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[图片]</a:t>
            </a:r>
          </a:p>
        </p:txBody>
      </p:sp>
      <p:cxnSp>
        <p:nvCxnSpPr>
          <p:cNvPr id="13" name="直接连接符 12">
            <a:extLst>
              <a:ext uri="{FF2B5EF4-FFF2-40B4-BE49-F238E27FC236}">
                <a16:creationId xmlns:a16="http://schemas.microsoft.com/office/drawing/2014/main" id="{309F4133-0503-C853-EA35-A4EAA5502960}"/>
              </a:ext>
            </a:extLst>
          </p:cNvPr>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A6E7E83B-E25D-72B0-B12A-31F83465852C}"/>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a:extLst>
              <a:ext uri="{FF2B5EF4-FFF2-40B4-BE49-F238E27FC236}">
                <a16:creationId xmlns:a16="http://schemas.microsoft.com/office/drawing/2014/main" id="{B028C902-B58A-BF6E-618B-A46EB5AD0132}"/>
              </a:ext>
            </a:extLst>
          </p:cNvPr>
          <p:cNvSpPr txBox="1">
            <a:spLocks noChangeArrowheads="1"/>
          </p:cNvSpPr>
          <p:nvPr>
            <p:custDataLst>
              <p:tags r:id="rId2"/>
            </p:custDataLst>
          </p:nvPr>
        </p:nvSpPr>
        <p:spPr bwMode="auto">
          <a:xfrm>
            <a:off x="702945" y="552450"/>
            <a:ext cx="7680659"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回收油和地沟油的区别和联系</a:t>
            </a:r>
          </a:p>
        </p:txBody>
      </p:sp>
      <p:sp>
        <p:nvSpPr>
          <p:cNvPr id="6" name="文本框 5">
            <a:extLst>
              <a:ext uri="{FF2B5EF4-FFF2-40B4-BE49-F238E27FC236}">
                <a16:creationId xmlns:a16="http://schemas.microsoft.com/office/drawing/2014/main" id="{5914A59E-9A3D-0B01-AD92-08EB5889549F}"/>
              </a:ext>
            </a:extLst>
          </p:cNvPr>
          <p:cNvSpPr txBox="1"/>
          <p:nvPr/>
        </p:nvSpPr>
        <p:spPr>
          <a:xfrm>
            <a:off x="702945" y="1742530"/>
            <a:ext cx="6471251" cy="40890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风险：</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回收油‌：虽然回收油的用途广泛，但其质量和安全性需要严格控制。不恰当的处理和使用可能导致</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环境污染</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和健康问题。</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‌地沟油‌：地沟油的使用存在严重的健康风险，因为它可能含有有害物质和细菌，长期食用可能导致</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健康问题</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p>
        </p:txBody>
      </p:sp>
      <p:grpSp>
        <p:nvGrpSpPr>
          <p:cNvPr id="4" name="组合 3">
            <a:extLst>
              <a:ext uri="{FF2B5EF4-FFF2-40B4-BE49-F238E27FC236}">
                <a16:creationId xmlns:a16="http://schemas.microsoft.com/office/drawing/2014/main" id="{16BCB927-CB15-E92A-7A78-7B6D96E0F8D0}"/>
              </a:ext>
            </a:extLst>
          </p:cNvPr>
          <p:cNvGrpSpPr/>
          <p:nvPr/>
        </p:nvGrpSpPr>
        <p:grpSpPr>
          <a:xfrm>
            <a:off x="7856512" y="2139925"/>
            <a:ext cx="3054539" cy="3436357"/>
            <a:chOff x="7856512" y="2139925"/>
            <a:chExt cx="3054539" cy="3436357"/>
          </a:xfrm>
        </p:grpSpPr>
        <p:pic>
          <p:nvPicPr>
            <p:cNvPr id="7170" name="Picture 2" descr="目前,我国环境污染现状以及问题分析报告（2022地球环境污染现状） - 龙腾网">
              <a:extLst>
                <a:ext uri="{FF2B5EF4-FFF2-40B4-BE49-F238E27FC236}">
                  <a16:creationId xmlns:a16="http://schemas.microsoft.com/office/drawing/2014/main" id="{92EC1CCF-3ED7-2280-11CE-15555551F0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501" b="4501"/>
            <a:stretch/>
          </p:blipFill>
          <p:spPr bwMode="auto">
            <a:xfrm>
              <a:off x="7856512" y="2139925"/>
              <a:ext cx="3054538" cy="171817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食品科学与安全——中国食品安全信息追溯平台">
              <a:extLst>
                <a:ext uri="{FF2B5EF4-FFF2-40B4-BE49-F238E27FC236}">
                  <a16:creationId xmlns:a16="http://schemas.microsoft.com/office/drawing/2014/main" id="{499B2EF7-4996-3243-6112-604521C40F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221" b="13221"/>
            <a:stretch/>
          </p:blipFill>
          <p:spPr bwMode="auto">
            <a:xfrm>
              <a:off x="7856513" y="3858104"/>
              <a:ext cx="3054538" cy="17181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0013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25413-47E5-2868-6204-7B497934E56C}"/>
            </a:ext>
          </a:extLst>
        </p:cNvPr>
        <p:cNvGrpSpPr/>
        <p:nvPr/>
      </p:nvGrpSpPr>
      <p:grpSpPr>
        <a:xfrm>
          <a:off x="0" y="0"/>
          <a:ext cx="0" cy="0"/>
          <a:chOff x="0" y="0"/>
          <a:chExt cx="0" cy="0"/>
        </a:xfrm>
      </p:grpSpPr>
      <p:sp>
        <p:nvSpPr>
          <p:cNvPr id="58" name="大橘原创PPT模板-请勿抄袭搬运！微信DAJU_PPT">
            <a:extLst>
              <a:ext uri="{FF2B5EF4-FFF2-40B4-BE49-F238E27FC236}">
                <a16:creationId xmlns:a16="http://schemas.microsoft.com/office/drawing/2014/main" id="{0517842D-A1BC-AC60-12C3-788C69EEE979}"/>
              </a:ext>
            </a:extLst>
          </p:cNvPr>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大橘原创PPT模板-请勿抄袭搬运！微信DAJU_PPT">
            <a:extLst>
              <a:ext uri="{FF2B5EF4-FFF2-40B4-BE49-F238E27FC236}">
                <a16:creationId xmlns:a16="http://schemas.microsoft.com/office/drawing/2014/main" id="{707B585E-17B1-F09E-8483-DC19634362B1}"/>
              </a:ext>
            </a:extLst>
          </p:cNvPr>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大橘原创PPT模板-请勿抄袭搬运！微信DAJU_PPT">
            <a:extLst>
              <a:ext uri="{FF2B5EF4-FFF2-40B4-BE49-F238E27FC236}">
                <a16:creationId xmlns:a16="http://schemas.microsoft.com/office/drawing/2014/main" id="{5D75ACBC-4DDF-9356-2A0A-E28FAF6875CF}"/>
              </a:ext>
            </a:extLst>
          </p:cNvPr>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大橘原创PPT模板-请勿抄袭搬运！微信DAJU_PPT">
            <a:extLst>
              <a:ext uri="{FF2B5EF4-FFF2-40B4-BE49-F238E27FC236}">
                <a16:creationId xmlns:a16="http://schemas.microsoft.com/office/drawing/2014/main" id="{D878CB55-BB23-1468-1151-B9997A4E9320}"/>
              </a:ext>
            </a:extLst>
          </p:cNvPr>
          <p:cNvSpPr/>
          <p:nvPr/>
        </p:nvSpPr>
        <p:spPr>
          <a:xfrm>
            <a:off x="1169443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大橘原创PPT模板-请勿抄袭搬运！微信DAJU_PPT">
            <a:extLst>
              <a:ext uri="{FF2B5EF4-FFF2-40B4-BE49-F238E27FC236}">
                <a16:creationId xmlns:a16="http://schemas.microsoft.com/office/drawing/2014/main" id="{6996047A-546E-7BC3-E834-AB53636184E0}"/>
              </a:ext>
            </a:extLst>
          </p:cNvPr>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[图片]</a:t>
            </a:r>
          </a:p>
        </p:txBody>
      </p:sp>
      <p:cxnSp>
        <p:nvCxnSpPr>
          <p:cNvPr id="13" name="直接连接符 12">
            <a:extLst>
              <a:ext uri="{FF2B5EF4-FFF2-40B4-BE49-F238E27FC236}">
                <a16:creationId xmlns:a16="http://schemas.microsoft.com/office/drawing/2014/main" id="{EDD5DA8C-BC48-300B-548B-72BE36F9C7FE}"/>
              </a:ext>
            </a:extLst>
          </p:cNvPr>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FDF63AD8-6AB9-9C56-8A0F-B83C531B69CF}"/>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a:extLst>
              <a:ext uri="{FF2B5EF4-FFF2-40B4-BE49-F238E27FC236}">
                <a16:creationId xmlns:a16="http://schemas.microsoft.com/office/drawing/2014/main" id="{E718810F-E089-9B1E-EB85-D5112633D7A4}"/>
              </a:ext>
            </a:extLst>
          </p:cNvPr>
          <p:cNvSpPr txBox="1">
            <a:spLocks noChangeArrowheads="1"/>
          </p:cNvSpPr>
          <p:nvPr>
            <p:custDataLst>
              <p:tags r:id="rId2"/>
            </p:custDataLst>
          </p:nvPr>
        </p:nvSpPr>
        <p:spPr bwMode="auto">
          <a:xfrm>
            <a:off x="702945" y="552450"/>
            <a:ext cx="7680659"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回收油和地沟油的区别和联系</a:t>
            </a:r>
          </a:p>
        </p:txBody>
      </p:sp>
      <p:sp>
        <p:nvSpPr>
          <p:cNvPr id="3" name="文本框 2">
            <a:extLst>
              <a:ext uri="{FF2B5EF4-FFF2-40B4-BE49-F238E27FC236}">
                <a16:creationId xmlns:a16="http://schemas.microsoft.com/office/drawing/2014/main" id="{0A40783D-D8C2-A45C-9766-98D2B8C78595}"/>
              </a:ext>
            </a:extLst>
          </p:cNvPr>
          <p:cNvSpPr txBox="1"/>
          <p:nvPr/>
        </p:nvSpPr>
        <p:spPr>
          <a:xfrm>
            <a:off x="2041002" y="3097723"/>
            <a:ext cx="4282793" cy="6625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火锅底料中加入的回收油</a:t>
            </a:r>
          </a:p>
        </p:txBody>
      </p:sp>
      <p:grpSp>
        <p:nvGrpSpPr>
          <p:cNvPr id="9" name="组合 8">
            <a:extLst>
              <a:ext uri="{FF2B5EF4-FFF2-40B4-BE49-F238E27FC236}">
                <a16:creationId xmlns:a16="http://schemas.microsoft.com/office/drawing/2014/main" id="{04D7D258-FCBC-7BE0-9B4A-B695249F5ED3}"/>
              </a:ext>
            </a:extLst>
          </p:cNvPr>
          <p:cNvGrpSpPr/>
          <p:nvPr/>
        </p:nvGrpSpPr>
        <p:grpSpPr>
          <a:xfrm>
            <a:off x="6323795" y="3097723"/>
            <a:ext cx="1347536" cy="848635"/>
            <a:chOff x="5524901" y="3097723"/>
            <a:chExt cx="1347536" cy="848635"/>
          </a:xfrm>
        </p:grpSpPr>
        <p:sp>
          <p:nvSpPr>
            <p:cNvPr id="7" name="动作按钮: 帮助 6">
              <a:hlinkClick r:id="" action="ppaction://noaction" highlightClick="1"/>
              <a:extLst>
                <a:ext uri="{FF2B5EF4-FFF2-40B4-BE49-F238E27FC236}">
                  <a16:creationId xmlns:a16="http://schemas.microsoft.com/office/drawing/2014/main" id="{34F4BD5A-DCAF-D1EE-1DCF-F5A0CEF1176B}"/>
                </a:ext>
              </a:extLst>
            </p:cNvPr>
            <p:cNvSpPr/>
            <p:nvPr/>
          </p:nvSpPr>
          <p:spPr>
            <a:xfrm>
              <a:off x="5524901" y="3097723"/>
              <a:ext cx="673768" cy="848635"/>
            </a:xfrm>
            <a:prstGeom prst="actionButtonHelp">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等号 7">
              <a:extLst>
                <a:ext uri="{FF2B5EF4-FFF2-40B4-BE49-F238E27FC236}">
                  <a16:creationId xmlns:a16="http://schemas.microsoft.com/office/drawing/2014/main" id="{3186890E-EB01-4B5C-041B-2744C22A5222}"/>
                </a:ext>
              </a:extLst>
            </p:cNvPr>
            <p:cNvSpPr/>
            <p:nvPr/>
          </p:nvSpPr>
          <p:spPr>
            <a:xfrm>
              <a:off x="6198669" y="3339966"/>
              <a:ext cx="673768" cy="420311"/>
            </a:xfrm>
            <a:prstGeom prst="mathEqual">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10" name="文本框 9">
            <a:extLst>
              <a:ext uri="{FF2B5EF4-FFF2-40B4-BE49-F238E27FC236}">
                <a16:creationId xmlns:a16="http://schemas.microsoft.com/office/drawing/2014/main" id="{5E10D4F3-319B-1F50-7A4F-8F4F1EB4E518}"/>
              </a:ext>
            </a:extLst>
          </p:cNvPr>
          <p:cNvSpPr txBox="1"/>
          <p:nvPr/>
        </p:nvSpPr>
        <p:spPr>
          <a:xfrm>
            <a:off x="7777042" y="3174725"/>
            <a:ext cx="1338080" cy="6625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地沟油</a:t>
            </a:r>
          </a:p>
        </p:txBody>
      </p:sp>
    </p:spTree>
    <p:extLst>
      <p:ext uri="{BB962C8B-B14F-4D97-AF65-F5344CB8AC3E}">
        <p14:creationId xmlns:p14="http://schemas.microsoft.com/office/powerpoint/2010/main" val="153291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16CA3-797C-59A4-FBB9-607D7DC38C19}"/>
            </a:ext>
          </a:extLst>
        </p:cNvPr>
        <p:cNvGrpSpPr/>
        <p:nvPr/>
      </p:nvGrpSpPr>
      <p:grpSpPr>
        <a:xfrm>
          <a:off x="0" y="0"/>
          <a:ext cx="0" cy="0"/>
          <a:chOff x="0" y="0"/>
          <a:chExt cx="0" cy="0"/>
        </a:xfrm>
      </p:grpSpPr>
      <p:sp>
        <p:nvSpPr>
          <p:cNvPr id="58" name="大橘原创PPT模板-请勿抄袭搬运！微信DAJU_PPT">
            <a:extLst>
              <a:ext uri="{FF2B5EF4-FFF2-40B4-BE49-F238E27FC236}">
                <a16:creationId xmlns:a16="http://schemas.microsoft.com/office/drawing/2014/main" id="{8D4F3D77-1487-3138-2E68-851A969D982E}"/>
              </a:ext>
            </a:extLst>
          </p:cNvPr>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大橘原创PPT模板-请勿抄袭搬运！微信DAJU_PPT">
            <a:extLst>
              <a:ext uri="{FF2B5EF4-FFF2-40B4-BE49-F238E27FC236}">
                <a16:creationId xmlns:a16="http://schemas.microsoft.com/office/drawing/2014/main" id="{594D6D05-43EF-EFE0-B611-354722680388}"/>
              </a:ext>
            </a:extLst>
          </p:cNvPr>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大橘原创PPT模板-请勿抄袭搬运！微信DAJU_PPT">
            <a:extLst>
              <a:ext uri="{FF2B5EF4-FFF2-40B4-BE49-F238E27FC236}">
                <a16:creationId xmlns:a16="http://schemas.microsoft.com/office/drawing/2014/main" id="{57134F3A-477B-0993-7E7B-074385629886}"/>
              </a:ext>
            </a:extLst>
          </p:cNvPr>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大橘原创PPT模板-请勿抄袭搬运！微信DAJU_PPT">
            <a:extLst>
              <a:ext uri="{FF2B5EF4-FFF2-40B4-BE49-F238E27FC236}">
                <a16:creationId xmlns:a16="http://schemas.microsoft.com/office/drawing/2014/main" id="{6BC1EF88-2B05-3FDA-61E5-418C8D5D0B2E}"/>
              </a:ext>
            </a:extLst>
          </p:cNvPr>
          <p:cNvSpPr/>
          <p:nvPr/>
        </p:nvSpPr>
        <p:spPr>
          <a:xfrm>
            <a:off x="1169443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大橘原创PPT模板-请勿抄袭搬运！微信DAJU_PPT">
            <a:extLst>
              <a:ext uri="{FF2B5EF4-FFF2-40B4-BE49-F238E27FC236}">
                <a16:creationId xmlns:a16="http://schemas.microsoft.com/office/drawing/2014/main" id="{0F7347EE-2D2C-7D64-F3EC-25B65AFAA0D9}"/>
              </a:ext>
            </a:extLst>
          </p:cNvPr>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[图片]</a:t>
            </a:r>
          </a:p>
        </p:txBody>
      </p:sp>
      <p:cxnSp>
        <p:nvCxnSpPr>
          <p:cNvPr id="13" name="直接连接符 12">
            <a:extLst>
              <a:ext uri="{FF2B5EF4-FFF2-40B4-BE49-F238E27FC236}">
                <a16:creationId xmlns:a16="http://schemas.microsoft.com/office/drawing/2014/main" id="{B48C9D62-E478-59CA-5B54-499D73528514}"/>
              </a:ext>
            </a:extLst>
          </p:cNvPr>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8B29AA72-055B-2231-121B-3715B2817C03}"/>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a:extLst>
              <a:ext uri="{FF2B5EF4-FFF2-40B4-BE49-F238E27FC236}">
                <a16:creationId xmlns:a16="http://schemas.microsoft.com/office/drawing/2014/main" id="{F6BA937B-379A-12DC-DF62-27C44B710665}"/>
              </a:ext>
            </a:extLst>
          </p:cNvPr>
          <p:cNvSpPr txBox="1">
            <a:spLocks noChangeArrowheads="1"/>
          </p:cNvSpPr>
          <p:nvPr>
            <p:custDataLst>
              <p:tags r:id="rId2"/>
            </p:custDataLst>
          </p:nvPr>
        </p:nvSpPr>
        <p:spPr bwMode="auto">
          <a:xfrm>
            <a:off x="702945" y="552450"/>
            <a:ext cx="7680659"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案例分析</a:t>
            </a:r>
          </a:p>
        </p:txBody>
      </p:sp>
      <p:sp>
        <p:nvSpPr>
          <p:cNvPr id="4" name="文本框 3">
            <a:extLst>
              <a:ext uri="{FF2B5EF4-FFF2-40B4-BE49-F238E27FC236}">
                <a16:creationId xmlns:a16="http://schemas.microsoft.com/office/drawing/2014/main" id="{4E81D701-96E2-87F7-F0CB-6585D953315B}"/>
              </a:ext>
            </a:extLst>
          </p:cNvPr>
          <p:cNvSpPr txBox="1"/>
          <p:nvPr/>
        </p:nvSpPr>
        <p:spPr>
          <a:xfrm>
            <a:off x="702946" y="1467136"/>
            <a:ext cx="7776912" cy="4540538"/>
          </a:xfrm>
          <a:prstGeom prst="rect">
            <a:avLst/>
          </a:prstGeom>
          <a:noFill/>
        </p:spPr>
        <p:txBody>
          <a:bodyPr wrap="square" rtlCol="0">
            <a:spAutoFit/>
          </a:bodyPr>
          <a:lstStyle/>
          <a:p>
            <a:pPr marL="0" marR="0" lvl="0" indent="0" algn="just" defTabSz="914400" rtl="0" eaLnBrk="1" fontAlgn="auto" latinLnBrk="1" hangingPunct="1">
              <a:lnSpc>
                <a:spcPct val="15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2022</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9</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月，成都市</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公安机关</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在夏季治安打击整治“百日行动”中，根据群众举报线索，成功侦破成都市金牛区某</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火锅店</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生产、销售有毒有害食品（火锅老油）案，抓获犯罪嫌疑人</a:t>
            </a:r>
            <a:r>
              <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15</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人，现场查获利用废弃油脂熬制的火锅底料</a:t>
            </a:r>
            <a:r>
              <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100</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余公斤及若干废弃食用油脂，用于回收废弃油脂的作案工具若干，涉案金额超过</a:t>
            </a:r>
            <a:r>
              <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300</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万元。</a:t>
            </a:r>
          </a:p>
        </p:txBody>
      </p:sp>
      <p:sp>
        <p:nvSpPr>
          <p:cNvPr id="6" name="文本框 5">
            <a:extLst>
              <a:ext uri="{FF2B5EF4-FFF2-40B4-BE49-F238E27FC236}">
                <a16:creationId xmlns:a16="http://schemas.microsoft.com/office/drawing/2014/main" id="{737F0C58-290B-E9A5-C3D0-315401FDC97D}"/>
              </a:ext>
            </a:extLst>
          </p:cNvPr>
          <p:cNvSpPr txBox="1"/>
          <p:nvPr/>
        </p:nvSpPr>
        <p:spPr>
          <a:xfrm>
            <a:off x="9187848" y="1718990"/>
            <a:ext cx="17983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公安机关</a:t>
            </a:r>
            <a:endParaRPr kumimoji="0" lang="zh-CN" altLang="en-US" sz="1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1" name="文本框 10">
            <a:extLst>
              <a:ext uri="{FF2B5EF4-FFF2-40B4-BE49-F238E27FC236}">
                <a16:creationId xmlns:a16="http://schemas.microsoft.com/office/drawing/2014/main" id="{EB16EE2B-E9E6-662B-69EA-C5E6944F7AD7}"/>
              </a:ext>
            </a:extLst>
          </p:cNvPr>
          <p:cNvSpPr txBox="1"/>
          <p:nvPr/>
        </p:nvSpPr>
        <p:spPr>
          <a:xfrm>
            <a:off x="9187847" y="2935330"/>
            <a:ext cx="17983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火锅店</a:t>
            </a:r>
          </a:p>
        </p:txBody>
      </p:sp>
      <p:sp>
        <p:nvSpPr>
          <p:cNvPr id="12" name="文本框 11">
            <a:extLst>
              <a:ext uri="{FF2B5EF4-FFF2-40B4-BE49-F238E27FC236}">
                <a16:creationId xmlns:a16="http://schemas.microsoft.com/office/drawing/2014/main" id="{0E543521-C944-A288-F5E4-208F23008DDB}"/>
              </a:ext>
            </a:extLst>
          </p:cNvPr>
          <p:cNvSpPr txBox="1"/>
          <p:nvPr/>
        </p:nvSpPr>
        <p:spPr>
          <a:xfrm>
            <a:off x="9187846" y="4092571"/>
            <a:ext cx="17983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消费者</a:t>
            </a:r>
          </a:p>
        </p:txBody>
      </p:sp>
      <p:sp>
        <p:nvSpPr>
          <p:cNvPr id="14" name="文本框 13">
            <a:extLst>
              <a:ext uri="{FF2B5EF4-FFF2-40B4-BE49-F238E27FC236}">
                <a16:creationId xmlns:a16="http://schemas.microsoft.com/office/drawing/2014/main" id="{1F2A7A50-92A8-B209-9311-9D6C083638CA}"/>
              </a:ext>
            </a:extLst>
          </p:cNvPr>
          <p:cNvSpPr txBox="1"/>
          <p:nvPr/>
        </p:nvSpPr>
        <p:spPr>
          <a:xfrm>
            <a:off x="10726421" y="2735275"/>
            <a:ext cx="5117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p>
        </p:txBody>
      </p:sp>
    </p:spTree>
    <p:extLst>
      <p:ext uri="{BB962C8B-B14F-4D97-AF65-F5344CB8AC3E}">
        <p14:creationId xmlns:p14="http://schemas.microsoft.com/office/powerpoint/2010/main" val="413664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大橘原创PPT模板-请勿抄袭搬运！微信DAJU_PPT"/>
          <p:cNvSpPr>
            <a:spLocks noGrp="1" noRot="1" noMove="1" noResize="1" noEditPoints="1" noAdjustHandles="1" noChangeArrowheads="1" noChangeShapeType="1"/>
          </p:cNvSpPr>
          <p:nvPr/>
        </p:nvSpPr>
        <p:spPr>
          <a:xfrm>
            <a:off x="243840"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大橘原创PPT模板-请勿抄袭搬运！微信DAJU_PPT"/>
          <p:cNvSpPr>
            <a:spLocks noGrp="1" noRot="1" noMove="1" noResize="1" noEditPoints="1" noAdjustHandles="1" noChangeArrowheads="1" noChangeShapeType="1"/>
          </p:cNvSpPr>
          <p:nvPr/>
        </p:nvSpPr>
        <p:spPr>
          <a:xfrm>
            <a:off x="42672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大橘原创PPT模板-请勿抄袭搬运！微信DAJU_PPT"/>
          <p:cNvSpPr/>
          <p:nvPr/>
        </p:nvSpPr>
        <p:spPr>
          <a:xfrm>
            <a:off x="35560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大橘原创PPT模板-请勿抄袭搬运！微信DAJU_PPT"/>
          <p:cNvSpPr/>
          <p:nvPr/>
        </p:nvSpPr>
        <p:spPr>
          <a:xfrm>
            <a:off x="35560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大橘原创PPT模板-请勿抄袭搬运！微信DAJU_PPT"/>
          <p:cNvSpPr/>
          <p:nvPr/>
        </p:nvSpPr>
        <p:spPr>
          <a:xfrm>
            <a:off x="1169416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大橘原创PPT模板-请勿抄袭搬运！微信DAJU_PPT"/>
          <p:cNvSpPr/>
          <p:nvPr/>
        </p:nvSpPr>
        <p:spPr>
          <a:xfrm>
            <a:off x="1169416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大橘原创PPT模板-请勿抄袭搬运！微信DAJU_PPT"/>
          <p:cNvSpPr/>
          <p:nvPr/>
        </p:nvSpPr>
        <p:spPr>
          <a:xfrm>
            <a:off x="2989121" y="2230984"/>
            <a:ext cx="6971606" cy="5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0640" tIns="45720" rIns="91440" bIns="4572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accent1"/>
                </a:solidFill>
                <a:effectLst/>
                <a:uLnTx/>
                <a:uFillTx/>
                <a:latin typeface="+mj-ea"/>
                <a:ea typeface="+mj-ea"/>
                <a:cs typeface="+mn-ea"/>
                <a:sym typeface="+mn-lt"/>
              </a:rPr>
              <a:t>一、火锅底料中非法加入</a:t>
            </a:r>
            <a:r>
              <a:rPr lang="zh-CN" altLang="en-US" sz="2800" b="1" dirty="0">
                <a:solidFill>
                  <a:srgbClr val="680000"/>
                </a:solidFill>
                <a:latin typeface="+mj-ea"/>
                <a:ea typeface="+mj-ea"/>
                <a:cs typeface="+mn-ea"/>
                <a:sym typeface="+mn-lt"/>
              </a:rPr>
              <a:t>石蜡</a:t>
            </a:r>
            <a:r>
              <a:rPr kumimoji="0" lang="zh-CN" altLang="en-US" sz="2800" b="1" i="0" u="none" strike="noStrike" kern="1200" cap="none" spc="0" normalizeH="0" baseline="0" noProof="0" dirty="0">
                <a:ln>
                  <a:noFill/>
                </a:ln>
                <a:solidFill>
                  <a:schemeClr val="accent1"/>
                </a:solidFill>
                <a:effectLst/>
                <a:uLnTx/>
                <a:uFillTx/>
                <a:latin typeface="+mj-ea"/>
                <a:ea typeface="+mj-ea"/>
                <a:cs typeface="+mn-ea"/>
                <a:sym typeface="+mn-lt"/>
              </a:rPr>
              <a:t>案例及分析</a:t>
            </a:r>
          </a:p>
        </p:txBody>
      </p:sp>
      <p:sp>
        <p:nvSpPr>
          <p:cNvPr id="109" name="大橘原创PPT模板-请勿抄袭搬运！微信DAJU_PPT"/>
          <p:cNvSpPr/>
          <p:nvPr/>
        </p:nvSpPr>
        <p:spPr>
          <a:xfrm>
            <a:off x="3032013" y="4187992"/>
            <a:ext cx="7299656" cy="5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0640" tIns="45720" rIns="91440" bIns="4572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accent1"/>
                </a:solidFill>
                <a:effectLst/>
                <a:uLnTx/>
                <a:uFillTx/>
                <a:latin typeface="+mj-ea"/>
                <a:ea typeface="+mj-ea"/>
                <a:cs typeface="+mn-ea"/>
                <a:sym typeface="+mn-lt"/>
              </a:rPr>
              <a:t>三、 火锅底料中非法添加</a:t>
            </a:r>
            <a:r>
              <a:rPr lang="zh-CN" altLang="en-US" sz="2800" b="1" dirty="0">
                <a:solidFill>
                  <a:srgbClr val="680000"/>
                </a:solidFill>
                <a:latin typeface="+mj-ea"/>
                <a:ea typeface="+mj-ea"/>
                <a:cs typeface="+mn-ea"/>
                <a:sym typeface="+mn-lt"/>
              </a:rPr>
              <a:t>罂粟壳</a:t>
            </a:r>
            <a:r>
              <a:rPr kumimoji="0" lang="zh-CN" altLang="en-US" sz="2800" b="1" i="0" u="none" strike="noStrike" kern="1200" cap="none" spc="0" normalizeH="0" baseline="0" noProof="0" dirty="0">
                <a:ln>
                  <a:noFill/>
                </a:ln>
                <a:solidFill>
                  <a:schemeClr val="accent1"/>
                </a:solidFill>
                <a:effectLst/>
                <a:uLnTx/>
                <a:uFillTx/>
                <a:latin typeface="+mj-ea"/>
                <a:ea typeface="+mj-ea"/>
                <a:cs typeface="+mn-ea"/>
                <a:sym typeface="+mn-lt"/>
              </a:rPr>
              <a:t>案例及分析</a:t>
            </a:r>
            <a:endParaRPr kumimoji="0" lang="zh-CN" sz="2800" b="1" i="0" u="none" strike="noStrike" kern="1200" cap="none" spc="0" normalizeH="0" baseline="0" noProof="0" dirty="0">
              <a:ln>
                <a:noFill/>
              </a:ln>
              <a:solidFill>
                <a:schemeClr val="accent1"/>
              </a:solidFill>
              <a:effectLst/>
              <a:uLnTx/>
              <a:uFillTx/>
              <a:latin typeface="+mj-ea"/>
              <a:ea typeface="+mj-ea"/>
              <a:cs typeface="+mn-ea"/>
              <a:sym typeface="+mn-lt"/>
            </a:endParaRPr>
          </a:p>
        </p:txBody>
      </p:sp>
      <p:sp>
        <p:nvSpPr>
          <p:cNvPr id="38" name="大橘原创PPT模板-请勿抄袭搬运！微信DAJU_PPT"/>
          <p:cNvSpPr/>
          <p:nvPr/>
        </p:nvSpPr>
        <p:spPr>
          <a:xfrm>
            <a:off x="2912156" y="2248921"/>
            <a:ext cx="7639098" cy="537786"/>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大橘原创PPT模板-请勿抄袭搬运！微信DAJU_PPT"/>
          <p:cNvSpPr/>
          <p:nvPr/>
        </p:nvSpPr>
        <p:spPr>
          <a:xfrm rot="5400000">
            <a:off x="2736314" y="2465496"/>
            <a:ext cx="351685" cy="769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5D4DE"/>
              </a:solidFill>
              <a:cs typeface="+mn-ea"/>
              <a:sym typeface="+mn-lt"/>
            </a:endParaRPr>
          </a:p>
        </p:txBody>
      </p:sp>
      <p:sp>
        <p:nvSpPr>
          <p:cNvPr id="46" name="大橘原创PPT模板-请勿抄袭搬运！微信DAJU_PPT"/>
          <p:cNvSpPr/>
          <p:nvPr/>
        </p:nvSpPr>
        <p:spPr>
          <a:xfrm>
            <a:off x="2916290" y="3269961"/>
            <a:ext cx="7634964" cy="534589"/>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大橘原创PPT模板-请勿抄袭搬运！微信DAJU_PPT"/>
          <p:cNvSpPr/>
          <p:nvPr/>
        </p:nvSpPr>
        <p:spPr>
          <a:xfrm rot="5400000">
            <a:off x="2736314" y="3467441"/>
            <a:ext cx="351685" cy="769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5D4DE"/>
              </a:solidFill>
              <a:cs typeface="+mn-ea"/>
              <a:sym typeface="+mn-lt"/>
            </a:endParaRPr>
          </a:p>
        </p:txBody>
      </p:sp>
      <p:pic>
        <p:nvPicPr>
          <p:cNvPr id="3" name="图片 2"/>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15764" y="663635"/>
            <a:ext cx="3419742" cy="769442"/>
          </a:xfrm>
          <a:prstGeom prst="rect">
            <a:avLst/>
          </a:prstGeom>
        </p:spPr>
      </p:pic>
      <p:sp>
        <p:nvSpPr>
          <p:cNvPr id="4" name="大橘原创PPT模板-请勿抄袭搬运！微信DAJU_PPT"/>
          <p:cNvSpPr/>
          <p:nvPr>
            <p:custDataLst>
              <p:tags r:id="rId1"/>
            </p:custDataLst>
          </p:nvPr>
        </p:nvSpPr>
        <p:spPr>
          <a:xfrm>
            <a:off x="2989121" y="3273286"/>
            <a:ext cx="6971606" cy="573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0640" tIns="45720" rIns="91440" bIns="4572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accent1"/>
                </a:solidFill>
                <a:effectLst/>
                <a:uLnTx/>
                <a:uFillTx/>
                <a:latin typeface="+mj-ea"/>
                <a:ea typeface="+mj-ea"/>
                <a:cs typeface="+mn-ea"/>
                <a:sym typeface="+mn-lt"/>
              </a:rPr>
              <a:t>二、火锅底料中加入</a:t>
            </a:r>
            <a:r>
              <a:rPr lang="zh-CN" altLang="en-US" sz="2800" b="1" dirty="0">
                <a:solidFill>
                  <a:srgbClr val="680000"/>
                </a:solidFill>
                <a:latin typeface="+mj-ea"/>
                <a:ea typeface="+mj-ea"/>
                <a:cs typeface="+mn-ea"/>
                <a:sym typeface="+mn-lt"/>
              </a:rPr>
              <a:t>回收油</a:t>
            </a:r>
            <a:r>
              <a:rPr kumimoji="0" lang="zh-CN" altLang="en-US" sz="2800" b="1" i="0" u="none" strike="noStrike" kern="1200" cap="none" spc="0" normalizeH="0" baseline="0" noProof="0" dirty="0">
                <a:ln>
                  <a:noFill/>
                </a:ln>
                <a:solidFill>
                  <a:schemeClr val="accent1"/>
                </a:solidFill>
                <a:effectLst/>
                <a:uLnTx/>
                <a:uFillTx/>
                <a:latin typeface="+mj-ea"/>
                <a:ea typeface="+mj-ea"/>
                <a:cs typeface="+mn-ea"/>
                <a:sym typeface="+mn-lt"/>
              </a:rPr>
              <a:t>案例及分析</a:t>
            </a:r>
            <a:endParaRPr kumimoji="0" lang="en-US" sz="2800" b="1" i="0" u="none" strike="noStrike" kern="1200" cap="none" spc="0" normalizeH="0" baseline="0" noProof="0" dirty="0">
              <a:ln>
                <a:noFill/>
              </a:ln>
              <a:solidFill>
                <a:schemeClr val="accent1"/>
              </a:solidFill>
              <a:effectLst/>
              <a:uLnTx/>
              <a:uFillTx/>
              <a:latin typeface="+mj-ea"/>
              <a:ea typeface="+mj-ea"/>
              <a:cs typeface="+mn-ea"/>
              <a:sym typeface="+mn-lt"/>
            </a:endParaRPr>
          </a:p>
        </p:txBody>
      </p:sp>
      <p:sp>
        <p:nvSpPr>
          <p:cNvPr id="5" name="大橘原创PPT模板-请勿抄袭搬运！微信DAJU_PPT"/>
          <p:cNvSpPr/>
          <p:nvPr>
            <p:custDataLst>
              <p:tags r:id="rId2"/>
            </p:custDataLst>
          </p:nvPr>
        </p:nvSpPr>
        <p:spPr>
          <a:xfrm>
            <a:off x="2916290" y="4249336"/>
            <a:ext cx="7634964" cy="534589"/>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大橘原创PPT模板-请勿抄袭搬运！微信DAJU_PPT"/>
          <p:cNvSpPr/>
          <p:nvPr>
            <p:custDataLst>
              <p:tags r:id="rId3"/>
            </p:custDataLst>
          </p:nvPr>
        </p:nvSpPr>
        <p:spPr>
          <a:xfrm rot="5400000">
            <a:off x="2719110" y="4469386"/>
            <a:ext cx="351685" cy="769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5D4DE"/>
              </a:solidFill>
              <a:cs typeface="+mn-ea"/>
              <a:sym typeface="+mn-lt"/>
            </a:endParaRPr>
          </a:p>
        </p:txBody>
      </p:sp>
      <p:pic>
        <p:nvPicPr>
          <p:cNvPr id="7" name="图片 6">
            <a:extLst>
              <a:ext uri="{FF2B5EF4-FFF2-40B4-BE49-F238E27FC236}">
                <a16:creationId xmlns:a16="http://schemas.microsoft.com/office/drawing/2014/main" id="{F2C6C481-F6FC-3A3B-03D3-EE0C2009C2C0}"/>
              </a:ext>
            </a:extLst>
          </p:cNvPr>
          <p:cNvPicPr>
            <a:picLocks noChangeAspect="1"/>
          </p:cNvPicPr>
          <p:nvPr/>
        </p:nvPicPr>
        <p:blipFill>
          <a:blip r:embed="rId6"/>
          <a:stretch>
            <a:fillRect/>
          </a:stretch>
        </p:blipFill>
        <p:spPr>
          <a:xfrm>
            <a:off x="938792" y="2082305"/>
            <a:ext cx="1581150" cy="24955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E24F2-1D57-C6FF-B55D-26ECA73FB946}"/>
            </a:ext>
          </a:extLst>
        </p:cNvPr>
        <p:cNvGrpSpPr/>
        <p:nvPr/>
      </p:nvGrpSpPr>
      <p:grpSpPr>
        <a:xfrm>
          <a:off x="0" y="0"/>
          <a:ext cx="0" cy="0"/>
          <a:chOff x="0" y="0"/>
          <a:chExt cx="0" cy="0"/>
        </a:xfrm>
      </p:grpSpPr>
      <p:sp>
        <p:nvSpPr>
          <p:cNvPr id="58" name="大橘原创PPT模板-请勿抄袭搬运！微信DAJU_PPT">
            <a:extLst>
              <a:ext uri="{FF2B5EF4-FFF2-40B4-BE49-F238E27FC236}">
                <a16:creationId xmlns:a16="http://schemas.microsoft.com/office/drawing/2014/main" id="{44AAF2B1-7C85-D472-BE4E-7E521AD0C817}"/>
              </a:ext>
            </a:extLst>
          </p:cNvPr>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大橘原创PPT模板-请勿抄袭搬运！微信DAJU_PPT">
            <a:extLst>
              <a:ext uri="{FF2B5EF4-FFF2-40B4-BE49-F238E27FC236}">
                <a16:creationId xmlns:a16="http://schemas.microsoft.com/office/drawing/2014/main" id="{876AC81E-0454-3DEF-60C2-1DBA0DD506E3}"/>
              </a:ext>
            </a:extLst>
          </p:cNvPr>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大橘原创PPT模板-请勿抄袭搬运！微信DAJU_PPT">
            <a:extLst>
              <a:ext uri="{FF2B5EF4-FFF2-40B4-BE49-F238E27FC236}">
                <a16:creationId xmlns:a16="http://schemas.microsoft.com/office/drawing/2014/main" id="{1DB708B3-7C90-1F22-F856-7A5BB3763E76}"/>
              </a:ext>
            </a:extLst>
          </p:cNvPr>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大橘原创PPT模板-请勿抄袭搬运！微信DAJU_PPT">
            <a:extLst>
              <a:ext uri="{FF2B5EF4-FFF2-40B4-BE49-F238E27FC236}">
                <a16:creationId xmlns:a16="http://schemas.microsoft.com/office/drawing/2014/main" id="{18A385DB-BFA8-5D42-D28B-07F9C3070021}"/>
              </a:ext>
            </a:extLst>
          </p:cNvPr>
          <p:cNvSpPr/>
          <p:nvPr/>
        </p:nvSpPr>
        <p:spPr>
          <a:xfrm>
            <a:off x="1169443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大橘原创PPT模板-请勿抄袭搬运！微信DAJU_PPT">
            <a:extLst>
              <a:ext uri="{FF2B5EF4-FFF2-40B4-BE49-F238E27FC236}">
                <a16:creationId xmlns:a16="http://schemas.microsoft.com/office/drawing/2014/main" id="{F18E2C7B-F8B8-5910-BE28-8CF90BBDCE7D}"/>
              </a:ext>
            </a:extLst>
          </p:cNvPr>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[图片]</a:t>
            </a:r>
          </a:p>
        </p:txBody>
      </p:sp>
      <p:cxnSp>
        <p:nvCxnSpPr>
          <p:cNvPr id="13" name="直接连接符 12">
            <a:extLst>
              <a:ext uri="{FF2B5EF4-FFF2-40B4-BE49-F238E27FC236}">
                <a16:creationId xmlns:a16="http://schemas.microsoft.com/office/drawing/2014/main" id="{6F9951D2-A3BA-B8C3-94CE-6F69B6F7FAAF}"/>
              </a:ext>
            </a:extLst>
          </p:cNvPr>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5F322437-02A8-F706-8A60-A7201C3D66E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a:extLst>
              <a:ext uri="{FF2B5EF4-FFF2-40B4-BE49-F238E27FC236}">
                <a16:creationId xmlns:a16="http://schemas.microsoft.com/office/drawing/2014/main" id="{5DD91229-D473-E891-AC94-8F2D41678207}"/>
              </a:ext>
            </a:extLst>
          </p:cNvPr>
          <p:cNvSpPr txBox="1">
            <a:spLocks noChangeArrowheads="1"/>
          </p:cNvSpPr>
          <p:nvPr>
            <p:custDataLst>
              <p:tags r:id="rId2"/>
            </p:custDataLst>
          </p:nvPr>
        </p:nvSpPr>
        <p:spPr bwMode="auto">
          <a:xfrm>
            <a:off x="702945" y="552450"/>
            <a:ext cx="7680659"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火锅中加入的地沟油的致病性及危害</a:t>
            </a:r>
          </a:p>
        </p:txBody>
      </p:sp>
      <p:sp>
        <p:nvSpPr>
          <p:cNvPr id="3" name="文本框 2">
            <a:extLst>
              <a:ext uri="{FF2B5EF4-FFF2-40B4-BE49-F238E27FC236}">
                <a16:creationId xmlns:a16="http://schemas.microsoft.com/office/drawing/2014/main" id="{C8798270-09FA-551D-8061-30AC319623C2}"/>
              </a:ext>
            </a:extLst>
          </p:cNvPr>
          <p:cNvSpPr txBox="1"/>
          <p:nvPr/>
        </p:nvSpPr>
        <p:spPr>
          <a:xfrm>
            <a:off x="497840" y="1529223"/>
            <a:ext cx="7536281" cy="4540538"/>
          </a:xfrm>
          <a:prstGeom prst="rect">
            <a:avLst/>
          </a:prstGeom>
          <a:noFill/>
        </p:spPr>
        <p:txBody>
          <a:bodyPr wrap="square" rtlCol="0">
            <a:spAutoFit/>
          </a:bodyPr>
          <a:lstStyle/>
          <a:p>
            <a:pPr marL="457200" marR="0" lvl="0" indent="-457200" algn="just" defTabSz="914400" rtl="0" eaLnBrk="1" fontAlgn="auto" latinLnBrk="1" hangingPunct="1">
              <a:lnSpc>
                <a:spcPct val="150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老油</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反复炼制</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：油脂会发生</a:t>
            </a:r>
            <a:r>
              <a:rPr kumimoji="0" lang="zh-CN" altLang="en-US" sz="2800" b="0" i="0" u="sng"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酸败、氧化和分解</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，产生醛、酮、内酯等有刺激性气味的物质，消费者食用后会出现消化不良、腹泻、头痛、头晕、乏力以及肝区不适等情况。</a:t>
            </a:r>
          </a:p>
          <a:p>
            <a:pPr marL="457200" marR="0" lvl="0" indent="-457200" algn="just" defTabSz="914400" rtl="0" eaLnBrk="1" fontAlgn="auto" latinLnBrk="1" hangingPunct="1">
              <a:lnSpc>
                <a:spcPct val="150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老油</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贮存</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过程中：发生</a:t>
            </a:r>
            <a:r>
              <a:rPr kumimoji="0" lang="zh-CN" altLang="en-US" sz="2800" b="0" i="0" u="sng"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霉变</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，产生致癌物质（如黄曲霉毒素、苯并芘等），增加患上胃癌、肝癌、肠癌、乳腺癌风险。</a:t>
            </a:r>
          </a:p>
        </p:txBody>
      </p:sp>
      <p:pic>
        <p:nvPicPr>
          <p:cNvPr id="9218" name="Picture 2" descr="油脂氧化的机理是什么？">
            <a:extLst>
              <a:ext uri="{FF2B5EF4-FFF2-40B4-BE49-F238E27FC236}">
                <a16:creationId xmlns:a16="http://schemas.microsoft.com/office/drawing/2014/main" id="{EB5B3776-8181-9AAF-A1B8-BF5EE9E70D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18" r="3118"/>
          <a:stretch/>
        </p:blipFill>
        <p:spPr bwMode="auto">
          <a:xfrm>
            <a:off x="8176361" y="1861925"/>
            <a:ext cx="3313719" cy="186396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橄榄发霉的样子图片,橄榄长什么样子图片,绿豆发霉的样子图片_大山谷图库">
            <a:extLst>
              <a:ext uri="{FF2B5EF4-FFF2-40B4-BE49-F238E27FC236}">
                <a16:creationId xmlns:a16="http://schemas.microsoft.com/office/drawing/2014/main" id="{75C8B1CE-A5A1-2F2D-74FB-FEDC0678F5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540" b="12540"/>
          <a:stretch/>
        </p:blipFill>
        <p:spPr bwMode="auto">
          <a:xfrm>
            <a:off x="8181489" y="3944385"/>
            <a:ext cx="3310240" cy="186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5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3CDF6-E129-2292-1684-369D1D1340E0}"/>
            </a:ext>
          </a:extLst>
        </p:cNvPr>
        <p:cNvGrpSpPr/>
        <p:nvPr/>
      </p:nvGrpSpPr>
      <p:grpSpPr>
        <a:xfrm>
          <a:off x="0" y="0"/>
          <a:ext cx="0" cy="0"/>
          <a:chOff x="0" y="0"/>
          <a:chExt cx="0" cy="0"/>
        </a:xfrm>
      </p:grpSpPr>
      <p:sp>
        <p:nvSpPr>
          <p:cNvPr id="58" name="大橘原创PPT模板-请勿抄袭搬运！微信DAJU_PPT">
            <a:extLst>
              <a:ext uri="{FF2B5EF4-FFF2-40B4-BE49-F238E27FC236}">
                <a16:creationId xmlns:a16="http://schemas.microsoft.com/office/drawing/2014/main" id="{C7DBE423-7527-2F32-4185-6C14F4C35026}"/>
              </a:ext>
            </a:extLst>
          </p:cNvPr>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大橘原创PPT模板-请勿抄袭搬运！微信DAJU_PPT">
            <a:extLst>
              <a:ext uri="{FF2B5EF4-FFF2-40B4-BE49-F238E27FC236}">
                <a16:creationId xmlns:a16="http://schemas.microsoft.com/office/drawing/2014/main" id="{177E1DE0-5419-66BE-2AD7-B37FF48D35B1}"/>
              </a:ext>
            </a:extLst>
          </p:cNvPr>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大橘原创PPT模板-请勿抄袭搬运！微信DAJU_PPT">
            <a:extLst>
              <a:ext uri="{FF2B5EF4-FFF2-40B4-BE49-F238E27FC236}">
                <a16:creationId xmlns:a16="http://schemas.microsoft.com/office/drawing/2014/main" id="{203381FD-EA9C-4701-3474-869C8130DCD4}"/>
              </a:ext>
            </a:extLst>
          </p:cNvPr>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大橘原创PPT模板-请勿抄袭搬运！微信DAJU_PPT">
            <a:extLst>
              <a:ext uri="{FF2B5EF4-FFF2-40B4-BE49-F238E27FC236}">
                <a16:creationId xmlns:a16="http://schemas.microsoft.com/office/drawing/2014/main" id="{7090F5C9-0863-E0FF-37F2-E34F022DD968}"/>
              </a:ext>
            </a:extLst>
          </p:cNvPr>
          <p:cNvSpPr/>
          <p:nvPr/>
        </p:nvSpPr>
        <p:spPr>
          <a:xfrm>
            <a:off x="1169443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大橘原创PPT模板-请勿抄袭搬运！微信DAJU_PPT">
            <a:extLst>
              <a:ext uri="{FF2B5EF4-FFF2-40B4-BE49-F238E27FC236}">
                <a16:creationId xmlns:a16="http://schemas.microsoft.com/office/drawing/2014/main" id="{F4EF8E50-2515-5070-EA68-313527D0C61C}"/>
              </a:ext>
            </a:extLst>
          </p:cNvPr>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[图片]</a:t>
            </a:r>
          </a:p>
        </p:txBody>
      </p:sp>
      <p:pic>
        <p:nvPicPr>
          <p:cNvPr id="4098" name="Picture 2">
            <a:extLst>
              <a:ext uri="{FF2B5EF4-FFF2-40B4-BE49-F238E27FC236}">
                <a16:creationId xmlns:a16="http://schemas.microsoft.com/office/drawing/2014/main" id="{9930E4CF-57E9-A442-89B5-CF4A876099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242" y="4456484"/>
            <a:ext cx="3231127" cy="195521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a:extLst>
              <a:ext uri="{FF2B5EF4-FFF2-40B4-BE49-F238E27FC236}">
                <a16:creationId xmlns:a16="http://schemas.microsoft.com/office/drawing/2014/main" id="{F23A6DFD-8B03-3F1F-93E3-43D9AD997EBF}"/>
              </a:ext>
            </a:extLst>
          </p:cNvPr>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A6ED4AA7-6154-EC06-8B1B-A2077D24AA5C}"/>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a:extLst>
              <a:ext uri="{FF2B5EF4-FFF2-40B4-BE49-F238E27FC236}">
                <a16:creationId xmlns:a16="http://schemas.microsoft.com/office/drawing/2014/main" id="{C7F268CA-16E4-1CED-002B-380B16862F88}"/>
              </a:ext>
            </a:extLst>
          </p:cNvPr>
          <p:cNvSpPr txBox="1">
            <a:spLocks noChangeArrowheads="1"/>
          </p:cNvSpPr>
          <p:nvPr>
            <p:custDataLst>
              <p:tags r:id="rId2"/>
            </p:custDataLst>
          </p:nvPr>
        </p:nvSpPr>
        <p:spPr bwMode="auto">
          <a:xfrm>
            <a:off x="702945" y="552450"/>
            <a:ext cx="7680659"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避免火锅中使用地沟油的措施</a:t>
            </a:r>
          </a:p>
        </p:txBody>
      </p:sp>
      <p:sp>
        <p:nvSpPr>
          <p:cNvPr id="3" name="文本框 2">
            <a:extLst>
              <a:ext uri="{FF2B5EF4-FFF2-40B4-BE49-F238E27FC236}">
                <a16:creationId xmlns:a16="http://schemas.microsoft.com/office/drawing/2014/main" id="{A7A890BF-0A8A-0B6D-A9E0-D953304D38B9}"/>
              </a:ext>
            </a:extLst>
          </p:cNvPr>
          <p:cNvSpPr txBox="1"/>
          <p:nvPr/>
        </p:nvSpPr>
        <p:spPr>
          <a:xfrm>
            <a:off x="3536438" y="2817403"/>
            <a:ext cx="5447899" cy="19552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以</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源头管理</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和</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现场监督</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检查为主，检验手段为辅，并注意充分发挥社会监督和群众</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投诉举报</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的作用。</a:t>
            </a:r>
          </a:p>
        </p:txBody>
      </p:sp>
      <p:grpSp>
        <p:nvGrpSpPr>
          <p:cNvPr id="17" name="组合 16">
            <a:extLst>
              <a:ext uri="{FF2B5EF4-FFF2-40B4-BE49-F238E27FC236}">
                <a16:creationId xmlns:a16="http://schemas.microsoft.com/office/drawing/2014/main" id="{546CD6C7-59C1-8B91-3227-FFCCF4C2E06D}"/>
              </a:ext>
            </a:extLst>
          </p:cNvPr>
          <p:cNvGrpSpPr/>
          <p:nvPr/>
        </p:nvGrpSpPr>
        <p:grpSpPr>
          <a:xfrm>
            <a:off x="2971726" y="1481861"/>
            <a:ext cx="2765689" cy="1403793"/>
            <a:chOff x="2807338" y="1461313"/>
            <a:chExt cx="2765689" cy="1403793"/>
          </a:xfrm>
        </p:grpSpPr>
        <p:sp>
          <p:nvSpPr>
            <p:cNvPr id="8" name="箭头: 上 7">
              <a:extLst>
                <a:ext uri="{FF2B5EF4-FFF2-40B4-BE49-F238E27FC236}">
                  <a16:creationId xmlns:a16="http://schemas.microsoft.com/office/drawing/2014/main" id="{41338CE6-FC55-9B1B-AD71-D5319CC3F076}"/>
                </a:ext>
              </a:extLst>
            </p:cNvPr>
            <p:cNvSpPr/>
            <p:nvPr/>
          </p:nvSpPr>
          <p:spPr>
            <a:xfrm rot="19345628">
              <a:off x="4179982" y="2121945"/>
              <a:ext cx="303306" cy="743161"/>
            </a:xfrm>
            <a:prstGeom prst="upArrow">
              <a:avLst/>
            </a:prstGeom>
            <a:solidFill>
              <a:schemeClr val="accent6"/>
            </a:solid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文本框 8">
              <a:extLst>
                <a:ext uri="{FF2B5EF4-FFF2-40B4-BE49-F238E27FC236}">
                  <a16:creationId xmlns:a16="http://schemas.microsoft.com/office/drawing/2014/main" id="{6C4C594B-0555-E998-653C-372AE068F110}"/>
                </a:ext>
              </a:extLst>
            </p:cNvPr>
            <p:cNvSpPr txBox="1"/>
            <p:nvPr/>
          </p:nvSpPr>
          <p:spPr>
            <a:xfrm>
              <a:off x="2807338" y="1461313"/>
              <a:ext cx="2765689" cy="6625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地沟油回收厂家</a:t>
              </a:r>
            </a:p>
          </p:txBody>
        </p:sp>
      </p:grpSp>
      <p:grpSp>
        <p:nvGrpSpPr>
          <p:cNvPr id="18" name="组合 17">
            <a:extLst>
              <a:ext uri="{FF2B5EF4-FFF2-40B4-BE49-F238E27FC236}">
                <a16:creationId xmlns:a16="http://schemas.microsoft.com/office/drawing/2014/main" id="{E64732F8-4E11-012C-F753-8DDEF6B3B266}"/>
              </a:ext>
            </a:extLst>
          </p:cNvPr>
          <p:cNvGrpSpPr/>
          <p:nvPr/>
        </p:nvGrpSpPr>
        <p:grpSpPr>
          <a:xfrm>
            <a:off x="6527520" y="1649487"/>
            <a:ext cx="4432024" cy="1052711"/>
            <a:chOff x="6363132" y="1628939"/>
            <a:chExt cx="4432024" cy="1052711"/>
          </a:xfrm>
        </p:grpSpPr>
        <p:sp>
          <p:nvSpPr>
            <p:cNvPr id="12" name="文本框 11">
              <a:extLst>
                <a:ext uri="{FF2B5EF4-FFF2-40B4-BE49-F238E27FC236}">
                  <a16:creationId xmlns:a16="http://schemas.microsoft.com/office/drawing/2014/main" id="{00274FE1-B797-640B-FB96-AE7000CA6358}"/>
                </a:ext>
              </a:extLst>
            </p:cNvPr>
            <p:cNvSpPr txBox="1"/>
            <p:nvPr/>
          </p:nvSpPr>
          <p:spPr>
            <a:xfrm>
              <a:off x="7031662" y="1628939"/>
              <a:ext cx="3763494" cy="6625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饭店、餐馆、火锅店等</a:t>
              </a:r>
            </a:p>
          </p:txBody>
        </p:sp>
        <p:sp>
          <p:nvSpPr>
            <p:cNvPr id="14" name="箭头: 上 13">
              <a:extLst>
                <a:ext uri="{FF2B5EF4-FFF2-40B4-BE49-F238E27FC236}">
                  <a16:creationId xmlns:a16="http://schemas.microsoft.com/office/drawing/2014/main" id="{4880F5D6-6BEA-6ED7-C4CD-4073D9A2B103}"/>
                </a:ext>
              </a:extLst>
            </p:cNvPr>
            <p:cNvSpPr/>
            <p:nvPr/>
          </p:nvSpPr>
          <p:spPr>
            <a:xfrm rot="2866345">
              <a:off x="6677353" y="2114755"/>
              <a:ext cx="252674" cy="881115"/>
            </a:xfrm>
            <a:prstGeom prst="upArrow">
              <a:avLst/>
            </a:prstGeom>
            <a:solidFill>
              <a:schemeClr val="accent6"/>
            </a:solid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9" name="组合 18">
            <a:extLst>
              <a:ext uri="{FF2B5EF4-FFF2-40B4-BE49-F238E27FC236}">
                <a16:creationId xmlns:a16="http://schemas.microsoft.com/office/drawing/2014/main" id="{450641C1-7286-A0C3-6CB9-DA9CF8B5145A}"/>
              </a:ext>
            </a:extLst>
          </p:cNvPr>
          <p:cNvGrpSpPr/>
          <p:nvPr/>
        </p:nvGrpSpPr>
        <p:grpSpPr>
          <a:xfrm>
            <a:off x="7100215" y="4945573"/>
            <a:ext cx="1193378" cy="1057949"/>
            <a:chOff x="6839574" y="4828774"/>
            <a:chExt cx="1193378" cy="1057949"/>
          </a:xfrm>
        </p:grpSpPr>
        <p:sp>
          <p:nvSpPr>
            <p:cNvPr id="15" name="箭头: 上 14">
              <a:extLst>
                <a:ext uri="{FF2B5EF4-FFF2-40B4-BE49-F238E27FC236}">
                  <a16:creationId xmlns:a16="http://schemas.microsoft.com/office/drawing/2014/main" id="{ECAFA1DF-E14F-6479-68DD-69F8383935D5}"/>
                </a:ext>
              </a:extLst>
            </p:cNvPr>
            <p:cNvSpPr/>
            <p:nvPr/>
          </p:nvSpPr>
          <p:spPr>
            <a:xfrm rot="8008208">
              <a:off x="7052595" y="4615753"/>
              <a:ext cx="338007" cy="764049"/>
            </a:xfrm>
            <a:prstGeom prst="upArrow">
              <a:avLst/>
            </a:prstGeom>
            <a:solidFill>
              <a:schemeClr val="accent6"/>
            </a:solid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0BF3175A-32B5-4EE0-331D-61E4AFE848A9}"/>
                </a:ext>
              </a:extLst>
            </p:cNvPr>
            <p:cNvSpPr txBox="1"/>
            <p:nvPr/>
          </p:nvSpPr>
          <p:spPr>
            <a:xfrm>
              <a:off x="7521208" y="4963393"/>
              <a:ext cx="5117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p>
          </p:txBody>
        </p:sp>
      </p:grpSp>
    </p:spTree>
    <p:extLst>
      <p:ext uri="{BB962C8B-B14F-4D97-AF65-F5344CB8AC3E}">
        <p14:creationId xmlns:p14="http://schemas.microsoft.com/office/powerpoint/2010/main" val="12971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E7F8-2E79-80F4-FFF6-97020EE01B68}"/>
            </a:ext>
          </a:extLst>
        </p:cNvPr>
        <p:cNvGrpSpPr/>
        <p:nvPr/>
      </p:nvGrpSpPr>
      <p:grpSpPr>
        <a:xfrm>
          <a:off x="0" y="0"/>
          <a:ext cx="0" cy="0"/>
          <a:chOff x="0" y="0"/>
          <a:chExt cx="0" cy="0"/>
        </a:xfrm>
      </p:grpSpPr>
      <p:sp>
        <p:nvSpPr>
          <p:cNvPr id="58" name="大橘原创PPT模板-请勿抄袭搬运！微信DAJU_PPT">
            <a:extLst>
              <a:ext uri="{FF2B5EF4-FFF2-40B4-BE49-F238E27FC236}">
                <a16:creationId xmlns:a16="http://schemas.microsoft.com/office/drawing/2014/main" id="{E156F13D-6C2D-5E37-95BE-C323AA6D5752}"/>
              </a:ext>
            </a:extLst>
          </p:cNvPr>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大橘原创PPT模板-请勿抄袭搬运！微信DAJU_PPT">
            <a:extLst>
              <a:ext uri="{FF2B5EF4-FFF2-40B4-BE49-F238E27FC236}">
                <a16:creationId xmlns:a16="http://schemas.microsoft.com/office/drawing/2014/main" id="{4A9C0C98-126D-1A46-A736-5C2CE375F53E}"/>
              </a:ext>
            </a:extLst>
          </p:cNvPr>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大橘原创PPT模板-请勿抄袭搬运！微信DAJU_PPT">
            <a:extLst>
              <a:ext uri="{FF2B5EF4-FFF2-40B4-BE49-F238E27FC236}">
                <a16:creationId xmlns:a16="http://schemas.microsoft.com/office/drawing/2014/main" id="{3B07D90C-5D7D-07F3-9DE8-8A2584BB3379}"/>
              </a:ext>
            </a:extLst>
          </p:cNvPr>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大橘原创PPT模板-请勿抄袭搬运！微信DAJU_PPT">
            <a:extLst>
              <a:ext uri="{FF2B5EF4-FFF2-40B4-BE49-F238E27FC236}">
                <a16:creationId xmlns:a16="http://schemas.microsoft.com/office/drawing/2014/main" id="{34ABD9CB-4A3D-A9F5-2A7C-EE7F3DC78F85}"/>
              </a:ext>
            </a:extLst>
          </p:cNvPr>
          <p:cNvSpPr/>
          <p:nvPr/>
        </p:nvSpPr>
        <p:spPr>
          <a:xfrm>
            <a:off x="1169443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大橘原创PPT模板-请勿抄袭搬运！微信DAJU_PPT">
            <a:extLst>
              <a:ext uri="{FF2B5EF4-FFF2-40B4-BE49-F238E27FC236}">
                <a16:creationId xmlns:a16="http://schemas.microsoft.com/office/drawing/2014/main" id="{B7255331-96D2-0B92-EC0C-2B31C56AB4A4}"/>
              </a:ext>
            </a:extLst>
          </p:cNvPr>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[图片]</a:t>
            </a:r>
          </a:p>
        </p:txBody>
      </p:sp>
      <p:cxnSp>
        <p:nvCxnSpPr>
          <p:cNvPr id="13" name="直接连接符 12">
            <a:extLst>
              <a:ext uri="{FF2B5EF4-FFF2-40B4-BE49-F238E27FC236}">
                <a16:creationId xmlns:a16="http://schemas.microsoft.com/office/drawing/2014/main" id="{31FC17DC-C722-1CB4-BD66-3E9B243296E5}"/>
              </a:ext>
            </a:extLst>
          </p:cNvPr>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9681F87D-30E0-8536-7964-B4151AF982E5}"/>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a:extLst>
              <a:ext uri="{FF2B5EF4-FFF2-40B4-BE49-F238E27FC236}">
                <a16:creationId xmlns:a16="http://schemas.microsoft.com/office/drawing/2014/main" id="{465E5AF1-3714-6872-6CFE-04BD1DAC975A}"/>
              </a:ext>
            </a:extLst>
          </p:cNvPr>
          <p:cNvSpPr txBox="1">
            <a:spLocks noChangeArrowheads="1"/>
          </p:cNvSpPr>
          <p:nvPr>
            <p:custDataLst>
              <p:tags r:id="rId2"/>
            </p:custDataLst>
          </p:nvPr>
        </p:nvSpPr>
        <p:spPr bwMode="auto">
          <a:xfrm>
            <a:off x="702945" y="552450"/>
            <a:ext cx="7680659"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避免火锅中使用地沟油的措施</a:t>
            </a:r>
          </a:p>
        </p:txBody>
      </p:sp>
      <p:sp>
        <p:nvSpPr>
          <p:cNvPr id="3" name="文本框 2">
            <a:extLst>
              <a:ext uri="{FF2B5EF4-FFF2-40B4-BE49-F238E27FC236}">
                <a16:creationId xmlns:a16="http://schemas.microsoft.com/office/drawing/2014/main" id="{1FB8BB24-ED8A-CFC0-BD40-12A1A9B112C9}"/>
              </a:ext>
            </a:extLst>
          </p:cNvPr>
          <p:cNvSpPr txBox="1"/>
          <p:nvPr/>
        </p:nvSpPr>
        <p:spPr>
          <a:xfrm>
            <a:off x="1190860" y="1529223"/>
            <a:ext cx="5508324" cy="4540538"/>
          </a:xfrm>
          <a:prstGeom prst="rect">
            <a:avLst/>
          </a:prstGeom>
          <a:noFill/>
        </p:spPr>
        <p:txBody>
          <a:bodyPr wrap="square" rtlCol="0">
            <a:spAutoFit/>
          </a:bodyPr>
          <a:lstStyle/>
          <a:p>
            <a:pPr marL="457200" marR="0" lvl="0" indent="-457200" algn="just" defTabSz="914400" rtl="0" eaLnBrk="1" fontAlgn="auto" latinLnBrk="1" hangingPunct="1">
              <a:lnSpc>
                <a:spcPct val="150000"/>
              </a:lnSpc>
              <a:spcBef>
                <a:spcPts val="0"/>
              </a:spcBef>
              <a:spcAft>
                <a:spcPts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mn-cs"/>
              </a:rPr>
              <a:t>注意油脂的质量</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p>
          <a:p>
            <a:pPr marL="457200" marR="0" lvl="0" indent="-457200" algn="just" defTabSz="914400" rtl="0" eaLnBrk="1" fontAlgn="auto" latinLnBrk="1" hangingPunct="1">
              <a:lnSpc>
                <a:spcPct val="150000"/>
              </a:lnSpc>
              <a:spcBef>
                <a:spcPts val="0"/>
              </a:spcBef>
              <a:spcAft>
                <a:spcPts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cs typeface="+mn-cs"/>
              </a:rPr>
              <a:t>感官鉴别</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457200" marR="0" lvl="0" indent="-457200" algn="just" defTabSz="914400" rtl="0" eaLnBrk="1" fontAlgn="auto" latinLnBrk="1" hangingPunct="1">
              <a:lnSpc>
                <a:spcPct val="150000"/>
              </a:lnSpc>
              <a:spcBef>
                <a:spcPts val="0"/>
              </a:spcBef>
              <a:spcAft>
                <a:spcPts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选择信誉良好的餐厅； </a:t>
            </a:r>
          </a:p>
          <a:p>
            <a:pPr marL="457200" marR="0" lvl="0" indent="-457200" algn="just" defTabSz="914400" rtl="0" eaLnBrk="1" fontAlgn="auto" latinLnBrk="1" hangingPunct="1">
              <a:lnSpc>
                <a:spcPct val="150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查看餐厅的食用油采购凭证；</a:t>
            </a:r>
          </a:p>
          <a:p>
            <a:pPr marL="457200" marR="0" lvl="0" indent="-457200" algn="just" defTabSz="914400" rtl="0" eaLnBrk="1" fontAlgn="auto" latinLnBrk="1" hangingPunct="1">
              <a:lnSpc>
                <a:spcPct val="150000"/>
              </a:lnSpc>
              <a:spcBef>
                <a:spcPts val="0"/>
              </a:spcBef>
              <a:spcAft>
                <a:spcPts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避免点油炸或过油菜 ；</a:t>
            </a:r>
          </a:p>
          <a:p>
            <a:pPr marL="457200" marR="0" lvl="0" indent="-457200" algn="just" defTabSz="914400" rtl="0" eaLnBrk="1" fontAlgn="auto" latinLnBrk="1" hangingPunct="1">
              <a:lnSpc>
                <a:spcPct val="150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关注政策和监管信息；</a:t>
            </a:r>
          </a:p>
          <a:p>
            <a:pPr marL="457200" marR="0" lvl="0" indent="-457200" algn="just" defTabSz="914400" rtl="0" eaLnBrk="1" fontAlgn="auto" latinLnBrk="1" hangingPunct="1">
              <a:lnSpc>
                <a:spcPct val="150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举报和投诉</a:t>
            </a:r>
          </a:p>
        </p:txBody>
      </p:sp>
      <p:sp>
        <p:nvSpPr>
          <p:cNvPr id="7" name="AutoShape 6">
            <a:extLst>
              <a:ext uri="{FF2B5EF4-FFF2-40B4-BE49-F238E27FC236}">
                <a16:creationId xmlns:a16="http://schemas.microsoft.com/office/drawing/2014/main" id="{27D5F2DF-DA50-E18B-7FD5-5443B9EA0B69}"/>
              </a:ext>
            </a:extLst>
          </p:cNvPr>
          <p:cNvSpPr>
            <a:spLocks noChangeAspect="1" noChangeArrowheads="1"/>
          </p:cNvSpPr>
          <p:nvPr/>
        </p:nvSpPr>
        <p:spPr bwMode="auto">
          <a:xfrm>
            <a:off x="5943600" y="3276600"/>
            <a:ext cx="2306548" cy="23065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7BB577C7-7FC3-3E79-652E-BE03DC08BC6A}"/>
              </a:ext>
            </a:extLst>
          </p:cNvPr>
          <p:cNvGrpSpPr/>
          <p:nvPr/>
        </p:nvGrpSpPr>
        <p:grpSpPr>
          <a:xfrm>
            <a:off x="7334498" y="1265986"/>
            <a:ext cx="2884740" cy="5057984"/>
            <a:chOff x="7334498" y="1265986"/>
            <a:chExt cx="2884740" cy="5057984"/>
          </a:xfrm>
        </p:grpSpPr>
        <p:pic>
          <p:nvPicPr>
            <p:cNvPr id="1026" name="Picture 2">
              <a:extLst>
                <a:ext uri="{FF2B5EF4-FFF2-40B4-BE49-F238E27FC236}">
                  <a16:creationId xmlns:a16="http://schemas.microsoft.com/office/drawing/2014/main" id="{9062C0A3-4F24-95AB-EF15-E356A48593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4" t="25572" r="474" b="32198"/>
            <a:stretch/>
          </p:blipFill>
          <p:spPr bwMode="auto">
            <a:xfrm>
              <a:off x="7339237" y="1265986"/>
              <a:ext cx="2877538" cy="161861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75F97EA9-5189-D86C-6B8B-E5F2B456F7E2}"/>
                </a:ext>
              </a:extLst>
            </p:cNvPr>
            <p:cNvPicPr>
              <a:picLocks noChangeAspect="1"/>
            </p:cNvPicPr>
            <p:nvPr/>
          </p:nvPicPr>
          <p:blipFill rotWithShape="1">
            <a:blip r:embed="rId6"/>
            <a:srcRect t="34146" b="34146"/>
            <a:stretch/>
          </p:blipFill>
          <p:spPr>
            <a:xfrm>
              <a:off x="7339237" y="2892268"/>
              <a:ext cx="2880001" cy="1620000"/>
            </a:xfrm>
            <a:prstGeom prst="rect">
              <a:avLst/>
            </a:prstGeom>
          </p:spPr>
        </p:pic>
        <p:pic>
          <p:nvPicPr>
            <p:cNvPr id="9" name="Picture 2">
              <a:extLst>
                <a:ext uri="{FF2B5EF4-FFF2-40B4-BE49-F238E27FC236}">
                  <a16:creationId xmlns:a16="http://schemas.microsoft.com/office/drawing/2014/main" id="{0A186FB7-779E-8842-4782-8CEE65F3235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153" t="15510" r="11820" b="9663"/>
            <a:stretch/>
          </p:blipFill>
          <p:spPr bwMode="auto">
            <a:xfrm>
              <a:off x="7334498" y="4512268"/>
              <a:ext cx="2880002" cy="1811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58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大橘原创PPT模板-请勿抄袭搬运！微信DAJU_PPT"/>
          <p:cNvSpPr/>
          <p:nvPr/>
        </p:nvSpPr>
        <p:spPr>
          <a:xfrm>
            <a:off x="243840"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7" name="大橘原创PPT模板-请勿抄袭搬运！微信DAJU_PPT"/>
          <p:cNvSpPr/>
          <p:nvPr>
            <p:custDataLst>
              <p:tags r:id="rId1"/>
            </p:custDataLst>
          </p:nvPr>
        </p:nvSpPr>
        <p:spPr>
          <a:xfrm>
            <a:off x="893445" y="2954655"/>
            <a:ext cx="807720" cy="686435"/>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000" b="1" i="0" u="none" strike="noStrike" kern="1200" cap="none" spc="0" normalizeH="0" baseline="0" noProof="0" dirty="0">
              <a:ln>
                <a:noFill/>
              </a:ln>
              <a:solidFill>
                <a:srgbClr val="262626"/>
              </a:solidFill>
              <a:effectLst/>
              <a:uLnTx/>
              <a:uFillTx/>
              <a:latin typeface="微软雅黑"/>
              <a:ea typeface="微软雅黑"/>
              <a:cs typeface="+mn-cs"/>
            </a:endParaRPr>
          </a:p>
        </p:txBody>
      </p:sp>
      <p:sp>
        <p:nvSpPr>
          <p:cNvPr id="57" name="大橘原创PPT模板-请勿抄袭搬运！微信DAJU_PPT"/>
          <p:cNvSpPr/>
          <p:nvPr/>
        </p:nvSpPr>
        <p:spPr>
          <a:xfrm>
            <a:off x="42672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8" name="大橘原创PPT模板-请勿抄袭搬运！微信DAJU_PPT"/>
          <p:cNvSpPr/>
          <p:nvPr/>
        </p:nvSpPr>
        <p:spPr>
          <a:xfrm>
            <a:off x="35560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9" name="大橘原创PPT模板-请勿抄袭搬运！微信DAJU_PPT"/>
          <p:cNvSpPr/>
          <p:nvPr/>
        </p:nvSpPr>
        <p:spPr>
          <a:xfrm>
            <a:off x="35560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0" name="大橘原创PPT模板-请勿抄袭搬运！微信DAJU_PPT"/>
          <p:cNvSpPr/>
          <p:nvPr/>
        </p:nvSpPr>
        <p:spPr>
          <a:xfrm>
            <a:off x="1169416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1" name="大橘原创PPT模板-请勿抄袭搬运！微信DAJU_PPT"/>
          <p:cNvSpPr/>
          <p:nvPr/>
        </p:nvSpPr>
        <p:spPr>
          <a:xfrm>
            <a:off x="1169416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93" name="大橘原创PPT模板-请勿抄袭搬运！微信DAJU_PPT"/>
          <p:cNvSpPr/>
          <p:nvPr/>
        </p:nvSpPr>
        <p:spPr>
          <a:xfrm>
            <a:off x="2438629" y="2466531"/>
            <a:ext cx="652742" cy="835660"/>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86A84"/>
                </a:solidFill>
                <a:effectLst/>
                <a:uLnTx/>
                <a:uFillTx/>
                <a:latin typeface="微软雅黑"/>
                <a:ea typeface="微软雅黑"/>
                <a:cs typeface="+mn-ea"/>
                <a:sym typeface="+mn-lt"/>
              </a:rPr>
              <a:t>  </a:t>
            </a:r>
          </a:p>
        </p:txBody>
      </p:sp>
      <p:sp>
        <p:nvSpPr>
          <p:cNvPr id="109" name="大橘原创PPT模板-请勿抄袭搬运！微信DAJU_PPT"/>
          <p:cNvSpPr/>
          <p:nvPr/>
        </p:nvSpPr>
        <p:spPr>
          <a:xfrm>
            <a:off x="1701165" y="2954655"/>
            <a:ext cx="10063480" cy="686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0640" tIns="45720" rIns="91440" bIns="4572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586A84"/>
                </a:solidFill>
                <a:effectLst/>
                <a:uLnTx/>
                <a:uFillTx/>
                <a:latin typeface="微软雅黑"/>
                <a:ea typeface="微软雅黑"/>
                <a:cs typeface="+mn-ea"/>
                <a:sym typeface="+mn-ea"/>
              </a:rPr>
              <a:t>火锅底料中非法添加罂粟壳案例及分析</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764" y="663635"/>
            <a:ext cx="3419742" cy="769442"/>
          </a:xfrm>
          <a:prstGeom prst="rect">
            <a:avLst/>
          </a:prstGeom>
        </p:spPr>
      </p:pic>
      <p:sp>
        <p:nvSpPr>
          <p:cNvPr id="11" name="大橘原创PPT模板-请勿抄袭搬运！微信DAJU_PPT"/>
          <p:cNvSpPr>
            <a:spLocks noEditPoints="1"/>
          </p:cNvSpPr>
          <p:nvPr>
            <p:custDataLst>
              <p:tags r:id="rId2"/>
            </p:custDataLst>
          </p:nvPr>
        </p:nvSpPr>
        <p:spPr bwMode="auto">
          <a:xfrm>
            <a:off x="1061720" y="3070225"/>
            <a:ext cx="471170" cy="455930"/>
          </a:xfrm>
          <a:custGeom>
            <a:avLst/>
            <a:gdLst>
              <a:gd name="connsiteX0" fmla="*/ 331468 w 388617"/>
              <a:gd name="connsiteY0" fmla="*/ 434338 h 434338"/>
              <a:gd name="connsiteX1" fmla="*/ 57150 w 388617"/>
              <a:gd name="connsiteY1" fmla="*/ 434338 h 434338"/>
              <a:gd name="connsiteX2" fmla="*/ 0 w 388617"/>
              <a:gd name="connsiteY2" fmla="*/ 377189 h 434338"/>
              <a:gd name="connsiteX3" fmla="*/ 0 w 388617"/>
              <a:gd name="connsiteY3" fmla="*/ 57150 h 434338"/>
              <a:gd name="connsiteX4" fmla="*/ 57150 w 388617"/>
              <a:gd name="connsiteY4" fmla="*/ 0 h 434338"/>
              <a:gd name="connsiteX5" fmla="*/ 331468 w 388617"/>
              <a:gd name="connsiteY5" fmla="*/ 0 h 434338"/>
              <a:gd name="connsiteX6" fmla="*/ 388617 w 388617"/>
              <a:gd name="connsiteY6" fmla="*/ 57150 h 434338"/>
              <a:gd name="connsiteX7" fmla="*/ 388617 w 388617"/>
              <a:gd name="connsiteY7" fmla="*/ 377189 h 434338"/>
              <a:gd name="connsiteX8" fmla="*/ 331468 w 388617"/>
              <a:gd name="connsiteY8" fmla="*/ 434338 h 434338"/>
              <a:gd name="connsiteX9" fmla="*/ 57150 w 388617"/>
              <a:gd name="connsiteY9" fmla="*/ 22860 h 434338"/>
              <a:gd name="connsiteX10" fmla="*/ 22860 w 388617"/>
              <a:gd name="connsiteY10" fmla="*/ 57150 h 434338"/>
              <a:gd name="connsiteX11" fmla="*/ 22860 w 388617"/>
              <a:gd name="connsiteY11" fmla="*/ 377189 h 434338"/>
              <a:gd name="connsiteX12" fmla="*/ 57150 w 388617"/>
              <a:gd name="connsiteY12" fmla="*/ 411479 h 434338"/>
              <a:gd name="connsiteX13" fmla="*/ 331468 w 388617"/>
              <a:gd name="connsiteY13" fmla="*/ 411479 h 434338"/>
              <a:gd name="connsiteX14" fmla="*/ 365757 w 388617"/>
              <a:gd name="connsiteY14" fmla="*/ 377189 h 434338"/>
              <a:gd name="connsiteX15" fmla="*/ 365757 w 388617"/>
              <a:gd name="connsiteY15" fmla="*/ 57150 h 434338"/>
              <a:gd name="connsiteX16" fmla="*/ 331468 w 388617"/>
              <a:gd name="connsiteY16" fmla="*/ 22860 h 434338"/>
              <a:gd name="connsiteX17" fmla="*/ 57150 w 388617"/>
              <a:gd name="connsiteY17" fmla="*/ 22860 h 434338"/>
              <a:gd name="connsiteX18" fmla="*/ 108584 w 388617"/>
              <a:gd name="connsiteY18" fmla="*/ 148589 h 434338"/>
              <a:gd name="connsiteX19" fmla="*/ 85724 w 388617"/>
              <a:gd name="connsiteY19" fmla="*/ 148589 h 434338"/>
              <a:gd name="connsiteX20" fmla="*/ 74294 w 388617"/>
              <a:gd name="connsiteY20" fmla="*/ 137160 h 434338"/>
              <a:gd name="connsiteX21" fmla="*/ 85724 w 388617"/>
              <a:gd name="connsiteY21" fmla="*/ 125730 h 434338"/>
              <a:gd name="connsiteX22" fmla="*/ 108584 w 388617"/>
              <a:gd name="connsiteY22" fmla="*/ 125730 h 434338"/>
              <a:gd name="connsiteX23" fmla="*/ 120014 w 388617"/>
              <a:gd name="connsiteY23" fmla="*/ 137160 h 434338"/>
              <a:gd name="connsiteX24" fmla="*/ 108584 w 388617"/>
              <a:gd name="connsiteY24" fmla="*/ 148589 h 434338"/>
              <a:gd name="connsiteX25" fmla="*/ 302893 w 388617"/>
              <a:gd name="connsiteY25" fmla="*/ 148589 h 434338"/>
              <a:gd name="connsiteX26" fmla="*/ 154304 w 388617"/>
              <a:gd name="connsiteY26" fmla="*/ 148589 h 434338"/>
              <a:gd name="connsiteX27" fmla="*/ 142874 w 388617"/>
              <a:gd name="connsiteY27" fmla="*/ 137160 h 434338"/>
              <a:gd name="connsiteX28" fmla="*/ 154304 w 388617"/>
              <a:gd name="connsiteY28" fmla="*/ 125730 h 434338"/>
              <a:gd name="connsiteX29" fmla="*/ 302893 w 388617"/>
              <a:gd name="connsiteY29" fmla="*/ 125730 h 434338"/>
              <a:gd name="connsiteX30" fmla="*/ 314323 w 388617"/>
              <a:gd name="connsiteY30" fmla="*/ 137160 h 434338"/>
              <a:gd name="connsiteX31" fmla="*/ 302893 w 388617"/>
              <a:gd name="connsiteY31" fmla="*/ 148589 h 434338"/>
              <a:gd name="connsiteX32" fmla="*/ 108584 w 388617"/>
              <a:gd name="connsiteY32" fmla="*/ 228599 h 434338"/>
              <a:gd name="connsiteX33" fmla="*/ 85724 w 388617"/>
              <a:gd name="connsiteY33" fmla="*/ 228599 h 434338"/>
              <a:gd name="connsiteX34" fmla="*/ 74294 w 388617"/>
              <a:gd name="connsiteY34" fmla="*/ 217169 h 434338"/>
              <a:gd name="connsiteX35" fmla="*/ 85724 w 388617"/>
              <a:gd name="connsiteY35" fmla="*/ 205739 h 434338"/>
              <a:gd name="connsiteX36" fmla="*/ 108584 w 388617"/>
              <a:gd name="connsiteY36" fmla="*/ 205739 h 434338"/>
              <a:gd name="connsiteX37" fmla="*/ 120014 w 388617"/>
              <a:gd name="connsiteY37" fmla="*/ 217169 h 434338"/>
              <a:gd name="connsiteX38" fmla="*/ 108584 w 388617"/>
              <a:gd name="connsiteY38" fmla="*/ 228599 h 434338"/>
              <a:gd name="connsiteX39" fmla="*/ 302893 w 388617"/>
              <a:gd name="connsiteY39" fmla="*/ 228599 h 434338"/>
              <a:gd name="connsiteX40" fmla="*/ 154304 w 388617"/>
              <a:gd name="connsiteY40" fmla="*/ 228599 h 434338"/>
              <a:gd name="connsiteX41" fmla="*/ 142874 w 388617"/>
              <a:gd name="connsiteY41" fmla="*/ 217169 h 434338"/>
              <a:gd name="connsiteX42" fmla="*/ 154304 w 388617"/>
              <a:gd name="connsiteY42" fmla="*/ 205739 h 434338"/>
              <a:gd name="connsiteX43" fmla="*/ 302893 w 388617"/>
              <a:gd name="connsiteY43" fmla="*/ 205739 h 434338"/>
              <a:gd name="connsiteX44" fmla="*/ 314323 w 388617"/>
              <a:gd name="connsiteY44" fmla="*/ 217169 h 434338"/>
              <a:gd name="connsiteX45" fmla="*/ 302893 w 388617"/>
              <a:gd name="connsiteY45" fmla="*/ 228599 h 434338"/>
              <a:gd name="connsiteX46" fmla="*/ 108584 w 388617"/>
              <a:gd name="connsiteY46" fmla="*/ 308609 h 434338"/>
              <a:gd name="connsiteX47" fmla="*/ 85724 w 388617"/>
              <a:gd name="connsiteY47" fmla="*/ 308609 h 434338"/>
              <a:gd name="connsiteX48" fmla="*/ 74294 w 388617"/>
              <a:gd name="connsiteY48" fmla="*/ 297179 h 434338"/>
              <a:gd name="connsiteX49" fmla="*/ 85724 w 388617"/>
              <a:gd name="connsiteY49" fmla="*/ 285749 h 434338"/>
              <a:gd name="connsiteX50" fmla="*/ 108584 w 388617"/>
              <a:gd name="connsiteY50" fmla="*/ 285749 h 434338"/>
              <a:gd name="connsiteX51" fmla="*/ 120014 w 388617"/>
              <a:gd name="connsiteY51" fmla="*/ 297179 h 434338"/>
              <a:gd name="connsiteX52" fmla="*/ 108584 w 388617"/>
              <a:gd name="connsiteY52" fmla="*/ 308609 h 434338"/>
              <a:gd name="connsiteX53" fmla="*/ 302893 w 388617"/>
              <a:gd name="connsiteY53" fmla="*/ 308609 h 434338"/>
              <a:gd name="connsiteX54" fmla="*/ 154304 w 388617"/>
              <a:gd name="connsiteY54" fmla="*/ 308609 h 434338"/>
              <a:gd name="connsiteX55" fmla="*/ 142874 w 388617"/>
              <a:gd name="connsiteY55" fmla="*/ 297179 h 434338"/>
              <a:gd name="connsiteX56" fmla="*/ 154304 w 388617"/>
              <a:gd name="connsiteY56" fmla="*/ 285749 h 434338"/>
              <a:gd name="connsiteX57" fmla="*/ 302893 w 388617"/>
              <a:gd name="connsiteY57" fmla="*/ 285749 h 434338"/>
              <a:gd name="connsiteX58" fmla="*/ 314323 w 388617"/>
              <a:gd name="connsiteY58" fmla="*/ 297179 h 434338"/>
              <a:gd name="connsiteX59" fmla="*/ 302893 w 388617"/>
              <a:gd name="connsiteY59" fmla="*/ 308609 h 43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8617" h="434338">
                <a:moveTo>
                  <a:pt x="331468" y="434338"/>
                </a:moveTo>
                <a:lnTo>
                  <a:pt x="57150" y="434338"/>
                </a:lnTo>
                <a:cubicBezTo>
                  <a:pt x="25603" y="434338"/>
                  <a:pt x="0" y="408735"/>
                  <a:pt x="0" y="377189"/>
                </a:cubicBezTo>
                <a:lnTo>
                  <a:pt x="0" y="57150"/>
                </a:lnTo>
                <a:cubicBezTo>
                  <a:pt x="0" y="25603"/>
                  <a:pt x="25603" y="0"/>
                  <a:pt x="57150" y="0"/>
                </a:cubicBezTo>
                <a:lnTo>
                  <a:pt x="331468" y="0"/>
                </a:lnTo>
                <a:cubicBezTo>
                  <a:pt x="363014" y="0"/>
                  <a:pt x="388617" y="25603"/>
                  <a:pt x="388617" y="57150"/>
                </a:cubicBezTo>
                <a:lnTo>
                  <a:pt x="388617" y="377189"/>
                </a:lnTo>
                <a:cubicBezTo>
                  <a:pt x="388617" y="408735"/>
                  <a:pt x="363014" y="434338"/>
                  <a:pt x="331468" y="434338"/>
                </a:cubicBezTo>
                <a:close/>
                <a:moveTo>
                  <a:pt x="57150" y="22860"/>
                </a:moveTo>
                <a:cubicBezTo>
                  <a:pt x="38290" y="22860"/>
                  <a:pt x="22860" y="38290"/>
                  <a:pt x="22860" y="57150"/>
                </a:cubicBezTo>
                <a:lnTo>
                  <a:pt x="22860" y="377189"/>
                </a:lnTo>
                <a:cubicBezTo>
                  <a:pt x="22860" y="396048"/>
                  <a:pt x="38290" y="411479"/>
                  <a:pt x="57150" y="411479"/>
                </a:cubicBezTo>
                <a:lnTo>
                  <a:pt x="331468" y="411479"/>
                </a:lnTo>
                <a:cubicBezTo>
                  <a:pt x="350327" y="411479"/>
                  <a:pt x="365757" y="396048"/>
                  <a:pt x="365757" y="377189"/>
                </a:cubicBezTo>
                <a:lnTo>
                  <a:pt x="365757" y="57150"/>
                </a:lnTo>
                <a:cubicBezTo>
                  <a:pt x="365757" y="38290"/>
                  <a:pt x="350327" y="22860"/>
                  <a:pt x="331468" y="22860"/>
                </a:cubicBezTo>
                <a:lnTo>
                  <a:pt x="57150" y="22860"/>
                </a:lnTo>
                <a:close/>
                <a:moveTo>
                  <a:pt x="108584" y="148589"/>
                </a:moveTo>
                <a:lnTo>
                  <a:pt x="85724" y="148589"/>
                </a:lnTo>
                <a:cubicBezTo>
                  <a:pt x="79438" y="148589"/>
                  <a:pt x="74294" y="143446"/>
                  <a:pt x="74294" y="137160"/>
                </a:cubicBezTo>
                <a:cubicBezTo>
                  <a:pt x="74294" y="130873"/>
                  <a:pt x="79438" y="125730"/>
                  <a:pt x="85724" y="125730"/>
                </a:cubicBezTo>
                <a:lnTo>
                  <a:pt x="108584" y="125730"/>
                </a:lnTo>
                <a:cubicBezTo>
                  <a:pt x="114871" y="125730"/>
                  <a:pt x="120014" y="130873"/>
                  <a:pt x="120014" y="137160"/>
                </a:cubicBezTo>
                <a:cubicBezTo>
                  <a:pt x="120014" y="143446"/>
                  <a:pt x="114871" y="148589"/>
                  <a:pt x="108584" y="148589"/>
                </a:cubicBezTo>
                <a:close/>
                <a:moveTo>
                  <a:pt x="302893" y="148589"/>
                </a:moveTo>
                <a:lnTo>
                  <a:pt x="154304" y="148589"/>
                </a:lnTo>
                <a:cubicBezTo>
                  <a:pt x="148017" y="148589"/>
                  <a:pt x="142874" y="143446"/>
                  <a:pt x="142874" y="137160"/>
                </a:cubicBezTo>
                <a:cubicBezTo>
                  <a:pt x="142874" y="130873"/>
                  <a:pt x="148017" y="125730"/>
                  <a:pt x="154304" y="125730"/>
                </a:cubicBezTo>
                <a:lnTo>
                  <a:pt x="302893" y="125730"/>
                </a:lnTo>
                <a:cubicBezTo>
                  <a:pt x="309179" y="125730"/>
                  <a:pt x="314323" y="130873"/>
                  <a:pt x="314323" y="137160"/>
                </a:cubicBezTo>
                <a:cubicBezTo>
                  <a:pt x="314323" y="143446"/>
                  <a:pt x="309179" y="148589"/>
                  <a:pt x="302893" y="148589"/>
                </a:cubicBezTo>
                <a:close/>
                <a:moveTo>
                  <a:pt x="108584" y="228599"/>
                </a:moveTo>
                <a:lnTo>
                  <a:pt x="85724" y="228599"/>
                </a:lnTo>
                <a:cubicBezTo>
                  <a:pt x="79438" y="228599"/>
                  <a:pt x="74294" y="223456"/>
                  <a:pt x="74294" y="217169"/>
                </a:cubicBezTo>
                <a:cubicBezTo>
                  <a:pt x="74294" y="210883"/>
                  <a:pt x="79438" y="205739"/>
                  <a:pt x="85724" y="205739"/>
                </a:cubicBezTo>
                <a:lnTo>
                  <a:pt x="108584" y="205739"/>
                </a:lnTo>
                <a:cubicBezTo>
                  <a:pt x="114871" y="205739"/>
                  <a:pt x="120014" y="210883"/>
                  <a:pt x="120014" y="217169"/>
                </a:cubicBezTo>
                <a:cubicBezTo>
                  <a:pt x="120014" y="223456"/>
                  <a:pt x="114871" y="228599"/>
                  <a:pt x="108584" y="228599"/>
                </a:cubicBezTo>
                <a:close/>
                <a:moveTo>
                  <a:pt x="302893" y="228599"/>
                </a:moveTo>
                <a:lnTo>
                  <a:pt x="154304" y="228599"/>
                </a:lnTo>
                <a:cubicBezTo>
                  <a:pt x="148017" y="228599"/>
                  <a:pt x="142874" y="223456"/>
                  <a:pt x="142874" y="217169"/>
                </a:cubicBezTo>
                <a:cubicBezTo>
                  <a:pt x="142874" y="210883"/>
                  <a:pt x="148017" y="205739"/>
                  <a:pt x="154304" y="205739"/>
                </a:cubicBezTo>
                <a:lnTo>
                  <a:pt x="302893" y="205739"/>
                </a:lnTo>
                <a:cubicBezTo>
                  <a:pt x="309179" y="205739"/>
                  <a:pt x="314323" y="210883"/>
                  <a:pt x="314323" y="217169"/>
                </a:cubicBezTo>
                <a:cubicBezTo>
                  <a:pt x="314323" y="223456"/>
                  <a:pt x="309179" y="228599"/>
                  <a:pt x="302893" y="228599"/>
                </a:cubicBezTo>
                <a:close/>
                <a:moveTo>
                  <a:pt x="108584" y="308609"/>
                </a:moveTo>
                <a:lnTo>
                  <a:pt x="85724" y="308609"/>
                </a:lnTo>
                <a:cubicBezTo>
                  <a:pt x="79438" y="308609"/>
                  <a:pt x="74294" y="303465"/>
                  <a:pt x="74294" y="297179"/>
                </a:cubicBezTo>
                <a:cubicBezTo>
                  <a:pt x="74294" y="290893"/>
                  <a:pt x="79438" y="285749"/>
                  <a:pt x="85724" y="285749"/>
                </a:cubicBezTo>
                <a:lnTo>
                  <a:pt x="108584" y="285749"/>
                </a:lnTo>
                <a:cubicBezTo>
                  <a:pt x="114871" y="285749"/>
                  <a:pt x="120014" y="290893"/>
                  <a:pt x="120014" y="297179"/>
                </a:cubicBezTo>
                <a:cubicBezTo>
                  <a:pt x="120014" y="303465"/>
                  <a:pt x="114871" y="308609"/>
                  <a:pt x="108584" y="308609"/>
                </a:cubicBezTo>
                <a:close/>
                <a:moveTo>
                  <a:pt x="302893" y="308609"/>
                </a:moveTo>
                <a:lnTo>
                  <a:pt x="154304" y="308609"/>
                </a:lnTo>
                <a:cubicBezTo>
                  <a:pt x="148017" y="308609"/>
                  <a:pt x="142874" y="303465"/>
                  <a:pt x="142874" y="297179"/>
                </a:cubicBezTo>
                <a:cubicBezTo>
                  <a:pt x="142874" y="290893"/>
                  <a:pt x="148017" y="285749"/>
                  <a:pt x="154304" y="285749"/>
                </a:cubicBezTo>
                <a:lnTo>
                  <a:pt x="302893" y="285749"/>
                </a:lnTo>
                <a:cubicBezTo>
                  <a:pt x="309179" y="285749"/>
                  <a:pt x="314323" y="290893"/>
                  <a:pt x="314323" y="297179"/>
                </a:cubicBezTo>
                <a:cubicBezTo>
                  <a:pt x="314323" y="303465"/>
                  <a:pt x="309179" y="308609"/>
                  <a:pt x="302893" y="308609"/>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62626"/>
              </a:solidFill>
              <a:effectLst/>
              <a:uLnTx/>
              <a:uFillTx/>
              <a:latin typeface="微软雅黑"/>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大橘原创PPT模板-请勿抄袭搬运！微信DAJU_PPT"/>
          <p:cNvSpPr/>
          <p:nvPr/>
        </p:nvSpPr>
        <p:spPr>
          <a:xfrm>
            <a:off x="243840"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57" name="大橘原创PPT模板-请勿抄袭搬运！微信DAJU_PPT"/>
          <p:cNvSpPr/>
          <p:nvPr/>
        </p:nvSpPr>
        <p:spPr>
          <a:xfrm>
            <a:off x="42672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8" name="大橘原创PPT模板-请勿抄袭搬运！微信DAJU_PPT"/>
          <p:cNvSpPr/>
          <p:nvPr/>
        </p:nvSpPr>
        <p:spPr>
          <a:xfrm>
            <a:off x="35560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9" name="大橘原创PPT模板-请勿抄袭搬运！微信DAJU_PPT"/>
          <p:cNvSpPr/>
          <p:nvPr/>
        </p:nvSpPr>
        <p:spPr>
          <a:xfrm>
            <a:off x="35560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0" name="大橘原创PPT模板-请勿抄袭搬运！微信DAJU_PPT"/>
          <p:cNvSpPr/>
          <p:nvPr/>
        </p:nvSpPr>
        <p:spPr>
          <a:xfrm>
            <a:off x="1169416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1" name="大橘原创PPT模板-请勿抄袭搬运！微信DAJU_PPT"/>
          <p:cNvSpPr/>
          <p:nvPr/>
        </p:nvSpPr>
        <p:spPr>
          <a:xfrm>
            <a:off x="1169416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93" name="大橘原创PPT模板-请勿抄袭搬运！微信DAJU_PPT"/>
          <p:cNvSpPr/>
          <p:nvPr/>
        </p:nvSpPr>
        <p:spPr>
          <a:xfrm>
            <a:off x="2438629" y="2466531"/>
            <a:ext cx="652742" cy="835660"/>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86A84"/>
                </a:solidFill>
                <a:effectLst/>
                <a:uLnTx/>
                <a:uFillTx/>
                <a:latin typeface="微软雅黑"/>
                <a:ea typeface="微软雅黑"/>
                <a:cs typeface="+mn-ea"/>
                <a:sym typeface="+mn-lt"/>
              </a:rPr>
              <a:t>  </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64" y="663635"/>
            <a:ext cx="3419742" cy="769442"/>
          </a:xfrm>
          <a:prstGeom prst="rect">
            <a:avLst/>
          </a:prstGeom>
        </p:spPr>
      </p:pic>
      <p:sp>
        <p:nvSpPr>
          <p:cNvPr id="2" name="文本框 1"/>
          <p:cNvSpPr txBox="1"/>
          <p:nvPr/>
        </p:nvSpPr>
        <p:spPr>
          <a:xfrm>
            <a:off x="4693920" y="1882775"/>
            <a:ext cx="668401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cs typeface="+mn-cs"/>
              </a:rPr>
              <a:t>1.</a:t>
            </a:r>
            <a:r>
              <a:rPr kumimoji="0" lang="zh-CN" altLang="en-US" sz="32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rPr>
              <a:t>自热火锅发热包</a:t>
            </a:r>
            <a:r>
              <a:rPr kumimoji="0" lang="zh-CN" altLang="en-US" sz="3200" b="1"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cs typeface="+mn-cs"/>
              </a:rPr>
              <a:t>对人体健康有害</a:t>
            </a:r>
          </a:p>
        </p:txBody>
      </p:sp>
      <p:sp>
        <p:nvSpPr>
          <p:cNvPr id="4" name="文本框 3"/>
          <p:cNvSpPr txBox="1"/>
          <p:nvPr/>
        </p:nvSpPr>
        <p:spPr>
          <a:xfrm>
            <a:off x="4693920" y="3298190"/>
            <a:ext cx="681101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262626"/>
                </a:solidFill>
                <a:effectLst/>
                <a:uLnTx/>
                <a:uFillTx/>
                <a:latin typeface="微软雅黑"/>
                <a:ea typeface="微软雅黑"/>
                <a:cs typeface="+mn-cs"/>
              </a:rPr>
              <a:t>2.</a:t>
            </a:r>
            <a:r>
              <a:rPr kumimoji="0" lang="zh-CN" altLang="en-US" sz="3200" b="1" i="0" u="none" strike="noStrike" kern="1200" cap="none" spc="0" normalizeH="0" baseline="0" noProof="0">
                <a:ln>
                  <a:noFill/>
                </a:ln>
                <a:solidFill>
                  <a:srgbClr val="262626"/>
                </a:solidFill>
                <a:effectLst/>
                <a:uLnTx/>
                <a:uFillTx/>
                <a:latin typeface="微软雅黑"/>
                <a:ea typeface="微软雅黑"/>
                <a:cs typeface="+mn-cs"/>
              </a:rPr>
              <a:t>衣服残留火锅味越重则</a:t>
            </a:r>
            <a:r>
              <a:rPr kumimoji="0" lang="zh-CN" altLang="en-US" sz="3200" b="1" i="0" u="none" strike="noStrike" kern="1200" cap="none" spc="0" normalizeH="0" baseline="0" noProof="0">
                <a:ln>
                  <a:noFill/>
                </a:ln>
                <a:solidFill>
                  <a:srgbClr val="FF0000"/>
                </a:solidFill>
                <a:effectLst/>
                <a:uLnTx/>
                <a:uFillTx/>
                <a:latin typeface="微软雅黑"/>
                <a:ea typeface="微软雅黑"/>
                <a:cs typeface="+mn-cs"/>
              </a:rPr>
              <a:t>添加剂</a:t>
            </a:r>
            <a:r>
              <a:rPr kumimoji="0" lang="zh-CN" altLang="en-US" sz="3200" b="1" i="0" u="none" strike="noStrike" kern="1200" cap="none" spc="0" normalizeH="0" baseline="0" noProof="0">
                <a:ln>
                  <a:noFill/>
                </a:ln>
                <a:solidFill>
                  <a:srgbClr val="262626"/>
                </a:solidFill>
                <a:effectLst/>
                <a:uLnTx/>
                <a:uFillTx/>
                <a:latin typeface="微软雅黑"/>
                <a:ea typeface="微软雅黑"/>
                <a:cs typeface="+mn-cs"/>
              </a:rPr>
              <a:t>越多</a:t>
            </a:r>
          </a:p>
        </p:txBody>
      </p:sp>
      <p:sp>
        <p:nvSpPr>
          <p:cNvPr id="5" name="文本框 4"/>
          <p:cNvSpPr txBox="1"/>
          <p:nvPr/>
        </p:nvSpPr>
        <p:spPr>
          <a:xfrm>
            <a:off x="4693920" y="4713605"/>
            <a:ext cx="752030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0000"/>
                </a:solidFill>
                <a:effectLst/>
                <a:uLnTx/>
                <a:uFillTx/>
                <a:latin typeface="微软雅黑"/>
                <a:ea typeface="微软雅黑"/>
                <a:cs typeface="+mn-cs"/>
              </a:rPr>
              <a:t>3.</a:t>
            </a:r>
            <a:r>
              <a:rPr kumimoji="0" lang="zh-CN" altLang="en-US" sz="3200" b="1" i="0" u="none" strike="noStrike" kern="1200" cap="none" spc="0" normalizeH="0" baseline="0" noProof="0">
                <a:ln>
                  <a:noFill/>
                </a:ln>
                <a:solidFill>
                  <a:srgbClr val="262626"/>
                </a:solidFill>
                <a:effectLst/>
                <a:uLnTx/>
                <a:uFillTx/>
                <a:latin typeface="微软雅黑"/>
                <a:ea typeface="微软雅黑"/>
                <a:cs typeface="+mn-cs"/>
              </a:rPr>
              <a:t>火锅好吃到停不下来是</a:t>
            </a:r>
            <a:r>
              <a:rPr kumimoji="0" lang="zh-CN" altLang="en-US" sz="3200" b="1" i="0" u="none" strike="noStrike" kern="1200" cap="none" spc="0" normalizeH="0" baseline="0" noProof="0">
                <a:ln>
                  <a:noFill/>
                </a:ln>
                <a:solidFill>
                  <a:srgbClr val="FF0000"/>
                </a:solidFill>
                <a:effectLst/>
                <a:uLnTx/>
                <a:uFillTx/>
                <a:latin typeface="微软雅黑"/>
                <a:ea typeface="微软雅黑"/>
                <a:cs typeface="+mn-cs"/>
              </a:rPr>
              <a:t>罂粟壳</a:t>
            </a:r>
            <a:r>
              <a:rPr kumimoji="0" lang="zh-CN" altLang="en-US" sz="3200" b="1" i="0" u="none" strike="noStrike" kern="1200" cap="none" spc="0" normalizeH="0" baseline="0" noProof="0">
                <a:ln>
                  <a:noFill/>
                </a:ln>
                <a:solidFill>
                  <a:srgbClr val="262626"/>
                </a:solidFill>
                <a:effectLst/>
                <a:uLnTx/>
                <a:uFillTx/>
                <a:latin typeface="微软雅黑"/>
                <a:ea typeface="微软雅黑"/>
                <a:cs typeface="+mn-cs"/>
              </a:rPr>
              <a:t>在作祟</a:t>
            </a:r>
          </a:p>
        </p:txBody>
      </p:sp>
      <p:pic>
        <p:nvPicPr>
          <p:cNvPr id="9" name="图片 8"/>
          <p:cNvPicPr>
            <a:picLocks noChangeAspect="1"/>
          </p:cNvPicPr>
          <p:nvPr/>
        </p:nvPicPr>
        <p:blipFill>
          <a:blip r:embed="rId3"/>
          <a:stretch>
            <a:fillRect/>
          </a:stretch>
        </p:blipFill>
        <p:spPr>
          <a:xfrm>
            <a:off x="677545" y="2022475"/>
            <a:ext cx="3805555" cy="31349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大橘原创PPT模板-请勿抄袭搬运！微信DAJU_PPT"/>
          <p:cNvSpPr/>
          <p:nvPr>
            <p:custDataLst>
              <p:tags r:id="rId1"/>
            </p:custDataLst>
          </p:nvPr>
        </p:nvSpPr>
        <p:spPr>
          <a:xfrm>
            <a:off x="166370" y="233680"/>
            <a:ext cx="11704320" cy="6390640"/>
          </a:xfrm>
          <a:prstGeom prst="rect">
            <a:avLst/>
          </a:prstGeom>
          <a:solidFill>
            <a:schemeClr val="bg1">
              <a:lumMod val="95000"/>
              <a:alpha val="20000"/>
            </a:schemeClr>
          </a:solidFill>
          <a:ln w="19050" cap="flat" cmpd="dbl"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58" name="大橘原创PPT模板-请勿抄袭搬运！微信DAJU_PPT"/>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9" name="大橘原创PPT模板-请勿抄袭搬运！微信DAJU_PPT"/>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0" name="大橘原创PPT模板-请勿抄袭搬运！微信DAJU_PPT"/>
          <p:cNvSpPr/>
          <p:nvPr/>
        </p:nvSpPr>
        <p:spPr>
          <a:xfrm>
            <a:off x="11694431" y="302895"/>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1" name="大橘原创PPT模板-请勿抄袭搬运！微信DAJU_PPT"/>
          <p:cNvSpPr/>
          <p:nvPr/>
        </p:nvSpPr>
        <p:spPr>
          <a:xfrm>
            <a:off x="1172872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7" name="大橘原创PPT模板-请勿抄袭搬运！微信DAJU_PPT"/>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rgbClr val="FFFFFF"/>
                </a:solidFill>
                <a:effectLst/>
                <a:uLnTx/>
                <a:uFillTx/>
                <a:latin typeface="微软雅黑"/>
                <a:ea typeface="微软雅黑"/>
                <a:cs typeface="+mn-cs"/>
              </a:rPr>
              <a:t>[图片]</a:t>
            </a:r>
            <a:r>
              <a:rPr kumimoji="0" lang="zh-CN" altLang="en-US" sz="1800" b="1" i="0" u="none" strike="noStrike" kern="1200" cap="none" spc="0" normalizeH="0" baseline="0" noProof="0">
                <a:ln>
                  <a:noFill/>
                </a:ln>
                <a:solidFill>
                  <a:srgbClr val="FFFFFF"/>
                </a:solidFill>
                <a:effectLst/>
                <a:uLnTx/>
                <a:uFillTx/>
                <a:latin typeface="微软雅黑"/>
                <a:ea typeface="微软雅黑"/>
                <a:cs typeface="+mn-cs"/>
                <a:sym typeface="+mn-ea"/>
              </a:rPr>
              <a:t>痕</a:t>
            </a:r>
          </a:p>
        </p:txBody>
      </p:sp>
      <p:cxnSp>
        <p:nvCxnSpPr>
          <p:cNvPr id="13" name="直接连接符 12"/>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p:cNvSpPr txBox="1">
            <a:spLocks noChangeArrowheads="1"/>
          </p:cNvSpPr>
          <p:nvPr>
            <p:custDataLst>
              <p:tags r:id="rId3"/>
            </p:custDataLst>
          </p:nvPr>
        </p:nvSpPr>
        <p:spPr bwMode="auto">
          <a:xfrm>
            <a:off x="702945" y="503555"/>
            <a:ext cx="4566285" cy="58356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srgbClr val="262626"/>
                </a:solidFill>
                <a:effectLst/>
                <a:uLnTx/>
                <a:uFillTx/>
                <a:latin typeface="微软雅黑"/>
                <a:ea typeface="微软雅黑"/>
                <a:cs typeface="+mn-cs"/>
                <a:sym typeface="+mn-ea"/>
              </a:rPr>
              <a:t>罂粟壳</a:t>
            </a:r>
          </a:p>
        </p:txBody>
      </p:sp>
      <p:pic>
        <p:nvPicPr>
          <p:cNvPr id="4" name="图片 3" descr="R-C"/>
          <p:cNvPicPr>
            <a:picLocks noChangeAspect="1"/>
          </p:cNvPicPr>
          <p:nvPr/>
        </p:nvPicPr>
        <p:blipFill>
          <a:blip r:embed="rId9"/>
          <a:stretch>
            <a:fillRect/>
          </a:stretch>
        </p:blipFill>
        <p:spPr>
          <a:xfrm>
            <a:off x="979805" y="1262380"/>
            <a:ext cx="3348355" cy="2388235"/>
          </a:xfrm>
          <a:prstGeom prst="rect">
            <a:avLst/>
          </a:prstGeom>
          <a:effectLst>
            <a:glow rad="228600">
              <a:schemeClr val="accent3">
                <a:satMod val="175000"/>
                <a:alpha val="40000"/>
              </a:schemeClr>
            </a:glow>
          </a:effectLst>
        </p:spPr>
      </p:pic>
      <p:pic>
        <p:nvPicPr>
          <p:cNvPr id="7" name="图片 6" descr="OIP-C"/>
          <p:cNvPicPr>
            <a:picLocks noChangeAspect="1"/>
          </p:cNvPicPr>
          <p:nvPr/>
        </p:nvPicPr>
        <p:blipFill>
          <a:blip r:embed="rId10"/>
          <a:stretch>
            <a:fillRect/>
          </a:stretch>
        </p:blipFill>
        <p:spPr>
          <a:xfrm>
            <a:off x="979805" y="3964940"/>
            <a:ext cx="3364230" cy="2335530"/>
          </a:xfrm>
          <a:prstGeom prst="rect">
            <a:avLst/>
          </a:prstGeom>
          <a:effectLst>
            <a:glow rad="228600">
              <a:schemeClr val="accent3">
                <a:satMod val="175000"/>
                <a:alpha val="40000"/>
              </a:schemeClr>
            </a:glow>
          </a:effectLst>
        </p:spPr>
      </p:pic>
      <p:grpSp>
        <p:nvGrpSpPr>
          <p:cNvPr id="11296" name="Group 63"/>
          <p:cNvGrpSpPr/>
          <p:nvPr/>
        </p:nvGrpSpPr>
        <p:grpSpPr>
          <a:xfrm rot="2640000">
            <a:off x="4672330" y="2711450"/>
            <a:ext cx="1974850" cy="2085340"/>
            <a:chOff x="3169" y="2328"/>
            <a:chExt cx="1260" cy="1227"/>
          </a:xfrm>
        </p:grpSpPr>
        <p:sp>
          <p:nvSpPr>
            <p:cNvPr id="11297" name="Arc 64"/>
            <p:cNvSpPr/>
            <p:nvPr>
              <p:custDataLst>
                <p:tags r:id="rId4"/>
              </p:custDataLst>
            </p:nvPr>
          </p:nvSpPr>
          <p:spPr>
            <a:xfrm>
              <a:off x="3169" y="2328"/>
              <a:ext cx="632" cy="731"/>
            </a:xfrm>
            <a:custGeom>
              <a:avLst/>
              <a:gdLst/>
              <a:ahLst/>
              <a:cxnLst>
                <a:cxn ang="0">
                  <a:pos x="25" y="17"/>
                </a:cxn>
                <a:cxn ang="0">
                  <a:pos x="0" y="25"/>
                </a:cxn>
                <a:cxn ang="0">
                  <a:pos x="0" y="0"/>
                </a:cxn>
              </a:cxnLst>
              <a:rect l="0" t="0" r="0" b="0"/>
              <a:pathLst>
                <a:path w="15861" h="21600" fill="none">
                  <a:moveTo>
                    <a:pt x="15861" y="14662"/>
                  </a:moveTo>
                  <a:cubicBezTo>
                    <a:pt x="11772" y="19085"/>
                    <a:pt x="6023" y="21599"/>
                    <a:pt x="0" y="21600"/>
                  </a:cubicBezTo>
                </a:path>
                <a:path w="15861" h="21600" stroke="0">
                  <a:moveTo>
                    <a:pt x="15861" y="14662"/>
                  </a:moveTo>
                  <a:cubicBezTo>
                    <a:pt x="11772" y="19085"/>
                    <a:pt x="6023" y="21599"/>
                    <a:pt x="0" y="21600"/>
                  </a:cubicBezTo>
                  <a:lnTo>
                    <a:pt x="0" y="0"/>
                  </a:lnTo>
                  <a:close/>
                </a:path>
              </a:pathLst>
            </a:custGeom>
            <a:noFill/>
            <a:ln w="53975" cap="rnd" cmpd="sng">
              <a:solidFill>
                <a:schemeClr val="accent1">
                  <a:shade val="50000"/>
                </a:scheme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62626"/>
                </a:solidFill>
                <a:effectLst/>
                <a:uLnTx/>
                <a:uFillTx/>
                <a:latin typeface="微软雅黑"/>
                <a:ea typeface="微软雅黑"/>
                <a:cs typeface="+mn-cs"/>
              </a:endParaRPr>
            </a:p>
          </p:txBody>
        </p:sp>
        <p:sp>
          <p:nvSpPr>
            <p:cNvPr id="11298" name="Freeform 65"/>
            <p:cNvSpPr/>
            <p:nvPr>
              <p:custDataLst>
                <p:tags r:id="rId5"/>
              </p:custDataLst>
            </p:nvPr>
          </p:nvSpPr>
          <p:spPr>
            <a:xfrm>
              <a:off x="3740" y="2759"/>
              <a:ext cx="277" cy="276"/>
            </a:xfrm>
            <a:custGeom>
              <a:avLst/>
              <a:gdLst/>
              <a:ahLst/>
              <a:cxnLst>
                <a:cxn ang="0">
                  <a:pos x="71" y="71"/>
                </a:cxn>
                <a:cxn ang="0">
                  <a:pos x="0" y="0"/>
                </a:cxn>
                <a:cxn ang="0">
                  <a:pos x="276" y="42"/>
                </a:cxn>
                <a:cxn ang="0">
                  <a:pos x="234" y="275"/>
                </a:cxn>
                <a:cxn ang="0">
                  <a:pos x="184" y="205"/>
                </a:cxn>
                <a:cxn ang="0">
                  <a:pos x="184" y="198"/>
                </a:cxn>
              </a:cxnLst>
              <a:rect l="0" t="0" r="0" b="0"/>
              <a:pathLst>
                <a:path w="277" h="276">
                  <a:moveTo>
                    <a:pt x="71" y="71"/>
                  </a:moveTo>
                  <a:lnTo>
                    <a:pt x="0" y="0"/>
                  </a:lnTo>
                  <a:lnTo>
                    <a:pt x="276" y="42"/>
                  </a:lnTo>
                  <a:lnTo>
                    <a:pt x="234" y="275"/>
                  </a:lnTo>
                  <a:lnTo>
                    <a:pt x="184" y="205"/>
                  </a:lnTo>
                  <a:lnTo>
                    <a:pt x="184" y="198"/>
                  </a:lnTo>
                </a:path>
              </a:pathLst>
            </a:custGeom>
            <a:noFill/>
            <a:ln w="53975" cap="rnd" cmpd="sng">
              <a:solidFill>
                <a:schemeClr val="accent1">
                  <a:shade val="50000"/>
                </a:scheme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62626"/>
                </a:solidFill>
                <a:effectLst/>
                <a:uLnTx/>
                <a:uFillTx/>
                <a:latin typeface="微软雅黑"/>
                <a:ea typeface="微软雅黑"/>
                <a:cs typeface="+mn-cs"/>
              </a:endParaRPr>
            </a:p>
          </p:txBody>
        </p:sp>
        <p:sp>
          <p:nvSpPr>
            <p:cNvPr id="11299" name="Arc 66"/>
            <p:cNvSpPr/>
            <p:nvPr>
              <p:custDataLst>
                <p:tags r:id="rId6"/>
              </p:custDataLst>
            </p:nvPr>
          </p:nvSpPr>
          <p:spPr>
            <a:xfrm rot="5400000">
              <a:off x="3758" y="2884"/>
              <a:ext cx="584" cy="755"/>
            </a:xfrm>
            <a:custGeom>
              <a:avLst/>
              <a:gdLst/>
              <a:ahLst/>
              <a:cxnLst>
                <a:cxn ang="0">
                  <a:pos x="21" y="26"/>
                </a:cxn>
                <a:cxn ang="0">
                  <a:pos x="0" y="18"/>
                </a:cxn>
                <a:cxn ang="0">
                  <a:pos x="21" y="0"/>
                </a:cxn>
              </a:cxnLst>
              <a:rect l="0" t="0" r="0" b="0"/>
              <a:pathLst>
                <a:path w="15880" h="21600" fill="none">
                  <a:moveTo>
                    <a:pt x="15880" y="21600"/>
                  </a:moveTo>
                  <a:cubicBezTo>
                    <a:pt x="9847" y="21600"/>
                    <a:pt x="4089" y="19077"/>
                    <a:pt x="0" y="14641"/>
                  </a:cubicBezTo>
                </a:path>
                <a:path w="15880" h="21600" stroke="0">
                  <a:moveTo>
                    <a:pt x="15880" y="21600"/>
                  </a:moveTo>
                  <a:cubicBezTo>
                    <a:pt x="9847" y="21600"/>
                    <a:pt x="4089" y="19077"/>
                    <a:pt x="0" y="14641"/>
                  </a:cubicBezTo>
                  <a:lnTo>
                    <a:pt x="15880" y="0"/>
                  </a:lnTo>
                  <a:close/>
                </a:path>
              </a:pathLst>
            </a:custGeom>
            <a:noFill/>
            <a:ln w="53975" cap="rnd" cmpd="sng">
              <a:solidFill>
                <a:schemeClr val="accent1">
                  <a:shade val="50000"/>
                </a:scheme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62626"/>
                </a:solidFill>
                <a:effectLst/>
                <a:uLnTx/>
                <a:uFillTx/>
                <a:latin typeface="微软雅黑"/>
                <a:ea typeface="微软雅黑"/>
                <a:cs typeface="+mn-cs"/>
              </a:endParaRPr>
            </a:p>
          </p:txBody>
        </p:sp>
      </p:grpSp>
      <p:sp>
        <p:nvSpPr>
          <p:cNvPr id="8" name="文本框 7"/>
          <p:cNvSpPr txBox="1"/>
          <p:nvPr/>
        </p:nvSpPr>
        <p:spPr>
          <a:xfrm>
            <a:off x="6386195" y="1266190"/>
            <a:ext cx="256222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rPr>
              <a:t>大烟壳、米壳</a:t>
            </a:r>
          </a:p>
        </p:txBody>
      </p:sp>
      <p:sp>
        <p:nvSpPr>
          <p:cNvPr id="9" name="文本框 8"/>
          <p:cNvSpPr txBox="1"/>
          <p:nvPr/>
        </p:nvSpPr>
        <p:spPr>
          <a:xfrm>
            <a:off x="6386195" y="1937385"/>
            <a:ext cx="454787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rPr>
              <a:t>椭圆形或瓶状卵形</a:t>
            </a:r>
          </a:p>
        </p:txBody>
      </p:sp>
      <p:sp>
        <p:nvSpPr>
          <p:cNvPr id="10" name="文本框 9"/>
          <p:cNvSpPr txBox="1"/>
          <p:nvPr/>
        </p:nvSpPr>
        <p:spPr>
          <a:xfrm>
            <a:off x="6421120" y="2608580"/>
            <a:ext cx="517398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sym typeface="+mn-ea"/>
              </a:rPr>
              <a:t>外表面黄白色、浅棕色至淡紫色</a:t>
            </a:r>
          </a:p>
        </p:txBody>
      </p:sp>
      <p:sp>
        <p:nvSpPr>
          <p:cNvPr id="11" name="文本框 10"/>
          <p:cNvSpPr txBox="1"/>
          <p:nvPr/>
        </p:nvSpPr>
        <p:spPr>
          <a:xfrm>
            <a:off x="6421120" y="3309620"/>
            <a:ext cx="326136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sym typeface="+mn-ea"/>
              </a:rPr>
              <a:t>内表面淡黄色</a:t>
            </a:r>
            <a:endParaRPr kumimoji="0" lang="zh-CN" altLang="en-US" sz="1800" b="0" i="0" u="none" strike="noStrike" kern="1200" cap="none" spc="0" normalizeH="0" baseline="0" noProof="0">
              <a:ln>
                <a:noFill/>
              </a:ln>
              <a:solidFill>
                <a:srgbClr val="262626"/>
              </a:solidFill>
              <a:effectLst/>
              <a:uLnTx/>
              <a:uFillTx/>
              <a:latin typeface="微软雅黑"/>
              <a:ea typeface="微软雅黑"/>
              <a:cs typeface="+mn-cs"/>
            </a:endParaRPr>
          </a:p>
        </p:txBody>
      </p:sp>
      <p:sp>
        <p:nvSpPr>
          <p:cNvPr id="14" name="文本框 13"/>
          <p:cNvSpPr txBox="1"/>
          <p:nvPr/>
        </p:nvSpPr>
        <p:spPr>
          <a:xfrm>
            <a:off x="6386195" y="4100195"/>
            <a:ext cx="457073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sym typeface="+mn-ea"/>
              </a:rPr>
              <a:t>顶端有6～14条残留柱头</a:t>
            </a:r>
            <a:endParaRPr kumimoji="0" lang="zh-CN" altLang="en-US" sz="2800" b="1" i="0" u="none" strike="noStrike" kern="1200" cap="none" spc="0" normalizeH="0" baseline="0" noProof="0">
              <a:ln>
                <a:noFill/>
              </a:ln>
              <a:solidFill>
                <a:srgbClr val="262626"/>
              </a:solidFill>
              <a:effectLst/>
              <a:uLnTx/>
              <a:uFillTx/>
              <a:latin typeface="微软雅黑"/>
              <a:ea typeface="微软雅黑"/>
              <a:cs typeface="+mn-cs"/>
            </a:endParaRPr>
          </a:p>
        </p:txBody>
      </p:sp>
      <p:sp>
        <p:nvSpPr>
          <p:cNvPr id="15" name="文本框 14"/>
          <p:cNvSpPr txBox="1"/>
          <p:nvPr/>
        </p:nvSpPr>
        <p:spPr>
          <a:xfrm>
            <a:off x="6386195" y="4890770"/>
            <a:ext cx="408495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sym typeface="+mn-ea"/>
              </a:rPr>
              <a:t>气微清香，味微苦</a:t>
            </a:r>
            <a:endParaRPr kumimoji="0" lang="zh-CN" altLang="en-US" sz="2800" b="1" i="0" u="none" strike="noStrike" kern="1200" cap="none" spc="0" normalizeH="0" baseline="0" noProof="0">
              <a:ln>
                <a:noFill/>
              </a:ln>
              <a:solidFill>
                <a:srgbClr val="262626"/>
              </a:solidFill>
              <a:effectLst/>
              <a:uLnTx/>
              <a:uFillTx/>
              <a:latin typeface="微软雅黑"/>
              <a:ea typeface="微软雅黑"/>
              <a:cs typeface="+mn-cs"/>
            </a:endParaRPr>
          </a:p>
        </p:txBody>
      </p:sp>
      <p:sp>
        <p:nvSpPr>
          <p:cNvPr id="17" name="文本框 16"/>
          <p:cNvSpPr txBox="1"/>
          <p:nvPr/>
        </p:nvSpPr>
        <p:spPr>
          <a:xfrm>
            <a:off x="6386195" y="5591810"/>
            <a:ext cx="5307330" cy="52197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a:ln>
                  <a:noFill/>
                </a:ln>
                <a:solidFill>
                  <a:srgbClr val="FF0000"/>
                </a:solidFill>
                <a:effectLst/>
                <a:uLnTx/>
                <a:uFillTx/>
                <a:latin typeface="微软雅黑"/>
                <a:ea typeface="微软雅黑"/>
                <a:cs typeface="+mn-cs"/>
                <a:sym typeface="+mn-ea"/>
              </a:rPr>
              <a:t>吗啡、可待因，那可丁、罂粟碱</a:t>
            </a:r>
            <a:endParaRPr kumimoji="0" lang="zh-CN" altLang="en-US" sz="2800" b="1" i="0" u="none" strike="noStrike" kern="1200" cap="none" spc="0" normalizeH="0" baseline="0" noProof="0">
              <a:ln>
                <a:noFill/>
              </a:ln>
              <a:solidFill>
                <a:srgbClr val="FF0000"/>
              </a:solidFill>
              <a:effectLst/>
              <a:uLnTx/>
              <a:uFillTx/>
              <a:latin typeface="微软雅黑"/>
              <a:ea typeface="微软雅黑"/>
              <a:cs typeface="+mn-cs"/>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50" fill="hold">
                                          <p:stCondLst>
                                            <p:cond delay="0"/>
                                          </p:stCondLst>
                                        </p:cTn>
                                        <p:tgtEl>
                                          <p:spTgt spid="11296"/>
                                        </p:tgtEl>
                                        <p:attrNameLst>
                                          <p:attrName>style.visibility</p:attrName>
                                        </p:attrNameLst>
                                      </p:cBhvr>
                                      <p:to>
                                        <p:strVal val="visible"/>
                                      </p:to>
                                    </p:set>
                                    <p:animEffect transition="in" filter="wipe(down)">
                                      <p:cBhvr>
                                        <p:cTn id="7" dur="150"/>
                                        <p:tgtEl>
                                          <p:spTgt spid="112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50" fill="hold">
                                          <p:stCondLst>
                                            <p:cond delay="0"/>
                                          </p:stCondLst>
                                        </p:cTn>
                                        <p:tgtEl>
                                          <p:spTgt spid="9"/>
                                        </p:tgtEl>
                                        <p:attrNameLst>
                                          <p:attrName>style.visibility</p:attrName>
                                        </p:attrNameLst>
                                      </p:cBhvr>
                                      <p:to>
                                        <p:strVal val="visible"/>
                                      </p:to>
                                    </p:set>
                                    <p:animEffect transition="in" filter="wipe(down)">
                                      <p:cBhvr>
                                        <p:cTn id="17" dur="1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50" fill="hold">
                                          <p:stCondLst>
                                            <p:cond delay="0"/>
                                          </p:stCondLst>
                                        </p:cTn>
                                        <p:tgtEl>
                                          <p:spTgt spid="10"/>
                                        </p:tgtEl>
                                        <p:attrNameLst>
                                          <p:attrName>style.visibility</p:attrName>
                                        </p:attrNameLst>
                                      </p:cBhvr>
                                      <p:to>
                                        <p:strVal val="visible"/>
                                      </p:to>
                                    </p:set>
                                    <p:animEffect transition="in" filter="wipe(down)">
                                      <p:cBhvr>
                                        <p:cTn id="22" dur="15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50" fill="hold">
                                          <p:stCondLst>
                                            <p:cond delay="0"/>
                                          </p:stCondLst>
                                        </p:cTn>
                                        <p:tgtEl>
                                          <p:spTgt spid="11"/>
                                        </p:tgtEl>
                                        <p:attrNameLst>
                                          <p:attrName>style.visibility</p:attrName>
                                        </p:attrNameLst>
                                      </p:cBhvr>
                                      <p:to>
                                        <p:strVal val="visible"/>
                                      </p:to>
                                    </p:set>
                                    <p:animEffect transition="in" filter="wipe(down)">
                                      <p:cBhvr>
                                        <p:cTn id="27" dur="15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50" fill="hold">
                                          <p:stCondLst>
                                            <p:cond delay="0"/>
                                          </p:stCondLst>
                                        </p:cTn>
                                        <p:tgtEl>
                                          <p:spTgt spid="14"/>
                                        </p:tgtEl>
                                        <p:attrNameLst>
                                          <p:attrName>style.visibility</p:attrName>
                                        </p:attrNameLst>
                                      </p:cBhvr>
                                      <p:to>
                                        <p:strVal val="visible"/>
                                      </p:to>
                                    </p:set>
                                    <p:animEffect transition="in" filter="wipe(down)">
                                      <p:cBhvr>
                                        <p:cTn id="32" dur="15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50" fill="hold">
                                          <p:stCondLst>
                                            <p:cond delay="0"/>
                                          </p:stCondLst>
                                        </p:cTn>
                                        <p:tgtEl>
                                          <p:spTgt spid="15"/>
                                        </p:tgtEl>
                                        <p:attrNameLst>
                                          <p:attrName>style.visibility</p:attrName>
                                        </p:attrNameLst>
                                      </p:cBhvr>
                                      <p:to>
                                        <p:strVal val="visible"/>
                                      </p:to>
                                    </p:set>
                                    <p:animEffect transition="in" filter="wipe(down)">
                                      <p:cBhvr>
                                        <p:cTn id="37" dur="15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50" fill="hold">
                                          <p:stCondLst>
                                            <p:cond delay="0"/>
                                          </p:stCondLst>
                                        </p:cTn>
                                        <p:tgtEl>
                                          <p:spTgt spid="17"/>
                                        </p:tgtEl>
                                        <p:attrNameLst>
                                          <p:attrName>style.visibility</p:attrName>
                                        </p:attrNameLst>
                                      </p:cBhvr>
                                      <p:to>
                                        <p:strVal val="visible"/>
                                      </p:to>
                                    </p:set>
                                    <p:animEffect transition="in" filter="wipe(down)">
                                      <p:cBhvr>
                                        <p:cTn id="42" dur="1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14" grpId="0"/>
      <p:bldP spid="14" grpId="1"/>
      <p:bldP spid="15" grpId="0"/>
      <p:bldP spid="15" grpId="1"/>
      <p:bldP spid="17" grpId="0" bldLvl="0" animBg="1"/>
      <p:bldP spid="1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大橘原创PPT模板-请勿抄袭搬运！微信DAJU_PPT"/>
          <p:cNvSpPr/>
          <p:nvPr/>
        </p:nvSpPr>
        <p:spPr>
          <a:xfrm>
            <a:off x="200025"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58" name="大橘原创PPT模板-请勿抄袭搬运！微信DAJU_PPT"/>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9" name="大橘原创PPT模板-请勿抄袭搬运！微信DAJU_PPT"/>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0" name="大橘原创PPT模板-请勿抄袭搬运！微信DAJU_PPT"/>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1" name="大橘原创PPT模板-请勿抄袭搬运！微信DAJU_PPT"/>
          <p:cNvSpPr/>
          <p:nvPr/>
        </p:nvSpPr>
        <p:spPr>
          <a:xfrm>
            <a:off x="1169443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7" name="大橘原创PPT模板-请勿抄袭搬运！微信DAJU_PPT"/>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rgbClr val="FFFFFF"/>
                </a:solidFill>
                <a:effectLst/>
                <a:uLnTx/>
                <a:uFillTx/>
                <a:latin typeface="微软雅黑"/>
                <a:ea typeface="微软雅黑"/>
                <a:cs typeface="+mn-cs"/>
              </a:rPr>
              <a:t>[图片]</a:t>
            </a:r>
          </a:p>
        </p:txBody>
      </p:sp>
      <p:cxnSp>
        <p:nvCxnSpPr>
          <p:cNvPr id="13" name="直接连接符 12"/>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pic>
        <p:nvPicPr>
          <p:cNvPr id="7" name="图片 6"/>
          <p:cNvPicPr>
            <a:picLocks noChangeAspect="1"/>
          </p:cNvPicPr>
          <p:nvPr/>
        </p:nvPicPr>
        <p:blipFill>
          <a:blip r:embed="rId4"/>
          <a:stretch>
            <a:fillRect/>
          </a:stretch>
        </p:blipFill>
        <p:spPr>
          <a:xfrm>
            <a:off x="8844915" y="4461510"/>
            <a:ext cx="2370455" cy="1892935"/>
          </a:xfrm>
          <a:prstGeom prst="rect">
            <a:avLst/>
          </a:prstGeom>
          <a:effectLst>
            <a:glow rad="139700">
              <a:schemeClr val="accent3">
                <a:satMod val="175000"/>
                <a:alpha val="40000"/>
              </a:schemeClr>
            </a:glow>
          </a:effectLst>
        </p:spPr>
      </p:pic>
      <p:sp>
        <p:nvSpPr>
          <p:cNvPr id="3" name="文本框 2"/>
          <p:cNvSpPr txBox="1"/>
          <p:nvPr/>
        </p:nvSpPr>
        <p:spPr>
          <a:xfrm>
            <a:off x="779780" y="503555"/>
            <a:ext cx="228409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srgbClr val="262626"/>
                </a:solidFill>
                <a:effectLst/>
                <a:uLnTx/>
                <a:uFillTx/>
                <a:latin typeface="微软雅黑"/>
                <a:ea typeface="微软雅黑"/>
                <a:cs typeface="+mn-cs"/>
              </a:rPr>
              <a:t>案例分析</a:t>
            </a:r>
          </a:p>
        </p:txBody>
      </p:sp>
      <p:sp>
        <p:nvSpPr>
          <p:cNvPr id="5" name="文本框 4"/>
          <p:cNvSpPr txBox="1"/>
          <p:nvPr/>
        </p:nvSpPr>
        <p:spPr>
          <a:xfrm>
            <a:off x="575945" y="1326515"/>
            <a:ext cx="11008995" cy="39693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262626"/>
                </a:solidFill>
                <a:effectLst/>
                <a:uLnTx/>
                <a:uFillTx/>
                <a:latin typeface="微软雅黑"/>
                <a:ea typeface="微软雅黑"/>
                <a:cs typeface="+mn-cs"/>
              </a:rPr>
              <a:t>案例一</a:t>
            </a:r>
            <a:r>
              <a:rPr kumimoji="0" lang="zh-CN" altLang="en-US" sz="1800" b="1" i="0" u="none" strike="noStrike" kern="1200" cap="none" spc="0" normalizeH="0" baseline="0" noProof="0">
                <a:ln>
                  <a:noFill/>
                </a:ln>
                <a:solidFill>
                  <a:srgbClr val="262626"/>
                </a:solidFill>
                <a:effectLst/>
                <a:uLnTx/>
                <a:uFillTx/>
                <a:latin typeface="微软雅黑"/>
                <a:ea typeface="微软雅黑"/>
                <a:cs typeface="+mn-cs"/>
              </a:rPr>
              <a:t>：</a:t>
            </a:r>
            <a:r>
              <a:rPr kumimoji="0" lang="zh-CN" altLang="en-US" sz="2400" b="0" i="0" u="none" strike="noStrike" kern="1200" cap="none" spc="0" normalizeH="0" baseline="0" noProof="0">
                <a:ln>
                  <a:noFill/>
                </a:ln>
                <a:solidFill>
                  <a:srgbClr val="262626"/>
                </a:solidFill>
                <a:effectLst/>
                <a:uLnTx/>
                <a:uFillTx/>
                <a:latin typeface="微软雅黑"/>
                <a:ea typeface="微软雅黑"/>
                <a:cs typeface="+mn-cs"/>
                <a:sym typeface="+mn-ea"/>
              </a:rPr>
              <a:t>2004年9月，兰州警方破获一起特大贩卖罂粟壳案。两名犯罪嫌疑人打着“某国营药材单位”的旗号，购进1</a:t>
            </a:r>
            <a:r>
              <a:rPr kumimoji="0" lang="en-US" altLang="zh-CN" sz="2400" b="0" i="0" u="none" strike="noStrike" kern="1200" cap="none" spc="0" normalizeH="0" baseline="0" noProof="0">
                <a:ln>
                  <a:noFill/>
                </a:ln>
                <a:solidFill>
                  <a:srgbClr val="262626"/>
                </a:solidFill>
                <a:effectLst/>
                <a:uLnTx/>
                <a:uFillTx/>
                <a:latin typeface="微软雅黑"/>
                <a:ea typeface="微软雅黑"/>
                <a:cs typeface="+mn-cs"/>
                <a:sym typeface="+mn-ea"/>
              </a:rPr>
              <a:t>1</a:t>
            </a:r>
            <a:r>
              <a:rPr kumimoji="0" lang="zh-CN" altLang="en-US" sz="2400" b="0" i="0" u="none" strike="noStrike" kern="1200" cap="none" spc="0" normalizeH="0" baseline="0" noProof="0">
                <a:ln>
                  <a:noFill/>
                </a:ln>
                <a:solidFill>
                  <a:srgbClr val="262626"/>
                </a:solidFill>
                <a:effectLst/>
                <a:uLnTx/>
                <a:uFillTx/>
                <a:latin typeface="微软雅黑"/>
                <a:ea typeface="微软雅黑"/>
                <a:cs typeface="+mn-cs"/>
                <a:sym typeface="+mn-ea"/>
              </a:rPr>
              <a:t>t罂粟壳，将罂粟壳分销到重庆、成都等地的火锅店。</a:t>
            </a:r>
            <a:endParaRPr kumimoji="0" lang="zh-CN" altLang="en-US" sz="2400" b="0" i="0" u="none" strike="noStrike" kern="1200" cap="none" spc="0" normalizeH="0" baseline="0" noProof="0">
              <a:ln>
                <a:noFill/>
              </a:ln>
              <a:solidFill>
                <a:srgbClr val="262626"/>
              </a:solidFill>
              <a:effectLst/>
              <a:uLnTx/>
              <a:uFillTx/>
              <a:latin typeface="微软雅黑"/>
              <a:ea typeface="微软雅黑"/>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262626"/>
                </a:solidFill>
                <a:effectLst/>
                <a:uLnTx/>
                <a:uFillTx/>
                <a:latin typeface="微软雅黑"/>
                <a:ea typeface="微软雅黑"/>
                <a:cs typeface="+mn-cs"/>
              </a:rPr>
              <a:t>案例二：</a:t>
            </a:r>
            <a:r>
              <a:rPr kumimoji="0" lang="en-US" altLang="zh-CN" sz="2400" b="0" i="0" u="none" strike="noStrike" kern="1200" cap="none" spc="0" normalizeH="0" baseline="0" noProof="0">
                <a:ln>
                  <a:noFill/>
                </a:ln>
                <a:solidFill>
                  <a:srgbClr val="262626"/>
                </a:solidFill>
                <a:effectLst/>
                <a:uLnTx/>
                <a:uFillTx/>
                <a:latin typeface="微软雅黑"/>
                <a:ea typeface="微软雅黑"/>
                <a:cs typeface="+mn-cs"/>
                <a:sym typeface="+mn-ea"/>
              </a:rPr>
              <a:t>2008年12月，四川乐山市疾控中心针对市区的401户餐饮经营户，就“底料是否添加罂粟壳”开展了一次专项监测。结果显示</a:t>
            </a:r>
            <a:r>
              <a:rPr kumimoji="0" lang="zh-CN" altLang="en-US" sz="2400" b="0" i="0" u="none" strike="noStrike" kern="1200" cap="none" spc="0" normalizeH="0" baseline="0" noProof="0">
                <a:ln>
                  <a:noFill/>
                </a:ln>
                <a:solidFill>
                  <a:srgbClr val="262626"/>
                </a:solidFill>
                <a:effectLst/>
                <a:uLnTx/>
                <a:uFillTx/>
                <a:latin typeface="微软雅黑"/>
                <a:ea typeface="微软雅黑"/>
                <a:cs typeface="+mn-cs"/>
                <a:sym typeface="+mn-ea"/>
              </a:rPr>
              <a:t>，</a:t>
            </a:r>
            <a:r>
              <a:rPr kumimoji="0" lang="en-US" altLang="zh-CN" sz="2400" b="0" i="0" u="none" strike="noStrike" kern="1200" cap="none" spc="0" normalizeH="0" baseline="0" noProof="0">
                <a:ln>
                  <a:noFill/>
                </a:ln>
                <a:solidFill>
                  <a:srgbClr val="262626"/>
                </a:solidFill>
                <a:effectLst/>
                <a:uLnTx/>
                <a:uFillTx/>
                <a:latin typeface="微软雅黑"/>
                <a:ea typeface="微软雅黑"/>
                <a:cs typeface="+mn-cs"/>
                <a:sym typeface="+mn-ea"/>
              </a:rPr>
              <a:t>12家店铺的汤料罂粟碱不合格，呈阳性。</a:t>
            </a:r>
            <a:endParaRPr kumimoji="0" lang="en-US" altLang="zh-CN" sz="2400" b="0" i="0" u="none" strike="noStrike" kern="1200" cap="none" spc="0" normalizeH="0" baseline="0" noProof="0">
              <a:ln>
                <a:noFill/>
              </a:ln>
              <a:solidFill>
                <a:srgbClr val="262626"/>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62626"/>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62626"/>
              </a:solidFill>
              <a:effectLst/>
              <a:uLnTx/>
              <a:uFillTx/>
              <a:latin typeface="微软雅黑"/>
              <a:ea typeface="微软雅黑"/>
              <a:cs typeface="+mn-cs"/>
            </a:endParaRPr>
          </a:p>
        </p:txBody>
      </p:sp>
      <p:pic>
        <p:nvPicPr>
          <p:cNvPr id="6" name="图片 5"/>
          <p:cNvPicPr>
            <a:picLocks noChangeAspect="1"/>
          </p:cNvPicPr>
          <p:nvPr/>
        </p:nvPicPr>
        <p:blipFill>
          <a:blip r:embed="rId5"/>
          <a:stretch>
            <a:fillRect/>
          </a:stretch>
        </p:blipFill>
        <p:spPr>
          <a:xfrm>
            <a:off x="956945" y="1247140"/>
            <a:ext cx="7143115" cy="5107305"/>
          </a:xfrm>
          <a:prstGeom prst="rect">
            <a:avLst/>
          </a:prstGeom>
          <a:effectLst>
            <a:glow rad="228600">
              <a:schemeClr val="accent3">
                <a:satMod val="175000"/>
                <a:alpha val="40000"/>
              </a:schemeClr>
            </a:glow>
          </a:effectLst>
        </p:spPr>
      </p:pic>
      <p:pic>
        <p:nvPicPr>
          <p:cNvPr id="9" name="图片 8"/>
          <p:cNvPicPr>
            <a:picLocks noChangeAspect="1"/>
          </p:cNvPicPr>
          <p:nvPr/>
        </p:nvPicPr>
        <p:blipFill>
          <a:blip r:embed="rId6"/>
          <a:stretch>
            <a:fillRect/>
          </a:stretch>
        </p:blipFill>
        <p:spPr>
          <a:xfrm>
            <a:off x="1142365" y="2576830"/>
            <a:ext cx="6772275" cy="2447925"/>
          </a:xfrm>
          <a:prstGeom prst="rect">
            <a:avLst/>
          </a:prstGeom>
          <a:effectLst>
            <a:glow rad="228600">
              <a:schemeClr val="accent5">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大橘原创PPT模板-请勿抄袭搬运！微信DAJU_PPT"/>
          <p:cNvSpPr/>
          <p:nvPr/>
        </p:nvSpPr>
        <p:spPr>
          <a:xfrm>
            <a:off x="243840" y="-7112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57" name="大橘原创PPT模板-请勿抄袭搬运！微信DAJU_PPT"/>
          <p:cNvSpPr/>
          <p:nvPr/>
        </p:nvSpPr>
        <p:spPr>
          <a:xfrm>
            <a:off x="42672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8" name="大橘原创PPT模板-请勿抄袭搬运！微信DAJU_PPT"/>
          <p:cNvSpPr/>
          <p:nvPr/>
        </p:nvSpPr>
        <p:spPr>
          <a:xfrm>
            <a:off x="35560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9" name="大橘原创PPT模板-请勿抄袭搬运！微信DAJU_PPT"/>
          <p:cNvSpPr/>
          <p:nvPr/>
        </p:nvSpPr>
        <p:spPr>
          <a:xfrm>
            <a:off x="35560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0" name="大橘原创PPT模板-请勿抄袭搬运！微信DAJU_PPT"/>
          <p:cNvSpPr/>
          <p:nvPr/>
        </p:nvSpPr>
        <p:spPr>
          <a:xfrm>
            <a:off x="1169416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1" name="大橘原创PPT模板-请勿抄袭搬运！微信DAJU_PPT"/>
          <p:cNvSpPr/>
          <p:nvPr/>
        </p:nvSpPr>
        <p:spPr>
          <a:xfrm>
            <a:off x="1169416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93" name="大橘原创PPT模板-请勿抄袭搬运！微信DAJU_PPT"/>
          <p:cNvSpPr/>
          <p:nvPr/>
        </p:nvSpPr>
        <p:spPr>
          <a:xfrm>
            <a:off x="2438629" y="2466531"/>
            <a:ext cx="652742" cy="835660"/>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86A84"/>
                </a:solidFill>
                <a:effectLst/>
                <a:uLnTx/>
                <a:uFillTx/>
                <a:latin typeface="微软雅黑"/>
                <a:ea typeface="微软雅黑"/>
                <a:cs typeface="+mn-ea"/>
                <a:sym typeface="+mn-lt"/>
              </a:rPr>
              <a:t>  </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64" y="663635"/>
            <a:ext cx="3419742" cy="769442"/>
          </a:xfrm>
          <a:prstGeom prst="rect">
            <a:avLst/>
          </a:prstGeom>
        </p:spPr>
      </p:pic>
      <p:sp>
        <p:nvSpPr>
          <p:cNvPr id="2" name="文本框 1"/>
          <p:cNvSpPr txBox="1"/>
          <p:nvPr/>
        </p:nvSpPr>
        <p:spPr>
          <a:xfrm>
            <a:off x="699770" y="1561465"/>
            <a:ext cx="10833100" cy="2645410"/>
          </a:xfrm>
          <a:prstGeom prst="rect">
            <a:avLst/>
          </a:prstGeom>
          <a:noFill/>
        </p:spPr>
        <p:txBody>
          <a:bodyPr wrap="square"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srgbClr val="262626"/>
                </a:solidFill>
                <a:effectLst/>
                <a:uLnTx/>
                <a:uFillTx/>
                <a:latin typeface="微软雅黑"/>
                <a:ea typeface="微软雅黑"/>
                <a:cs typeface="+mn-cs"/>
                <a:sym typeface="+mn-ea"/>
              </a:rPr>
              <a:t>中华人民共和国治安管理处罚条例第三十一条规定：非法运输、买卖、存放、使用罂粟壳的，收缴其非法运输、买卖、存放、使用的罂粟壳，处15日以下拘留，可以单处或者并处3000元以下罚款；构成犯罪的，依法追究刑事责任。</a:t>
            </a:r>
            <a:endParaRPr kumimoji="0" lang="zh-CN" altLang="en-US" sz="2400" b="0" i="0" u="none" strike="noStrike" kern="1200" cap="none" spc="0" normalizeH="0" baseline="0" noProof="0">
              <a:ln>
                <a:noFill/>
              </a:ln>
              <a:solidFill>
                <a:srgbClr val="262626"/>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262626"/>
              </a:solidFill>
              <a:effectLst/>
              <a:uLnTx/>
              <a:uFillTx/>
              <a:latin typeface="微软雅黑"/>
              <a:ea typeface="微软雅黑"/>
              <a:cs typeface="+mn-cs"/>
            </a:endParaRPr>
          </a:p>
        </p:txBody>
      </p:sp>
      <p:sp>
        <p:nvSpPr>
          <p:cNvPr id="4" name="文本框 3"/>
          <p:cNvSpPr txBox="1"/>
          <p:nvPr/>
        </p:nvSpPr>
        <p:spPr>
          <a:xfrm>
            <a:off x="699770" y="3788410"/>
            <a:ext cx="970153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srgbClr val="FF0000"/>
                </a:solidFill>
                <a:effectLst/>
                <a:uLnTx/>
                <a:uFillTx/>
                <a:latin typeface="微软雅黑"/>
                <a:ea typeface="微软雅黑"/>
                <a:cs typeface="+mn-cs"/>
              </a:rPr>
              <a:t>商家为什么在火锅底料或其他食品中添加罂粟壳？</a:t>
            </a:r>
          </a:p>
        </p:txBody>
      </p:sp>
      <p:sp>
        <p:nvSpPr>
          <p:cNvPr id="6" name="文本框 5"/>
          <p:cNvSpPr txBox="1"/>
          <p:nvPr/>
        </p:nvSpPr>
        <p:spPr>
          <a:xfrm>
            <a:off x="982028" y="5183952"/>
            <a:ext cx="363156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0000"/>
                </a:solidFill>
                <a:effectLst/>
                <a:uLnTx/>
                <a:uFillTx/>
                <a:latin typeface="微软雅黑"/>
                <a:ea typeface="微软雅黑"/>
                <a:cs typeface="+mn-cs"/>
              </a:rPr>
              <a:t>上瘾</a:t>
            </a:r>
            <a:r>
              <a:rPr kumimoji="0" lang="en-US" altLang="zh-CN" sz="2800" b="1" i="0" u="none" strike="noStrike" kern="1200" cap="none" spc="0" normalizeH="0" baseline="0" noProof="0" dirty="0">
                <a:ln>
                  <a:noFill/>
                </a:ln>
                <a:solidFill>
                  <a:srgbClr val="FF0000"/>
                </a:solidFill>
                <a:effectLst/>
                <a:uLnTx/>
                <a:uFillTx/>
                <a:latin typeface="微软雅黑"/>
                <a:ea typeface="微软雅黑"/>
                <a:cs typeface="+mn-cs"/>
              </a:rPr>
              <a:t>→</a:t>
            </a:r>
            <a:r>
              <a:rPr kumimoji="0" lang="zh-CN" altLang="en-US" sz="2800" b="1" i="0" u="none" strike="noStrike" kern="1200" cap="none" spc="0" normalizeH="0" baseline="0" noProof="0" dirty="0">
                <a:ln>
                  <a:noFill/>
                </a:ln>
                <a:solidFill>
                  <a:srgbClr val="FF0000"/>
                </a:solidFill>
                <a:effectLst/>
                <a:uLnTx/>
                <a:uFillTx/>
                <a:latin typeface="微软雅黑"/>
                <a:ea typeface="微软雅黑"/>
                <a:cs typeface="+mn-cs"/>
              </a:rPr>
              <a:t>吸引</a:t>
            </a:r>
            <a:r>
              <a:rPr kumimoji="0" lang="en-US" altLang="zh-CN" sz="2800" b="1" i="0" u="none" strike="noStrike" kern="1200" cap="none" spc="0" normalizeH="0" baseline="0" noProof="0" dirty="0">
                <a:ln>
                  <a:noFill/>
                </a:ln>
                <a:solidFill>
                  <a:srgbClr val="FF0000"/>
                </a:solidFill>
                <a:effectLst/>
                <a:uLnTx/>
                <a:uFillTx/>
                <a:latin typeface="微软雅黑"/>
                <a:ea typeface="微软雅黑"/>
                <a:cs typeface="+mn-cs"/>
              </a:rPr>
              <a:t>/</a:t>
            </a:r>
            <a:r>
              <a:rPr kumimoji="0" lang="zh-CN" altLang="en-US" sz="2800" b="1" i="0" u="none" strike="noStrike" kern="1200" cap="none" spc="0" normalizeH="0" baseline="0" noProof="0" dirty="0">
                <a:ln>
                  <a:noFill/>
                </a:ln>
                <a:solidFill>
                  <a:srgbClr val="FF0000"/>
                </a:solidFill>
                <a:effectLst/>
                <a:uLnTx/>
                <a:uFillTx/>
                <a:latin typeface="微软雅黑"/>
                <a:ea typeface="微软雅黑"/>
                <a:cs typeface="+mn-cs"/>
              </a:rPr>
              <a:t>留住顾客</a:t>
            </a:r>
          </a:p>
        </p:txBody>
      </p:sp>
      <p:sp>
        <p:nvSpPr>
          <p:cNvPr id="10" name="右箭头 9"/>
          <p:cNvSpPr/>
          <p:nvPr/>
        </p:nvSpPr>
        <p:spPr>
          <a:xfrm>
            <a:off x="4779963" y="5183952"/>
            <a:ext cx="1142365" cy="586105"/>
          </a:xfrm>
          <a:prstGeom prst="rightArrow">
            <a:avLst/>
          </a:prstGeom>
          <a:solidFill>
            <a:schemeClr val="accent6">
              <a:lumMod val="40000"/>
              <a:lumOff val="60000"/>
            </a:schemeClr>
          </a:solidFill>
          <a:ln>
            <a:solidFill>
              <a:srgbClr val="CC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2" name="文本框 11"/>
          <p:cNvSpPr txBox="1"/>
          <p:nvPr/>
        </p:nvSpPr>
        <p:spPr>
          <a:xfrm>
            <a:off x="6116320" y="5186492"/>
            <a:ext cx="100901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F0000"/>
                </a:solidFill>
                <a:effectLst/>
                <a:uLnTx/>
                <a:uFillTx/>
                <a:latin typeface="微软雅黑"/>
                <a:ea typeface="微软雅黑"/>
                <a:cs typeface="+mn-cs"/>
              </a:rPr>
              <a:t>剂量！</a:t>
            </a:r>
          </a:p>
        </p:txBody>
      </p:sp>
      <p:sp>
        <p:nvSpPr>
          <p:cNvPr id="14" name="右箭头 13"/>
          <p:cNvSpPr/>
          <p:nvPr/>
        </p:nvSpPr>
        <p:spPr>
          <a:xfrm>
            <a:off x="7531100" y="5183951"/>
            <a:ext cx="1142365" cy="586105"/>
          </a:xfrm>
          <a:prstGeom prst="rightArrow">
            <a:avLst/>
          </a:prstGeom>
          <a:solidFill>
            <a:schemeClr val="accent6">
              <a:lumMod val="40000"/>
              <a:lumOff val="60000"/>
            </a:schemeClr>
          </a:solidFill>
          <a:ln>
            <a:solidFill>
              <a:srgbClr val="CC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5" name="文本框 14"/>
          <p:cNvSpPr txBox="1"/>
          <p:nvPr/>
        </p:nvSpPr>
        <p:spPr>
          <a:xfrm>
            <a:off x="8890317" y="4537522"/>
            <a:ext cx="2658110" cy="181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262626"/>
                </a:solidFill>
                <a:effectLst/>
                <a:uLnTx/>
                <a:uFillTx/>
                <a:latin typeface="微软雅黑"/>
                <a:ea typeface="微软雅黑"/>
                <a:cs typeface="+mn-cs"/>
              </a:rPr>
              <a:t>阿片类生物碱含量很少，</a:t>
            </a:r>
            <a:r>
              <a:rPr kumimoji="0" lang="zh-CN" altLang="en-US" sz="2800" b="1" i="0" u="none" strike="noStrike" kern="1200" cap="none" spc="0" normalizeH="0" baseline="0" noProof="0" dirty="0">
                <a:ln>
                  <a:noFill/>
                </a:ln>
                <a:solidFill>
                  <a:srgbClr val="FF0000"/>
                </a:solidFill>
                <a:effectLst/>
                <a:uLnTx/>
                <a:uFillTx/>
                <a:latin typeface="微软雅黑"/>
                <a:ea typeface="微软雅黑"/>
                <a:cs typeface="+mn-cs"/>
              </a:rPr>
              <a:t>吗啡</a:t>
            </a:r>
            <a:r>
              <a:rPr kumimoji="0" lang="zh-CN" altLang="en-US" sz="2800" b="1" i="0" u="none" strike="noStrike" kern="1200" cap="none" spc="0" normalizeH="0" baseline="0" noProof="0" dirty="0">
                <a:ln>
                  <a:noFill/>
                </a:ln>
                <a:solidFill>
                  <a:srgbClr val="262626"/>
                </a:solidFill>
                <a:effectLst/>
                <a:uLnTx/>
                <a:uFillTx/>
                <a:latin typeface="微软雅黑"/>
                <a:ea typeface="微软雅黑"/>
                <a:cs typeface="+mn-cs"/>
              </a:rPr>
              <a:t>含量也只在</a:t>
            </a:r>
            <a:r>
              <a:rPr kumimoji="0" lang="zh-CN" altLang="en-US" sz="2800" b="1" i="0" u="none" strike="noStrike" kern="1200" cap="none" spc="0" normalizeH="0" baseline="0" noProof="0" dirty="0">
                <a:ln>
                  <a:noFill/>
                </a:ln>
                <a:solidFill>
                  <a:srgbClr val="FF0000"/>
                </a:solidFill>
                <a:effectLst/>
                <a:uLnTx/>
                <a:uFillTx/>
                <a:latin typeface="微软雅黑"/>
                <a:ea typeface="微软雅黑"/>
                <a:cs typeface="+mn-cs"/>
              </a:rPr>
              <a:t>0.05%—0.5%</a:t>
            </a:r>
          </a:p>
        </p:txBody>
      </p:sp>
      <p:pic>
        <p:nvPicPr>
          <p:cNvPr id="16" name="图片 15"/>
          <p:cNvPicPr>
            <a:picLocks noChangeAspect="1"/>
          </p:cNvPicPr>
          <p:nvPr/>
        </p:nvPicPr>
        <p:blipFill>
          <a:blip r:embed="rId3"/>
          <a:stretch>
            <a:fillRect/>
          </a:stretch>
        </p:blipFill>
        <p:spPr>
          <a:xfrm>
            <a:off x="9629775" y="467360"/>
            <a:ext cx="2064385" cy="1261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0" fill="hold">
                                          <p:stCondLst>
                                            <p:cond delay="0"/>
                                          </p:stCondLst>
                                        </p:cTn>
                                        <p:tgtEl>
                                          <p:spTgt spid="6"/>
                                        </p:tgtEl>
                                        <p:attrNameLst>
                                          <p:attrName>style.visibility</p:attrName>
                                        </p:attrNameLst>
                                      </p:cBhvr>
                                      <p:to>
                                        <p:strVal val="visible"/>
                                      </p:to>
                                    </p:set>
                                    <p:animEffect transition="in" filter="wipe(down)">
                                      <p:cBhvr>
                                        <p:cTn id="12" dur="1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0" fill="hold">
                                          <p:stCondLst>
                                            <p:cond delay="0"/>
                                          </p:stCondLst>
                                        </p:cTn>
                                        <p:tgtEl>
                                          <p:spTgt spid="10"/>
                                        </p:tgtEl>
                                        <p:attrNameLst>
                                          <p:attrName>style.visibility</p:attrName>
                                        </p:attrNameLst>
                                      </p:cBhvr>
                                      <p:to>
                                        <p:strVal val="visible"/>
                                      </p:to>
                                    </p:set>
                                    <p:animEffect transition="in" filter="wipe(down)">
                                      <p:cBhvr>
                                        <p:cTn id="17" dur="1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0" fill="hold">
                                          <p:stCondLst>
                                            <p:cond delay="0"/>
                                          </p:stCondLst>
                                        </p:cTn>
                                        <p:tgtEl>
                                          <p:spTgt spid="12"/>
                                        </p:tgtEl>
                                        <p:attrNameLst>
                                          <p:attrName>style.visibility</p:attrName>
                                        </p:attrNameLst>
                                      </p:cBhvr>
                                      <p:to>
                                        <p:strVal val="visible"/>
                                      </p:to>
                                    </p:set>
                                    <p:animEffect transition="in" filter="wipe(down)">
                                      <p:cBhvr>
                                        <p:cTn id="22" dur="1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0" fill="hold">
                                          <p:stCondLst>
                                            <p:cond delay="0"/>
                                          </p:stCondLst>
                                        </p:cTn>
                                        <p:tgtEl>
                                          <p:spTgt spid="14"/>
                                        </p:tgtEl>
                                        <p:attrNameLst>
                                          <p:attrName>style.visibility</p:attrName>
                                        </p:attrNameLst>
                                      </p:cBhvr>
                                      <p:to>
                                        <p:strVal val="visible"/>
                                      </p:to>
                                    </p:set>
                                    <p:animEffect transition="in" filter="wipe(down)">
                                      <p:cBhvr>
                                        <p:cTn id="27" dur="1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0" fill="hold">
                                          <p:stCondLst>
                                            <p:cond delay="0"/>
                                          </p:stCondLst>
                                        </p:cTn>
                                        <p:tgtEl>
                                          <p:spTgt spid="15"/>
                                        </p:tgtEl>
                                        <p:attrNameLst>
                                          <p:attrName>style.visibility</p:attrName>
                                        </p:attrNameLst>
                                      </p:cBhvr>
                                      <p:to>
                                        <p:strVal val="visible"/>
                                      </p:to>
                                    </p:set>
                                    <p:animEffect transition="in" filter="wipe(down)">
                                      <p:cBhvr>
                                        <p:cTn id="32" dur="1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10" grpId="0" bldLvl="0" animBg="1"/>
      <p:bldP spid="10" grpId="1" animBg="1"/>
      <p:bldP spid="12" grpId="0"/>
      <p:bldP spid="12" grpId="1"/>
      <p:bldP spid="14" grpId="0" bldLvl="0" animBg="1"/>
      <p:bldP spid="14" grpId="1" animBg="1"/>
      <p:bldP spid="15" grpId="0"/>
      <p:bldP spid="1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大橘原创PPT模板-请勿抄袭搬运！微信DAJU_PPT"/>
          <p:cNvSpPr/>
          <p:nvPr/>
        </p:nvSpPr>
        <p:spPr>
          <a:xfrm>
            <a:off x="200025"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58" name="大橘原创PPT模板-请勿抄袭搬运！微信DAJU_PPT"/>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9" name="大橘原创PPT模板-请勿抄袭搬运！微信DAJU_PPT"/>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0" name="大橘原创PPT模板-请勿抄袭搬运！微信DAJU_PPT"/>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1" name="大橘原创PPT模板-请勿抄袭搬运！微信DAJU_PPT"/>
          <p:cNvSpPr/>
          <p:nvPr/>
        </p:nvSpPr>
        <p:spPr>
          <a:xfrm>
            <a:off x="11762376"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7" name="大橘原创PPT模板-请勿抄袭搬运！微信DAJU_PPT"/>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cxnSp>
        <p:nvCxnSpPr>
          <p:cNvPr id="13" name="直接连接符 12"/>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p:cNvSpPr txBox="1">
            <a:spLocks noChangeArrowheads="1"/>
          </p:cNvSpPr>
          <p:nvPr>
            <p:custDataLst>
              <p:tags r:id="rId2"/>
            </p:custDataLst>
          </p:nvPr>
        </p:nvSpPr>
        <p:spPr bwMode="auto">
          <a:xfrm>
            <a:off x="702944" y="547415"/>
            <a:ext cx="9003031" cy="58356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srgbClr val="262626"/>
                </a:solidFill>
                <a:effectLst/>
                <a:uLnTx/>
                <a:uFillTx/>
                <a:latin typeface="微软雅黑"/>
                <a:ea typeface="微软雅黑"/>
                <a:cs typeface="+mn-cs"/>
                <a:sym typeface="+mn-ea"/>
              </a:rPr>
              <a:t>罂粟壳的致病性及其危害</a:t>
            </a:r>
          </a:p>
        </p:txBody>
      </p:sp>
      <p:sp>
        <p:nvSpPr>
          <p:cNvPr id="3" name="文本框 2"/>
          <p:cNvSpPr txBox="1"/>
          <p:nvPr/>
        </p:nvSpPr>
        <p:spPr>
          <a:xfrm>
            <a:off x="779780" y="1350010"/>
            <a:ext cx="10463530" cy="119888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srgbClr val="262626"/>
                </a:solidFill>
                <a:effectLst/>
                <a:uLnTx/>
                <a:uFillTx/>
                <a:latin typeface="微软雅黑"/>
                <a:ea typeface="微软雅黑"/>
                <a:cs typeface="+mn-cs"/>
              </a:rPr>
              <a:t>“除非敏感体质，对大多数人而言，即便吃了有罂粟壳的火锅变成瘾君子的可能性也不大。”</a:t>
            </a:r>
          </a:p>
        </p:txBody>
      </p:sp>
      <p:sp>
        <p:nvSpPr>
          <p:cNvPr id="6" name="文本框 5"/>
          <p:cNvSpPr txBox="1"/>
          <p:nvPr/>
        </p:nvSpPr>
        <p:spPr>
          <a:xfrm>
            <a:off x="1809750" y="3264535"/>
            <a:ext cx="2551430"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262626"/>
                </a:solidFill>
                <a:effectLst/>
                <a:uLnTx/>
                <a:uFillTx/>
                <a:latin typeface="微软雅黑"/>
                <a:ea typeface="微软雅黑"/>
                <a:cs typeface="+mn-cs"/>
              </a:rPr>
              <a:t>长期食用</a:t>
            </a:r>
            <a:r>
              <a:rPr kumimoji="0" lang="zh-CN" altLang="en-US" sz="4800" b="1" i="0" u="none" strike="noStrike" kern="1200" cap="none" spc="0" normalizeH="0" baseline="0" noProof="0" dirty="0">
                <a:ln>
                  <a:noFill/>
                </a:ln>
                <a:solidFill>
                  <a:srgbClr val="FF0000"/>
                </a:solidFill>
                <a:effectLst/>
                <a:uLnTx/>
                <a:uFillTx/>
                <a:latin typeface="微软雅黑"/>
                <a:ea typeface="微软雅黑"/>
                <a:cs typeface="+mn-cs"/>
              </a:rPr>
              <a:t>×</a:t>
            </a:r>
          </a:p>
        </p:txBody>
      </p:sp>
      <p:grpSp>
        <p:nvGrpSpPr>
          <p:cNvPr id="11296" name="Group 63"/>
          <p:cNvGrpSpPr/>
          <p:nvPr/>
        </p:nvGrpSpPr>
        <p:grpSpPr>
          <a:xfrm rot="2640000">
            <a:off x="4523105" y="2549525"/>
            <a:ext cx="2461895" cy="2541905"/>
            <a:chOff x="3169" y="2328"/>
            <a:chExt cx="1260" cy="1227"/>
          </a:xfrm>
        </p:grpSpPr>
        <p:sp>
          <p:nvSpPr>
            <p:cNvPr id="11297" name="Arc 64"/>
            <p:cNvSpPr/>
            <p:nvPr>
              <p:custDataLst>
                <p:tags r:id="rId3"/>
              </p:custDataLst>
            </p:nvPr>
          </p:nvSpPr>
          <p:spPr>
            <a:xfrm>
              <a:off x="3169" y="2328"/>
              <a:ext cx="632" cy="731"/>
            </a:xfrm>
            <a:custGeom>
              <a:avLst/>
              <a:gdLst/>
              <a:ahLst/>
              <a:cxnLst>
                <a:cxn ang="0">
                  <a:pos x="25" y="17"/>
                </a:cxn>
                <a:cxn ang="0">
                  <a:pos x="0" y="25"/>
                </a:cxn>
                <a:cxn ang="0">
                  <a:pos x="0" y="0"/>
                </a:cxn>
              </a:cxnLst>
              <a:rect l="0" t="0" r="0" b="0"/>
              <a:pathLst>
                <a:path w="15861" h="21600" fill="none">
                  <a:moveTo>
                    <a:pt x="15861" y="14662"/>
                  </a:moveTo>
                  <a:cubicBezTo>
                    <a:pt x="11772" y="19085"/>
                    <a:pt x="6023" y="21599"/>
                    <a:pt x="0" y="21600"/>
                  </a:cubicBezTo>
                </a:path>
                <a:path w="15861" h="21600" stroke="0">
                  <a:moveTo>
                    <a:pt x="15861" y="14662"/>
                  </a:moveTo>
                  <a:cubicBezTo>
                    <a:pt x="11772" y="19085"/>
                    <a:pt x="6023" y="21599"/>
                    <a:pt x="0" y="21600"/>
                  </a:cubicBezTo>
                  <a:lnTo>
                    <a:pt x="0" y="0"/>
                  </a:lnTo>
                  <a:close/>
                </a:path>
              </a:pathLst>
            </a:custGeom>
            <a:noFill/>
            <a:ln w="53975" cap="rnd" cmpd="sng">
              <a:solidFill>
                <a:srgbClr val="FF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62626"/>
                </a:solidFill>
                <a:effectLst/>
                <a:uLnTx/>
                <a:uFillTx/>
                <a:latin typeface="微软雅黑"/>
                <a:ea typeface="微软雅黑"/>
                <a:cs typeface="+mn-cs"/>
              </a:endParaRPr>
            </a:p>
          </p:txBody>
        </p:sp>
        <p:sp>
          <p:nvSpPr>
            <p:cNvPr id="11298" name="Freeform 65"/>
            <p:cNvSpPr/>
            <p:nvPr>
              <p:custDataLst>
                <p:tags r:id="rId4"/>
              </p:custDataLst>
            </p:nvPr>
          </p:nvSpPr>
          <p:spPr>
            <a:xfrm>
              <a:off x="3740" y="2759"/>
              <a:ext cx="277" cy="276"/>
            </a:xfrm>
            <a:custGeom>
              <a:avLst/>
              <a:gdLst/>
              <a:ahLst/>
              <a:cxnLst>
                <a:cxn ang="0">
                  <a:pos x="71" y="71"/>
                </a:cxn>
                <a:cxn ang="0">
                  <a:pos x="0" y="0"/>
                </a:cxn>
                <a:cxn ang="0">
                  <a:pos x="276" y="42"/>
                </a:cxn>
                <a:cxn ang="0">
                  <a:pos x="234" y="275"/>
                </a:cxn>
                <a:cxn ang="0">
                  <a:pos x="184" y="205"/>
                </a:cxn>
                <a:cxn ang="0">
                  <a:pos x="184" y="198"/>
                </a:cxn>
              </a:cxnLst>
              <a:rect l="0" t="0" r="0" b="0"/>
              <a:pathLst>
                <a:path w="277" h="276">
                  <a:moveTo>
                    <a:pt x="71" y="71"/>
                  </a:moveTo>
                  <a:lnTo>
                    <a:pt x="0" y="0"/>
                  </a:lnTo>
                  <a:lnTo>
                    <a:pt x="276" y="42"/>
                  </a:lnTo>
                  <a:lnTo>
                    <a:pt x="234" y="275"/>
                  </a:lnTo>
                  <a:lnTo>
                    <a:pt x="184" y="205"/>
                  </a:lnTo>
                  <a:lnTo>
                    <a:pt x="184" y="198"/>
                  </a:lnTo>
                </a:path>
              </a:pathLst>
            </a:custGeom>
            <a:noFill/>
            <a:ln w="53975" cap="rnd" cmpd="sng">
              <a:solidFill>
                <a:srgbClr val="FF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62626"/>
                </a:solidFill>
                <a:effectLst/>
                <a:uLnTx/>
                <a:uFillTx/>
                <a:latin typeface="微软雅黑"/>
                <a:ea typeface="微软雅黑"/>
                <a:cs typeface="+mn-cs"/>
              </a:endParaRPr>
            </a:p>
          </p:txBody>
        </p:sp>
        <p:sp>
          <p:nvSpPr>
            <p:cNvPr id="11299" name="Arc 66"/>
            <p:cNvSpPr/>
            <p:nvPr>
              <p:custDataLst>
                <p:tags r:id="rId5"/>
              </p:custDataLst>
            </p:nvPr>
          </p:nvSpPr>
          <p:spPr>
            <a:xfrm rot="5400000">
              <a:off x="3758" y="2884"/>
              <a:ext cx="584" cy="755"/>
            </a:xfrm>
            <a:custGeom>
              <a:avLst/>
              <a:gdLst/>
              <a:ahLst/>
              <a:cxnLst>
                <a:cxn ang="0">
                  <a:pos x="21" y="26"/>
                </a:cxn>
                <a:cxn ang="0">
                  <a:pos x="0" y="18"/>
                </a:cxn>
                <a:cxn ang="0">
                  <a:pos x="21" y="0"/>
                </a:cxn>
              </a:cxnLst>
              <a:rect l="0" t="0" r="0" b="0"/>
              <a:pathLst>
                <a:path w="15880" h="21600" fill="none">
                  <a:moveTo>
                    <a:pt x="15880" y="21600"/>
                  </a:moveTo>
                  <a:cubicBezTo>
                    <a:pt x="9847" y="21600"/>
                    <a:pt x="4089" y="19077"/>
                    <a:pt x="0" y="14641"/>
                  </a:cubicBezTo>
                </a:path>
                <a:path w="15880" h="21600" stroke="0">
                  <a:moveTo>
                    <a:pt x="15880" y="21600"/>
                  </a:moveTo>
                  <a:cubicBezTo>
                    <a:pt x="9847" y="21600"/>
                    <a:pt x="4089" y="19077"/>
                    <a:pt x="0" y="14641"/>
                  </a:cubicBezTo>
                  <a:lnTo>
                    <a:pt x="15880" y="0"/>
                  </a:lnTo>
                  <a:close/>
                </a:path>
              </a:pathLst>
            </a:custGeom>
            <a:noFill/>
            <a:ln w="53975" cap="rnd" cmpd="sng">
              <a:solidFill>
                <a:srgbClr val="FF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62626"/>
                </a:solidFill>
                <a:effectLst/>
                <a:uLnTx/>
                <a:uFillTx/>
                <a:latin typeface="微软雅黑"/>
                <a:ea typeface="微软雅黑"/>
                <a:cs typeface="+mn-cs"/>
              </a:endParaRPr>
            </a:p>
          </p:txBody>
        </p:sp>
      </p:grpSp>
      <p:sp>
        <p:nvSpPr>
          <p:cNvPr id="7" name="文本框 6"/>
          <p:cNvSpPr txBox="1"/>
          <p:nvPr/>
        </p:nvSpPr>
        <p:spPr>
          <a:xfrm>
            <a:off x="7261225" y="2185035"/>
            <a:ext cx="3982085" cy="39693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rPr>
              <a:t>身体虚弱</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rPr>
              <a:t>冒虚汗</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rPr>
              <a:t>身体疲劳无力</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rPr>
              <a:t>打不起精神想睡觉</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FF0000"/>
                </a:solidFill>
                <a:effectLst/>
                <a:uLnTx/>
                <a:uFillTx/>
                <a:latin typeface="微软雅黑"/>
                <a:ea typeface="微软雅黑"/>
                <a:cs typeface="+mn-cs"/>
              </a:rPr>
              <a:t>损害神经系统</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rPr>
              <a:t>慢性中毒</a:t>
            </a:r>
          </a:p>
        </p:txBody>
      </p:sp>
      <p:pic>
        <p:nvPicPr>
          <p:cNvPr id="8" name="图片 7"/>
          <p:cNvPicPr>
            <a:picLocks noChangeAspect="1"/>
          </p:cNvPicPr>
          <p:nvPr/>
        </p:nvPicPr>
        <p:blipFill>
          <a:blip r:embed="rId8"/>
          <a:stretch>
            <a:fillRect/>
          </a:stretch>
        </p:blipFill>
        <p:spPr>
          <a:xfrm>
            <a:off x="421005" y="4428490"/>
            <a:ext cx="2466975" cy="19196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0" fill="hold">
                                          <p:stCondLst>
                                            <p:cond delay="0"/>
                                          </p:stCondLst>
                                        </p:cTn>
                                        <p:tgtEl>
                                          <p:spTgt spid="6"/>
                                        </p:tgtEl>
                                        <p:attrNameLst>
                                          <p:attrName>style.visibility</p:attrName>
                                        </p:attrNameLst>
                                      </p:cBhvr>
                                      <p:to>
                                        <p:strVal val="visible"/>
                                      </p:to>
                                    </p:set>
                                    <p:animEffect transition="in" filter="wipe(down)">
                                      <p:cBhvr>
                                        <p:cTn id="7" dur="1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0" fill="hold">
                                          <p:stCondLst>
                                            <p:cond delay="0"/>
                                          </p:stCondLst>
                                        </p:cTn>
                                        <p:tgtEl>
                                          <p:spTgt spid="11296"/>
                                        </p:tgtEl>
                                        <p:attrNameLst>
                                          <p:attrName>style.visibility</p:attrName>
                                        </p:attrNameLst>
                                      </p:cBhvr>
                                      <p:to>
                                        <p:strVal val="visible"/>
                                      </p:to>
                                    </p:set>
                                    <p:animEffect transition="in" filter="wipe(down)">
                                      <p:cBhvr>
                                        <p:cTn id="12" dur="10"/>
                                        <p:tgtEl>
                                          <p:spTgt spid="1129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0" fill="hold">
                                          <p:stCondLst>
                                            <p:cond delay="0"/>
                                          </p:stCondLst>
                                        </p:cTn>
                                        <p:tgtEl>
                                          <p:spTgt spid="7"/>
                                        </p:tgtEl>
                                        <p:attrNameLst>
                                          <p:attrName>style.visibility</p:attrName>
                                        </p:attrNameLst>
                                      </p:cBhvr>
                                      <p:to>
                                        <p:strVal val="visible"/>
                                      </p:to>
                                    </p:set>
                                    <p:animEffect transition="in" filter="wipe(down)">
                                      <p:cBhvr>
                                        <p:cTn id="1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大橘原创PPT模板-请勿抄袭搬运！微信DAJU_PPT"/>
          <p:cNvSpPr/>
          <p:nvPr/>
        </p:nvSpPr>
        <p:spPr>
          <a:xfrm>
            <a:off x="243840"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57" name="大橘原创PPT模板-请勿抄袭搬运！微信DAJU_PPT"/>
          <p:cNvSpPr/>
          <p:nvPr/>
        </p:nvSpPr>
        <p:spPr>
          <a:xfrm>
            <a:off x="42672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8" name="大橘原创PPT模板-请勿抄袭搬运！微信DAJU_PPT"/>
          <p:cNvSpPr/>
          <p:nvPr/>
        </p:nvSpPr>
        <p:spPr>
          <a:xfrm>
            <a:off x="35560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9" name="大橘原创PPT模板-请勿抄袭搬运！微信DAJU_PPT"/>
          <p:cNvSpPr/>
          <p:nvPr/>
        </p:nvSpPr>
        <p:spPr>
          <a:xfrm>
            <a:off x="35560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0" name="大橘原创PPT模板-请勿抄袭搬运！微信DAJU_PPT"/>
          <p:cNvSpPr/>
          <p:nvPr/>
        </p:nvSpPr>
        <p:spPr>
          <a:xfrm>
            <a:off x="1169416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1" name="大橘原创PPT模板-请勿抄袭搬运！微信DAJU_PPT"/>
          <p:cNvSpPr/>
          <p:nvPr/>
        </p:nvSpPr>
        <p:spPr>
          <a:xfrm>
            <a:off x="1169416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93" name="大橘原创PPT模板-请勿抄袭搬运！微信DAJU_PPT"/>
          <p:cNvSpPr/>
          <p:nvPr/>
        </p:nvSpPr>
        <p:spPr>
          <a:xfrm>
            <a:off x="2438629" y="2466531"/>
            <a:ext cx="652742" cy="835660"/>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86A84"/>
                </a:solidFill>
                <a:effectLst/>
                <a:uLnTx/>
                <a:uFillTx/>
                <a:latin typeface="微软雅黑"/>
                <a:ea typeface="微软雅黑"/>
                <a:cs typeface="+mn-ea"/>
                <a:sym typeface="+mn-lt"/>
              </a:rPr>
              <a:t>  </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64" y="663635"/>
            <a:ext cx="3419742" cy="769442"/>
          </a:xfrm>
          <a:prstGeom prst="rect">
            <a:avLst/>
          </a:prstGeom>
        </p:spPr>
      </p:pic>
      <p:sp>
        <p:nvSpPr>
          <p:cNvPr id="2" name="文本框 1"/>
          <p:cNvSpPr txBox="1"/>
          <p:nvPr/>
        </p:nvSpPr>
        <p:spPr>
          <a:xfrm>
            <a:off x="996950" y="1751330"/>
            <a:ext cx="756221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F0000"/>
                </a:solidFill>
                <a:effectLst/>
                <a:uLnTx/>
                <a:uFillTx/>
                <a:latin typeface="微软雅黑"/>
                <a:ea typeface="微软雅黑"/>
                <a:cs typeface="+mn-cs"/>
              </a:rPr>
              <a:t>如何辨别食品中含有罂粟壳？</a:t>
            </a:r>
          </a:p>
        </p:txBody>
      </p:sp>
      <p:sp>
        <p:nvSpPr>
          <p:cNvPr id="4" name="文本框 3"/>
          <p:cNvSpPr txBox="1"/>
          <p:nvPr/>
        </p:nvSpPr>
        <p:spPr>
          <a:xfrm>
            <a:off x="996950" y="2570480"/>
            <a:ext cx="10196195" cy="33229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262626"/>
                </a:solidFill>
                <a:effectLst/>
                <a:uLnTx/>
                <a:uFillTx/>
                <a:latin typeface="微软雅黑"/>
                <a:ea typeface="微软雅黑"/>
                <a:cs typeface="+mn-cs"/>
              </a:rPr>
              <a:t>1.</a:t>
            </a:r>
            <a:r>
              <a:rPr kumimoji="0" lang="zh-CN" altLang="en-US" sz="2800" b="0" i="0" u="none" strike="noStrike" kern="1200" cap="none" spc="0" normalizeH="0" baseline="0" noProof="0" dirty="0">
                <a:ln>
                  <a:noFill/>
                </a:ln>
                <a:solidFill>
                  <a:srgbClr val="262626"/>
                </a:solidFill>
                <a:effectLst/>
                <a:uLnTx/>
                <a:uFillTx/>
                <a:latin typeface="微软雅黑"/>
                <a:ea typeface="微软雅黑"/>
                <a:cs typeface="+mn-cs"/>
              </a:rPr>
              <a:t>初次食用了添加罂粟壳的火锅和卤制品后，人体一般有</a:t>
            </a:r>
            <a:r>
              <a:rPr kumimoji="0" lang="zh-CN" altLang="en-US" sz="2800" b="0" i="0" u="none" strike="noStrike" kern="1200" cap="none" spc="0" normalizeH="0" baseline="0" noProof="0" dirty="0">
                <a:ln>
                  <a:noFill/>
                </a:ln>
                <a:solidFill>
                  <a:srgbClr val="FF0000"/>
                </a:solidFill>
                <a:effectLst/>
                <a:uLnTx/>
                <a:uFillTx/>
                <a:latin typeface="微软雅黑"/>
                <a:ea typeface="微软雅黑"/>
                <a:cs typeface="+mn-cs"/>
              </a:rPr>
              <a:t>心跳加快、脸微红、吃后不易入睡</a:t>
            </a:r>
            <a:r>
              <a:rPr kumimoji="0" lang="zh-CN" altLang="en-US" sz="2800" b="0" i="0" u="none" strike="noStrike" kern="1200" cap="none" spc="0" normalizeH="0" baseline="0" noProof="0" dirty="0">
                <a:ln>
                  <a:noFill/>
                </a:ln>
                <a:solidFill>
                  <a:srgbClr val="262626"/>
                </a:solidFill>
                <a:effectLst/>
                <a:uLnTx/>
                <a:uFillTx/>
                <a:latin typeface="微软雅黑"/>
                <a:ea typeface="微软雅黑"/>
                <a:cs typeface="+mn-cs"/>
              </a:rPr>
              <a:t>等感觉。</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262626"/>
                </a:solidFill>
                <a:effectLst/>
                <a:uLnTx/>
                <a:uFillTx/>
                <a:latin typeface="微软雅黑"/>
                <a:ea typeface="微软雅黑"/>
                <a:cs typeface="+mn-cs"/>
              </a:rPr>
              <a:t>2.</a:t>
            </a:r>
            <a:r>
              <a:rPr kumimoji="0" lang="zh-CN" altLang="en-US" sz="2800" b="0" i="0" u="none" strike="noStrike" kern="1200" cap="none" spc="0" normalizeH="0" baseline="0" noProof="0" dirty="0">
                <a:ln>
                  <a:noFill/>
                </a:ln>
                <a:solidFill>
                  <a:srgbClr val="262626"/>
                </a:solidFill>
                <a:effectLst/>
                <a:uLnTx/>
                <a:uFillTx/>
                <a:latin typeface="微软雅黑"/>
                <a:ea typeface="微软雅黑"/>
                <a:cs typeface="+mn-cs"/>
              </a:rPr>
              <a:t>如果对某种食物产生与往常不同的</a:t>
            </a:r>
            <a:r>
              <a:rPr kumimoji="0" lang="zh-CN" altLang="en-US" sz="2800" b="0" i="0" u="none" strike="noStrike" kern="1200" cap="none" spc="0" normalizeH="0" baseline="0" noProof="0" dirty="0">
                <a:ln>
                  <a:noFill/>
                </a:ln>
                <a:solidFill>
                  <a:srgbClr val="FF0000"/>
                </a:solidFill>
                <a:effectLst/>
                <a:uLnTx/>
                <a:uFillTx/>
                <a:latin typeface="微软雅黑"/>
                <a:ea typeface="微软雅黑"/>
                <a:cs typeface="+mn-cs"/>
              </a:rPr>
              <a:t>依赖感</a:t>
            </a:r>
            <a:r>
              <a:rPr kumimoji="0" lang="zh-CN" altLang="en-US" sz="2800" b="0" i="0" u="none" strike="noStrike" kern="1200" cap="none" spc="0" normalizeH="0" baseline="0" noProof="0" dirty="0">
                <a:ln>
                  <a:noFill/>
                </a:ln>
                <a:solidFill>
                  <a:srgbClr val="262626"/>
                </a:solidFill>
                <a:effectLst/>
                <a:uLnTx/>
                <a:uFillTx/>
                <a:latin typeface="微软雅黑"/>
                <a:ea typeface="微软雅黑"/>
                <a:cs typeface="+mn-cs"/>
              </a:rPr>
              <a:t>，经常想要食用，甚至刚刚吃过还想再吃，不吃就觉得难受，那该食物中含有罂粟壳成分的可能性就比较大。</a:t>
            </a:r>
          </a:p>
        </p:txBody>
      </p:sp>
      <p:pic>
        <p:nvPicPr>
          <p:cNvPr id="6" name="图片 5"/>
          <p:cNvPicPr>
            <a:picLocks noChangeAspect="1"/>
          </p:cNvPicPr>
          <p:nvPr/>
        </p:nvPicPr>
        <p:blipFill>
          <a:blip r:embed="rId3"/>
          <a:stretch>
            <a:fillRect/>
          </a:stretch>
        </p:blipFill>
        <p:spPr>
          <a:xfrm>
            <a:off x="9101455" y="467360"/>
            <a:ext cx="2372360" cy="2201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0" fill="hold">
                                          <p:stCondLst>
                                            <p:cond delay="0"/>
                                          </p:stCondLst>
                                        </p:cTn>
                                        <p:tgtEl>
                                          <p:spTgt spid="4"/>
                                        </p:tgtEl>
                                        <p:attrNameLst>
                                          <p:attrName>style.visibility</p:attrName>
                                        </p:attrNameLst>
                                      </p:cBhvr>
                                      <p:to>
                                        <p:strVal val="visible"/>
                                      </p:to>
                                    </p:set>
                                    <p:animEffect transition="in" filter="wipe(down)">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大橘原创PPT模板-请勿抄袭搬运！微信DAJU_PPT"/>
          <p:cNvSpPr/>
          <p:nvPr/>
        </p:nvSpPr>
        <p:spPr>
          <a:xfrm>
            <a:off x="243840"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大橘原创PPT模板-请勿抄袭搬运！微信DAJU_PPT"/>
          <p:cNvSpPr/>
          <p:nvPr>
            <p:custDataLst>
              <p:tags r:id="rId1"/>
            </p:custDataLst>
          </p:nvPr>
        </p:nvSpPr>
        <p:spPr>
          <a:xfrm>
            <a:off x="893445" y="2954655"/>
            <a:ext cx="807720" cy="686435"/>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000" b="1" dirty="0">
              <a:solidFill>
                <a:schemeClr val="tx1"/>
              </a:solidFill>
            </a:endParaRPr>
          </a:p>
        </p:txBody>
      </p:sp>
      <p:sp>
        <p:nvSpPr>
          <p:cNvPr id="57" name="大橘原创PPT模板-请勿抄袭搬运！微信DAJU_PPT"/>
          <p:cNvSpPr/>
          <p:nvPr/>
        </p:nvSpPr>
        <p:spPr>
          <a:xfrm>
            <a:off x="42672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大橘原创PPT模板-请勿抄袭搬运！微信DAJU_PPT"/>
          <p:cNvSpPr/>
          <p:nvPr/>
        </p:nvSpPr>
        <p:spPr>
          <a:xfrm>
            <a:off x="35560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大橘原创PPT模板-请勿抄袭搬运！微信DAJU_PPT"/>
          <p:cNvSpPr/>
          <p:nvPr/>
        </p:nvSpPr>
        <p:spPr>
          <a:xfrm>
            <a:off x="35560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大橘原创PPT模板-请勿抄袭搬运！微信DAJU_PPT"/>
          <p:cNvSpPr/>
          <p:nvPr/>
        </p:nvSpPr>
        <p:spPr>
          <a:xfrm>
            <a:off x="1169416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大橘原创PPT模板-请勿抄袭搬运！微信DAJU_PPT"/>
          <p:cNvSpPr/>
          <p:nvPr/>
        </p:nvSpPr>
        <p:spPr>
          <a:xfrm>
            <a:off x="1169416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大橘原创PPT模板-请勿抄袭搬运！微信DAJU_PPT"/>
          <p:cNvSpPr/>
          <p:nvPr/>
        </p:nvSpPr>
        <p:spPr>
          <a:xfrm>
            <a:off x="2438629" y="2466531"/>
            <a:ext cx="652742" cy="835660"/>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1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chemeClr val="accent1"/>
                </a:solidFill>
                <a:effectLst/>
                <a:uLnTx/>
                <a:uFillTx/>
                <a:cs typeface="+mn-ea"/>
                <a:sym typeface="+mn-lt"/>
              </a:rPr>
              <a:t>  </a:t>
            </a:r>
          </a:p>
        </p:txBody>
      </p:sp>
      <p:sp>
        <p:nvSpPr>
          <p:cNvPr id="109" name="大橘原创PPT模板-请勿抄袭搬运！微信DAJU_PPT"/>
          <p:cNvSpPr/>
          <p:nvPr/>
        </p:nvSpPr>
        <p:spPr>
          <a:xfrm>
            <a:off x="1701164" y="2954655"/>
            <a:ext cx="10785803" cy="686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0640" tIns="45720" rIns="91440" bIns="4572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kumimoji="0" lang="zh-CN" altLang="en-US" sz="4400" b="1" i="0" u="none" strike="noStrike" kern="1200" cap="none" spc="0" normalizeH="0" baseline="0" noProof="0" dirty="0">
                <a:ln>
                  <a:noFill/>
                </a:ln>
                <a:solidFill>
                  <a:schemeClr val="accent1"/>
                </a:solidFill>
                <a:effectLst/>
                <a:uLnTx/>
                <a:uFillTx/>
                <a:latin typeface="+mj-ea"/>
                <a:ea typeface="+mj-ea"/>
                <a:cs typeface="+mn-ea"/>
                <a:sym typeface="+mn-lt"/>
              </a:rPr>
              <a:t>火锅底料中非法加入</a:t>
            </a:r>
            <a:r>
              <a:rPr lang="zh-CN" altLang="en-US" sz="4400" b="1" dirty="0">
                <a:solidFill>
                  <a:srgbClr val="680000"/>
                </a:solidFill>
                <a:latin typeface="+mj-ea"/>
                <a:ea typeface="+mj-ea"/>
                <a:cs typeface="+mn-ea"/>
                <a:sym typeface="+mn-lt"/>
              </a:rPr>
              <a:t>石蜡</a:t>
            </a:r>
            <a:r>
              <a:rPr kumimoji="0" lang="zh-CN" altLang="en-US" sz="4400" b="1" i="0" u="none" strike="noStrike" kern="1200" cap="none" spc="0" normalizeH="0" baseline="0" noProof="0" dirty="0">
                <a:ln>
                  <a:noFill/>
                </a:ln>
                <a:solidFill>
                  <a:schemeClr val="accent1"/>
                </a:solidFill>
                <a:effectLst/>
                <a:uLnTx/>
                <a:uFillTx/>
                <a:latin typeface="+mj-ea"/>
                <a:ea typeface="+mj-ea"/>
                <a:cs typeface="+mn-ea"/>
                <a:sym typeface="+mn-lt"/>
              </a:rPr>
              <a:t>案例及分析</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764" y="663635"/>
            <a:ext cx="3419742" cy="769442"/>
          </a:xfrm>
          <a:prstGeom prst="rect">
            <a:avLst/>
          </a:prstGeom>
        </p:spPr>
      </p:pic>
      <p:sp>
        <p:nvSpPr>
          <p:cNvPr id="11" name="大橘原创PPT模板-请勿抄袭搬运！微信DAJU_PPT"/>
          <p:cNvSpPr>
            <a:spLocks noEditPoints="1"/>
          </p:cNvSpPr>
          <p:nvPr>
            <p:custDataLst>
              <p:tags r:id="rId2"/>
            </p:custDataLst>
          </p:nvPr>
        </p:nvSpPr>
        <p:spPr bwMode="auto">
          <a:xfrm>
            <a:off x="1061720" y="3070225"/>
            <a:ext cx="471170" cy="455930"/>
          </a:xfrm>
          <a:custGeom>
            <a:avLst/>
            <a:gdLst>
              <a:gd name="connsiteX0" fmla="*/ 331468 w 388617"/>
              <a:gd name="connsiteY0" fmla="*/ 434338 h 434338"/>
              <a:gd name="connsiteX1" fmla="*/ 57150 w 388617"/>
              <a:gd name="connsiteY1" fmla="*/ 434338 h 434338"/>
              <a:gd name="connsiteX2" fmla="*/ 0 w 388617"/>
              <a:gd name="connsiteY2" fmla="*/ 377189 h 434338"/>
              <a:gd name="connsiteX3" fmla="*/ 0 w 388617"/>
              <a:gd name="connsiteY3" fmla="*/ 57150 h 434338"/>
              <a:gd name="connsiteX4" fmla="*/ 57150 w 388617"/>
              <a:gd name="connsiteY4" fmla="*/ 0 h 434338"/>
              <a:gd name="connsiteX5" fmla="*/ 331468 w 388617"/>
              <a:gd name="connsiteY5" fmla="*/ 0 h 434338"/>
              <a:gd name="connsiteX6" fmla="*/ 388617 w 388617"/>
              <a:gd name="connsiteY6" fmla="*/ 57150 h 434338"/>
              <a:gd name="connsiteX7" fmla="*/ 388617 w 388617"/>
              <a:gd name="connsiteY7" fmla="*/ 377189 h 434338"/>
              <a:gd name="connsiteX8" fmla="*/ 331468 w 388617"/>
              <a:gd name="connsiteY8" fmla="*/ 434338 h 434338"/>
              <a:gd name="connsiteX9" fmla="*/ 57150 w 388617"/>
              <a:gd name="connsiteY9" fmla="*/ 22860 h 434338"/>
              <a:gd name="connsiteX10" fmla="*/ 22860 w 388617"/>
              <a:gd name="connsiteY10" fmla="*/ 57150 h 434338"/>
              <a:gd name="connsiteX11" fmla="*/ 22860 w 388617"/>
              <a:gd name="connsiteY11" fmla="*/ 377189 h 434338"/>
              <a:gd name="connsiteX12" fmla="*/ 57150 w 388617"/>
              <a:gd name="connsiteY12" fmla="*/ 411479 h 434338"/>
              <a:gd name="connsiteX13" fmla="*/ 331468 w 388617"/>
              <a:gd name="connsiteY13" fmla="*/ 411479 h 434338"/>
              <a:gd name="connsiteX14" fmla="*/ 365757 w 388617"/>
              <a:gd name="connsiteY14" fmla="*/ 377189 h 434338"/>
              <a:gd name="connsiteX15" fmla="*/ 365757 w 388617"/>
              <a:gd name="connsiteY15" fmla="*/ 57150 h 434338"/>
              <a:gd name="connsiteX16" fmla="*/ 331468 w 388617"/>
              <a:gd name="connsiteY16" fmla="*/ 22860 h 434338"/>
              <a:gd name="connsiteX17" fmla="*/ 57150 w 388617"/>
              <a:gd name="connsiteY17" fmla="*/ 22860 h 434338"/>
              <a:gd name="connsiteX18" fmla="*/ 108584 w 388617"/>
              <a:gd name="connsiteY18" fmla="*/ 148589 h 434338"/>
              <a:gd name="connsiteX19" fmla="*/ 85724 w 388617"/>
              <a:gd name="connsiteY19" fmla="*/ 148589 h 434338"/>
              <a:gd name="connsiteX20" fmla="*/ 74294 w 388617"/>
              <a:gd name="connsiteY20" fmla="*/ 137160 h 434338"/>
              <a:gd name="connsiteX21" fmla="*/ 85724 w 388617"/>
              <a:gd name="connsiteY21" fmla="*/ 125730 h 434338"/>
              <a:gd name="connsiteX22" fmla="*/ 108584 w 388617"/>
              <a:gd name="connsiteY22" fmla="*/ 125730 h 434338"/>
              <a:gd name="connsiteX23" fmla="*/ 120014 w 388617"/>
              <a:gd name="connsiteY23" fmla="*/ 137160 h 434338"/>
              <a:gd name="connsiteX24" fmla="*/ 108584 w 388617"/>
              <a:gd name="connsiteY24" fmla="*/ 148589 h 434338"/>
              <a:gd name="connsiteX25" fmla="*/ 302893 w 388617"/>
              <a:gd name="connsiteY25" fmla="*/ 148589 h 434338"/>
              <a:gd name="connsiteX26" fmla="*/ 154304 w 388617"/>
              <a:gd name="connsiteY26" fmla="*/ 148589 h 434338"/>
              <a:gd name="connsiteX27" fmla="*/ 142874 w 388617"/>
              <a:gd name="connsiteY27" fmla="*/ 137160 h 434338"/>
              <a:gd name="connsiteX28" fmla="*/ 154304 w 388617"/>
              <a:gd name="connsiteY28" fmla="*/ 125730 h 434338"/>
              <a:gd name="connsiteX29" fmla="*/ 302893 w 388617"/>
              <a:gd name="connsiteY29" fmla="*/ 125730 h 434338"/>
              <a:gd name="connsiteX30" fmla="*/ 314323 w 388617"/>
              <a:gd name="connsiteY30" fmla="*/ 137160 h 434338"/>
              <a:gd name="connsiteX31" fmla="*/ 302893 w 388617"/>
              <a:gd name="connsiteY31" fmla="*/ 148589 h 434338"/>
              <a:gd name="connsiteX32" fmla="*/ 108584 w 388617"/>
              <a:gd name="connsiteY32" fmla="*/ 228599 h 434338"/>
              <a:gd name="connsiteX33" fmla="*/ 85724 w 388617"/>
              <a:gd name="connsiteY33" fmla="*/ 228599 h 434338"/>
              <a:gd name="connsiteX34" fmla="*/ 74294 w 388617"/>
              <a:gd name="connsiteY34" fmla="*/ 217169 h 434338"/>
              <a:gd name="connsiteX35" fmla="*/ 85724 w 388617"/>
              <a:gd name="connsiteY35" fmla="*/ 205739 h 434338"/>
              <a:gd name="connsiteX36" fmla="*/ 108584 w 388617"/>
              <a:gd name="connsiteY36" fmla="*/ 205739 h 434338"/>
              <a:gd name="connsiteX37" fmla="*/ 120014 w 388617"/>
              <a:gd name="connsiteY37" fmla="*/ 217169 h 434338"/>
              <a:gd name="connsiteX38" fmla="*/ 108584 w 388617"/>
              <a:gd name="connsiteY38" fmla="*/ 228599 h 434338"/>
              <a:gd name="connsiteX39" fmla="*/ 302893 w 388617"/>
              <a:gd name="connsiteY39" fmla="*/ 228599 h 434338"/>
              <a:gd name="connsiteX40" fmla="*/ 154304 w 388617"/>
              <a:gd name="connsiteY40" fmla="*/ 228599 h 434338"/>
              <a:gd name="connsiteX41" fmla="*/ 142874 w 388617"/>
              <a:gd name="connsiteY41" fmla="*/ 217169 h 434338"/>
              <a:gd name="connsiteX42" fmla="*/ 154304 w 388617"/>
              <a:gd name="connsiteY42" fmla="*/ 205739 h 434338"/>
              <a:gd name="connsiteX43" fmla="*/ 302893 w 388617"/>
              <a:gd name="connsiteY43" fmla="*/ 205739 h 434338"/>
              <a:gd name="connsiteX44" fmla="*/ 314323 w 388617"/>
              <a:gd name="connsiteY44" fmla="*/ 217169 h 434338"/>
              <a:gd name="connsiteX45" fmla="*/ 302893 w 388617"/>
              <a:gd name="connsiteY45" fmla="*/ 228599 h 434338"/>
              <a:gd name="connsiteX46" fmla="*/ 108584 w 388617"/>
              <a:gd name="connsiteY46" fmla="*/ 308609 h 434338"/>
              <a:gd name="connsiteX47" fmla="*/ 85724 w 388617"/>
              <a:gd name="connsiteY47" fmla="*/ 308609 h 434338"/>
              <a:gd name="connsiteX48" fmla="*/ 74294 w 388617"/>
              <a:gd name="connsiteY48" fmla="*/ 297179 h 434338"/>
              <a:gd name="connsiteX49" fmla="*/ 85724 w 388617"/>
              <a:gd name="connsiteY49" fmla="*/ 285749 h 434338"/>
              <a:gd name="connsiteX50" fmla="*/ 108584 w 388617"/>
              <a:gd name="connsiteY50" fmla="*/ 285749 h 434338"/>
              <a:gd name="connsiteX51" fmla="*/ 120014 w 388617"/>
              <a:gd name="connsiteY51" fmla="*/ 297179 h 434338"/>
              <a:gd name="connsiteX52" fmla="*/ 108584 w 388617"/>
              <a:gd name="connsiteY52" fmla="*/ 308609 h 434338"/>
              <a:gd name="connsiteX53" fmla="*/ 302893 w 388617"/>
              <a:gd name="connsiteY53" fmla="*/ 308609 h 434338"/>
              <a:gd name="connsiteX54" fmla="*/ 154304 w 388617"/>
              <a:gd name="connsiteY54" fmla="*/ 308609 h 434338"/>
              <a:gd name="connsiteX55" fmla="*/ 142874 w 388617"/>
              <a:gd name="connsiteY55" fmla="*/ 297179 h 434338"/>
              <a:gd name="connsiteX56" fmla="*/ 154304 w 388617"/>
              <a:gd name="connsiteY56" fmla="*/ 285749 h 434338"/>
              <a:gd name="connsiteX57" fmla="*/ 302893 w 388617"/>
              <a:gd name="connsiteY57" fmla="*/ 285749 h 434338"/>
              <a:gd name="connsiteX58" fmla="*/ 314323 w 388617"/>
              <a:gd name="connsiteY58" fmla="*/ 297179 h 434338"/>
              <a:gd name="connsiteX59" fmla="*/ 302893 w 388617"/>
              <a:gd name="connsiteY59" fmla="*/ 308609 h 43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8617" h="434338">
                <a:moveTo>
                  <a:pt x="331468" y="434338"/>
                </a:moveTo>
                <a:lnTo>
                  <a:pt x="57150" y="434338"/>
                </a:lnTo>
                <a:cubicBezTo>
                  <a:pt x="25603" y="434338"/>
                  <a:pt x="0" y="408735"/>
                  <a:pt x="0" y="377189"/>
                </a:cubicBezTo>
                <a:lnTo>
                  <a:pt x="0" y="57150"/>
                </a:lnTo>
                <a:cubicBezTo>
                  <a:pt x="0" y="25603"/>
                  <a:pt x="25603" y="0"/>
                  <a:pt x="57150" y="0"/>
                </a:cubicBezTo>
                <a:lnTo>
                  <a:pt x="331468" y="0"/>
                </a:lnTo>
                <a:cubicBezTo>
                  <a:pt x="363014" y="0"/>
                  <a:pt x="388617" y="25603"/>
                  <a:pt x="388617" y="57150"/>
                </a:cubicBezTo>
                <a:lnTo>
                  <a:pt x="388617" y="377189"/>
                </a:lnTo>
                <a:cubicBezTo>
                  <a:pt x="388617" y="408735"/>
                  <a:pt x="363014" y="434338"/>
                  <a:pt x="331468" y="434338"/>
                </a:cubicBezTo>
                <a:close/>
                <a:moveTo>
                  <a:pt x="57150" y="22860"/>
                </a:moveTo>
                <a:cubicBezTo>
                  <a:pt x="38290" y="22860"/>
                  <a:pt x="22860" y="38290"/>
                  <a:pt x="22860" y="57150"/>
                </a:cubicBezTo>
                <a:lnTo>
                  <a:pt x="22860" y="377189"/>
                </a:lnTo>
                <a:cubicBezTo>
                  <a:pt x="22860" y="396048"/>
                  <a:pt x="38290" y="411479"/>
                  <a:pt x="57150" y="411479"/>
                </a:cubicBezTo>
                <a:lnTo>
                  <a:pt x="331468" y="411479"/>
                </a:lnTo>
                <a:cubicBezTo>
                  <a:pt x="350327" y="411479"/>
                  <a:pt x="365757" y="396048"/>
                  <a:pt x="365757" y="377189"/>
                </a:cubicBezTo>
                <a:lnTo>
                  <a:pt x="365757" y="57150"/>
                </a:lnTo>
                <a:cubicBezTo>
                  <a:pt x="365757" y="38290"/>
                  <a:pt x="350327" y="22860"/>
                  <a:pt x="331468" y="22860"/>
                </a:cubicBezTo>
                <a:lnTo>
                  <a:pt x="57150" y="22860"/>
                </a:lnTo>
                <a:close/>
                <a:moveTo>
                  <a:pt x="108584" y="148589"/>
                </a:moveTo>
                <a:lnTo>
                  <a:pt x="85724" y="148589"/>
                </a:lnTo>
                <a:cubicBezTo>
                  <a:pt x="79438" y="148589"/>
                  <a:pt x="74294" y="143446"/>
                  <a:pt x="74294" y="137160"/>
                </a:cubicBezTo>
                <a:cubicBezTo>
                  <a:pt x="74294" y="130873"/>
                  <a:pt x="79438" y="125730"/>
                  <a:pt x="85724" y="125730"/>
                </a:cubicBezTo>
                <a:lnTo>
                  <a:pt x="108584" y="125730"/>
                </a:lnTo>
                <a:cubicBezTo>
                  <a:pt x="114871" y="125730"/>
                  <a:pt x="120014" y="130873"/>
                  <a:pt x="120014" y="137160"/>
                </a:cubicBezTo>
                <a:cubicBezTo>
                  <a:pt x="120014" y="143446"/>
                  <a:pt x="114871" y="148589"/>
                  <a:pt x="108584" y="148589"/>
                </a:cubicBezTo>
                <a:close/>
                <a:moveTo>
                  <a:pt x="302893" y="148589"/>
                </a:moveTo>
                <a:lnTo>
                  <a:pt x="154304" y="148589"/>
                </a:lnTo>
                <a:cubicBezTo>
                  <a:pt x="148017" y="148589"/>
                  <a:pt x="142874" y="143446"/>
                  <a:pt x="142874" y="137160"/>
                </a:cubicBezTo>
                <a:cubicBezTo>
                  <a:pt x="142874" y="130873"/>
                  <a:pt x="148017" y="125730"/>
                  <a:pt x="154304" y="125730"/>
                </a:cubicBezTo>
                <a:lnTo>
                  <a:pt x="302893" y="125730"/>
                </a:lnTo>
                <a:cubicBezTo>
                  <a:pt x="309179" y="125730"/>
                  <a:pt x="314323" y="130873"/>
                  <a:pt x="314323" y="137160"/>
                </a:cubicBezTo>
                <a:cubicBezTo>
                  <a:pt x="314323" y="143446"/>
                  <a:pt x="309179" y="148589"/>
                  <a:pt x="302893" y="148589"/>
                </a:cubicBezTo>
                <a:close/>
                <a:moveTo>
                  <a:pt x="108584" y="228599"/>
                </a:moveTo>
                <a:lnTo>
                  <a:pt x="85724" y="228599"/>
                </a:lnTo>
                <a:cubicBezTo>
                  <a:pt x="79438" y="228599"/>
                  <a:pt x="74294" y="223456"/>
                  <a:pt x="74294" y="217169"/>
                </a:cubicBezTo>
                <a:cubicBezTo>
                  <a:pt x="74294" y="210883"/>
                  <a:pt x="79438" y="205739"/>
                  <a:pt x="85724" y="205739"/>
                </a:cubicBezTo>
                <a:lnTo>
                  <a:pt x="108584" y="205739"/>
                </a:lnTo>
                <a:cubicBezTo>
                  <a:pt x="114871" y="205739"/>
                  <a:pt x="120014" y="210883"/>
                  <a:pt x="120014" y="217169"/>
                </a:cubicBezTo>
                <a:cubicBezTo>
                  <a:pt x="120014" y="223456"/>
                  <a:pt x="114871" y="228599"/>
                  <a:pt x="108584" y="228599"/>
                </a:cubicBezTo>
                <a:close/>
                <a:moveTo>
                  <a:pt x="302893" y="228599"/>
                </a:moveTo>
                <a:lnTo>
                  <a:pt x="154304" y="228599"/>
                </a:lnTo>
                <a:cubicBezTo>
                  <a:pt x="148017" y="228599"/>
                  <a:pt x="142874" y="223456"/>
                  <a:pt x="142874" y="217169"/>
                </a:cubicBezTo>
                <a:cubicBezTo>
                  <a:pt x="142874" y="210883"/>
                  <a:pt x="148017" y="205739"/>
                  <a:pt x="154304" y="205739"/>
                </a:cubicBezTo>
                <a:lnTo>
                  <a:pt x="302893" y="205739"/>
                </a:lnTo>
                <a:cubicBezTo>
                  <a:pt x="309179" y="205739"/>
                  <a:pt x="314323" y="210883"/>
                  <a:pt x="314323" y="217169"/>
                </a:cubicBezTo>
                <a:cubicBezTo>
                  <a:pt x="314323" y="223456"/>
                  <a:pt x="309179" y="228599"/>
                  <a:pt x="302893" y="228599"/>
                </a:cubicBezTo>
                <a:close/>
                <a:moveTo>
                  <a:pt x="108584" y="308609"/>
                </a:moveTo>
                <a:lnTo>
                  <a:pt x="85724" y="308609"/>
                </a:lnTo>
                <a:cubicBezTo>
                  <a:pt x="79438" y="308609"/>
                  <a:pt x="74294" y="303465"/>
                  <a:pt x="74294" y="297179"/>
                </a:cubicBezTo>
                <a:cubicBezTo>
                  <a:pt x="74294" y="290893"/>
                  <a:pt x="79438" y="285749"/>
                  <a:pt x="85724" y="285749"/>
                </a:cubicBezTo>
                <a:lnTo>
                  <a:pt x="108584" y="285749"/>
                </a:lnTo>
                <a:cubicBezTo>
                  <a:pt x="114871" y="285749"/>
                  <a:pt x="120014" y="290893"/>
                  <a:pt x="120014" y="297179"/>
                </a:cubicBezTo>
                <a:cubicBezTo>
                  <a:pt x="120014" y="303465"/>
                  <a:pt x="114871" y="308609"/>
                  <a:pt x="108584" y="308609"/>
                </a:cubicBezTo>
                <a:close/>
                <a:moveTo>
                  <a:pt x="302893" y="308609"/>
                </a:moveTo>
                <a:lnTo>
                  <a:pt x="154304" y="308609"/>
                </a:lnTo>
                <a:cubicBezTo>
                  <a:pt x="148017" y="308609"/>
                  <a:pt x="142874" y="303465"/>
                  <a:pt x="142874" y="297179"/>
                </a:cubicBezTo>
                <a:cubicBezTo>
                  <a:pt x="142874" y="290893"/>
                  <a:pt x="148017" y="285749"/>
                  <a:pt x="154304" y="285749"/>
                </a:cubicBezTo>
                <a:lnTo>
                  <a:pt x="302893" y="285749"/>
                </a:lnTo>
                <a:cubicBezTo>
                  <a:pt x="309179" y="285749"/>
                  <a:pt x="314323" y="290893"/>
                  <a:pt x="314323" y="297179"/>
                </a:cubicBezTo>
                <a:cubicBezTo>
                  <a:pt x="314323" y="303465"/>
                  <a:pt x="309179" y="308609"/>
                  <a:pt x="302893" y="308609"/>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大橘原创PPT模板-请勿抄袭搬运！微信DAJU_PPT"/>
          <p:cNvSpPr/>
          <p:nvPr>
            <p:custDataLst>
              <p:tags r:id="rId1"/>
            </p:custDataLst>
          </p:nvPr>
        </p:nvSpPr>
        <p:spPr>
          <a:xfrm>
            <a:off x="200025"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58" name="大橘原创PPT模板-请勿抄袭搬运！微信DAJU_PPT"/>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9" name="大橘原创PPT模板-请勿抄袭搬运！微信DAJU_PPT"/>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0" name="大橘原创PPT模板-请勿抄袭搬运！微信DAJU_PPT"/>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1" name="大橘原创PPT模板-请勿抄袭搬运！微信DAJU_PPT"/>
          <p:cNvSpPr/>
          <p:nvPr/>
        </p:nvSpPr>
        <p:spPr>
          <a:xfrm>
            <a:off x="11762376"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7" name="大橘原创PPT模板-请勿抄袭搬运！微信DAJU_PPT"/>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cxnSp>
        <p:nvCxnSpPr>
          <p:cNvPr id="13" name="直接连接符 12"/>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p:cNvSpPr txBox="1">
            <a:spLocks noChangeArrowheads="1"/>
          </p:cNvSpPr>
          <p:nvPr>
            <p:custDataLst>
              <p:tags r:id="rId3"/>
            </p:custDataLst>
          </p:nvPr>
        </p:nvSpPr>
        <p:spPr bwMode="auto">
          <a:xfrm>
            <a:off x="702945" y="552450"/>
            <a:ext cx="6830424" cy="58356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srgbClr val="262626"/>
                </a:solidFill>
                <a:effectLst/>
                <a:uLnTx/>
                <a:uFillTx/>
                <a:latin typeface="微软雅黑"/>
                <a:ea typeface="微软雅黑"/>
                <a:cs typeface="+mn-cs"/>
                <a:sym typeface="+mn-ea"/>
              </a:rPr>
              <a:t>罂粟壳在药物中的应用</a:t>
            </a:r>
          </a:p>
        </p:txBody>
      </p:sp>
      <p:pic>
        <p:nvPicPr>
          <p:cNvPr id="3" name="图片 2"/>
          <p:cNvPicPr>
            <a:picLocks noChangeAspect="1"/>
          </p:cNvPicPr>
          <p:nvPr/>
        </p:nvPicPr>
        <p:blipFill>
          <a:blip r:embed="rId6"/>
          <a:stretch>
            <a:fillRect/>
          </a:stretch>
        </p:blipFill>
        <p:spPr>
          <a:xfrm>
            <a:off x="487045" y="1222375"/>
            <a:ext cx="2787015" cy="3055620"/>
          </a:xfrm>
          <a:prstGeom prst="rect">
            <a:avLst/>
          </a:prstGeom>
        </p:spPr>
      </p:pic>
      <p:pic>
        <p:nvPicPr>
          <p:cNvPr id="4" name="图片 3" descr="9485a421a6d10f5280aab2875e584f5"/>
          <p:cNvPicPr>
            <a:picLocks noChangeAspect="1"/>
          </p:cNvPicPr>
          <p:nvPr/>
        </p:nvPicPr>
        <p:blipFill>
          <a:blip r:embed="rId7"/>
          <a:stretch>
            <a:fillRect/>
          </a:stretch>
        </p:blipFill>
        <p:spPr>
          <a:xfrm>
            <a:off x="3140075" y="1136015"/>
            <a:ext cx="2743200" cy="5035550"/>
          </a:xfrm>
          <a:prstGeom prst="rect">
            <a:avLst/>
          </a:prstGeom>
        </p:spPr>
      </p:pic>
      <p:sp>
        <p:nvSpPr>
          <p:cNvPr id="7" name="椭圆 6"/>
          <p:cNvSpPr/>
          <p:nvPr/>
        </p:nvSpPr>
        <p:spPr>
          <a:xfrm>
            <a:off x="5267325" y="3726815"/>
            <a:ext cx="175260" cy="421640"/>
          </a:xfrm>
          <a:prstGeom prst="ellipse">
            <a:avLst/>
          </a:prstGeom>
          <a:noFill/>
          <a:ln w="4445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cxnSp>
        <p:nvCxnSpPr>
          <p:cNvPr id="8" name="直接箭头连接符 7"/>
          <p:cNvCxnSpPr/>
          <p:nvPr/>
        </p:nvCxnSpPr>
        <p:spPr>
          <a:xfrm flipV="1">
            <a:off x="5545455" y="2510155"/>
            <a:ext cx="2037080" cy="1381125"/>
          </a:xfrm>
          <a:prstGeom prst="straightConnector1">
            <a:avLst/>
          </a:prstGeom>
          <a:ln w="31750">
            <a:solidFill>
              <a:srgbClr val="CC0000"/>
            </a:solidFill>
            <a:tailEnd type="arrow"/>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7686675" y="2172970"/>
            <a:ext cx="421767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FF0000"/>
                </a:solidFill>
                <a:effectLst/>
                <a:uLnTx/>
                <a:uFillTx/>
                <a:latin typeface="微软雅黑"/>
                <a:ea typeface="微软雅黑"/>
                <a:cs typeface="+mn-cs"/>
              </a:rPr>
              <a:t>罂粟壳：止咳止痛</a:t>
            </a:r>
          </a:p>
        </p:txBody>
      </p:sp>
      <p:sp>
        <p:nvSpPr>
          <p:cNvPr id="10" name="文本框 9"/>
          <p:cNvSpPr txBox="1"/>
          <p:nvPr/>
        </p:nvSpPr>
        <p:spPr>
          <a:xfrm>
            <a:off x="7686675" y="3994150"/>
            <a:ext cx="352869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rPr>
              <a:t>遵医嘱，适量服用</a:t>
            </a:r>
          </a:p>
        </p:txBody>
      </p:sp>
      <p:pic>
        <p:nvPicPr>
          <p:cNvPr id="11" name="图片 10"/>
          <p:cNvPicPr>
            <a:picLocks noChangeAspect="1"/>
          </p:cNvPicPr>
          <p:nvPr/>
        </p:nvPicPr>
        <p:blipFill>
          <a:blip r:embed="rId8"/>
          <a:stretch>
            <a:fillRect/>
          </a:stretch>
        </p:blipFill>
        <p:spPr>
          <a:xfrm>
            <a:off x="487045" y="1644650"/>
            <a:ext cx="6965950" cy="4270375"/>
          </a:xfrm>
          <a:prstGeom prst="rect">
            <a:avLst/>
          </a:prstGeom>
          <a:effectLst>
            <a:glow rad="228600">
              <a:schemeClr val="accent5">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0" fill="hold">
                                          <p:stCondLst>
                                            <p:cond delay="0"/>
                                          </p:stCondLst>
                                        </p:cTn>
                                        <p:tgtEl>
                                          <p:spTgt spid="8"/>
                                        </p:tgtEl>
                                        <p:attrNameLst>
                                          <p:attrName>style.visibility</p:attrName>
                                        </p:attrNameLst>
                                      </p:cBhvr>
                                      <p:to>
                                        <p:strVal val="visible"/>
                                      </p:to>
                                    </p:set>
                                    <p:animEffect transition="in" filter="wipe(down)">
                                      <p:cBhvr>
                                        <p:cTn id="12" dur="1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0" fill="hold">
                                          <p:stCondLst>
                                            <p:cond delay="0"/>
                                          </p:stCondLst>
                                        </p:cTn>
                                        <p:tgtEl>
                                          <p:spTgt spid="9"/>
                                        </p:tgtEl>
                                        <p:attrNameLst>
                                          <p:attrName>style.visibility</p:attrName>
                                        </p:attrNameLst>
                                      </p:cBhvr>
                                      <p:to>
                                        <p:strVal val="visible"/>
                                      </p:to>
                                    </p:set>
                                    <p:animEffect transition="in" filter="wipe(down)">
                                      <p:cBhvr>
                                        <p:cTn id="17" dur="1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0" fill="hold">
                                          <p:stCondLst>
                                            <p:cond delay="0"/>
                                          </p:stCondLst>
                                        </p:cTn>
                                        <p:tgtEl>
                                          <p:spTgt spid="11"/>
                                        </p:tgtEl>
                                        <p:attrNameLst>
                                          <p:attrName>style.visibility</p:attrName>
                                        </p:attrNameLst>
                                      </p:cBhvr>
                                      <p:to>
                                        <p:strVal val="visible"/>
                                      </p:to>
                                    </p:set>
                                    <p:animEffect transition="in" filter="wipe(down)">
                                      <p:cBhvr>
                                        <p:cTn id="22" dur="1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0" fill="hold">
                                          <p:stCondLst>
                                            <p:cond delay="0"/>
                                          </p:stCondLst>
                                        </p:cTn>
                                        <p:tgtEl>
                                          <p:spTgt spid="10">
                                            <p:txEl>
                                              <p:pRg st="0" end="0"/>
                                            </p:txEl>
                                          </p:spTgt>
                                        </p:tgtEl>
                                        <p:attrNameLst>
                                          <p:attrName>style.visibility</p:attrName>
                                        </p:attrNameLst>
                                      </p:cBhvr>
                                      <p:to>
                                        <p:strVal val="visible"/>
                                      </p:to>
                                    </p:set>
                                    <p:animEffect transition="in" filter="wipe(down)">
                                      <p:cBhvr>
                                        <p:cTn id="27" dur="1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F2E8E-342D-04DB-F593-6F9B673F202D}"/>
            </a:ext>
          </a:extLst>
        </p:cNvPr>
        <p:cNvGrpSpPr/>
        <p:nvPr/>
      </p:nvGrpSpPr>
      <p:grpSpPr>
        <a:xfrm>
          <a:off x="0" y="0"/>
          <a:ext cx="0" cy="0"/>
          <a:chOff x="0" y="0"/>
          <a:chExt cx="0" cy="0"/>
        </a:xfrm>
      </p:grpSpPr>
      <p:sp>
        <p:nvSpPr>
          <p:cNvPr id="4" name="大橘原创PPT模板-请勿抄袭搬运！微信DAJU_PPT">
            <a:extLst>
              <a:ext uri="{FF2B5EF4-FFF2-40B4-BE49-F238E27FC236}">
                <a16:creationId xmlns:a16="http://schemas.microsoft.com/office/drawing/2014/main" id="{D8A6F6CB-5415-3A7D-56A9-A042A5574FAE}"/>
              </a:ext>
            </a:extLst>
          </p:cNvPr>
          <p:cNvSpPr/>
          <p:nvPr/>
        </p:nvSpPr>
        <p:spPr>
          <a:xfrm>
            <a:off x="200025"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58" name="大橘原创PPT模板-请勿抄袭搬运！微信DAJU_PPT">
            <a:extLst>
              <a:ext uri="{FF2B5EF4-FFF2-40B4-BE49-F238E27FC236}">
                <a16:creationId xmlns:a16="http://schemas.microsoft.com/office/drawing/2014/main" id="{03439C8B-0DE4-1E69-C3DB-201FBF2034FB}"/>
              </a:ext>
            </a:extLst>
          </p:cNvPr>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9" name="大橘原创PPT模板-请勿抄袭搬运！微信DAJU_PPT">
            <a:extLst>
              <a:ext uri="{FF2B5EF4-FFF2-40B4-BE49-F238E27FC236}">
                <a16:creationId xmlns:a16="http://schemas.microsoft.com/office/drawing/2014/main" id="{1C13F24C-D46C-F7C9-CA1D-B4E2D986469A}"/>
              </a:ext>
            </a:extLst>
          </p:cNvPr>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0" name="大橘原创PPT模板-请勿抄袭搬运！微信DAJU_PPT">
            <a:extLst>
              <a:ext uri="{FF2B5EF4-FFF2-40B4-BE49-F238E27FC236}">
                <a16:creationId xmlns:a16="http://schemas.microsoft.com/office/drawing/2014/main" id="{D62A8E0C-3323-9074-0649-DDC44192E2D9}"/>
              </a:ext>
            </a:extLst>
          </p:cNvPr>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1" name="大橘原创PPT模板-请勿抄袭搬运！微信DAJU_PPT">
            <a:extLst>
              <a:ext uri="{FF2B5EF4-FFF2-40B4-BE49-F238E27FC236}">
                <a16:creationId xmlns:a16="http://schemas.microsoft.com/office/drawing/2014/main" id="{F8BCAF32-A17D-F53B-C79A-465580103A60}"/>
              </a:ext>
            </a:extLst>
          </p:cNvPr>
          <p:cNvSpPr/>
          <p:nvPr/>
        </p:nvSpPr>
        <p:spPr>
          <a:xfrm>
            <a:off x="11762376"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7" name="大橘原创PPT模板-请勿抄袭搬运！微信DAJU_PPT">
            <a:extLst>
              <a:ext uri="{FF2B5EF4-FFF2-40B4-BE49-F238E27FC236}">
                <a16:creationId xmlns:a16="http://schemas.microsoft.com/office/drawing/2014/main" id="{110D8B5E-9469-1506-EC92-8EFE135D22AA}"/>
              </a:ext>
            </a:extLst>
          </p:cNvPr>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cxnSp>
        <p:nvCxnSpPr>
          <p:cNvPr id="13" name="直接连接符 12">
            <a:extLst>
              <a:ext uri="{FF2B5EF4-FFF2-40B4-BE49-F238E27FC236}">
                <a16:creationId xmlns:a16="http://schemas.microsoft.com/office/drawing/2014/main" id="{E12133B7-E1BE-D95E-A9AE-7BB7AD64DAEA}"/>
              </a:ext>
            </a:extLst>
          </p:cNvPr>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099E2D87-3B80-75C3-3D1F-569AA11BD66E}"/>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a:extLst>
              <a:ext uri="{FF2B5EF4-FFF2-40B4-BE49-F238E27FC236}">
                <a16:creationId xmlns:a16="http://schemas.microsoft.com/office/drawing/2014/main" id="{9C189423-FEB4-98A4-1CE1-AAAD98D6418C}"/>
              </a:ext>
            </a:extLst>
          </p:cNvPr>
          <p:cNvSpPr txBox="1">
            <a:spLocks noChangeArrowheads="1"/>
          </p:cNvSpPr>
          <p:nvPr>
            <p:custDataLst>
              <p:tags r:id="rId2"/>
            </p:custDataLst>
          </p:nvPr>
        </p:nvSpPr>
        <p:spPr bwMode="auto">
          <a:xfrm>
            <a:off x="702945" y="480060"/>
            <a:ext cx="6696231" cy="5847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srgbClr val="262626"/>
                </a:solidFill>
                <a:effectLst/>
                <a:uLnTx/>
                <a:uFillTx/>
                <a:latin typeface="微软雅黑"/>
                <a:ea typeface="微软雅黑"/>
                <a:cs typeface="+mn-cs"/>
                <a:sym typeface="+mn-ea"/>
              </a:rPr>
              <a:t>避免火锅中加入罂粟壳的预防措施</a:t>
            </a:r>
          </a:p>
        </p:txBody>
      </p:sp>
      <p:sp>
        <p:nvSpPr>
          <p:cNvPr id="11" name="文本框 10">
            <a:extLst>
              <a:ext uri="{FF2B5EF4-FFF2-40B4-BE49-F238E27FC236}">
                <a16:creationId xmlns:a16="http://schemas.microsoft.com/office/drawing/2014/main" id="{12E4D83C-E199-B422-7417-E22174A4733A}"/>
              </a:ext>
            </a:extLst>
          </p:cNvPr>
          <p:cNvSpPr txBox="1"/>
          <p:nvPr/>
        </p:nvSpPr>
        <p:spPr>
          <a:xfrm>
            <a:off x="1971699" y="1815659"/>
            <a:ext cx="7180399" cy="254768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2626"/>
                </a:solidFill>
                <a:effectLst/>
                <a:uLnTx/>
                <a:uFillTx/>
                <a:latin typeface="微软雅黑"/>
                <a:ea typeface="微软雅黑"/>
                <a:cs typeface="+mn-cs"/>
              </a:rPr>
              <a:t>1.</a:t>
            </a:r>
            <a:r>
              <a:rPr kumimoji="0" lang="zh-CN" altLang="en-US" sz="2800" b="1" i="0" u="none" strike="noStrike" kern="1200" cap="none" spc="0" normalizeH="0" baseline="0" noProof="0" dirty="0">
                <a:ln>
                  <a:noFill/>
                </a:ln>
                <a:solidFill>
                  <a:srgbClr val="262626"/>
                </a:solidFill>
                <a:effectLst/>
                <a:uLnTx/>
                <a:uFillTx/>
                <a:latin typeface="微软雅黑"/>
                <a:ea typeface="微软雅黑"/>
                <a:cs typeface="+mn-cs"/>
              </a:rPr>
              <a:t>强检测，技术支撑专业化</a:t>
            </a:r>
            <a:endParaRPr kumimoji="0" lang="en-US" altLang="zh-CN" sz="2800" b="1" i="0" u="none" strike="noStrike" kern="1200" cap="none" spc="0" normalizeH="0" baseline="0" noProof="0" dirty="0">
              <a:ln>
                <a:noFill/>
              </a:ln>
              <a:solidFill>
                <a:srgbClr val="262626"/>
              </a:solidFill>
              <a:effectLst/>
              <a:uLnTx/>
              <a:uFillTx/>
              <a:latin typeface="微软雅黑"/>
              <a:ea typeface="微软雅黑"/>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2626"/>
                </a:solidFill>
                <a:effectLst/>
                <a:uLnTx/>
                <a:uFillTx/>
                <a:latin typeface="微软雅黑"/>
                <a:ea typeface="微软雅黑"/>
                <a:cs typeface="+mn-cs"/>
              </a:rPr>
              <a:t>   </a:t>
            </a:r>
            <a:r>
              <a:rPr kumimoji="0" lang="zh-CN" altLang="en-US" sz="2800" b="0" i="0" u="none" strike="noStrike" kern="1200" cap="none" spc="0" normalizeH="0" baseline="0" noProof="0" dirty="0">
                <a:ln>
                  <a:noFill/>
                </a:ln>
                <a:solidFill>
                  <a:srgbClr val="262626"/>
                </a:solidFill>
                <a:effectLst/>
                <a:uLnTx/>
                <a:uFillTx/>
                <a:latin typeface="微软雅黑"/>
                <a:ea typeface="微软雅黑"/>
                <a:cs typeface="+mn-cs"/>
              </a:rPr>
              <a:t>加快非法添加物质检测方法的开发</a:t>
            </a:r>
            <a:endParaRPr kumimoji="0" lang="en-US" altLang="zh-CN" sz="2800" b="0" i="0" u="none" strike="noStrike" kern="1200" cap="none" spc="0" normalizeH="0" baseline="0" noProof="0" dirty="0">
              <a:ln>
                <a:noFill/>
              </a:ln>
              <a:solidFill>
                <a:srgbClr val="262626"/>
              </a:solidFill>
              <a:effectLst/>
              <a:uLnTx/>
              <a:uFillTx/>
              <a:latin typeface="微软雅黑"/>
              <a:ea typeface="微软雅黑"/>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262626"/>
                </a:solidFill>
                <a:effectLst/>
                <a:uLnTx/>
                <a:uFillTx/>
                <a:latin typeface="微软雅黑"/>
                <a:ea typeface="微软雅黑"/>
                <a:cs typeface="+mn-cs"/>
              </a:rPr>
              <a:t>   </a:t>
            </a:r>
            <a:r>
              <a:rPr kumimoji="0" lang="zh-CN" altLang="en-US" sz="2800" b="0" i="0" u="none" strike="noStrike" kern="1200" cap="none" spc="0" normalizeH="0" baseline="0" noProof="0" dirty="0">
                <a:ln>
                  <a:noFill/>
                </a:ln>
                <a:solidFill>
                  <a:srgbClr val="262626"/>
                </a:solidFill>
                <a:effectLst/>
                <a:uLnTx/>
                <a:uFillTx/>
                <a:latin typeface="微软雅黑"/>
                <a:ea typeface="微软雅黑"/>
                <a:cs typeface="+mn-cs"/>
              </a:rPr>
              <a:t>加快建立快速筛查方法</a:t>
            </a:r>
          </a:p>
        </p:txBody>
      </p:sp>
      <p:sp>
        <p:nvSpPr>
          <p:cNvPr id="12" name="文本框 11">
            <a:extLst>
              <a:ext uri="{FF2B5EF4-FFF2-40B4-BE49-F238E27FC236}">
                <a16:creationId xmlns:a16="http://schemas.microsoft.com/office/drawing/2014/main" id="{191DFDBB-90BD-53C8-D482-48EA5F380C18}"/>
              </a:ext>
            </a:extLst>
          </p:cNvPr>
          <p:cNvSpPr txBox="1"/>
          <p:nvPr/>
        </p:nvSpPr>
        <p:spPr>
          <a:xfrm>
            <a:off x="1971699" y="4760561"/>
            <a:ext cx="6767046" cy="6625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2626"/>
                </a:solidFill>
                <a:effectLst/>
                <a:uLnTx/>
                <a:uFillTx/>
                <a:latin typeface="微软雅黑"/>
                <a:ea typeface="微软雅黑"/>
                <a:cs typeface="+mn-cs"/>
              </a:rPr>
              <a:t>2.</a:t>
            </a:r>
            <a:r>
              <a:rPr kumimoji="0" lang="zh-CN" altLang="en-US" sz="2800" b="1" i="0" u="none" strike="noStrike" kern="1200" cap="none" spc="0" normalizeH="0" baseline="0" noProof="0" dirty="0">
                <a:ln>
                  <a:noFill/>
                </a:ln>
                <a:solidFill>
                  <a:srgbClr val="262626"/>
                </a:solidFill>
                <a:effectLst/>
                <a:uLnTx/>
                <a:uFillTx/>
                <a:latin typeface="微软雅黑"/>
                <a:ea typeface="微软雅黑"/>
                <a:cs typeface="+mn-cs"/>
              </a:rPr>
              <a:t>强能力，形成打击非法添加的高压态势</a:t>
            </a:r>
          </a:p>
        </p:txBody>
      </p:sp>
      <p:pic>
        <p:nvPicPr>
          <p:cNvPr id="6" name="图片 5">
            <a:extLst>
              <a:ext uri="{FF2B5EF4-FFF2-40B4-BE49-F238E27FC236}">
                <a16:creationId xmlns:a16="http://schemas.microsoft.com/office/drawing/2014/main" id="{593F31FB-905E-87B2-C636-42D6214A0BD4}"/>
              </a:ext>
            </a:extLst>
          </p:cNvPr>
          <p:cNvPicPr>
            <a:picLocks noChangeAspect="1"/>
          </p:cNvPicPr>
          <p:nvPr/>
        </p:nvPicPr>
        <p:blipFill>
          <a:blip r:embed="rId5"/>
          <a:stretch>
            <a:fillRect/>
          </a:stretch>
        </p:blipFill>
        <p:spPr>
          <a:xfrm>
            <a:off x="8772536" y="4202741"/>
            <a:ext cx="2921760" cy="2259019"/>
          </a:xfrm>
          <a:prstGeom prst="rect">
            <a:avLst/>
          </a:prstGeom>
        </p:spPr>
      </p:pic>
    </p:spTree>
    <p:extLst>
      <p:ext uri="{BB962C8B-B14F-4D97-AF65-F5344CB8AC3E}">
        <p14:creationId xmlns:p14="http://schemas.microsoft.com/office/powerpoint/2010/main" val="21422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0" fill="hold">
                                          <p:stCondLst>
                                            <p:cond delay="0"/>
                                          </p:stCondLst>
                                        </p:cTn>
                                        <p:tgtEl>
                                          <p:spTgt spid="11"/>
                                        </p:tgtEl>
                                        <p:attrNameLst>
                                          <p:attrName>style.visibility</p:attrName>
                                        </p:attrNameLst>
                                      </p:cBhvr>
                                      <p:to>
                                        <p:strVal val="visible"/>
                                      </p:to>
                                    </p:set>
                                    <p:animEffect transition="in" filter="wipe(down)">
                                      <p:cBhvr>
                                        <p:cTn id="7" dur="1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0" fill="hold">
                                          <p:stCondLst>
                                            <p:cond delay="0"/>
                                          </p:stCondLst>
                                        </p:cTn>
                                        <p:tgtEl>
                                          <p:spTgt spid="12"/>
                                        </p:tgtEl>
                                        <p:attrNameLst>
                                          <p:attrName>style.visibility</p:attrName>
                                        </p:attrNameLst>
                                      </p:cBhvr>
                                      <p:to>
                                        <p:strVal val="visible"/>
                                      </p:to>
                                    </p:set>
                                    <p:animEffect transition="in" filter="wipe(down)">
                                      <p:cBhvr>
                                        <p:cTn id="12" dur="1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大橘原创PPT模板-请勿抄袭搬运！微信DAJU_PPT"/>
          <p:cNvSpPr/>
          <p:nvPr/>
        </p:nvSpPr>
        <p:spPr>
          <a:xfrm>
            <a:off x="243840"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57" name="大橘原创PPT模板-请勿抄袭搬运！微信DAJU_PPT"/>
          <p:cNvSpPr/>
          <p:nvPr/>
        </p:nvSpPr>
        <p:spPr>
          <a:xfrm>
            <a:off x="42672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8" name="大橘原创PPT模板-请勿抄袭搬运！微信DAJU_PPT"/>
          <p:cNvSpPr/>
          <p:nvPr/>
        </p:nvSpPr>
        <p:spPr>
          <a:xfrm>
            <a:off x="35560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9" name="大橘原创PPT模板-请勿抄袭搬运！微信DAJU_PPT"/>
          <p:cNvSpPr/>
          <p:nvPr/>
        </p:nvSpPr>
        <p:spPr>
          <a:xfrm>
            <a:off x="35560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0" name="大橘原创PPT模板-请勿抄袭搬运！微信DAJU_PPT"/>
          <p:cNvSpPr/>
          <p:nvPr/>
        </p:nvSpPr>
        <p:spPr>
          <a:xfrm>
            <a:off x="1169416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1" name="大橘原创PPT模板-请勿抄袭搬运！微信DAJU_PPT"/>
          <p:cNvSpPr/>
          <p:nvPr/>
        </p:nvSpPr>
        <p:spPr>
          <a:xfrm>
            <a:off x="1169416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93" name="大橘原创PPT模板-请勿抄袭搬运！微信DAJU_PPT"/>
          <p:cNvSpPr/>
          <p:nvPr/>
        </p:nvSpPr>
        <p:spPr>
          <a:xfrm>
            <a:off x="2438629" y="2466531"/>
            <a:ext cx="652742" cy="835660"/>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86A84"/>
                </a:solidFill>
                <a:effectLst/>
                <a:uLnTx/>
                <a:uFillTx/>
                <a:latin typeface="微软雅黑"/>
                <a:ea typeface="微软雅黑"/>
                <a:cs typeface="+mn-ea"/>
                <a:sym typeface="+mn-lt"/>
              </a:rPr>
              <a:t>  </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64" y="663635"/>
            <a:ext cx="3419742" cy="769442"/>
          </a:xfrm>
          <a:prstGeom prst="rect">
            <a:avLst/>
          </a:prstGeom>
        </p:spPr>
      </p:pic>
      <p:sp>
        <p:nvSpPr>
          <p:cNvPr id="5" name="文本框 4"/>
          <p:cNvSpPr txBox="1"/>
          <p:nvPr/>
        </p:nvSpPr>
        <p:spPr>
          <a:xfrm>
            <a:off x="4570730" y="3136900"/>
            <a:ext cx="752030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0000"/>
                </a:solidFill>
                <a:effectLst/>
                <a:uLnTx/>
                <a:uFillTx/>
                <a:latin typeface="微软雅黑"/>
                <a:ea typeface="微软雅黑"/>
                <a:cs typeface="+mn-cs"/>
              </a:rPr>
              <a:t>3.</a:t>
            </a:r>
            <a:r>
              <a:rPr kumimoji="0" lang="zh-CN" altLang="en-US" sz="3200" b="1" i="0" u="none" strike="noStrike" kern="1200" cap="none" spc="0" normalizeH="0" baseline="0" noProof="0">
                <a:ln>
                  <a:noFill/>
                </a:ln>
                <a:solidFill>
                  <a:srgbClr val="262626"/>
                </a:solidFill>
                <a:effectLst/>
                <a:uLnTx/>
                <a:uFillTx/>
                <a:latin typeface="微软雅黑"/>
                <a:ea typeface="微软雅黑"/>
                <a:cs typeface="+mn-cs"/>
              </a:rPr>
              <a:t>火锅好吃到停不下来是</a:t>
            </a:r>
            <a:r>
              <a:rPr kumimoji="0" lang="zh-CN" altLang="en-US" sz="3200" b="1" i="0" u="none" strike="noStrike" kern="1200" cap="none" spc="0" normalizeH="0" baseline="0" noProof="0">
                <a:ln>
                  <a:noFill/>
                </a:ln>
                <a:solidFill>
                  <a:srgbClr val="FF0000"/>
                </a:solidFill>
                <a:effectLst/>
                <a:uLnTx/>
                <a:uFillTx/>
                <a:latin typeface="微软雅黑"/>
                <a:ea typeface="微软雅黑"/>
                <a:cs typeface="+mn-cs"/>
              </a:rPr>
              <a:t>罂粟壳</a:t>
            </a:r>
            <a:r>
              <a:rPr kumimoji="0" lang="zh-CN" altLang="en-US" sz="3200" b="1" i="0" u="none" strike="noStrike" kern="1200" cap="none" spc="0" normalizeH="0" baseline="0" noProof="0">
                <a:ln>
                  <a:noFill/>
                </a:ln>
                <a:solidFill>
                  <a:srgbClr val="262626"/>
                </a:solidFill>
                <a:effectLst/>
                <a:uLnTx/>
                <a:uFillTx/>
                <a:latin typeface="微软雅黑"/>
                <a:ea typeface="微软雅黑"/>
                <a:cs typeface="+mn-cs"/>
              </a:rPr>
              <a:t>在作祟</a:t>
            </a:r>
          </a:p>
        </p:txBody>
      </p:sp>
      <p:pic>
        <p:nvPicPr>
          <p:cNvPr id="9" name="图片 8"/>
          <p:cNvPicPr>
            <a:picLocks noChangeAspect="1"/>
          </p:cNvPicPr>
          <p:nvPr/>
        </p:nvPicPr>
        <p:blipFill>
          <a:blip r:embed="rId3"/>
          <a:stretch>
            <a:fillRect/>
          </a:stretch>
        </p:blipFill>
        <p:spPr>
          <a:xfrm>
            <a:off x="677545" y="2022475"/>
            <a:ext cx="3805555" cy="31349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大橘原创PPT模板-请勿抄袭搬运！微信DAJU_PPT"/>
          <p:cNvSpPr/>
          <p:nvPr/>
        </p:nvSpPr>
        <p:spPr>
          <a:xfrm>
            <a:off x="200025"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58" name="大橘原创PPT模板-请勿抄袭搬运！微信DAJU_PPT"/>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9" name="大橘原创PPT模板-请勿抄袭搬运！微信DAJU_PPT"/>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0" name="大橘原创PPT模板-请勿抄袭搬运！微信DAJU_PPT"/>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1" name="大橘原创PPT模板-请勿抄袭搬运！微信DAJU_PPT"/>
          <p:cNvSpPr/>
          <p:nvPr/>
        </p:nvSpPr>
        <p:spPr>
          <a:xfrm>
            <a:off x="11762376"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7" name="大橘原创PPT模板-请勿抄袭搬运！微信DAJU_PPT"/>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cxnSp>
        <p:nvCxnSpPr>
          <p:cNvPr id="13" name="直接连接符 12"/>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p:cNvSpPr txBox="1">
            <a:spLocks noChangeArrowheads="1"/>
          </p:cNvSpPr>
          <p:nvPr>
            <p:custDataLst>
              <p:tags r:id="rId2"/>
            </p:custDataLst>
          </p:nvPr>
        </p:nvSpPr>
        <p:spPr bwMode="auto">
          <a:xfrm>
            <a:off x="702945" y="480060"/>
            <a:ext cx="5249545" cy="58356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srgbClr val="CC0000"/>
                </a:solidFill>
                <a:effectLst/>
                <a:uLnTx/>
                <a:uFillTx/>
                <a:latin typeface="微软雅黑"/>
                <a:ea typeface="微软雅黑"/>
                <a:cs typeface="+mn-cs"/>
                <a:sym typeface="+mn-ea"/>
              </a:rPr>
              <a:t>本章案例启示</a:t>
            </a:r>
          </a:p>
        </p:txBody>
      </p:sp>
      <p:pic>
        <p:nvPicPr>
          <p:cNvPr id="8" name="图片 7"/>
          <p:cNvPicPr>
            <a:picLocks noChangeAspect="1"/>
          </p:cNvPicPr>
          <p:nvPr/>
        </p:nvPicPr>
        <p:blipFill>
          <a:blip r:embed="rId5"/>
          <a:stretch>
            <a:fillRect/>
          </a:stretch>
        </p:blipFill>
        <p:spPr>
          <a:xfrm>
            <a:off x="702945" y="2089785"/>
            <a:ext cx="4879340" cy="3644900"/>
          </a:xfrm>
          <a:prstGeom prst="rect">
            <a:avLst/>
          </a:prstGeom>
        </p:spPr>
      </p:pic>
      <p:sp>
        <p:nvSpPr>
          <p:cNvPr id="11" name="文本框 10"/>
          <p:cNvSpPr txBox="1"/>
          <p:nvPr/>
        </p:nvSpPr>
        <p:spPr>
          <a:xfrm>
            <a:off x="5751830" y="1946910"/>
            <a:ext cx="474345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FF0000"/>
                </a:solidFill>
                <a:effectLst/>
                <a:uLnTx/>
                <a:uFillTx/>
                <a:latin typeface="微软雅黑"/>
                <a:ea typeface="微软雅黑"/>
                <a:cs typeface="+mn-cs"/>
              </a:rPr>
              <a:t>石蜡、回收油、罂粟壳</a:t>
            </a:r>
          </a:p>
        </p:txBody>
      </p:sp>
      <p:sp>
        <p:nvSpPr>
          <p:cNvPr id="12" name="文本框 11"/>
          <p:cNvSpPr txBox="1"/>
          <p:nvPr/>
        </p:nvSpPr>
        <p:spPr>
          <a:xfrm>
            <a:off x="5751830" y="3704590"/>
            <a:ext cx="6010275" cy="203009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rPr>
              <a:t>消费者：</a:t>
            </a:r>
            <a:r>
              <a:rPr kumimoji="0" lang="zh-CN" altLang="en-US" sz="2800" b="0" i="0" u="none" strike="noStrike" kern="1200" cap="none" spc="0" normalizeH="0" baseline="0" noProof="0">
                <a:ln>
                  <a:noFill/>
                </a:ln>
                <a:solidFill>
                  <a:srgbClr val="262626"/>
                </a:solidFill>
                <a:effectLst/>
                <a:uLnTx/>
                <a:uFillTx/>
                <a:latin typeface="微软雅黑"/>
                <a:ea typeface="微软雅黑"/>
                <a:cs typeface="+mn-cs"/>
              </a:rPr>
              <a:t>提高警惕</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rPr>
              <a:t>生产企业：</a:t>
            </a:r>
            <a:r>
              <a:rPr kumimoji="0" lang="zh-CN" altLang="en-US" sz="2800" b="0" i="0" u="none" strike="noStrike" kern="1200" cap="none" spc="0" normalizeH="0" baseline="0" noProof="0">
                <a:ln>
                  <a:noFill/>
                </a:ln>
                <a:solidFill>
                  <a:srgbClr val="262626"/>
                </a:solidFill>
                <a:effectLst/>
                <a:uLnTx/>
                <a:uFillTx/>
                <a:latin typeface="微软雅黑"/>
                <a:ea typeface="微软雅黑"/>
                <a:cs typeface="+mn-cs"/>
              </a:rPr>
              <a:t>认真执行各项标准的规定</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262626"/>
                </a:solidFill>
                <a:effectLst/>
                <a:uLnTx/>
                <a:uFillTx/>
                <a:latin typeface="微软雅黑"/>
                <a:ea typeface="微软雅黑"/>
                <a:cs typeface="+mn-cs"/>
              </a:rPr>
              <a:t>监管部门：</a:t>
            </a:r>
            <a:r>
              <a:rPr kumimoji="0" lang="zh-CN" altLang="en-US" sz="2800" b="0" i="0" u="none" strike="noStrike" kern="1200" cap="none" spc="0" normalizeH="0" baseline="0" noProof="0">
                <a:ln>
                  <a:noFill/>
                </a:ln>
                <a:solidFill>
                  <a:srgbClr val="262626"/>
                </a:solidFill>
                <a:effectLst/>
                <a:uLnTx/>
                <a:uFillTx/>
                <a:latin typeface="微软雅黑"/>
                <a:ea typeface="微软雅黑"/>
                <a:cs typeface="+mn-cs"/>
              </a:rPr>
              <a:t>加大宣传</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0" fill="hold">
                                          <p:stCondLst>
                                            <p:cond delay="0"/>
                                          </p:stCondLst>
                                        </p:cTn>
                                        <p:tgtEl>
                                          <p:spTgt spid="11"/>
                                        </p:tgtEl>
                                        <p:attrNameLst>
                                          <p:attrName>style.visibility</p:attrName>
                                        </p:attrNameLst>
                                      </p:cBhvr>
                                      <p:to>
                                        <p:strVal val="visible"/>
                                      </p:to>
                                    </p:set>
                                    <p:animEffect transition="in" filter="wipe(down)">
                                      <p:cBhvr>
                                        <p:cTn id="7" dur="1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0" fill="hold">
                                          <p:stCondLst>
                                            <p:cond delay="0"/>
                                          </p:stCondLst>
                                        </p:cTn>
                                        <p:tgtEl>
                                          <p:spTgt spid="12"/>
                                        </p:tgtEl>
                                        <p:attrNameLst>
                                          <p:attrName>style.visibility</p:attrName>
                                        </p:attrNameLst>
                                      </p:cBhvr>
                                      <p:to>
                                        <p:strVal val="visible"/>
                                      </p:to>
                                    </p:set>
                                    <p:animEffect transition="in" filter="wipe(down)">
                                      <p:cBhvr>
                                        <p:cTn id="12" dur="1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1672" y="1031253"/>
            <a:ext cx="1588655" cy="1607493"/>
          </a:xfrm>
          <a:prstGeom prst="rect">
            <a:avLst/>
          </a:prstGeom>
        </p:spPr>
      </p:pic>
      <p:sp>
        <p:nvSpPr>
          <p:cNvPr id="186" name="大橘原创PPT模板-请勿抄袭搬运！微信DAJU_PPT"/>
          <p:cNvSpPr/>
          <p:nvPr/>
        </p:nvSpPr>
        <p:spPr>
          <a:xfrm>
            <a:off x="243840"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87" name="大橘原创PPT模板-请勿抄袭搬运！微信DAJU_PPT"/>
          <p:cNvSpPr/>
          <p:nvPr/>
        </p:nvSpPr>
        <p:spPr>
          <a:xfrm>
            <a:off x="42672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88" name="大橘原创PPT模板-请勿抄袭搬运！微信DAJU_PPT"/>
          <p:cNvSpPr/>
          <p:nvPr/>
        </p:nvSpPr>
        <p:spPr>
          <a:xfrm>
            <a:off x="35560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89" name="大橘原创PPT模板-请勿抄袭搬运！微信DAJU_PPT"/>
          <p:cNvSpPr/>
          <p:nvPr/>
        </p:nvSpPr>
        <p:spPr>
          <a:xfrm>
            <a:off x="35560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90" name="大橘原创PPT模板-请勿抄袭搬运！微信DAJU_PPT"/>
          <p:cNvSpPr/>
          <p:nvPr/>
        </p:nvSpPr>
        <p:spPr>
          <a:xfrm>
            <a:off x="1169416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91" name="大橘原创PPT模板-请勿抄袭搬运！微信DAJU_PPT"/>
          <p:cNvSpPr/>
          <p:nvPr/>
        </p:nvSpPr>
        <p:spPr>
          <a:xfrm>
            <a:off x="1169416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5" name="大橘原创PPT模板-请勿抄袭搬运！微信DAJU_PPT"/>
          <p:cNvSpPr/>
          <p:nvPr/>
        </p:nvSpPr>
        <p:spPr>
          <a:xfrm>
            <a:off x="0" y="1988427"/>
            <a:ext cx="12192000" cy="2939048"/>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5" name="大橘原创PPT模板-请勿抄袭搬运！微信DAJU_PPT"/>
          <p:cNvSpPr/>
          <p:nvPr/>
        </p:nvSpPr>
        <p:spPr>
          <a:xfrm>
            <a:off x="3562348" y="2794572"/>
            <a:ext cx="5080000" cy="1353820"/>
          </a:xfrm>
          <a:prstGeom prst="rect">
            <a:avLst/>
          </a:prstGeom>
        </p:spPr>
        <p:txBody>
          <a:bodyPr wrap="none" lIns="0" tIns="0" rIns="0" bIns="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altLang="zh-CN" sz="8800" b="1" i="0" u="none" strike="noStrike" kern="1200" cap="none" spc="300" normalizeH="0" baseline="0" noProof="0" dirty="0">
                <a:ln>
                  <a:noFill/>
                </a:ln>
                <a:solidFill>
                  <a:srgbClr val="FFFFFF"/>
                </a:solidFill>
                <a:effectLst/>
                <a:uLnTx/>
                <a:uFillTx/>
                <a:latin typeface="微软雅黑"/>
                <a:ea typeface="微软雅黑"/>
                <a:cs typeface="+mn-cs"/>
              </a:rPr>
              <a:t>THANKS</a:t>
            </a: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7936" y="1053453"/>
            <a:ext cx="1588655" cy="15852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大橘原创PPT模板-请勿抄袭搬运！微信DAJU_PPT"/>
          <p:cNvSpPr>
            <a:spLocks noGrp="1" noRot="1" noMove="1" noResize="1" noEditPoints="1" noAdjustHandles="1" noChangeArrowheads="1" noChangeShapeType="1"/>
          </p:cNvSpPr>
          <p:nvPr/>
        </p:nvSpPr>
        <p:spPr>
          <a:xfrm>
            <a:off x="42672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大橘原创PPT模板-请勿抄袭搬运！微信DAJU_PPT"/>
          <p:cNvSpPr/>
          <p:nvPr/>
        </p:nvSpPr>
        <p:spPr>
          <a:xfrm>
            <a:off x="35560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大橘原创PPT模板-请勿抄袭搬运！微信DAJU_PPT"/>
          <p:cNvSpPr/>
          <p:nvPr/>
        </p:nvSpPr>
        <p:spPr>
          <a:xfrm>
            <a:off x="1169416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大橘原创PPT模板-请勿抄袭搬运！微信DAJU_PPT"/>
          <p:cNvSpPr/>
          <p:nvPr/>
        </p:nvSpPr>
        <p:spPr>
          <a:xfrm>
            <a:off x="1169416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774701" y="1063670"/>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4" name="TextBox 6"/>
          <p:cNvSpPr txBox="1">
            <a:spLocks noChangeArrowheads="1"/>
          </p:cNvSpPr>
          <p:nvPr>
            <p:custDataLst>
              <p:tags r:id="rId2"/>
            </p:custDataLst>
          </p:nvPr>
        </p:nvSpPr>
        <p:spPr bwMode="auto">
          <a:xfrm>
            <a:off x="703037" y="552450"/>
            <a:ext cx="6253635" cy="523220"/>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None/>
              <a:defRPr/>
            </a:pPr>
            <a:r>
              <a:rPr lang="en-US" altLang="zh-CN" sz="2800" b="1" dirty="0">
                <a:solidFill>
                  <a:srgbClr val="CC0000"/>
                </a:solidFill>
                <a:latin typeface="+mn-ea"/>
                <a:ea typeface="+mn-ea"/>
                <a:sym typeface="+mn-ea"/>
              </a:rPr>
              <a:t>1.</a:t>
            </a:r>
            <a:r>
              <a:rPr lang="zh-CN" altLang="en-US" sz="2800" b="1" dirty="0">
                <a:solidFill>
                  <a:srgbClr val="CC0000"/>
                </a:solidFill>
                <a:latin typeface="+mn-ea"/>
                <a:ea typeface="+mn-ea"/>
                <a:sym typeface="+mn-lt"/>
              </a:rPr>
              <a:t>火锅底料中非法加入石蜡</a:t>
            </a:r>
            <a:r>
              <a:rPr lang="zh-CN" altLang="en-US" sz="2800" b="1" dirty="0">
                <a:solidFill>
                  <a:srgbClr val="CC0000"/>
                </a:solidFill>
                <a:latin typeface="+mn-ea"/>
                <a:ea typeface="+mn-ea"/>
                <a:sym typeface="+mn-ea"/>
              </a:rPr>
              <a:t>案例及分析</a:t>
            </a:r>
          </a:p>
        </p:txBody>
      </p:sp>
      <p:sp>
        <p:nvSpPr>
          <p:cNvPr id="15" name="文本框 14"/>
          <p:cNvSpPr txBox="1">
            <a:spLocks noGrp="1" noRot="1" noMove="1" noResize="1" noEditPoints="1" noAdjustHandles="1" noChangeArrowheads="1" noChangeShapeType="1"/>
          </p:cNvSpPr>
          <p:nvPr/>
        </p:nvSpPr>
        <p:spPr>
          <a:xfrm>
            <a:off x="3854398" y="1063625"/>
            <a:ext cx="7562901" cy="2951449"/>
          </a:xfrm>
          <a:prstGeom prst="rect">
            <a:avLst/>
          </a:prstGeom>
          <a:noFill/>
        </p:spPr>
        <p:txBody>
          <a:bodyPr wrap="square" rtlCol="0">
            <a:spAutoFit/>
          </a:bodyPr>
          <a:lstStyle/>
          <a:p>
            <a:pPr algn="just">
              <a:lnSpc>
                <a:spcPct val="150000"/>
              </a:lnSpc>
            </a:pPr>
            <a:r>
              <a:rPr lang="zh-CN" altLang="en-US" dirty="0">
                <a:solidFill>
                  <a:srgbClr val="333333"/>
                </a:solidFill>
                <a:latin typeface="Helvetica Neue"/>
              </a:rPr>
              <a:t>        </a:t>
            </a:r>
            <a:r>
              <a:rPr lang="en-US" altLang="zh-CN" dirty="0">
                <a:solidFill>
                  <a:srgbClr val="333333"/>
                </a:solidFill>
                <a:latin typeface="Helvetica Neue"/>
              </a:rPr>
              <a:t>2004</a:t>
            </a:r>
            <a:r>
              <a:rPr lang="zh-CN" altLang="en-US" dirty="0">
                <a:solidFill>
                  <a:srgbClr val="333333"/>
                </a:solidFill>
                <a:latin typeface="Helvetica Neue"/>
              </a:rPr>
              <a:t>年</a:t>
            </a:r>
            <a:r>
              <a:rPr lang="en-US" altLang="zh-CN" dirty="0">
                <a:solidFill>
                  <a:srgbClr val="333333"/>
                </a:solidFill>
                <a:latin typeface="Helvetica Neue"/>
              </a:rPr>
              <a:t>2</a:t>
            </a:r>
            <a:r>
              <a:rPr lang="zh-CN" altLang="en-US" dirty="0">
                <a:solidFill>
                  <a:srgbClr val="333333"/>
                </a:solidFill>
                <a:latin typeface="Helvetica Neue"/>
              </a:rPr>
              <a:t>月</a:t>
            </a:r>
            <a:r>
              <a:rPr lang="en-US" altLang="zh-CN" dirty="0">
                <a:solidFill>
                  <a:srgbClr val="333333"/>
                </a:solidFill>
                <a:latin typeface="Helvetica Neue"/>
              </a:rPr>
              <a:t>1</a:t>
            </a:r>
            <a:r>
              <a:rPr lang="zh-CN" altLang="en-US" dirty="0">
                <a:solidFill>
                  <a:srgbClr val="333333"/>
                </a:solidFill>
                <a:latin typeface="Helvetica Neue"/>
              </a:rPr>
              <a:t>日，央视</a:t>
            </a:r>
            <a:r>
              <a:rPr lang="en-US" altLang="zh-CN" dirty="0">
                <a:solidFill>
                  <a:srgbClr val="333333"/>
                </a:solidFill>
                <a:latin typeface="Helvetica Neue"/>
              </a:rPr>
              <a:t>《</a:t>
            </a:r>
            <a:r>
              <a:rPr lang="zh-CN" altLang="en-US" dirty="0">
                <a:solidFill>
                  <a:srgbClr val="333333"/>
                </a:solidFill>
                <a:latin typeface="Helvetica Neue"/>
              </a:rPr>
              <a:t>每周质量报告</a:t>
            </a:r>
            <a:r>
              <a:rPr lang="en-US" altLang="zh-CN" dirty="0">
                <a:solidFill>
                  <a:srgbClr val="333333"/>
                </a:solidFill>
                <a:latin typeface="Helvetica Neue"/>
              </a:rPr>
              <a:t>》</a:t>
            </a:r>
            <a:r>
              <a:rPr lang="zh-CN" altLang="en-US" dirty="0">
                <a:solidFill>
                  <a:srgbClr val="333333"/>
                </a:solidFill>
                <a:latin typeface="Helvetica Neue"/>
              </a:rPr>
              <a:t>栏目播出了记者深入重庆市农贸市场以及暗藏在居民小区的生产窝点，调查火锅底料掺加石蜡的问题。随后又在重庆市江北区江苏人刘某的</a:t>
            </a:r>
            <a:r>
              <a:rPr lang="zh-CN" altLang="en-US" b="1" dirty="0">
                <a:solidFill>
                  <a:srgbClr val="7030A0"/>
                </a:solidFill>
                <a:latin typeface="Helvetica Neue"/>
              </a:rPr>
              <a:t>食品厂原料库里找到了石蜡包装袋。</a:t>
            </a:r>
            <a:endParaRPr lang="en-US" altLang="zh-CN" b="1" dirty="0">
              <a:solidFill>
                <a:srgbClr val="7030A0"/>
              </a:solidFill>
              <a:latin typeface="Helvetica Neue"/>
            </a:endParaRPr>
          </a:p>
          <a:p>
            <a:pPr algn="just">
              <a:lnSpc>
                <a:spcPct val="150000"/>
              </a:lnSpc>
            </a:pPr>
            <a:r>
              <a:rPr lang="en-US" altLang="zh-CN" dirty="0">
                <a:solidFill>
                  <a:srgbClr val="333333"/>
                </a:solidFill>
                <a:latin typeface="Helvetica Neue"/>
              </a:rPr>
              <a:t>        </a:t>
            </a:r>
            <a:r>
              <a:rPr lang="zh-CN" altLang="en-US" dirty="0">
                <a:solidFill>
                  <a:srgbClr val="333333"/>
                </a:solidFill>
                <a:latin typeface="Helvetica Neue"/>
              </a:rPr>
              <a:t>重庆火锅是重庆的一张</a:t>
            </a:r>
            <a:r>
              <a:rPr lang="zh-CN" altLang="en-US" b="1" dirty="0">
                <a:solidFill>
                  <a:srgbClr val="7030A0"/>
                </a:solidFill>
                <a:latin typeface="Helvetica Neue"/>
              </a:rPr>
              <a:t>名片</a:t>
            </a:r>
            <a:r>
              <a:rPr lang="zh-CN" altLang="en-US" dirty="0">
                <a:solidFill>
                  <a:srgbClr val="333333"/>
                </a:solidFill>
                <a:latin typeface="Helvetica Neue"/>
              </a:rPr>
              <a:t>，每年给重庆带来了几十亿元的收入。</a:t>
            </a:r>
            <a:r>
              <a:rPr lang="en-US" altLang="zh-CN" dirty="0">
                <a:solidFill>
                  <a:srgbClr val="333333"/>
                </a:solidFill>
                <a:latin typeface="Helvetica Neue"/>
              </a:rPr>
              <a:t>2004</a:t>
            </a:r>
            <a:r>
              <a:rPr lang="zh-CN" altLang="en-US" dirty="0">
                <a:solidFill>
                  <a:srgbClr val="333333"/>
                </a:solidFill>
                <a:latin typeface="Helvetica Neue"/>
              </a:rPr>
              <a:t>年，火锅底料中掺入“石蜡”事件曝光后，重庆火锅行业遭受了巨大的</a:t>
            </a:r>
            <a:r>
              <a:rPr lang="zh-CN" altLang="en-US" b="1" dirty="0">
                <a:solidFill>
                  <a:srgbClr val="7030A0"/>
                </a:solidFill>
                <a:latin typeface="Helvetica Neue"/>
              </a:rPr>
              <a:t>信誉危机</a:t>
            </a:r>
            <a:r>
              <a:rPr lang="zh-CN" altLang="en-US" dirty="0">
                <a:solidFill>
                  <a:srgbClr val="333333"/>
                </a:solidFill>
                <a:latin typeface="Helvetica Neue"/>
              </a:rPr>
              <a:t>和惨重的</a:t>
            </a:r>
            <a:r>
              <a:rPr lang="zh-CN" altLang="en-US" b="1" dirty="0">
                <a:solidFill>
                  <a:srgbClr val="7030A0"/>
                </a:solidFill>
                <a:latin typeface="Helvetica Neue"/>
              </a:rPr>
              <a:t>经济损失</a:t>
            </a:r>
            <a:r>
              <a:rPr lang="zh-CN" altLang="en-US" dirty="0">
                <a:solidFill>
                  <a:srgbClr val="333333"/>
                </a:solidFill>
                <a:latin typeface="Helvetica Neue"/>
              </a:rPr>
              <a:t>，在全国的销售额急剧下滑，与同期相比下降了约</a:t>
            </a:r>
            <a:r>
              <a:rPr lang="en-US" altLang="zh-CN" dirty="0">
                <a:solidFill>
                  <a:srgbClr val="333333"/>
                </a:solidFill>
                <a:latin typeface="Helvetica Neue"/>
              </a:rPr>
              <a:t>1/3</a:t>
            </a:r>
            <a:r>
              <a:rPr lang="zh-CN" altLang="en-US" dirty="0">
                <a:solidFill>
                  <a:srgbClr val="333333"/>
                </a:solidFill>
                <a:latin typeface="Helvetica Neue"/>
              </a:rPr>
              <a:t>。</a:t>
            </a:r>
            <a:endParaRPr lang="en-US" altLang="zh-CN" dirty="0">
              <a:solidFill>
                <a:srgbClr val="333333"/>
              </a:solidFill>
              <a:latin typeface="Helvetica Neue"/>
            </a:endParaRPr>
          </a:p>
        </p:txBody>
      </p:sp>
      <p:sp>
        <p:nvSpPr>
          <p:cNvPr id="58" name="大橘原创PPT模板-请勿抄袭搬运！微信DAJU_PPT"/>
          <p:cNvSpPr/>
          <p:nvPr>
            <p:custDataLst>
              <p:tags r:id="rId3"/>
            </p:custDataLst>
          </p:nvPr>
        </p:nvSpPr>
        <p:spPr>
          <a:xfrm>
            <a:off x="35560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1F49672E-A2BD-989B-DFD1-3F22E60778C7}"/>
              </a:ext>
            </a:extLst>
          </p:cNvPr>
          <p:cNvPicPr>
            <a:picLocks noChangeAspect="1"/>
          </p:cNvPicPr>
          <p:nvPr/>
        </p:nvPicPr>
        <p:blipFill>
          <a:blip r:embed="rId6"/>
          <a:stretch>
            <a:fillRect/>
          </a:stretch>
        </p:blipFill>
        <p:spPr>
          <a:xfrm>
            <a:off x="774701" y="1429066"/>
            <a:ext cx="2978926" cy="3036147"/>
          </a:xfrm>
          <a:prstGeom prst="rect">
            <a:avLst/>
          </a:prstGeom>
        </p:spPr>
      </p:pic>
      <p:pic>
        <p:nvPicPr>
          <p:cNvPr id="10" name="Picture 2" descr="卡通小人问号疑问小人GIF动图图片-正版gif素材401683642-摄图网">
            <a:extLst>
              <a:ext uri="{FF2B5EF4-FFF2-40B4-BE49-F238E27FC236}">
                <a16:creationId xmlns:a16="http://schemas.microsoft.com/office/drawing/2014/main" id="{DB82161F-2A61-91B6-9A94-C63FA8731C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6638" y="4186531"/>
            <a:ext cx="1978294" cy="19782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冬日美食火锅素材图片免费下载-千库网">
            <a:extLst>
              <a:ext uri="{FF2B5EF4-FFF2-40B4-BE49-F238E27FC236}">
                <a16:creationId xmlns:a16="http://schemas.microsoft.com/office/drawing/2014/main" id="{A4BEF30A-61A5-12A3-7ADE-012E72B10A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4754" y="2785745"/>
            <a:ext cx="43434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descr="卡通画&#10;&#10;描述已自动生成">
            <a:extLst>
              <a:ext uri="{FF2B5EF4-FFF2-40B4-BE49-F238E27FC236}">
                <a16:creationId xmlns:a16="http://schemas.microsoft.com/office/drawing/2014/main" id="{BF8C5617-7A80-2405-90D0-B5EA81308F14}"/>
              </a:ext>
            </a:extLst>
          </p:cNvPr>
          <p:cNvPicPr>
            <a:picLocks noChangeAspect="1"/>
          </p:cNvPicPr>
          <p:nvPr/>
        </p:nvPicPr>
        <p:blipFill>
          <a:blip r:embed="rId9"/>
          <a:stretch>
            <a:fillRect/>
          </a:stretch>
        </p:blipFill>
        <p:spPr>
          <a:xfrm>
            <a:off x="5964261" y="3757753"/>
            <a:ext cx="1337196" cy="6137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E7B9E-7DBD-E937-A12D-315B076005B9}"/>
            </a:ext>
          </a:extLst>
        </p:cNvPr>
        <p:cNvGrpSpPr/>
        <p:nvPr/>
      </p:nvGrpSpPr>
      <p:grpSpPr>
        <a:xfrm>
          <a:off x="0" y="0"/>
          <a:ext cx="0" cy="0"/>
          <a:chOff x="0" y="0"/>
          <a:chExt cx="0" cy="0"/>
        </a:xfrm>
      </p:grpSpPr>
      <p:sp>
        <p:nvSpPr>
          <p:cNvPr id="56" name="大橘原创PPT模板-请勿抄袭搬运！微信DAJU_PPT">
            <a:extLst>
              <a:ext uri="{FF2B5EF4-FFF2-40B4-BE49-F238E27FC236}">
                <a16:creationId xmlns:a16="http://schemas.microsoft.com/office/drawing/2014/main" id="{9AE98629-76FF-5D71-2BF2-4E100CFC7978}"/>
              </a:ext>
            </a:extLst>
          </p:cNvPr>
          <p:cNvSpPr>
            <a:spLocks noGrp="1" noRot="1" noMove="1" noResize="1" noEditPoints="1" noAdjustHandles="1" noChangeArrowheads="1" noChangeShapeType="1"/>
          </p:cNvSpPr>
          <p:nvPr/>
        </p:nvSpPr>
        <p:spPr>
          <a:xfrm>
            <a:off x="243840"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大橘原创PPT模板-请勿抄袭搬运！微信DAJU_PPT">
            <a:extLst>
              <a:ext uri="{FF2B5EF4-FFF2-40B4-BE49-F238E27FC236}">
                <a16:creationId xmlns:a16="http://schemas.microsoft.com/office/drawing/2014/main" id="{B5AEDA4E-CB1A-25E7-6DB2-B90374E59E2E}"/>
              </a:ext>
            </a:extLst>
          </p:cNvPr>
          <p:cNvSpPr>
            <a:spLocks noGrp="1" noRot="1" noMove="1" noResize="1" noEditPoints="1" noAdjustHandles="1" noChangeArrowheads="1" noChangeShapeType="1"/>
          </p:cNvSpPr>
          <p:nvPr/>
        </p:nvSpPr>
        <p:spPr>
          <a:xfrm>
            <a:off x="42672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大橘原创PPT模板-请勿抄袭搬运！微信DAJU_PPT">
            <a:extLst>
              <a:ext uri="{FF2B5EF4-FFF2-40B4-BE49-F238E27FC236}">
                <a16:creationId xmlns:a16="http://schemas.microsoft.com/office/drawing/2014/main" id="{F7A0535A-8052-CAA7-C03D-25E141FC06A3}"/>
              </a:ext>
            </a:extLst>
          </p:cNvPr>
          <p:cNvSpPr/>
          <p:nvPr/>
        </p:nvSpPr>
        <p:spPr>
          <a:xfrm>
            <a:off x="35560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大橘原创PPT模板-请勿抄袭搬运！微信DAJU_PPT">
            <a:extLst>
              <a:ext uri="{FF2B5EF4-FFF2-40B4-BE49-F238E27FC236}">
                <a16:creationId xmlns:a16="http://schemas.microsoft.com/office/drawing/2014/main" id="{2E743FAC-7487-EF1A-A358-9A559D8EAFDC}"/>
              </a:ext>
            </a:extLst>
          </p:cNvPr>
          <p:cNvSpPr/>
          <p:nvPr/>
        </p:nvSpPr>
        <p:spPr>
          <a:xfrm>
            <a:off x="1169416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大橘原创PPT模板-请勿抄袭搬运！微信DAJU_PPT">
            <a:extLst>
              <a:ext uri="{FF2B5EF4-FFF2-40B4-BE49-F238E27FC236}">
                <a16:creationId xmlns:a16="http://schemas.microsoft.com/office/drawing/2014/main" id="{C40FF47C-2A9D-45E0-4F47-0CA443C805A0}"/>
              </a:ext>
            </a:extLst>
          </p:cNvPr>
          <p:cNvSpPr/>
          <p:nvPr/>
        </p:nvSpPr>
        <p:spPr>
          <a:xfrm>
            <a:off x="11694160" y="639064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C8513F92-B764-A395-F7FD-9E4AD01CE02D}"/>
              </a:ext>
            </a:extLst>
          </p:cNvPr>
          <p:cNvCxnSpPr/>
          <p:nvPr/>
        </p:nvCxnSpPr>
        <p:spPr>
          <a:xfrm flipH="1">
            <a:off x="774701" y="1063670"/>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30498588-C12F-2DC5-07B2-736478D5A171}"/>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4" name="TextBox 6">
            <a:extLst>
              <a:ext uri="{FF2B5EF4-FFF2-40B4-BE49-F238E27FC236}">
                <a16:creationId xmlns:a16="http://schemas.microsoft.com/office/drawing/2014/main" id="{C213BB41-387E-ABEA-366B-5478BA8442FB}"/>
              </a:ext>
            </a:extLst>
          </p:cNvPr>
          <p:cNvSpPr txBox="1">
            <a:spLocks noChangeArrowheads="1"/>
          </p:cNvSpPr>
          <p:nvPr>
            <p:custDataLst>
              <p:tags r:id="rId2"/>
            </p:custDataLst>
          </p:nvPr>
        </p:nvSpPr>
        <p:spPr bwMode="auto">
          <a:xfrm>
            <a:off x="703037" y="552450"/>
            <a:ext cx="1944763" cy="523220"/>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a:spcBef>
                <a:spcPct val="0"/>
              </a:spcBef>
              <a:buFontTx/>
              <a:buNone/>
              <a:defRPr/>
            </a:pPr>
            <a:r>
              <a:rPr lang="en-US" altLang="zh-CN" sz="2800" b="1" dirty="0">
                <a:solidFill>
                  <a:srgbClr val="CC0000"/>
                </a:solidFill>
                <a:latin typeface="+mn-ea"/>
                <a:ea typeface="+mn-ea"/>
                <a:sym typeface="+mn-ea"/>
              </a:rPr>
              <a:t>2.</a:t>
            </a:r>
            <a:r>
              <a:rPr lang="zh-CN" altLang="en-US" sz="2800" b="1" dirty="0">
                <a:solidFill>
                  <a:srgbClr val="CC0000"/>
                </a:solidFill>
                <a:latin typeface="+mn-ea"/>
                <a:ea typeface="+mn-ea"/>
                <a:sym typeface="+mn-ea"/>
              </a:rPr>
              <a:t>了解石蜡</a:t>
            </a:r>
          </a:p>
        </p:txBody>
      </p:sp>
      <p:sp>
        <p:nvSpPr>
          <p:cNvPr id="15" name="文本框 14">
            <a:extLst>
              <a:ext uri="{FF2B5EF4-FFF2-40B4-BE49-F238E27FC236}">
                <a16:creationId xmlns:a16="http://schemas.microsoft.com/office/drawing/2014/main" id="{DED48DE8-C978-CCB7-7433-48B91FCF7A51}"/>
              </a:ext>
            </a:extLst>
          </p:cNvPr>
          <p:cNvSpPr txBox="1"/>
          <p:nvPr/>
        </p:nvSpPr>
        <p:spPr>
          <a:xfrm>
            <a:off x="4139915" y="1393881"/>
            <a:ext cx="7354002" cy="2536400"/>
          </a:xfrm>
          <a:prstGeom prst="rect">
            <a:avLst/>
          </a:prstGeom>
          <a:noFill/>
        </p:spPr>
        <p:txBody>
          <a:bodyPr wrap="square" rtlCol="0">
            <a:spAutoFit/>
          </a:bodyPr>
          <a:lstStyle/>
          <a:p>
            <a:pPr algn="just">
              <a:lnSpc>
                <a:spcPct val="150000"/>
              </a:lnSpc>
            </a:pPr>
            <a:r>
              <a:rPr lang="zh-CN" altLang="en-US" b="0" i="0" dirty="0">
                <a:solidFill>
                  <a:srgbClr val="333333"/>
                </a:solidFill>
                <a:effectLst/>
                <a:latin typeface="Helvetica Neue"/>
              </a:rPr>
              <a:t>       </a:t>
            </a:r>
            <a:r>
              <a:rPr lang="zh-CN" altLang="en-US" dirty="0">
                <a:solidFill>
                  <a:srgbClr val="333333"/>
                </a:solidFill>
                <a:latin typeface="Helvetica Neue"/>
              </a:rPr>
              <a:t>石蜡是是从</a:t>
            </a:r>
            <a:r>
              <a:rPr lang="zh-CN" altLang="en-US" b="1" dirty="0">
                <a:solidFill>
                  <a:srgbClr val="7030A0"/>
                </a:solidFill>
                <a:latin typeface="Helvetica Neue"/>
              </a:rPr>
              <a:t>原油蒸馏</a:t>
            </a:r>
            <a:r>
              <a:rPr lang="zh-CN" altLang="en-US" dirty="0">
                <a:solidFill>
                  <a:srgbClr val="333333"/>
                </a:solidFill>
                <a:latin typeface="Helvetica Neue"/>
              </a:rPr>
              <a:t>所得的润滑油馏分经溶剂精制、溶剂脱蜡或经蜡冷冻结晶、压榨脱蜡制得蜡膏，再经脱油，并补充精制制得的片状或针状结晶。</a:t>
            </a:r>
            <a:endParaRPr lang="en-US" altLang="zh-CN" dirty="0">
              <a:solidFill>
                <a:srgbClr val="333333"/>
              </a:solidFill>
              <a:latin typeface="Helvetica Neue"/>
            </a:endParaRPr>
          </a:p>
          <a:p>
            <a:pPr algn="just">
              <a:lnSpc>
                <a:spcPct val="150000"/>
              </a:lnSpc>
            </a:pPr>
            <a:r>
              <a:rPr lang="zh-CN" altLang="en-US" b="0" i="0" dirty="0">
                <a:solidFill>
                  <a:srgbClr val="333333"/>
                </a:solidFill>
                <a:effectLst/>
                <a:latin typeface="Helvetica Neue"/>
              </a:rPr>
              <a:t>       根据加工精制程度不同，可分为</a:t>
            </a:r>
            <a:r>
              <a:rPr lang="zh-CN" altLang="en-US" dirty="0">
                <a:latin typeface="Helvetica Neue"/>
              </a:rPr>
              <a:t>全精炼石蜡、半精炼石蜡和粗石蜡</a:t>
            </a:r>
            <a:r>
              <a:rPr lang="en-US" altLang="zh-CN" dirty="0">
                <a:solidFill>
                  <a:srgbClr val="333333"/>
                </a:solidFill>
                <a:latin typeface="Helvetica Neue"/>
              </a:rPr>
              <a:t>3</a:t>
            </a:r>
            <a:r>
              <a:rPr lang="zh-CN" altLang="en-US" b="0" i="0" dirty="0">
                <a:solidFill>
                  <a:srgbClr val="333333"/>
                </a:solidFill>
                <a:effectLst/>
                <a:latin typeface="Helvetica Neue"/>
              </a:rPr>
              <a:t>种。石蜡分</a:t>
            </a:r>
            <a:r>
              <a:rPr lang="zh-CN" altLang="en-US" b="1" i="0" dirty="0">
                <a:solidFill>
                  <a:srgbClr val="7030A0"/>
                </a:solidFill>
                <a:effectLst/>
                <a:latin typeface="Helvetica Neue"/>
              </a:rPr>
              <a:t>食品级（食品级和包装级，前者优）</a:t>
            </a:r>
            <a:r>
              <a:rPr lang="zh-CN" altLang="en-US" b="0" i="0" dirty="0">
                <a:solidFill>
                  <a:srgbClr val="333333"/>
                </a:solidFill>
                <a:effectLst/>
                <a:latin typeface="Helvetica Neue"/>
              </a:rPr>
              <a:t>和</a:t>
            </a:r>
            <a:r>
              <a:rPr lang="zh-CN" altLang="en-US" b="1" dirty="0">
                <a:solidFill>
                  <a:srgbClr val="7030A0"/>
                </a:solidFill>
                <a:latin typeface="Helvetica Neue"/>
              </a:rPr>
              <a:t>工业级</a:t>
            </a:r>
            <a:r>
              <a:rPr lang="zh-CN" altLang="en-US" b="0" i="0" dirty="0">
                <a:solidFill>
                  <a:srgbClr val="333333"/>
                </a:solidFill>
                <a:effectLst/>
                <a:latin typeface="Helvetica Neue"/>
              </a:rPr>
              <a:t>，食品级无毒，工业级不可食用。</a:t>
            </a:r>
            <a:endParaRPr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8" name="大橘原创PPT模板-请勿抄袭搬运！微信DAJU_PPT">
            <a:extLst>
              <a:ext uri="{FF2B5EF4-FFF2-40B4-BE49-F238E27FC236}">
                <a16:creationId xmlns:a16="http://schemas.microsoft.com/office/drawing/2014/main" id="{3031C3F4-3814-B437-B31C-E44745218523}"/>
              </a:ext>
            </a:extLst>
          </p:cNvPr>
          <p:cNvSpPr/>
          <p:nvPr>
            <p:custDataLst>
              <p:tags r:id="rId3"/>
            </p:custDataLst>
          </p:nvPr>
        </p:nvSpPr>
        <p:spPr>
          <a:xfrm>
            <a:off x="35560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济南石化石蜡中石化颗粒石蜡60号62号66号全精炼石蜡">
            <a:extLst>
              <a:ext uri="{FF2B5EF4-FFF2-40B4-BE49-F238E27FC236}">
                <a16:creationId xmlns:a16="http://schemas.microsoft.com/office/drawing/2014/main" id="{222336A7-EF0D-973B-0C8C-9BC3F2C35356}"/>
              </a:ext>
            </a:extLst>
          </p:cNvPr>
          <p:cNvPicPr>
            <a:picLocks noChangeAspect="1"/>
          </p:cNvPicPr>
          <p:nvPr/>
        </p:nvPicPr>
        <p:blipFill rotWithShape="1">
          <a:blip r:embed="rId6">
            <a:extLst>
              <a:ext uri="{28A0092B-C50C-407E-A947-70E740481C1C}">
                <a14:useLocalDpi xmlns:a14="http://schemas.microsoft.com/office/drawing/2010/main" val="0"/>
              </a:ext>
            </a:extLst>
          </a:blip>
          <a:srcRect t="45138" r="14545"/>
          <a:stretch/>
        </p:blipFill>
        <p:spPr bwMode="auto">
          <a:xfrm>
            <a:off x="774701" y="1502036"/>
            <a:ext cx="3100174" cy="3207616"/>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descr="徽标&#10;&#10;描述已自动生成">
            <a:extLst>
              <a:ext uri="{FF2B5EF4-FFF2-40B4-BE49-F238E27FC236}">
                <a16:creationId xmlns:a16="http://schemas.microsoft.com/office/drawing/2014/main" id="{5D180371-2574-53F4-0E1A-DDD8D302CEB0}"/>
              </a:ext>
            </a:extLst>
          </p:cNvPr>
          <p:cNvPicPr>
            <a:picLocks noChangeAspect="1"/>
          </p:cNvPicPr>
          <p:nvPr/>
        </p:nvPicPr>
        <p:blipFill>
          <a:blip r:embed="rId7"/>
          <a:srcRect t="13157" b="14428"/>
          <a:stretch/>
        </p:blipFill>
        <p:spPr>
          <a:xfrm>
            <a:off x="6822568" y="3821793"/>
            <a:ext cx="4256409" cy="2212258"/>
          </a:xfrm>
          <a:prstGeom prst="rect">
            <a:avLst/>
          </a:prstGeom>
        </p:spPr>
      </p:pic>
    </p:spTree>
    <p:extLst>
      <p:ext uri="{BB962C8B-B14F-4D97-AF65-F5344CB8AC3E}">
        <p14:creationId xmlns:p14="http://schemas.microsoft.com/office/powerpoint/2010/main" val="197707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大橘原创PPT模板-请勿抄袭搬运！微信DAJU_PPT"/>
          <p:cNvSpPr>
            <a:spLocks noGrp="1" noRot="1" noMove="1" noResize="1" noEditPoints="1" noAdjustHandles="1" noChangeArrowheads="1" noChangeShapeType="1"/>
          </p:cNvSpPr>
          <p:nvPr>
            <p:custDataLst>
              <p:tags r:id="rId1"/>
            </p:custDataLst>
          </p:nvPr>
        </p:nvSpPr>
        <p:spPr>
          <a:xfrm>
            <a:off x="200025" y="325120"/>
            <a:ext cx="11704320" cy="639064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oAutofit/>
          </a:bodyPr>
          <a:lstStyle/>
          <a:p>
            <a:pPr marL="285750" indent="-285750" algn="just">
              <a:lnSpc>
                <a:spcPct val="150000"/>
              </a:lnSpc>
              <a:buFont typeface="Wingdings" panose="05000000000000000000" pitchFamily="2" charset="2"/>
              <a:buChar char="l"/>
            </a:pPr>
            <a:endParaRPr lang="zh-CN" altLang="en-US" sz="2200" b="1" dirty="0">
              <a:solidFill>
                <a:srgbClr val="333333"/>
              </a:solidFill>
              <a:latin typeface="Helvetica Neue"/>
            </a:endParaRPr>
          </a:p>
        </p:txBody>
      </p:sp>
      <p:sp>
        <p:nvSpPr>
          <p:cNvPr id="58" name="大橘原创PPT模板-请勿抄袭搬运！微信DAJU_PPT"/>
          <p:cNvSpPr/>
          <p:nvPr/>
        </p:nvSpPr>
        <p:spPr>
          <a:xfrm>
            <a:off x="213360"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大橘原创PPT模板-请勿抄袭搬运！微信DAJU_PPT"/>
          <p:cNvSpPr/>
          <p:nvPr/>
        </p:nvSpPr>
        <p:spPr>
          <a:xfrm>
            <a:off x="278765" y="648208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大橘原创PPT模板-请勿抄袭搬运！微信DAJU_PPT"/>
          <p:cNvSpPr/>
          <p:nvPr/>
        </p:nvSpPr>
        <p:spPr>
          <a:xfrm>
            <a:off x="1169443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大橘原创PPT模板-请勿抄袭搬运！微信DAJU_PPT"/>
          <p:cNvSpPr/>
          <p:nvPr/>
        </p:nvSpPr>
        <p:spPr>
          <a:xfrm>
            <a:off x="11617596" y="648208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大橘原创PPT模板-请勿抄袭搬运！微信DAJU_PPT"/>
          <p:cNvSpPr>
            <a:spLocks noGrp="1" noRot="1" noMove="1" noResize="1" noEditPoints="1" noAdjustHandles="1" noChangeArrowheads="1" noChangeShapeType="1"/>
          </p:cNvSpPr>
          <p:nvPr/>
        </p:nvSpPr>
        <p:spPr>
          <a:xfrm>
            <a:off x="355600" y="46736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[图片]</a:t>
            </a:r>
          </a:p>
        </p:txBody>
      </p:sp>
      <p:cxnSp>
        <p:nvCxnSpPr>
          <p:cNvPr id="13" name="直接连接符 12"/>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p:cNvSpPr txBox="1">
            <a:spLocks noChangeArrowheads="1"/>
          </p:cNvSpPr>
          <p:nvPr>
            <p:custDataLst>
              <p:tags r:id="rId3"/>
            </p:custDataLst>
          </p:nvPr>
        </p:nvSpPr>
        <p:spPr bwMode="auto">
          <a:xfrm>
            <a:off x="703037" y="552450"/>
            <a:ext cx="3021981" cy="523220"/>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a:spcBef>
                <a:spcPct val="0"/>
              </a:spcBef>
              <a:buFontTx/>
              <a:buNone/>
              <a:defRPr/>
            </a:pPr>
            <a:r>
              <a:rPr lang="en-US" altLang="zh-CN" sz="2800" b="1" dirty="0">
                <a:solidFill>
                  <a:srgbClr val="CC0000"/>
                </a:solidFill>
                <a:latin typeface="+mn-ea"/>
                <a:ea typeface="+mn-ea"/>
                <a:sym typeface="+mn-ea"/>
              </a:rPr>
              <a:t>3.</a:t>
            </a:r>
            <a:r>
              <a:rPr lang="zh-CN" altLang="en-US" sz="2800" b="1" dirty="0">
                <a:solidFill>
                  <a:srgbClr val="CC0000"/>
                </a:solidFill>
                <a:latin typeface="+mn-ea"/>
                <a:ea typeface="+mn-ea"/>
                <a:sym typeface="+mn-ea"/>
              </a:rPr>
              <a:t>为什么添加石蜡</a:t>
            </a:r>
          </a:p>
        </p:txBody>
      </p:sp>
      <p:sp>
        <p:nvSpPr>
          <p:cNvPr id="18" name="文本框 17"/>
          <p:cNvSpPr txBox="1"/>
          <p:nvPr/>
        </p:nvSpPr>
        <p:spPr>
          <a:xfrm>
            <a:off x="4642089" y="2995979"/>
            <a:ext cx="2765582" cy="583513"/>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oAutofit/>
          </a:bodyPr>
          <a:lstStyle>
            <a:defPPr>
              <a:defRPr lang="zh-CN"/>
            </a:defPPr>
            <a:lvl1pPr marL="285750" indent="-285750" algn="just">
              <a:lnSpc>
                <a:spcPct val="150000"/>
              </a:lnSpc>
              <a:buFont typeface="Wingdings" panose="05000000000000000000" pitchFamily="2" charset="2"/>
              <a:buChar char="l"/>
              <a:defRPr sz="2200" b="1">
                <a:solidFill>
                  <a:srgbClr val="333333"/>
                </a:solidFill>
                <a:latin typeface="Helvetica Neue"/>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dirty="0"/>
              <a:t>形态</a:t>
            </a:r>
            <a:r>
              <a:rPr lang="en-US" altLang="zh-CN" dirty="0"/>
              <a:t>——</a:t>
            </a:r>
            <a:r>
              <a:rPr lang="zh-CN" altLang="en-US" dirty="0"/>
              <a:t>白色固体</a:t>
            </a:r>
          </a:p>
          <a:p>
            <a:endParaRPr lang="zh-CN" altLang="en-US" dirty="0"/>
          </a:p>
        </p:txBody>
      </p:sp>
      <p:pic>
        <p:nvPicPr>
          <p:cNvPr id="4" name="图片 3" descr="图片包含 桌子, 游戏机&#10;&#10;描述已自动生成">
            <a:extLst>
              <a:ext uri="{FF2B5EF4-FFF2-40B4-BE49-F238E27FC236}">
                <a16:creationId xmlns:a16="http://schemas.microsoft.com/office/drawing/2014/main" id="{C23C7461-BB41-9A08-2E8A-DC9D7BC7A7D9}"/>
              </a:ext>
            </a:extLst>
          </p:cNvPr>
          <p:cNvPicPr>
            <a:picLocks noChangeAspect="1"/>
          </p:cNvPicPr>
          <p:nvPr/>
        </p:nvPicPr>
        <p:blipFill>
          <a:blip r:embed="rId6"/>
          <a:srcRect b="6196"/>
          <a:stretch/>
        </p:blipFill>
        <p:spPr>
          <a:xfrm>
            <a:off x="1890826" y="1267008"/>
            <a:ext cx="2887651" cy="1635995"/>
          </a:xfrm>
          <a:prstGeom prst="rect">
            <a:avLst/>
          </a:prstGeom>
        </p:spPr>
      </p:pic>
      <p:pic>
        <p:nvPicPr>
          <p:cNvPr id="7" name="图片 6" descr="切片的蛋糕&#10;&#10;描述已自动生成">
            <a:extLst>
              <a:ext uri="{FF2B5EF4-FFF2-40B4-BE49-F238E27FC236}">
                <a16:creationId xmlns:a16="http://schemas.microsoft.com/office/drawing/2014/main" id="{9DF92294-9C6B-12E5-830A-63FFF243052C}"/>
              </a:ext>
            </a:extLst>
          </p:cNvPr>
          <p:cNvPicPr>
            <a:picLocks noChangeAspect="1"/>
          </p:cNvPicPr>
          <p:nvPr/>
        </p:nvPicPr>
        <p:blipFill>
          <a:blip r:embed="rId7"/>
          <a:srcRect t="11349" b="9631"/>
          <a:stretch/>
        </p:blipFill>
        <p:spPr>
          <a:xfrm>
            <a:off x="7177548" y="1267008"/>
            <a:ext cx="2796463" cy="1635995"/>
          </a:xfrm>
          <a:prstGeom prst="rect">
            <a:avLst/>
          </a:prstGeom>
        </p:spPr>
      </p:pic>
      <p:cxnSp>
        <p:nvCxnSpPr>
          <p:cNvPr id="12" name="直接箭头连接符 11">
            <a:extLst>
              <a:ext uri="{FF2B5EF4-FFF2-40B4-BE49-F238E27FC236}">
                <a16:creationId xmlns:a16="http://schemas.microsoft.com/office/drawing/2014/main" id="{46FA4D1D-EE2A-8E67-0584-CC917DB415ED}"/>
              </a:ext>
            </a:extLst>
          </p:cNvPr>
          <p:cNvCxnSpPr>
            <a:cxnSpLocks/>
          </p:cNvCxnSpPr>
          <p:nvPr/>
        </p:nvCxnSpPr>
        <p:spPr>
          <a:xfrm>
            <a:off x="4893079" y="1484671"/>
            <a:ext cx="2026243" cy="0"/>
          </a:xfrm>
          <a:prstGeom prst="straightConnector1">
            <a:avLst/>
          </a:prstGeom>
          <a:ln w="85725">
            <a:solidFill>
              <a:srgbClr val="C00000"/>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17" name="文本框 16">
            <a:extLst>
              <a:ext uri="{FF2B5EF4-FFF2-40B4-BE49-F238E27FC236}">
                <a16:creationId xmlns:a16="http://schemas.microsoft.com/office/drawing/2014/main" id="{8A6054DD-434B-6B7E-594B-F7BCE5E0AB94}"/>
              </a:ext>
            </a:extLst>
          </p:cNvPr>
          <p:cNvSpPr txBox="1"/>
          <p:nvPr/>
        </p:nvSpPr>
        <p:spPr>
          <a:xfrm>
            <a:off x="4251671" y="3685596"/>
            <a:ext cx="3546418" cy="110782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oAutofit/>
          </a:bodyPr>
          <a:lstStyle>
            <a:defPPr>
              <a:defRPr lang="zh-CN"/>
            </a:defPPr>
            <a:lvl1pPr marL="285750" indent="-285750" algn="just">
              <a:lnSpc>
                <a:spcPct val="150000"/>
              </a:lnSpc>
              <a:buFont typeface="Wingdings" panose="05000000000000000000" pitchFamily="2" charset="2"/>
              <a:buChar char="l"/>
              <a:defRPr sz="2200" b="1">
                <a:solidFill>
                  <a:srgbClr val="333333"/>
                </a:solidFill>
                <a:latin typeface="Helvetica Neue"/>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dirty="0"/>
              <a:t>性质</a:t>
            </a:r>
            <a:r>
              <a:rPr lang="en-US" altLang="zh-CN" dirty="0"/>
              <a:t>——</a:t>
            </a:r>
            <a:r>
              <a:rPr lang="zh-CN" altLang="en-US" dirty="0"/>
              <a:t>牛油  </a:t>
            </a:r>
            <a:r>
              <a:rPr lang="en-US" altLang="zh-CN" dirty="0"/>
              <a:t>30</a:t>
            </a:r>
            <a:r>
              <a:rPr lang="zh-CN" altLang="en-US" dirty="0"/>
              <a:t>℃左右</a:t>
            </a:r>
            <a:endParaRPr lang="en-US" altLang="zh-CN" dirty="0"/>
          </a:p>
          <a:p>
            <a:pPr marL="0" indent="0">
              <a:buNone/>
            </a:pPr>
            <a:r>
              <a:rPr lang="en-US" altLang="zh-CN" dirty="0"/>
              <a:t>                  </a:t>
            </a:r>
            <a:r>
              <a:rPr lang="zh-CN" altLang="en-US" dirty="0"/>
              <a:t>石蜡  </a:t>
            </a:r>
            <a:r>
              <a:rPr lang="en-US" altLang="zh-CN" dirty="0"/>
              <a:t>50-70</a:t>
            </a:r>
            <a:r>
              <a:rPr lang="zh-CN" altLang="en-US" dirty="0"/>
              <a:t>℃</a:t>
            </a:r>
            <a:endParaRPr lang="en-US" altLang="zh-CN" dirty="0"/>
          </a:p>
          <a:p>
            <a:pPr marL="0" indent="0">
              <a:buNone/>
            </a:pPr>
            <a:r>
              <a:rPr lang="en-US" altLang="zh-CN" dirty="0"/>
              <a:t>              </a:t>
            </a:r>
            <a:endParaRPr lang="zh-CN" altLang="en-US" dirty="0"/>
          </a:p>
          <a:p>
            <a:endParaRPr lang="zh-CN" altLang="en-US" dirty="0"/>
          </a:p>
        </p:txBody>
      </p:sp>
      <p:sp>
        <p:nvSpPr>
          <p:cNvPr id="19" name="文本框 18">
            <a:extLst>
              <a:ext uri="{FF2B5EF4-FFF2-40B4-BE49-F238E27FC236}">
                <a16:creationId xmlns:a16="http://schemas.microsoft.com/office/drawing/2014/main" id="{2C47C673-A65A-2987-B7B2-791CBC04D942}"/>
              </a:ext>
            </a:extLst>
          </p:cNvPr>
          <p:cNvSpPr txBox="1"/>
          <p:nvPr/>
        </p:nvSpPr>
        <p:spPr>
          <a:xfrm>
            <a:off x="3350676" y="4932234"/>
            <a:ext cx="5490648" cy="1544306"/>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oAutofit/>
          </a:bodyPr>
          <a:lstStyle>
            <a:defPPr>
              <a:defRPr lang="zh-CN"/>
            </a:defPPr>
            <a:lvl1pPr marL="285750" indent="-285750" algn="just">
              <a:lnSpc>
                <a:spcPct val="150000"/>
              </a:lnSpc>
              <a:buFont typeface="Wingdings" panose="05000000000000000000" pitchFamily="2" charset="2"/>
              <a:buChar char="l"/>
              <a:defRPr sz="2200" b="1">
                <a:solidFill>
                  <a:srgbClr val="333333"/>
                </a:solidFill>
                <a:latin typeface="Helvetica Neue"/>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dirty="0"/>
              <a:t>价格</a:t>
            </a:r>
            <a:r>
              <a:rPr lang="en-US" altLang="zh-CN" dirty="0"/>
              <a:t>——</a:t>
            </a:r>
            <a:r>
              <a:rPr lang="zh-CN" altLang="en-US" dirty="0"/>
              <a:t>牛油             </a:t>
            </a:r>
            <a:r>
              <a:rPr lang="en-US" altLang="zh-CN" dirty="0"/>
              <a:t>9500-12000</a:t>
            </a:r>
            <a:r>
              <a:rPr lang="zh-CN" altLang="en-US" dirty="0"/>
              <a:t>元</a:t>
            </a:r>
            <a:r>
              <a:rPr lang="en-US" altLang="zh-CN" dirty="0"/>
              <a:t>/</a:t>
            </a:r>
            <a:r>
              <a:rPr lang="zh-CN" altLang="en-US" dirty="0"/>
              <a:t>吨</a:t>
            </a:r>
            <a:endParaRPr lang="en-US" altLang="zh-CN" dirty="0"/>
          </a:p>
          <a:p>
            <a:pPr marL="0" indent="0">
              <a:buNone/>
            </a:pPr>
            <a:r>
              <a:rPr lang="zh-CN" altLang="en-US" dirty="0"/>
              <a:t>                  工业级石蜡  </a:t>
            </a:r>
            <a:r>
              <a:rPr lang="en-US" altLang="zh-CN" dirty="0"/>
              <a:t>7800</a:t>
            </a:r>
            <a:r>
              <a:rPr lang="zh-CN" altLang="en-US" dirty="0"/>
              <a:t>元</a:t>
            </a:r>
            <a:r>
              <a:rPr lang="en-US" altLang="zh-CN" dirty="0"/>
              <a:t>/</a:t>
            </a:r>
            <a:r>
              <a:rPr lang="zh-CN" altLang="en-US" dirty="0"/>
              <a:t>吨</a:t>
            </a:r>
            <a:endParaRPr lang="en-US" altLang="zh-CN" dirty="0"/>
          </a:p>
          <a:p>
            <a:pPr marL="0" indent="0">
              <a:buNone/>
            </a:pPr>
            <a:r>
              <a:rPr lang="en-US" altLang="zh-CN" dirty="0"/>
              <a:t>                  </a:t>
            </a:r>
            <a:r>
              <a:rPr lang="zh-CN" altLang="en-US" dirty="0"/>
              <a:t>食品级石蜡  </a:t>
            </a:r>
            <a:r>
              <a:rPr lang="en-US" altLang="zh-CN" dirty="0"/>
              <a:t>8000-10000</a:t>
            </a:r>
            <a:r>
              <a:rPr lang="zh-CN" altLang="en-US" dirty="0"/>
              <a:t>元</a:t>
            </a:r>
            <a:r>
              <a:rPr lang="en-US" altLang="zh-CN" dirty="0"/>
              <a:t>/</a:t>
            </a:r>
            <a:r>
              <a:rPr lang="zh-CN" altLang="en-US" dirty="0"/>
              <a:t>吨</a:t>
            </a:r>
          </a:p>
          <a:p>
            <a:pPr marL="0" indent="0">
              <a:buNone/>
            </a:pPr>
            <a:r>
              <a:rPr lang="zh-CN" altLang="en-US" dirty="0"/>
              <a:t>               </a:t>
            </a:r>
          </a:p>
        </p:txBody>
      </p:sp>
      <p:pic>
        <p:nvPicPr>
          <p:cNvPr id="2050" name="Picture 2" descr="问号-快图网-免费PNG图片免抠PNG高清背景素材库kuaipng.com">
            <a:extLst>
              <a:ext uri="{FF2B5EF4-FFF2-40B4-BE49-F238E27FC236}">
                <a16:creationId xmlns:a16="http://schemas.microsoft.com/office/drawing/2014/main" id="{623612BB-DF2C-69FB-4FAC-8948455A8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9603" y="1650825"/>
            <a:ext cx="913193" cy="11078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50"/>
                                        <p:tgtEl>
                                          <p:spTgt spid="2050"/>
                                        </p:tgtEl>
                                      </p:cBhvr>
                                    </p:animEffect>
                                    <p:anim calcmode="lin" valueType="num">
                                      <p:cBhvr>
                                        <p:cTn id="8" dur="250" fill="hold"/>
                                        <p:tgtEl>
                                          <p:spTgt spid="2050"/>
                                        </p:tgtEl>
                                        <p:attrNameLst>
                                          <p:attrName>ppt_x</p:attrName>
                                        </p:attrNameLst>
                                      </p:cBhvr>
                                      <p:tavLst>
                                        <p:tav tm="0">
                                          <p:val>
                                            <p:strVal val="#ppt_x"/>
                                          </p:val>
                                        </p:tav>
                                        <p:tav tm="100000">
                                          <p:val>
                                            <p:strVal val="#ppt_x"/>
                                          </p:val>
                                        </p:tav>
                                      </p:tavLst>
                                    </p:anim>
                                    <p:anim calcmode="lin" valueType="num">
                                      <p:cBhvr>
                                        <p:cTn id="9" dur="25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大橘原创PPT模板-请勿抄袭搬运！微信DAJU_PPT"/>
          <p:cNvSpPr>
            <a:spLocks noGrp="1" noRot="1" noMove="1" noResize="1" noEditPoints="1" noAdjustHandles="1" noChangeArrowheads="1" noChangeShapeType="1"/>
          </p:cNvSpPr>
          <p:nvPr/>
        </p:nvSpPr>
        <p:spPr>
          <a:xfrm>
            <a:off x="200025"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不纯净</a:t>
            </a:r>
          </a:p>
        </p:txBody>
      </p:sp>
      <p:sp>
        <p:nvSpPr>
          <p:cNvPr id="58" name="大橘原创PPT模板-请勿抄袭搬运！微信DAJU_PPT"/>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大橘原创PPT模板-请勿抄袭搬运！微信DAJU_PPT"/>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大橘原创PPT模板-请勿抄袭搬运！微信DAJU_PPT"/>
          <p:cNvSpPr/>
          <p:nvPr/>
        </p:nvSpPr>
        <p:spPr>
          <a:xfrm>
            <a:off x="11728721"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大橘原创PPT模板-请勿抄袭搬运！微信DAJU_PPT"/>
          <p:cNvSpPr/>
          <p:nvPr/>
        </p:nvSpPr>
        <p:spPr>
          <a:xfrm>
            <a:off x="1169443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大橘原创PPT模板-请勿抄袭搬运！微信DAJU_PPT"/>
          <p:cNvSpPr>
            <a:spLocks noGrp="1" noRot="1" noMove="1" noResize="1" noEditPoints="1" noAdjustHandles="1" noChangeArrowheads="1" noChangeShapeType="1"/>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[图片]</a:t>
            </a:r>
          </a:p>
        </p:txBody>
      </p:sp>
      <p:cxnSp>
        <p:nvCxnSpPr>
          <p:cNvPr id="13" name="直接连接符 12"/>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p:cNvSpPr txBox="1">
            <a:spLocks noChangeArrowheads="1"/>
          </p:cNvSpPr>
          <p:nvPr>
            <p:custDataLst>
              <p:tags r:id="rId2"/>
            </p:custDataLst>
          </p:nvPr>
        </p:nvSpPr>
        <p:spPr bwMode="auto">
          <a:xfrm>
            <a:off x="702945" y="552450"/>
            <a:ext cx="4566285" cy="52322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a:spcBef>
                <a:spcPct val="0"/>
              </a:spcBef>
              <a:buFontTx/>
              <a:buNone/>
              <a:defRPr/>
            </a:pPr>
            <a:r>
              <a:rPr lang="en-US" altLang="zh-CN" sz="2800" b="1" dirty="0">
                <a:solidFill>
                  <a:srgbClr val="CC0000"/>
                </a:solidFill>
                <a:latin typeface="+mn-ea"/>
                <a:ea typeface="+mn-ea"/>
                <a:sym typeface="+mn-ea"/>
              </a:rPr>
              <a:t>4.</a:t>
            </a:r>
            <a:r>
              <a:rPr lang="zh-CN" altLang="en-US" sz="2800" b="1" dirty="0">
                <a:solidFill>
                  <a:srgbClr val="CC0000"/>
                </a:solidFill>
                <a:latin typeface="+mn-ea"/>
                <a:ea typeface="+mn-ea"/>
                <a:sym typeface="+mn-ea"/>
              </a:rPr>
              <a:t>火锅底料添加石蜡的危害</a:t>
            </a:r>
          </a:p>
        </p:txBody>
      </p:sp>
      <p:cxnSp>
        <p:nvCxnSpPr>
          <p:cNvPr id="11" name="直接箭头连接符 10">
            <a:extLst>
              <a:ext uri="{FF2B5EF4-FFF2-40B4-BE49-F238E27FC236}">
                <a16:creationId xmlns:a16="http://schemas.microsoft.com/office/drawing/2014/main" id="{97A33011-7C0A-DDF1-F31B-248D8A0560FD}"/>
              </a:ext>
            </a:extLst>
          </p:cNvPr>
          <p:cNvCxnSpPr>
            <a:cxnSpLocks/>
          </p:cNvCxnSpPr>
          <p:nvPr/>
        </p:nvCxnSpPr>
        <p:spPr>
          <a:xfrm>
            <a:off x="3029894" y="2843377"/>
            <a:ext cx="1509260" cy="0"/>
          </a:xfrm>
          <a:prstGeom prst="straightConnector1">
            <a:avLst/>
          </a:prstGeom>
          <a:ln w="38100">
            <a:solidFill>
              <a:srgbClr val="002060"/>
            </a:solidFill>
            <a:tailEnd type="triangle"/>
          </a:ln>
        </p:spPr>
        <p:style>
          <a:lnRef idx="3">
            <a:schemeClr val="accent2"/>
          </a:lnRef>
          <a:fillRef idx="0">
            <a:schemeClr val="accent2"/>
          </a:fillRef>
          <a:effectRef idx="2">
            <a:schemeClr val="accent2"/>
          </a:effectRef>
          <a:fontRef idx="minor">
            <a:schemeClr val="tx1"/>
          </a:fontRef>
        </p:style>
      </p:cxnSp>
      <p:sp>
        <p:nvSpPr>
          <p:cNvPr id="12" name="文本框 11">
            <a:extLst>
              <a:ext uri="{FF2B5EF4-FFF2-40B4-BE49-F238E27FC236}">
                <a16:creationId xmlns:a16="http://schemas.microsoft.com/office/drawing/2014/main" id="{FCDF4610-135C-095C-3B93-266DF74ABCC9}"/>
              </a:ext>
            </a:extLst>
          </p:cNvPr>
          <p:cNvSpPr txBox="1"/>
          <p:nvPr/>
        </p:nvSpPr>
        <p:spPr>
          <a:xfrm>
            <a:off x="3372086" y="2292939"/>
            <a:ext cx="1157554" cy="400110"/>
          </a:xfrm>
          <a:prstGeom prst="rect">
            <a:avLst/>
          </a:prstGeom>
          <a:noFill/>
        </p:spPr>
        <p:txBody>
          <a:bodyPr wrap="square" rtlCol="0">
            <a:spAutoFit/>
          </a:bodyPr>
          <a:lstStyle/>
          <a:p>
            <a:r>
              <a:rPr lang="zh-CN" altLang="en-US" sz="2000" b="1" dirty="0">
                <a:solidFill>
                  <a:srgbClr val="FF0000"/>
                </a:solidFill>
              </a:rPr>
              <a:t>不纯净</a:t>
            </a:r>
          </a:p>
        </p:txBody>
      </p:sp>
      <p:cxnSp>
        <p:nvCxnSpPr>
          <p:cNvPr id="14" name="直接箭头连接符 13">
            <a:extLst>
              <a:ext uri="{FF2B5EF4-FFF2-40B4-BE49-F238E27FC236}">
                <a16:creationId xmlns:a16="http://schemas.microsoft.com/office/drawing/2014/main" id="{113105DF-F41B-C3FB-8FE3-786D4000A957}"/>
              </a:ext>
            </a:extLst>
          </p:cNvPr>
          <p:cNvCxnSpPr/>
          <p:nvPr/>
        </p:nvCxnSpPr>
        <p:spPr>
          <a:xfrm>
            <a:off x="7051335" y="2843377"/>
            <a:ext cx="1081548" cy="0"/>
          </a:xfrm>
          <a:prstGeom prst="straightConnector1">
            <a:avLst/>
          </a:prstGeom>
          <a:ln w="38100">
            <a:solidFill>
              <a:srgbClr val="002060"/>
            </a:solidFill>
            <a:tailEnd type="triangle"/>
          </a:ln>
        </p:spPr>
        <p:style>
          <a:lnRef idx="3">
            <a:schemeClr val="accent2"/>
          </a:lnRef>
          <a:fillRef idx="0">
            <a:schemeClr val="accent2"/>
          </a:fillRef>
          <a:effectRef idx="2">
            <a:schemeClr val="accent2"/>
          </a:effectRef>
          <a:fontRef idx="minor">
            <a:schemeClr val="tx1"/>
          </a:fontRef>
        </p:style>
      </p:cxnSp>
      <p:cxnSp>
        <p:nvCxnSpPr>
          <p:cNvPr id="15" name="直接箭头连接符 14">
            <a:extLst>
              <a:ext uri="{FF2B5EF4-FFF2-40B4-BE49-F238E27FC236}">
                <a16:creationId xmlns:a16="http://schemas.microsoft.com/office/drawing/2014/main" id="{BC457FE7-175E-49F8-F349-61637D565064}"/>
              </a:ext>
            </a:extLst>
          </p:cNvPr>
          <p:cNvCxnSpPr>
            <a:cxnSpLocks/>
          </p:cNvCxnSpPr>
          <p:nvPr/>
        </p:nvCxnSpPr>
        <p:spPr>
          <a:xfrm>
            <a:off x="3028711" y="3247061"/>
            <a:ext cx="1345461" cy="1492649"/>
          </a:xfrm>
          <a:prstGeom prst="straightConnector1">
            <a:avLst/>
          </a:prstGeom>
          <a:ln w="38100">
            <a:solidFill>
              <a:srgbClr val="002060"/>
            </a:solidFill>
            <a:tailEnd type="triangle"/>
          </a:ln>
        </p:spPr>
        <p:style>
          <a:lnRef idx="3">
            <a:schemeClr val="accent2"/>
          </a:lnRef>
          <a:fillRef idx="0">
            <a:schemeClr val="accent2"/>
          </a:fillRef>
          <a:effectRef idx="2">
            <a:schemeClr val="accent2"/>
          </a:effectRef>
          <a:fontRef idx="minor">
            <a:schemeClr val="tx1"/>
          </a:fontRef>
        </p:style>
      </p:cxnSp>
      <p:sp>
        <p:nvSpPr>
          <p:cNvPr id="22" name="矩形: 棱台 21">
            <a:extLst>
              <a:ext uri="{FF2B5EF4-FFF2-40B4-BE49-F238E27FC236}">
                <a16:creationId xmlns:a16="http://schemas.microsoft.com/office/drawing/2014/main" id="{AA08DA47-205F-3550-992E-A65BD5F60B08}"/>
              </a:ext>
            </a:extLst>
          </p:cNvPr>
          <p:cNvSpPr/>
          <p:nvPr/>
        </p:nvSpPr>
        <p:spPr>
          <a:xfrm>
            <a:off x="421006" y="1955234"/>
            <a:ext cx="2553796" cy="1744888"/>
          </a:xfrm>
          <a:prstGeom prst="bevel">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2800" b="1" dirty="0">
                <a:solidFill>
                  <a:schemeClr val="tx1"/>
                </a:solidFill>
                <a:latin typeface="微软雅黑" panose="020B0503020204020204" pitchFamily="34" charset="-122"/>
                <a:ea typeface="微软雅黑" panose="020B0503020204020204" pitchFamily="34" charset="-122"/>
                <a:sym typeface="+mn-ea"/>
              </a:rPr>
              <a:t>食品包装蜡</a:t>
            </a:r>
            <a:endParaRPr lang="en-US" altLang="zh-CN" sz="2800" b="1" dirty="0">
              <a:solidFill>
                <a:schemeClr val="tx1"/>
              </a:solidFill>
              <a:latin typeface="微软雅黑" panose="020B0503020204020204" pitchFamily="34" charset="-122"/>
              <a:ea typeface="微软雅黑" panose="020B0503020204020204" pitchFamily="34" charset="-122"/>
              <a:sym typeface="+mn-ea"/>
            </a:endParaRPr>
          </a:p>
          <a:p>
            <a:pPr algn="ctr"/>
            <a:r>
              <a:rPr lang="zh-CN" altLang="en-US" sz="2800" b="1" dirty="0">
                <a:solidFill>
                  <a:schemeClr val="tx1"/>
                </a:solidFill>
                <a:latin typeface="微软雅黑" panose="020B0503020204020204" pitchFamily="34" charset="-122"/>
                <a:ea typeface="微软雅黑" panose="020B0503020204020204" pitchFamily="34" charset="-122"/>
                <a:sym typeface="+mn-ea"/>
              </a:rPr>
              <a:t>工业石蜡</a:t>
            </a:r>
            <a:endParaRPr lang="zh-CN" altLang="en-US" sz="2800" b="1" dirty="0">
              <a:solidFill>
                <a:schemeClr val="tx1"/>
              </a:solidFill>
              <a:latin typeface="微软雅黑" panose="020B0503020204020204" pitchFamily="34" charset="-122"/>
              <a:ea typeface="微软雅黑" panose="020B0503020204020204" pitchFamily="34" charset="-122"/>
            </a:endParaRPr>
          </a:p>
        </p:txBody>
      </p:sp>
      <p:sp>
        <p:nvSpPr>
          <p:cNvPr id="23" name="矩形: 对角圆角 22">
            <a:extLst>
              <a:ext uri="{FF2B5EF4-FFF2-40B4-BE49-F238E27FC236}">
                <a16:creationId xmlns:a16="http://schemas.microsoft.com/office/drawing/2014/main" id="{050C88BF-CEED-D1EF-E43A-22D9CEC81D42}"/>
              </a:ext>
            </a:extLst>
          </p:cNvPr>
          <p:cNvSpPr/>
          <p:nvPr/>
        </p:nvSpPr>
        <p:spPr>
          <a:xfrm>
            <a:off x="4801911" y="2343067"/>
            <a:ext cx="2021973" cy="1000620"/>
          </a:xfrm>
          <a:prstGeom prst="round2Diag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b="1" dirty="0">
                <a:solidFill>
                  <a:srgbClr val="7030A0"/>
                </a:solidFill>
                <a:sym typeface="+mn-ea"/>
              </a:rPr>
              <a:t>多烷烃</a:t>
            </a:r>
            <a:endParaRPr lang="en-US" altLang="zh-CN" sz="2400" b="1" dirty="0">
              <a:solidFill>
                <a:srgbClr val="7030A0"/>
              </a:solidFill>
              <a:sym typeface="+mn-ea"/>
            </a:endParaRPr>
          </a:p>
          <a:p>
            <a:pPr algn="ctr"/>
            <a:r>
              <a:rPr lang="zh-CN" altLang="en-US" sz="2400" b="1" dirty="0">
                <a:solidFill>
                  <a:srgbClr val="7030A0"/>
                </a:solidFill>
                <a:sym typeface="+mn-ea"/>
              </a:rPr>
              <a:t>有机化合物</a:t>
            </a:r>
            <a:endParaRPr lang="zh-CN" altLang="en-US" sz="1800" dirty="0"/>
          </a:p>
        </p:txBody>
      </p:sp>
      <p:sp>
        <p:nvSpPr>
          <p:cNvPr id="24" name="矩形: 对角圆角 23">
            <a:extLst>
              <a:ext uri="{FF2B5EF4-FFF2-40B4-BE49-F238E27FC236}">
                <a16:creationId xmlns:a16="http://schemas.microsoft.com/office/drawing/2014/main" id="{D2B2BDCB-61A7-1400-270B-EE1DE6F15F9E}"/>
              </a:ext>
            </a:extLst>
          </p:cNvPr>
          <p:cNvSpPr/>
          <p:nvPr/>
        </p:nvSpPr>
        <p:spPr>
          <a:xfrm>
            <a:off x="8372794" y="2299153"/>
            <a:ext cx="2021973" cy="1000620"/>
          </a:xfrm>
          <a:prstGeom prst="round2Diag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b="1" dirty="0">
                <a:solidFill>
                  <a:srgbClr val="00B050"/>
                </a:solidFill>
                <a:latin typeface="Helvetica Neue"/>
                <a:sym typeface="+mn-ea"/>
              </a:rPr>
              <a:t>呼吸道</a:t>
            </a:r>
            <a:endParaRPr lang="en-US" altLang="zh-CN" sz="2400" b="1" dirty="0">
              <a:solidFill>
                <a:srgbClr val="00B050"/>
              </a:solidFill>
              <a:latin typeface="Helvetica Neue"/>
              <a:sym typeface="+mn-ea"/>
            </a:endParaRPr>
          </a:p>
          <a:p>
            <a:pPr algn="ctr"/>
            <a:r>
              <a:rPr lang="zh-CN" altLang="en-US" sz="2400" b="1" dirty="0">
                <a:solidFill>
                  <a:srgbClr val="00B050"/>
                </a:solidFill>
                <a:latin typeface="Helvetica Neue"/>
                <a:sym typeface="+mn-ea"/>
              </a:rPr>
              <a:t>消化系统</a:t>
            </a:r>
            <a:endParaRPr lang="zh-CN" altLang="en-US" sz="2400" b="1" dirty="0">
              <a:solidFill>
                <a:srgbClr val="00B050"/>
              </a:solidFill>
              <a:latin typeface="Helvetica Neue"/>
            </a:endParaRPr>
          </a:p>
        </p:txBody>
      </p:sp>
      <p:sp>
        <p:nvSpPr>
          <p:cNvPr id="25" name="文本框 24">
            <a:extLst>
              <a:ext uri="{FF2B5EF4-FFF2-40B4-BE49-F238E27FC236}">
                <a16:creationId xmlns:a16="http://schemas.microsoft.com/office/drawing/2014/main" id="{CF33F147-8B59-3AD2-14DB-68171D79C683}"/>
              </a:ext>
            </a:extLst>
          </p:cNvPr>
          <p:cNvSpPr txBox="1"/>
          <p:nvPr/>
        </p:nvSpPr>
        <p:spPr>
          <a:xfrm>
            <a:off x="6979459" y="2299171"/>
            <a:ext cx="1225300" cy="400110"/>
          </a:xfrm>
          <a:prstGeom prst="rect">
            <a:avLst/>
          </a:prstGeom>
          <a:noFill/>
        </p:spPr>
        <p:txBody>
          <a:bodyPr wrap="square" rtlCol="0">
            <a:spAutoFit/>
          </a:bodyPr>
          <a:lstStyle/>
          <a:p>
            <a:r>
              <a:rPr lang="zh-CN" altLang="en-US" sz="2000" b="1" dirty="0">
                <a:solidFill>
                  <a:srgbClr val="FF0000"/>
                </a:solidFill>
              </a:rPr>
              <a:t>加热分解</a:t>
            </a:r>
          </a:p>
        </p:txBody>
      </p:sp>
      <p:sp>
        <p:nvSpPr>
          <p:cNvPr id="29" name="文本框 28">
            <a:extLst>
              <a:ext uri="{FF2B5EF4-FFF2-40B4-BE49-F238E27FC236}">
                <a16:creationId xmlns:a16="http://schemas.microsoft.com/office/drawing/2014/main" id="{E3B61264-0437-59B8-9D3C-D725DBE62DC6}"/>
              </a:ext>
            </a:extLst>
          </p:cNvPr>
          <p:cNvSpPr txBox="1"/>
          <p:nvPr/>
        </p:nvSpPr>
        <p:spPr>
          <a:xfrm>
            <a:off x="3612809" y="3603538"/>
            <a:ext cx="778643" cy="400110"/>
          </a:xfrm>
          <a:prstGeom prst="rect">
            <a:avLst/>
          </a:prstGeom>
          <a:noFill/>
        </p:spPr>
        <p:txBody>
          <a:bodyPr wrap="square" rtlCol="0">
            <a:spAutoFit/>
          </a:bodyPr>
          <a:lstStyle/>
          <a:p>
            <a:r>
              <a:rPr lang="zh-CN" altLang="en-US" sz="2000" b="1" dirty="0">
                <a:solidFill>
                  <a:srgbClr val="FF0000"/>
                </a:solidFill>
              </a:rPr>
              <a:t>蓄积</a:t>
            </a:r>
          </a:p>
        </p:txBody>
      </p:sp>
      <p:sp>
        <p:nvSpPr>
          <p:cNvPr id="31" name="矩形: 对角圆角 30">
            <a:extLst>
              <a:ext uri="{FF2B5EF4-FFF2-40B4-BE49-F238E27FC236}">
                <a16:creationId xmlns:a16="http://schemas.microsoft.com/office/drawing/2014/main" id="{0F04F8EE-ABE3-CD86-0767-25A1ECEDF9F5}"/>
              </a:ext>
            </a:extLst>
          </p:cNvPr>
          <p:cNvSpPr/>
          <p:nvPr/>
        </p:nvSpPr>
        <p:spPr>
          <a:xfrm>
            <a:off x="4586740" y="4466604"/>
            <a:ext cx="1509260" cy="872238"/>
          </a:xfrm>
          <a:prstGeom prst="round2Diag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b="1" dirty="0">
                <a:solidFill>
                  <a:srgbClr val="00B050"/>
                </a:solidFill>
                <a:latin typeface="Helvetica Neue"/>
              </a:rPr>
              <a:t>慢性危害</a:t>
            </a:r>
          </a:p>
        </p:txBody>
      </p:sp>
      <p:cxnSp>
        <p:nvCxnSpPr>
          <p:cNvPr id="34" name="直接箭头连接符 33">
            <a:extLst>
              <a:ext uri="{FF2B5EF4-FFF2-40B4-BE49-F238E27FC236}">
                <a16:creationId xmlns:a16="http://schemas.microsoft.com/office/drawing/2014/main" id="{0FDB1132-EAAA-8498-2E4C-F088CBB818F0}"/>
              </a:ext>
            </a:extLst>
          </p:cNvPr>
          <p:cNvCxnSpPr>
            <a:cxnSpLocks/>
          </p:cNvCxnSpPr>
          <p:nvPr/>
        </p:nvCxnSpPr>
        <p:spPr>
          <a:xfrm>
            <a:off x="6210706" y="4849752"/>
            <a:ext cx="768753" cy="0"/>
          </a:xfrm>
          <a:prstGeom prst="straightConnector1">
            <a:avLst/>
          </a:prstGeom>
          <a:ln w="38100">
            <a:solidFill>
              <a:srgbClr val="002060"/>
            </a:solidFill>
            <a:tailEnd type="triangle"/>
          </a:ln>
        </p:spPr>
        <p:style>
          <a:lnRef idx="3">
            <a:schemeClr val="accent2"/>
          </a:lnRef>
          <a:fillRef idx="0">
            <a:schemeClr val="accent2"/>
          </a:fillRef>
          <a:effectRef idx="2">
            <a:schemeClr val="accent2"/>
          </a:effectRef>
          <a:fontRef idx="minor">
            <a:schemeClr val="tx1"/>
          </a:fontRef>
        </p:style>
      </p:cxnSp>
      <p:sp>
        <p:nvSpPr>
          <p:cNvPr id="36" name="矩形: 对角圆角 35">
            <a:extLst>
              <a:ext uri="{FF2B5EF4-FFF2-40B4-BE49-F238E27FC236}">
                <a16:creationId xmlns:a16="http://schemas.microsoft.com/office/drawing/2014/main" id="{24041AB9-AFF9-F4F4-F587-8165B6C4FDA3}"/>
              </a:ext>
            </a:extLst>
          </p:cNvPr>
          <p:cNvSpPr/>
          <p:nvPr/>
        </p:nvSpPr>
        <p:spPr>
          <a:xfrm>
            <a:off x="7094165" y="4349442"/>
            <a:ext cx="2021973" cy="1000620"/>
          </a:xfrm>
          <a:prstGeom prst="round2Diag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b="1" dirty="0">
                <a:solidFill>
                  <a:srgbClr val="00B050"/>
                </a:solidFill>
                <a:latin typeface="Helvetica Neue"/>
              </a:rPr>
              <a:t>免疫力下降</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ipe(down)">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2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animBg="1"/>
      <p:bldP spid="24" grpId="0" animBg="1"/>
      <p:bldP spid="25" grpId="0"/>
      <p:bldP spid="29" grpId="0"/>
      <p:bldP spid="31"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大橘原创PPT模板-请勿抄袭搬运！微信DAJU_PPT"/>
          <p:cNvSpPr/>
          <p:nvPr>
            <p:custDataLst>
              <p:tags r:id="rId1"/>
            </p:custDataLst>
          </p:nvPr>
        </p:nvSpPr>
        <p:spPr>
          <a:xfrm>
            <a:off x="200025"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大橘原创PPT模板-请勿抄袭搬运！微信DAJU_PPT"/>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大橘原创PPT模板-请勿抄袭搬运！微信DAJU_PPT"/>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大橘原创PPT模板-请勿抄袭搬运！微信DAJU_PPT"/>
          <p:cNvSpPr/>
          <p:nvPr/>
        </p:nvSpPr>
        <p:spPr>
          <a:xfrm>
            <a:off x="11694431" y="302895"/>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大橘原创PPT模板-请勿抄袭搬运！微信DAJU_PPT"/>
          <p:cNvSpPr/>
          <p:nvPr/>
        </p:nvSpPr>
        <p:spPr>
          <a:xfrm>
            <a:off x="1172872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大橘原创PPT模板-请勿抄袭搬运！微信DAJU_PPT"/>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[图片]</a:t>
            </a:r>
          </a:p>
        </p:txBody>
      </p:sp>
      <p:cxnSp>
        <p:nvCxnSpPr>
          <p:cNvPr id="13" name="直接连接符 12"/>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p:cNvSpPr txBox="1">
            <a:spLocks noChangeArrowheads="1"/>
          </p:cNvSpPr>
          <p:nvPr>
            <p:custDataLst>
              <p:tags r:id="rId3"/>
            </p:custDataLst>
          </p:nvPr>
        </p:nvSpPr>
        <p:spPr bwMode="auto">
          <a:xfrm>
            <a:off x="702945" y="552450"/>
            <a:ext cx="4566285" cy="52322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a:spcBef>
                <a:spcPct val="0"/>
              </a:spcBef>
              <a:buFontTx/>
              <a:buNone/>
              <a:defRPr/>
            </a:pPr>
            <a:r>
              <a:rPr lang="en-US" altLang="zh-CN" sz="2800" b="1" dirty="0">
                <a:solidFill>
                  <a:srgbClr val="CC0000"/>
                </a:solidFill>
                <a:latin typeface="+mn-ea"/>
                <a:ea typeface="+mn-ea"/>
                <a:sym typeface="+mn-ea"/>
              </a:rPr>
              <a:t>5.</a:t>
            </a:r>
            <a:r>
              <a:rPr lang="zh-CN" altLang="en-US" sz="2800" b="1" dirty="0">
                <a:solidFill>
                  <a:srgbClr val="CC0000"/>
                </a:solidFill>
                <a:latin typeface="+mn-ea"/>
                <a:ea typeface="+mn-ea"/>
                <a:sym typeface="+mn-ea"/>
              </a:rPr>
              <a:t> 如何辨别</a:t>
            </a:r>
          </a:p>
        </p:txBody>
      </p:sp>
      <p:pic>
        <p:nvPicPr>
          <p:cNvPr id="7" name="图片 6" descr="卡通画&#10;&#10;描述已自动生成">
            <a:extLst>
              <a:ext uri="{FF2B5EF4-FFF2-40B4-BE49-F238E27FC236}">
                <a16:creationId xmlns:a16="http://schemas.microsoft.com/office/drawing/2014/main" id="{F2528D75-C010-0BAE-2FAF-65A376DA8BBE}"/>
              </a:ext>
            </a:extLst>
          </p:cNvPr>
          <p:cNvPicPr>
            <a:picLocks noChangeAspect="1"/>
          </p:cNvPicPr>
          <p:nvPr/>
        </p:nvPicPr>
        <p:blipFill>
          <a:blip r:embed="rId6"/>
          <a:srcRect l="2840"/>
          <a:stretch/>
        </p:blipFill>
        <p:spPr>
          <a:xfrm>
            <a:off x="1272046" y="1395060"/>
            <a:ext cx="2733368" cy="854396"/>
          </a:xfrm>
          <a:prstGeom prst="rect">
            <a:avLst/>
          </a:prstGeom>
        </p:spPr>
      </p:pic>
      <p:pic>
        <p:nvPicPr>
          <p:cNvPr id="9" name="图片 8" descr="画着卡通人物的图案&#10;&#10;中度可信度描述已自动生成">
            <a:extLst>
              <a:ext uri="{FF2B5EF4-FFF2-40B4-BE49-F238E27FC236}">
                <a16:creationId xmlns:a16="http://schemas.microsoft.com/office/drawing/2014/main" id="{00C47D20-52A7-33F9-3BFB-2E401DC49707}"/>
              </a:ext>
            </a:extLst>
          </p:cNvPr>
          <p:cNvPicPr>
            <a:picLocks noChangeAspect="1"/>
          </p:cNvPicPr>
          <p:nvPr/>
        </p:nvPicPr>
        <p:blipFill>
          <a:blip r:embed="rId7"/>
          <a:stretch>
            <a:fillRect/>
          </a:stretch>
        </p:blipFill>
        <p:spPr>
          <a:xfrm>
            <a:off x="1264350" y="3250896"/>
            <a:ext cx="2139062" cy="747716"/>
          </a:xfrm>
          <a:prstGeom prst="rect">
            <a:avLst/>
          </a:prstGeom>
        </p:spPr>
      </p:pic>
      <p:pic>
        <p:nvPicPr>
          <p:cNvPr id="11" name="图片 10" descr="卡通画&#10;&#10;描述已自动生成">
            <a:extLst>
              <a:ext uri="{FF2B5EF4-FFF2-40B4-BE49-F238E27FC236}">
                <a16:creationId xmlns:a16="http://schemas.microsoft.com/office/drawing/2014/main" id="{DFB33B72-55C2-1DFC-BDC2-25D1677C967B}"/>
              </a:ext>
            </a:extLst>
          </p:cNvPr>
          <p:cNvPicPr>
            <a:picLocks noChangeAspect="1"/>
          </p:cNvPicPr>
          <p:nvPr/>
        </p:nvPicPr>
        <p:blipFill>
          <a:blip r:embed="rId8"/>
          <a:stretch>
            <a:fillRect/>
          </a:stretch>
        </p:blipFill>
        <p:spPr>
          <a:xfrm>
            <a:off x="7014324" y="2285780"/>
            <a:ext cx="3300400" cy="946483"/>
          </a:xfrm>
          <a:prstGeom prst="rect">
            <a:avLst/>
          </a:prstGeom>
        </p:spPr>
      </p:pic>
      <p:pic>
        <p:nvPicPr>
          <p:cNvPr id="14" name="图片 13" descr="卡通画&#10;&#10;描述已自动生成">
            <a:extLst>
              <a:ext uri="{FF2B5EF4-FFF2-40B4-BE49-F238E27FC236}">
                <a16:creationId xmlns:a16="http://schemas.microsoft.com/office/drawing/2014/main" id="{497512B8-4A1D-5582-7EDD-45895645845D}"/>
              </a:ext>
            </a:extLst>
          </p:cNvPr>
          <p:cNvPicPr>
            <a:picLocks noChangeAspect="1"/>
          </p:cNvPicPr>
          <p:nvPr/>
        </p:nvPicPr>
        <p:blipFill>
          <a:blip r:embed="rId9"/>
          <a:stretch>
            <a:fillRect/>
          </a:stretch>
        </p:blipFill>
        <p:spPr>
          <a:xfrm>
            <a:off x="6953881" y="3830926"/>
            <a:ext cx="3421287" cy="1026721"/>
          </a:xfrm>
          <a:prstGeom prst="rect">
            <a:avLst/>
          </a:prstGeom>
        </p:spPr>
      </p:pic>
      <p:pic>
        <p:nvPicPr>
          <p:cNvPr id="16" name="图片 15" descr="卡通画&#10;&#10;低可信度描述已自动生成">
            <a:extLst>
              <a:ext uri="{FF2B5EF4-FFF2-40B4-BE49-F238E27FC236}">
                <a16:creationId xmlns:a16="http://schemas.microsoft.com/office/drawing/2014/main" id="{E4C2CDCB-B0CE-F31C-D56F-706B444C290D}"/>
              </a:ext>
            </a:extLst>
          </p:cNvPr>
          <p:cNvPicPr>
            <a:picLocks noChangeAspect="1"/>
          </p:cNvPicPr>
          <p:nvPr/>
        </p:nvPicPr>
        <p:blipFill>
          <a:blip r:embed="rId10"/>
          <a:stretch>
            <a:fillRect/>
          </a:stretch>
        </p:blipFill>
        <p:spPr>
          <a:xfrm>
            <a:off x="1264349" y="5052663"/>
            <a:ext cx="3993894" cy="1060698"/>
          </a:xfrm>
          <a:prstGeom prst="rect">
            <a:avLst/>
          </a:prstGeom>
        </p:spPr>
      </p:pic>
      <p:sp>
        <p:nvSpPr>
          <p:cNvPr id="17" name="文本框 16">
            <a:extLst>
              <a:ext uri="{FF2B5EF4-FFF2-40B4-BE49-F238E27FC236}">
                <a16:creationId xmlns:a16="http://schemas.microsoft.com/office/drawing/2014/main" id="{530DBE1C-E619-9990-D552-E13DA6932576}"/>
              </a:ext>
            </a:extLst>
          </p:cNvPr>
          <p:cNvSpPr txBox="1"/>
          <p:nvPr/>
        </p:nvSpPr>
        <p:spPr>
          <a:xfrm>
            <a:off x="3724590" y="1572254"/>
            <a:ext cx="3300400" cy="461665"/>
          </a:xfrm>
          <a:prstGeom prst="rect">
            <a:avLst/>
          </a:prstGeom>
          <a:noFill/>
        </p:spPr>
        <p:txBody>
          <a:bodyPr wrap="square" rtlCol="0">
            <a:spAutoFit/>
          </a:bodyPr>
          <a:lstStyle/>
          <a:p>
            <a:pPr algn="ctr"/>
            <a:r>
              <a:rPr lang="en-US" altLang="zh-CN" sz="2400" b="1" dirty="0">
                <a:solidFill>
                  <a:srgbClr val="00B050"/>
                </a:solidFill>
                <a:latin typeface="Helvetica Neue"/>
              </a:rPr>
              <a:t>——  </a:t>
            </a:r>
            <a:r>
              <a:rPr lang="zh-CN" altLang="en-US" sz="2400" b="1" dirty="0">
                <a:solidFill>
                  <a:srgbClr val="00B050"/>
                </a:solidFill>
                <a:latin typeface="Helvetica Neue"/>
              </a:rPr>
              <a:t>硬度随气温变化</a:t>
            </a:r>
            <a:endParaRPr lang="en-US" altLang="zh-CN" sz="2400" b="1" dirty="0">
              <a:solidFill>
                <a:srgbClr val="00B050"/>
              </a:solidFill>
              <a:latin typeface="Helvetica Neue"/>
            </a:endParaRPr>
          </a:p>
        </p:txBody>
      </p:sp>
      <p:sp>
        <p:nvSpPr>
          <p:cNvPr id="18" name="文本框 17">
            <a:extLst>
              <a:ext uri="{FF2B5EF4-FFF2-40B4-BE49-F238E27FC236}">
                <a16:creationId xmlns:a16="http://schemas.microsoft.com/office/drawing/2014/main" id="{3F1FBD2F-A30C-5845-3DD8-67D6276FDDDB}"/>
              </a:ext>
            </a:extLst>
          </p:cNvPr>
          <p:cNvSpPr txBox="1"/>
          <p:nvPr/>
        </p:nvSpPr>
        <p:spPr>
          <a:xfrm>
            <a:off x="2944559" y="4183898"/>
            <a:ext cx="4274443" cy="461665"/>
          </a:xfrm>
          <a:prstGeom prst="rect">
            <a:avLst/>
          </a:prstGeom>
          <a:noFill/>
        </p:spPr>
        <p:txBody>
          <a:bodyPr wrap="square" rtlCol="0">
            <a:spAutoFit/>
          </a:bodyPr>
          <a:lstStyle/>
          <a:p>
            <a:pPr algn="ctr"/>
            <a:r>
              <a:rPr lang="zh-CN" altLang="en-US" sz="2400" b="1" dirty="0">
                <a:solidFill>
                  <a:srgbClr val="00B050"/>
                </a:solidFill>
                <a:latin typeface="Helvetica Neue"/>
              </a:rPr>
              <a:t>口感不佳，或有异味  </a:t>
            </a:r>
            <a:r>
              <a:rPr lang="en-US" altLang="zh-CN" sz="2400" b="1" dirty="0">
                <a:solidFill>
                  <a:srgbClr val="00B050"/>
                </a:solidFill>
                <a:latin typeface="Helvetica Neue"/>
              </a:rPr>
              <a:t>——</a:t>
            </a:r>
          </a:p>
        </p:txBody>
      </p:sp>
      <p:sp>
        <p:nvSpPr>
          <p:cNvPr id="19" name="文本框 18">
            <a:extLst>
              <a:ext uri="{FF2B5EF4-FFF2-40B4-BE49-F238E27FC236}">
                <a16:creationId xmlns:a16="http://schemas.microsoft.com/office/drawing/2014/main" id="{EFDC7C51-75B5-8120-071A-6B6BBC80C813}"/>
              </a:ext>
            </a:extLst>
          </p:cNvPr>
          <p:cNvSpPr txBox="1"/>
          <p:nvPr/>
        </p:nvSpPr>
        <p:spPr>
          <a:xfrm>
            <a:off x="2418735" y="2298787"/>
            <a:ext cx="3608439" cy="830997"/>
          </a:xfrm>
          <a:prstGeom prst="rect">
            <a:avLst/>
          </a:prstGeom>
          <a:noFill/>
        </p:spPr>
        <p:txBody>
          <a:bodyPr wrap="square" rtlCol="0">
            <a:spAutoFit/>
          </a:bodyPr>
          <a:lstStyle/>
          <a:p>
            <a:r>
              <a:rPr lang="zh-CN" altLang="en-US" sz="2400" b="1" dirty="0">
                <a:solidFill>
                  <a:srgbClr val="00B050"/>
                </a:solidFill>
                <a:latin typeface="Helvetica Neue"/>
              </a:rPr>
              <a:t>外观光滑，光下可能反光</a:t>
            </a:r>
            <a:endParaRPr lang="en-US" altLang="zh-CN" sz="2400" b="1" dirty="0">
              <a:solidFill>
                <a:srgbClr val="00B050"/>
              </a:solidFill>
              <a:latin typeface="Helvetica Neue"/>
            </a:endParaRPr>
          </a:p>
          <a:p>
            <a:r>
              <a:rPr lang="zh-CN" altLang="en-US" sz="2400" b="1" dirty="0">
                <a:solidFill>
                  <a:srgbClr val="00B050"/>
                </a:solidFill>
                <a:latin typeface="Helvetica Neue"/>
              </a:rPr>
              <a:t>手感较硬，不易变形</a:t>
            </a:r>
            <a:endParaRPr lang="en-US" altLang="zh-CN" sz="2400" b="1" dirty="0">
              <a:solidFill>
                <a:srgbClr val="00B050"/>
              </a:solidFill>
              <a:latin typeface="Helvetica Neue"/>
            </a:endParaRPr>
          </a:p>
        </p:txBody>
      </p:sp>
      <p:sp>
        <p:nvSpPr>
          <p:cNvPr id="20" name="文本框 19">
            <a:extLst>
              <a:ext uri="{FF2B5EF4-FFF2-40B4-BE49-F238E27FC236}">
                <a16:creationId xmlns:a16="http://schemas.microsoft.com/office/drawing/2014/main" id="{2D59AA32-5F75-2693-CC99-AD881B8ABDE2}"/>
              </a:ext>
            </a:extLst>
          </p:cNvPr>
          <p:cNvSpPr txBox="1"/>
          <p:nvPr/>
        </p:nvSpPr>
        <p:spPr>
          <a:xfrm>
            <a:off x="3261295" y="3369261"/>
            <a:ext cx="4171891" cy="461665"/>
          </a:xfrm>
          <a:prstGeom prst="rect">
            <a:avLst/>
          </a:prstGeom>
          <a:noFill/>
        </p:spPr>
        <p:txBody>
          <a:bodyPr wrap="square" rtlCol="0">
            <a:spAutoFit/>
          </a:bodyPr>
          <a:lstStyle/>
          <a:p>
            <a:pPr algn="ctr"/>
            <a:r>
              <a:rPr lang="en-US" altLang="zh-CN" sz="2400" b="1" dirty="0">
                <a:solidFill>
                  <a:srgbClr val="00B050"/>
                </a:solidFill>
                <a:latin typeface="Helvetica Neue"/>
              </a:rPr>
              <a:t>——  </a:t>
            </a:r>
            <a:r>
              <a:rPr lang="zh-CN" altLang="en-US" sz="2400" b="1" dirty="0">
                <a:solidFill>
                  <a:srgbClr val="00B050"/>
                </a:solidFill>
                <a:latin typeface="Helvetica Neue"/>
              </a:rPr>
              <a:t>煮制时融化速度差异</a:t>
            </a:r>
            <a:endParaRPr lang="en-US" altLang="zh-CN" sz="2400" b="1" dirty="0">
              <a:solidFill>
                <a:srgbClr val="00B050"/>
              </a:solidFill>
              <a:latin typeface="Helvetica Neue"/>
            </a:endParaRPr>
          </a:p>
        </p:txBody>
      </p:sp>
      <p:sp>
        <p:nvSpPr>
          <p:cNvPr id="21" name="文本框 20">
            <a:extLst>
              <a:ext uri="{FF2B5EF4-FFF2-40B4-BE49-F238E27FC236}">
                <a16:creationId xmlns:a16="http://schemas.microsoft.com/office/drawing/2014/main" id="{A4473CA9-5585-89E9-90F6-4376322A1DD7}"/>
              </a:ext>
            </a:extLst>
          </p:cNvPr>
          <p:cNvSpPr txBox="1"/>
          <p:nvPr/>
        </p:nvSpPr>
        <p:spPr>
          <a:xfrm>
            <a:off x="5081781" y="5377091"/>
            <a:ext cx="3993894" cy="461665"/>
          </a:xfrm>
          <a:prstGeom prst="rect">
            <a:avLst/>
          </a:prstGeom>
          <a:noFill/>
        </p:spPr>
        <p:txBody>
          <a:bodyPr wrap="square" rtlCol="0">
            <a:spAutoFit/>
          </a:bodyPr>
          <a:lstStyle/>
          <a:p>
            <a:pPr algn="ctr"/>
            <a:r>
              <a:rPr lang="en-US" altLang="zh-CN" sz="2400" b="1" dirty="0">
                <a:solidFill>
                  <a:srgbClr val="00B050"/>
                </a:solidFill>
                <a:latin typeface="Helvetica Neue"/>
              </a:rPr>
              <a:t>——  </a:t>
            </a:r>
            <a:r>
              <a:rPr lang="zh-CN" altLang="en-US" sz="2400" b="1" dirty="0">
                <a:solidFill>
                  <a:srgbClr val="00B050"/>
                </a:solidFill>
                <a:latin typeface="Helvetica Neue"/>
              </a:rPr>
              <a:t>正规厂家，配料天然</a:t>
            </a:r>
            <a:endParaRPr lang="en-US" altLang="zh-CN" sz="2400" b="1" dirty="0">
              <a:solidFill>
                <a:srgbClr val="00B050"/>
              </a:solidFill>
              <a:latin typeface="Helvetica Neue"/>
            </a:endParaRPr>
          </a:p>
        </p:txBody>
      </p:sp>
      <p:sp>
        <p:nvSpPr>
          <p:cNvPr id="22" name="文本框 21">
            <a:extLst>
              <a:ext uri="{FF2B5EF4-FFF2-40B4-BE49-F238E27FC236}">
                <a16:creationId xmlns:a16="http://schemas.microsoft.com/office/drawing/2014/main" id="{E14097E7-09A6-D7FC-E3B2-50EED907B74B}"/>
              </a:ext>
            </a:extLst>
          </p:cNvPr>
          <p:cNvSpPr txBox="1"/>
          <p:nvPr/>
        </p:nvSpPr>
        <p:spPr>
          <a:xfrm>
            <a:off x="6052185" y="2422507"/>
            <a:ext cx="928376" cy="461665"/>
          </a:xfrm>
          <a:prstGeom prst="rect">
            <a:avLst/>
          </a:prstGeom>
          <a:noFill/>
        </p:spPr>
        <p:txBody>
          <a:bodyPr wrap="square" rtlCol="0">
            <a:spAutoFit/>
          </a:bodyPr>
          <a:lstStyle/>
          <a:p>
            <a:r>
              <a:rPr lang="en-US" altLang="zh-CN" sz="2400" b="1" dirty="0">
                <a:solidFill>
                  <a:srgbClr val="00B050"/>
                </a:solidFill>
                <a:latin typeface="Helvetica Neue"/>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anim calcmode="lin" valueType="num">
                                      <p:cBhvr>
                                        <p:cTn id="66" dur="1000" fill="hold"/>
                                        <p:tgtEl>
                                          <p:spTgt spid="21"/>
                                        </p:tgtEl>
                                        <p:attrNameLst>
                                          <p:attrName>ppt_x</p:attrName>
                                        </p:attrNameLst>
                                      </p:cBhvr>
                                      <p:tavLst>
                                        <p:tav tm="0">
                                          <p:val>
                                            <p:strVal val="#ppt_x"/>
                                          </p:val>
                                        </p:tav>
                                        <p:tav tm="100000">
                                          <p:val>
                                            <p:strVal val="#ppt_x"/>
                                          </p:val>
                                        </p:tav>
                                      </p:tavLst>
                                    </p:anim>
                                    <p:anim calcmode="lin" valueType="num">
                                      <p:cBhvr>
                                        <p:cTn id="6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F256D-9C7B-6461-5463-04BFBCF7E14A}"/>
            </a:ext>
          </a:extLst>
        </p:cNvPr>
        <p:cNvGrpSpPr/>
        <p:nvPr/>
      </p:nvGrpSpPr>
      <p:grpSpPr>
        <a:xfrm>
          <a:off x="0" y="0"/>
          <a:ext cx="0" cy="0"/>
          <a:chOff x="0" y="0"/>
          <a:chExt cx="0" cy="0"/>
        </a:xfrm>
      </p:grpSpPr>
      <p:sp>
        <p:nvSpPr>
          <p:cNvPr id="6" name="大橘原创PPT模板-请勿抄袭搬运！微信DAJU_PPT">
            <a:extLst>
              <a:ext uri="{FF2B5EF4-FFF2-40B4-BE49-F238E27FC236}">
                <a16:creationId xmlns:a16="http://schemas.microsoft.com/office/drawing/2014/main" id="{02DAE51B-65AA-05F4-DD4D-A6CC23C71438}"/>
              </a:ext>
            </a:extLst>
          </p:cNvPr>
          <p:cNvSpPr/>
          <p:nvPr>
            <p:custDataLst>
              <p:tags r:id="rId1"/>
            </p:custDataLst>
          </p:nvPr>
        </p:nvSpPr>
        <p:spPr>
          <a:xfrm>
            <a:off x="200025" y="233680"/>
            <a:ext cx="11704320" cy="6390640"/>
          </a:xfrm>
          <a:prstGeom prst="rect">
            <a:avLst/>
          </a:prstGeom>
          <a:solidFill>
            <a:schemeClr val="bg1">
              <a:lumMod val="95000"/>
              <a:alpha val="20000"/>
            </a:schemeClr>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大橘原创PPT模板-请勿抄袭搬运！微信DAJU_PPT">
            <a:extLst>
              <a:ext uri="{FF2B5EF4-FFF2-40B4-BE49-F238E27FC236}">
                <a16:creationId xmlns:a16="http://schemas.microsoft.com/office/drawing/2014/main" id="{6E144579-7A9D-5168-68EA-895A3333B8FD}"/>
              </a:ext>
            </a:extLst>
          </p:cNvPr>
          <p:cNvSpPr/>
          <p:nvPr/>
        </p:nvSpPr>
        <p:spPr>
          <a:xfrm>
            <a:off x="278765" y="32512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大橘原创PPT模板-请勿抄袭搬运！微信DAJU_PPT">
            <a:extLst>
              <a:ext uri="{FF2B5EF4-FFF2-40B4-BE49-F238E27FC236}">
                <a16:creationId xmlns:a16="http://schemas.microsoft.com/office/drawing/2014/main" id="{EE3B90E9-11A3-90EB-CD9E-9E1B3AB5BF52}"/>
              </a:ext>
            </a:extLst>
          </p:cNvPr>
          <p:cNvSpPr/>
          <p:nvPr/>
        </p:nvSpPr>
        <p:spPr>
          <a:xfrm>
            <a:off x="278765"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大橘原创PPT模板-请勿抄袭搬运！微信DAJU_PPT">
            <a:extLst>
              <a:ext uri="{FF2B5EF4-FFF2-40B4-BE49-F238E27FC236}">
                <a16:creationId xmlns:a16="http://schemas.microsoft.com/office/drawing/2014/main" id="{082919D5-D9AA-3D04-EB4F-F2B32D5DBA80}"/>
              </a:ext>
            </a:extLst>
          </p:cNvPr>
          <p:cNvSpPr/>
          <p:nvPr/>
        </p:nvSpPr>
        <p:spPr>
          <a:xfrm>
            <a:off x="11694431" y="302895"/>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大橘原创PPT模板-请勿抄袭搬运！微信DAJU_PPT">
            <a:extLst>
              <a:ext uri="{FF2B5EF4-FFF2-40B4-BE49-F238E27FC236}">
                <a16:creationId xmlns:a16="http://schemas.microsoft.com/office/drawing/2014/main" id="{78B60E08-0078-E1F2-BA5C-49D65E7C170C}"/>
              </a:ext>
            </a:extLst>
          </p:cNvPr>
          <p:cNvSpPr/>
          <p:nvPr/>
        </p:nvSpPr>
        <p:spPr>
          <a:xfrm>
            <a:off x="11728721" y="6461760"/>
            <a:ext cx="142240" cy="142240"/>
          </a:xfrm>
          <a:prstGeom prst="roundRect">
            <a:avLst>
              <a:gd name="adj"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大橘原创PPT模板-请勿抄袭搬运！微信DAJU_PPT">
            <a:extLst>
              <a:ext uri="{FF2B5EF4-FFF2-40B4-BE49-F238E27FC236}">
                <a16:creationId xmlns:a16="http://schemas.microsoft.com/office/drawing/2014/main" id="{C550C8F9-8423-7737-A878-481EF8F768FB}"/>
              </a:ext>
            </a:extLst>
          </p:cNvPr>
          <p:cNvSpPr/>
          <p:nvPr/>
        </p:nvSpPr>
        <p:spPr>
          <a:xfrm>
            <a:off x="355600" y="396240"/>
            <a:ext cx="11338560" cy="6065520"/>
          </a:xfrm>
          <a:prstGeom prst="roundRect">
            <a:avLst>
              <a:gd name="adj" fmla="val 0"/>
            </a:avLst>
          </a:prstGeom>
          <a:noFill/>
          <a:ln w="9525"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[图片]</a:t>
            </a:r>
          </a:p>
        </p:txBody>
      </p:sp>
      <p:cxnSp>
        <p:nvCxnSpPr>
          <p:cNvPr id="13" name="直接连接符 12">
            <a:extLst>
              <a:ext uri="{FF2B5EF4-FFF2-40B4-BE49-F238E27FC236}">
                <a16:creationId xmlns:a16="http://schemas.microsoft.com/office/drawing/2014/main" id="{09B7448F-A774-A47F-26B0-9218F935A04C}"/>
              </a:ext>
            </a:extLst>
          </p:cNvPr>
          <p:cNvCxnSpPr/>
          <p:nvPr/>
        </p:nvCxnSpPr>
        <p:spPr>
          <a:xfrm flipH="1">
            <a:off x="779781" y="1051605"/>
            <a:ext cx="8604000" cy="35560"/>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60B30176-C0B4-FA52-6AB7-157702500240}"/>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9400540" y="547370"/>
            <a:ext cx="2293620" cy="516255"/>
          </a:xfrm>
          <a:prstGeom prst="rect">
            <a:avLst/>
          </a:prstGeom>
        </p:spPr>
      </p:pic>
      <p:sp>
        <p:nvSpPr>
          <p:cNvPr id="5" name="TextBox 6">
            <a:extLst>
              <a:ext uri="{FF2B5EF4-FFF2-40B4-BE49-F238E27FC236}">
                <a16:creationId xmlns:a16="http://schemas.microsoft.com/office/drawing/2014/main" id="{F7B8BA9D-D8B0-DBA0-DADF-BC55492547DC}"/>
              </a:ext>
            </a:extLst>
          </p:cNvPr>
          <p:cNvSpPr txBox="1">
            <a:spLocks noChangeArrowheads="1"/>
          </p:cNvSpPr>
          <p:nvPr>
            <p:custDataLst>
              <p:tags r:id="rId3"/>
            </p:custDataLst>
          </p:nvPr>
        </p:nvSpPr>
        <p:spPr bwMode="auto">
          <a:xfrm>
            <a:off x="702945" y="552450"/>
            <a:ext cx="4566285" cy="52322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a:spcBef>
                <a:spcPct val="0"/>
              </a:spcBef>
              <a:buFontTx/>
              <a:buNone/>
              <a:defRPr/>
            </a:pPr>
            <a:r>
              <a:rPr lang="en-US" altLang="zh-CN" sz="2800" b="1" dirty="0">
                <a:solidFill>
                  <a:srgbClr val="CC0000"/>
                </a:solidFill>
                <a:latin typeface="+mn-ea"/>
                <a:ea typeface="+mn-ea"/>
                <a:sym typeface="+mn-ea"/>
              </a:rPr>
              <a:t>6.</a:t>
            </a:r>
            <a:r>
              <a:rPr lang="zh-CN" altLang="en-US" sz="2800" b="1" dirty="0">
                <a:solidFill>
                  <a:srgbClr val="CC0000"/>
                </a:solidFill>
                <a:latin typeface="+mn-ea"/>
                <a:ea typeface="+mn-ea"/>
                <a:sym typeface="+mn-ea"/>
              </a:rPr>
              <a:t> 预防控制措施</a:t>
            </a:r>
          </a:p>
        </p:txBody>
      </p:sp>
      <p:sp>
        <p:nvSpPr>
          <p:cNvPr id="3" name="文本框 2">
            <a:extLst>
              <a:ext uri="{FF2B5EF4-FFF2-40B4-BE49-F238E27FC236}">
                <a16:creationId xmlns:a16="http://schemas.microsoft.com/office/drawing/2014/main" id="{059A8862-1E22-C0EC-5FAE-8CE002B5055D}"/>
              </a:ext>
            </a:extLst>
          </p:cNvPr>
          <p:cNvSpPr txBox="1"/>
          <p:nvPr/>
        </p:nvSpPr>
        <p:spPr>
          <a:xfrm>
            <a:off x="864235" y="1125855"/>
            <a:ext cx="10389235" cy="4839273"/>
          </a:xfrm>
          <a:prstGeom prst="rect">
            <a:avLst/>
          </a:prstGeom>
          <a:noFill/>
        </p:spPr>
        <p:txBody>
          <a:bodyPr wrap="square" rtlCol="0" anchor="t">
            <a:spAutoFit/>
          </a:bodyPr>
          <a:lstStyle/>
          <a:p>
            <a:pPr>
              <a:lnSpc>
                <a:spcPct val="150000"/>
              </a:lnSpc>
            </a:pPr>
            <a:r>
              <a:rPr lang="en-US" altLang="zh-CN" sz="2200" b="1" dirty="0"/>
              <a:t> (1)</a:t>
            </a:r>
            <a:r>
              <a:rPr lang="zh-CN" altLang="en-US" sz="2200" b="1" dirty="0"/>
              <a:t>严格监管，加大打击力度。</a:t>
            </a:r>
            <a:endParaRPr lang="en-US" altLang="zh-CN" sz="2200" b="1" dirty="0"/>
          </a:p>
          <a:p>
            <a:pPr>
              <a:lnSpc>
                <a:spcPct val="150000"/>
              </a:lnSpc>
            </a:pPr>
            <a:r>
              <a:rPr lang="zh-CN" altLang="en-US" sz="2000" dirty="0"/>
              <a:t>监管部门要对食品生产和投放市场的过程</a:t>
            </a:r>
            <a:r>
              <a:rPr lang="zh-CN" altLang="en-US" sz="2000" b="1" dirty="0">
                <a:solidFill>
                  <a:srgbClr val="7030A0"/>
                </a:solidFill>
                <a:latin typeface="Helvetica Neue"/>
              </a:rPr>
              <a:t>严格把关</a:t>
            </a:r>
            <a:r>
              <a:rPr lang="zh-CN" altLang="en-US" sz="2000" dirty="0"/>
              <a:t>，规范和加强生产过程的监控，加大对非法生产销售的打击力度，增加其</a:t>
            </a:r>
            <a:r>
              <a:rPr lang="zh-CN" altLang="en-US" sz="2000" b="1" dirty="0">
                <a:solidFill>
                  <a:srgbClr val="7030A0"/>
                </a:solidFill>
                <a:latin typeface="Helvetica Neue"/>
              </a:rPr>
              <a:t>生产风险和成本</a:t>
            </a:r>
            <a:r>
              <a:rPr lang="zh-CN" altLang="en-US" sz="2000" dirty="0"/>
              <a:t>。</a:t>
            </a:r>
            <a:endParaRPr lang="en-US" altLang="zh-CN" sz="2000" dirty="0"/>
          </a:p>
          <a:p>
            <a:pPr>
              <a:lnSpc>
                <a:spcPct val="150000"/>
              </a:lnSpc>
            </a:pPr>
            <a:r>
              <a:rPr lang="en-US" altLang="zh-CN" sz="2200" b="1" dirty="0"/>
              <a:t>(2)</a:t>
            </a:r>
            <a:r>
              <a:rPr lang="zh-CN" altLang="en-US" sz="2200" b="1" dirty="0"/>
              <a:t>制修订相关标准。</a:t>
            </a:r>
            <a:endParaRPr lang="en-US" altLang="zh-CN" sz="2200" b="1" dirty="0"/>
          </a:p>
          <a:p>
            <a:pPr>
              <a:lnSpc>
                <a:spcPct val="150000"/>
              </a:lnSpc>
            </a:pPr>
            <a:r>
              <a:rPr lang="zh-CN" altLang="en-US" sz="2000" dirty="0"/>
              <a:t>火锅产业需要通过制修订相关标准，使火锅底料</a:t>
            </a:r>
            <a:r>
              <a:rPr lang="zh-CN" altLang="en-US" sz="2000" b="1" dirty="0">
                <a:solidFill>
                  <a:srgbClr val="7030A0"/>
                </a:solidFill>
                <a:latin typeface="Helvetica Neue"/>
              </a:rPr>
              <a:t>产业标准化和规范化</a:t>
            </a:r>
            <a:r>
              <a:rPr lang="zh-CN" altLang="en-US" sz="2000" dirty="0"/>
              <a:t>。</a:t>
            </a:r>
            <a:endParaRPr lang="en-US" altLang="zh-CN" sz="2000" dirty="0"/>
          </a:p>
          <a:p>
            <a:pPr>
              <a:lnSpc>
                <a:spcPct val="150000"/>
              </a:lnSpc>
            </a:pPr>
            <a:r>
              <a:rPr lang="en-US" altLang="zh-CN" sz="2200" b="1" dirty="0"/>
              <a:t>(3)</a:t>
            </a:r>
            <a:r>
              <a:rPr lang="zh-CN" altLang="en-US" sz="2200" b="1" dirty="0"/>
              <a:t>提高检测能力。</a:t>
            </a:r>
            <a:endParaRPr lang="en-US" altLang="zh-CN" sz="2200" b="1" dirty="0"/>
          </a:p>
          <a:p>
            <a:pPr>
              <a:lnSpc>
                <a:spcPct val="150000"/>
              </a:lnSpc>
            </a:pPr>
            <a:r>
              <a:rPr lang="zh-CN" altLang="en-US" sz="2000" dirty="0"/>
              <a:t>加大对食品添加剂</a:t>
            </a:r>
            <a:r>
              <a:rPr lang="zh-CN" altLang="en-US" sz="2000" b="1" dirty="0">
                <a:solidFill>
                  <a:srgbClr val="7030A0"/>
                </a:solidFill>
                <a:latin typeface="Helvetica Neue"/>
              </a:rPr>
              <a:t>检测技术研究投入</a:t>
            </a:r>
            <a:r>
              <a:rPr lang="zh-CN" altLang="en-US" sz="2000" dirty="0"/>
              <a:t>，提高检测能力。</a:t>
            </a:r>
            <a:endParaRPr lang="en-US" altLang="zh-CN" sz="2000" dirty="0"/>
          </a:p>
          <a:p>
            <a:pPr>
              <a:lnSpc>
                <a:spcPct val="150000"/>
              </a:lnSpc>
            </a:pPr>
            <a:r>
              <a:rPr lang="en-US" altLang="zh-CN" sz="2200" b="1" dirty="0"/>
              <a:t>(4)</a:t>
            </a:r>
            <a:r>
              <a:rPr lang="zh-CN" altLang="en-US" sz="2200" b="1" dirty="0"/>
              <a:t>提高辨别能力，积极参与监督。</a:t>
            </a:r>
            <a:endParaRPr lang="en-US" altLang="zh-CN" sz="2200" b="1" dirty="0"/>
          </a:p>
          <a:p>
            <a:pPr>
              <a:lnSpc>
                <a:spcPct val="150000"/>
              </a:lnSpc>
            </a:pPr>
            <a:r>
              <a:rPr lang="zh-CN" altLang="en-US" sz="2000" b="1" dirty="0">
                <a:solidFill>
                  <a:srgbClr val="7030A0"/>
                </a:solidFill>
                <a:latin typeface="Helvetica Neue"/>
              </a:rPr>
              <a:t>消费者</a:t>
            </a:r>
            <a:r>
              <a:rPr lang="zh-CN" altLang="en-US" sz="2000" dirty="0"/>
              <a:t>要提高辨别能力，选择正规厂家的产品，此外还应积极参与监督，发现问题及时向有关部门举报。</a:t>
            </a:r>
          </a:p>
        </p:txBody>
      </p:sp>
    </p:spTree>
    <p:extLst>
      <p:ext uri="{BB962C8B-B14F-4D97-AF65-F5344CB8AC3E}">
        <p14:creationId xmlns:p14="http://schemas.microsoft.com/office/powerpoint/2010/main" val="273987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适中&quot;,&quot;HeaderHeight&quot;:10.0,&quot;FooterHeight&quot;:5.0,&quot;SideMargin&quot;:5.0,&quot;TopMargin&quot;:0.0,&quot;BottomMargin&quot;:0.0,&quot;IntervalMargin&quot;:1.5,&quot;SettingType&quot;:&quot;System&quot;}"/>
  <p:tag name="COMMONDATA" val="eyJoZGlkIjoiZDA5OTZhY2YzODA2OGY1OWQ2YTM3NDljNWQ5YzY1ZmU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PPT效率库保存的主题色-20220113111436">
      <a:dk1>
        <a:srgbClr val="262626"/>
      </a:dk1>
      <a:lt1>
        <a:srgbClr val="FFFFFF"/>
      </a:lt1>
      <a:dk2>
        <a:srgbClr val="262626"/>
      </a:dk2>
      <a:lt2>
        <a:srgbClr val="FFFFFF"/>
      </a:lt2>
      <a:accent1>
        <a:srgbClr val="586A84"/>
      </a:accent1>
      <a:accent2>
        <a:srgbClr val="864E61"/>
      </a:accent2>
      <a:accent3>
        <a:srgbClr val="586A84"/>
      </a:accent3>
      <a:accent4>
        <a:srgbClr val="864E61"/>
      </a:accent4>
      <a:accent5>
        <a:srgbClr val="586A84"/>
      </a:accent5>
      <a:accent6>
        <a:srgbClr val="864E61"/>
      </a:accent6>
      <a:hlink>
        <a:srgbClr val="0563C1"/>
      </a:hlink>
      <a:folHlink>
        <a:srgbClr val="954F72"/>
      </a:folHlink>
    </a:clrScheme>
    <a:fontScheme name="自定义 8">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1902</Words>
  <Application>Microsoft Office PowerPoint</Application>
  <PresentationFormat>宽屏</PresentationFormat>
  <Paragraphs>193</Paragraphs>
  <Slides>34</Slides>
  <Notes>1</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34</vt:i4>
      </vt:variant>
    </vt:vector>
  </HeadingPairs>
  <TitlesOfParts>
    <vt:vector size="42" baseType="lpstr">
      <vt:lpstr>等线 Light</vt:lpstr>
      <vt:lpstr>Arial</vt:lpstr>
      <vt:lpstr>Helvetica Neue</vt:lpstr>
      <vt:lpstr>等线</vt:lpstr>
      <vt:lpstr>微软雅黑</vt:lpstr>
      <vt:lpstr>Wingdings</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智宇</dc:creator>
  <cp:lastModifiedBy>淯 张</cp:lastModifiedBy>
  <cp:revision>121</cp:revision>
  <dcterms:created xsi:type="dcterms:W3CDTF">2019-11-26T03:41:00Z</dcterms:created>
  <dcterms:modified xsi:type="dcterms:W3CDTF">2024-11-26T02:31:38Z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2052-12.1.0.15990</vt:lpwstr>
  </property>
  <property fmtid="{D5CDD505-2E9C-101B-9397-08002B2CF9AE}" pid="3" name="ICV">
    <vt:lpwstr>F85893C35FCC44238BCBA5F83E470067_13</vt:lpwstr>
  </property>
</Properties>
</file>