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 id="2147483667" r:id="rId4"/>
    <p:sldMasterId id="2147483669" r:id="rId5"/>
    <p:sldMasterId id="2147483672" r:id="rId6"/>
  </p:sldMasterIdLst>
  <p:notesMasterIdLst>
    <p:notesMasterId r:id="rId49"/>
  </p:notesMasterIdLst>
  <p:sldIdLst>
    <p:sldId id="256" r:id="rId7"/>
    <p:sldId id="281" r:id="rId8"/>
    <p:sldId id="366" r:id="rId9"/>
    <p:sldId id="257" r:id="rId10"/>
    <p:sldId id="259" r:id="rId11"/>
    <p:sldId id="260" r:id="rId12"/>
    <p:sldId id="367" r:id="rId13"/>
    <p:sldId id="289" r:id="rId14"/>
    <p:sldId id="283" r:id="rId15"/>
    <p:sldId id="264" r:id="rId16"/>
    <p:sldId id="286" r:id="rId17"/>
    <p:sldId id="287" r:id="rId18"/>
    <p:sldId id="288" r:id="rId19"/>
    <p:sldId id="290" r:id="rId20"/>
    <p:sldId id="291" r:id="rId21"/>
    <p:sldId id="292" r:id="rId22"/>
    <p:sldId id="293" r:id="rId23"/>
    <p:sldId id="261" r:id="rId24"/>
    <p:sldId id="301" r:id="rId25"/>
    <p:sldId id="302" r:id="rId26"/>
    <p:sldId id="280" r:id="rId27"/>
    <p:sldId id="300" r:id="rId28"/>
    <p:sldId id="274" r:id="rId29"/>
    <p:sldId id="282" r:id="rId30"/>
    <p:sldId id="354" r:id="rId31"/>
    <p:sldId id="305" r:id="rId32"/>
    <p:sldId id="263" r:id="rId33"/>
    <p:sldId id="312" r:id="rId34"/>
    <p:sldId id="333" r:id="rId35"/>
    <p:sldId id="352" r:id="rId36"/>
    <p:sldId id="353" r:id="rId37"/>
    <p:sldId id="355" r:id="rId38"/>
    <p:sldId id="356" r:id="rId39"/>
    <p:sldId id="357" r:id="rId40"/>
    <p:sldId id="358" r:id="rId41"/>
    <p:sldId id="359" r:id="rId42"/>
    <p:sldId id="360" r:id="rId43"/>
    <p:sldId id="364" r:id="rId44"/>
    <p:sldId id="363" r:id="rId45"/>
    <p:sldId id="365" r:id="rId46"/>
    <p:sldId id="361" r:id="rId47"/>
    <p:sldId id="362"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76D"/>
    <a:srgbClr val="9DC0BC"/>
    <a:srgbClr val="E9F5F5"/>
    <a:srgbClr val="3E7871"/>
    <a:srgbClr val="9DD5D6"/>
    <a:srgbClr val="93BBD7"/>
    <a:srgbClr val="0077C1"/>
    <a:srgbClr val="E8E8E8"/>
    <a:srgbClr val="038B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76" y="560"/>
      </p:cViewPr>
      <p:guideLst>
        <p:guide orient="horz" pos="2140"/>
        <p:guide pos="38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2024/12/5</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2024/12/5</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12/5/2024</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211920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7A92712-CB2E-F1DC-813B-E66A4087542C}"/>
              </a:ext>
            </a:extLst>
          </p:cNvPr>
          <p:cNvGrpSpPr>
            <a:grpSpLocks/>
          </p:cNvGrpSpPr>
          <p:nvPr/>
        </p:nvGrpSpPr>
        <p:grpSpPr bwMode="auto">
          <a:xfrm>
            <a:off x="0" y="0"/>
            <a:ext cx="12600517" cy="6324600"/>
            <a:chOff x="0" y="0"/>
            <a:chExt cx="5953" cy="3984"/>
          </a:xfrm>
        </p:grpSpPr>
        <p:sp>
          <p:nvSpPr>
            <p:cNvPr id="3" name="AutoShape 3">
              <a:extLst>
                <a:ext uri="{FF2B5EF4-FFF2-40B4-BE49-F238E27FC236}">
                  <a16:creationId xmlns:a16="http://schemas.microsoft.com/office/drawing/2014/main" id="{DF9557F0-9AAA-2091-CF2C-48DD8EC8FD0C}"/>
                </a:ext>
              </a:extLst>
            </p:cNvPr>
            <p:cNvSpPr>
              <a:spLocks noChangeArrowheads="1"/>
            </p:cNvSpPr>
            <p:nvPr/>
          </p:nvSpPr>
          <p:spPr bwMode="auto">
            <a:xfrm>
              <a:off x="0" y="1104"/>
              <a:ext cx="5760" cy="1584"/>
            </a:xfrm>
            <a:prstGeom prst="flowChartDocumen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 name="AutoShape 4">
              <a:extLst>
                <a:ext uri="{FF2B5EF4-FFF2-40B4-BE49-F238E27FC236}">
                  <a16:creationId xmlns:a16="http://schemas.microsoft.com/office/drawing/2014/main" id="{8700260F-999E-23C9-959F-B9E553EEB4BC}"/>
                </a:ext>
              </a:extLst>
            </p:cNvPr>
            <p:cNvSpPr>
              <a:spLocks noChangeArrowheads="1"/>
            </p:cNvSpPr>
            <p:nvPr/>
          </p:nvSpPr>
          <p:spPr bwMode="auto">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Verdana"/>
                <a:ea typeface="微软雅黑"/>
                <a:cs typeface="+mn-cs"/>
              </a:endParaRPr>
            </a:p>
          </p:txBody>
        </p:sp>
        <p:sp>
          <p:nvSpPr>
            <p:cNvPr id="5" name="AutoShape 5">
              <a:extLst>
                <a:ext uri="{FF2B5EF4-FFF2-40B4-BE49-F238E27FC236}">
                  <a16:creationId xmlns:a16="http://schemas.microsoft.com/office/drawing/2014/main" id="{997B98B9-9F45-D3ED-F06F-00C07DF5CF60}"/>
                </a:ext>
              </a:extLst>
            </p:cNvPr>
            <p:cNvSpPr>
              <a:spLocks noChangeArrowheads="1"/>
            </p:cNvSpPr>
            <p:nvPr/>
          </p:nvSpPr>
          <p:spPr bwMode="auto">
            <a:xfrm>
              <a:off x="0" y="192"/>
              <a:ext cx="5760" cy="1392"/>
            </a:xfrm>
            <a:prstGeom prst="flowChartDocumen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 name="AutoShape 6">
              <a:extLst>
                <a:ext uri="{FF2B5EF4-FFF2-40B4-BE49-F238E27FC236}">
                  <a16:creationId xmlns:a16="http://schemas.microsoft.com/office/drawing/2014/main" id="{48C7ED5F-9969-E06C-FA4F-3661D1C9E90F}"/>
                </a:ext>
              </a:extLst>
            </p:cNvPr>
            <p:cNvSpPr>
              <a:spLocks noChangeArrowheads="1"/>
            </p:cNvSpPr>
            <p:nvPr/>
          </p:nvSpPr>
          <p:spPr bwMode="auto">
            <a:xfrm>
              <a:off x="0" y="0"/>
              <a:ext cx="5760" cy="1296"/>
            </a:xfrm>
            <a:prstGeom prst="flowChartDocument">
              <a:avLst/>
            </a:prstGeom>
            <a:gradFill rotWithShape="0">
              <a:gsLst>
                <a:gs pos="0">
                  <a:schemeClr val="accent2"/>
                </a:gs>
                <a:gs pos="100000">
                  <a:schemeClr val="hlink"/>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7" name="Oval 7">
              <a:extLst>
                <a:ext uri="{FF2B5EF4-FFF2-40B4-BE49-F238E27FC236}">
                  <a16:creationId xmlns:a16="http://schemas.microsoft.com/office/drawing/2014/main" id="{9DAA8B06-2B6B-E199-1DDA-F1E083E1DCDC}"/>
                </a:ext>
              </a:extLst>
            </p:cNvPr>
            <p:cNvSpPr>
              <a:spLocks noChangeArrowheads="1"/>
            </p:cNvSpPr>
            <p:nvPr/>
          </p:nvSpPr>
          <p:spPr bwMode="auto">
            <a:xfrm>
              <a:off x="455" y="1104"/>
              <a:ext cx="348" cy="320"/>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8" name="Oval 8">
              <a:extLst>
                <a:ext uri="{FF2B5EF4-FFF2-40B4-BE49-F238E27FC236}">
                  <a16:creationId xmlns:a16="http://schemas.microsoft.com/office/drawing/2014/main" id="{4CBD285A-332F-C621-E788-8C912CBAAF05}"/>
                </a:ext>
              </a:extLst>
            </p:cNvPr>
            <p:cNvSpPr>
              <a:spLocks noChangeArrowheads="1"/>
            </p:cNvSpPr>
            <p:nvPr/>
          </p:nvSpPr>
          <p:spPr bwMode="auto">
            <a:xfrm>
              <a:off x="1872" y="1117"/>
              <a:ext cx="145" cy="131"/>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9" name="Oval 9">
              <a:extLst>
                <a:ext uri="{FF2B5EF4-FFF2-40B4-BE49-F238E27FC236}">
                  <a16:creationId xmlns:a16="http://schemas.microsoft.com/office/drawing/2014/main" id="{2BE13EEA-8529-672B-22BF-F2B9E0295741}"/>
                </a:ext>
              </a:extLst>
            </p:cNvPr>
            <p:cNvSpPr>
              <a:spLocks noChangeArrowheads="1"/>
            </p:cNvSpPr>
            <p:nvPr/>
          </p:nvSpPr>
          <p:spPr bwMode="auto">
            <a:xfrm>
              <a:off x="1416" y="1431"/>
              <a:ext cx="339" cy="312"/>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grpSp>
          <p:nvGrpSpPr>
            <p:cNvPr id="10" name="Group 10">
              <a:extLst>
                <a:ext uri="{FF2B5EF4-FFF2-40B4-BE49-F238E27FC236}">
                  <a16:creationId xmlns:a16="http://schemas.microsoft.com/office/drawing/2014/main" id="{86D2FE46-3E36-53A4-6535-CF4E6F06D859}"/>
                </a:ext>
              </a:extLst>
            </p:cNvPr>
            <p:cNvGrpSpPr>
              <a:grpSpLocks/>
            </p:cNvGrpSpPr>
            <p:nvPr userDrawn="1"/>
          </p:nvGrpSpPr>
          <p:grpSpPr bwMode="auto">
            <a:xfrm>
              <a:off x="171" y="2549"/>
              <a:ext cx="5434" cy="1435"/>
              <a:chOff x="0" y="0"/>
              <a:chExt cx="5434" cy="1435"/>
            </a:xfrm>
          </p:grpSpPr>
          <p:sp>
            <p:nvSpPr>
              <p:cNvPr id="11" name="Oval 11">
                <a:extLst>
                  <a:ext uri="{FF2B5EF4-FFF2-40B4-BE49-F238E27FC236}">
                    <a16:creationId xmlns:a16="http://schemas.microsoft.com/office/drawing/2014/main" id="{3475E4BA-7DA3-2B7D-AEF1-2778DB8346BD}"/>
                  </a:ext>
                </a:extLst>
              </p:cNvPr>
              <p:cNvSpPr>
                <a:spLocks noChangeArrowheads="1"/>
              </p:cNvSpPr>
              <p:nvPr/>
            </p:nvSpPr>
            <p:spPr bwMode="auto">
              <a:xfrm>
                <a:off x="0"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2" name="Oval 12">
                <a:extLst>
                  <a:ext uri="{FF2B5EF4-FFF2-40B4-BE49-F238E27FC236}">
                    <a16:creationId xmlns:a16="http://schemas.microsoft.com/office/drawing/2014/main" id="{05E50681-B268-877B-1F45-564A16F41BA7}"/>
                  </a:ext>
                </a:extLst>
              </p:cNvPr>
              <p:cNvSpPr>
                <a:spLocks noChangeArrowheads="1"/>
              </p:cNvSpPr>
              <p:nvPr/>
            </p:nvSpPr>
            <p:spPr bwMode="auto">
              <a:xfrm>
                <a:off x="291"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3" name="Oval 13">
                <a:extLst>
                  <a:ext uri="{FF2B5EF4-FFF2-40B4-BE49-F238E27FC236}">
                    <a16:creationId xmlns:a16="http://schemas.microsoft.com/office/drawing/2014/main" id="{9C76895F-6A99-480B-F9AC-A845C120994D}"/>
                  </a:ext>
                </a:extLst>
              </p:cNvPr>
              <p:cNvSpPr>
                <a:spLocks noChangeArrowheads="1"/>
              </p:cNvSpPr>
              <p:nvPr/>
            </p:nvSpPr>
            <p:spPr bwMode="auto">
              <a:xfrm>
                <a:off x="568"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4" name="Oval 14">
                <a:extLst>
                  <a:ext uri="{FF2B5EF4-FFF2-40B4-BE49-F238E27FC236}">
                    <a16:creationId xmlns:a16="http://schemas.microsoft.com/office/drawing/2014/main" id="{7820C981-BB1D-8F42-FEF2-885B7FBA60DA}"/>
                  </a:ext>
                </a:extLst>
              </p:cNvPr>
              <p:cNvSpPr>
                <a:spLocks noChangeArrowheads="1"/>
              </p:cNvSpPr>
              <p:nvPr/>
            </p:nvSpPr>
            <p:spPr bwMode="auto">
              <a:xfrm>
                <a:off x="853"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5" name="Oval 15">
                <a:extLst>
                  <a:ext uri="{FF2B5EF4-FFF2-40B4-BE49-F238E27FC236}">
                    <a16:creationId xmlns:a16="http://schemas.microsoft.com/office/drawing/2014/main" id="{852548F0-D17A-04F9-9941-26BF66CA291D}"/>
                  </a:ext>
                </a:extLst>
              </p:cNvPr>
              <p:cNvSpPr>
                <a:spLocks noChangeArrowheads="1"/>
              </p:cNvSpPr>
              <p:nvPr/>
            </p:nvSpPr>
            <p:spPr bwMode="auto">
              <a:xfrm>
                <a:off x="1138"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6" name="Oval 16">
                <a:extLst>
                  <a:ext uri="{FF2B5EF4-FFF2-40B4-BE49-F238E27FC236}">
                    <a16:creationId xmlns:a16="http://schemas.microsoft.com/office/drawing/2014/main" id="{2FFFB576-F8C3-E09C-E834-B1D0349F8B00}"/>
                  </a:ext>
                </a:extLst>
              </p:cNvPr>
              <p:cNvSpPr>
                <a:spLocks noChangeArrowheads="1"/>
              </p:cNvSpPr>
              <p:nvPr/>
            </p:nvSpPr>
            <p:spPr bwMode="auto">
              <a:xfrm>
                <a:off x="1429"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7" name="Oval 17">
                <a:extLst>
                  <a:ext uri="{FF2B5EF4-FFF2-40B4-BE49-F238E27FC236}">
                    <a16:creationId xmlns:a16="http://schemas.microsoft.com/office/drawing/2014/main" id="{26359926-7BEC-D881-3B92-AF0B0A5BABE0}"/>
                  </a:ext>
                </a:extLst>
              </p:cNvPr>
              <p:cNvSpPr>
                <a:spLocks noChangeArrowheads="1"/>
              </p:cNvSpPr>
              <p:nvPr/>
            </p:nvSpPr>
            <p:spPr bwMode="auto">
              <a:xfrm>
                <a:off x="1706"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8" name="Oval 18">
                <a:extLst>
                  <a:ext uri="{FF2B5EF4-FFF2-40B4-BE49-F238E27FC236}">
                    <a16:creationId xmlns:a16="http://schemas.microsoft.com/office/drawing/2014/main" id="{EB0E9469-0EEC-3A85-7D02-92B7AB41CC87}"/>
                  </a:ext>
                </a:extLst>
              </p:cNvPr>
              <p:cNvSpPr>
                <a:spLocks noChangeArrowheads="1"/>
              </p:cNvSpPr>
              <p:nvPr/>
            </p:nvSpPr>
            <p:spPr bwMode="auto">
              <a:xfrm>
                <a:off x="1991"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9" name="Oval 19">
                <a:extLst>
                  <a:ext uri="{FF2B5EF4-FFF2-40B4-BE49-F238E27FC236}">
                    <a16:creationId xmlns:a16="http://schemas.microsoft.com/office/drawing/2014/main" id="{492ECDFC-8DBF-2D1C-888A-D71BB01B4605}"/>
                  </a:ext>
                </a:extLst>
              </p:cNvPr>
              <p:cNvSpPr>
                <a:spLocks noChangeArrowheads="1"/>
              </p:cNvSpPr>
              <p:nvPr/>
            </p:nvSpPr>
            <p:spPr bwMode="auto">
              <a:xfrm>
                <a:off x="2254"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0" name="Oval 20">
                <a:extLst>
                  <a:ext uri="{FF2B5EF4-FFF2-40B4-BE49-F238E27FC236}">
                    <a16:creationId xmlns:a16="http://schemas.microsoft.com/office/drawing/2014/main" id="{ABB82DB9-689C-A73B-567F-1B40DEE734B8}"/>
                  </a:ext>
                </a:extLst>
              </p:cNvPr>
              <p:cNvSpPr>
                <a:spLocks noChangeArrowheads="1"/>
              </p:cNvSpPr>
              <p:nvPr/>
            </p:nvSpPr>
            <p:spPr bwMode="auto">
              <a:xfrm>
                <a:off x="2545"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 name="Oval 21">
                <a:extLst>
                  <a:ext uri="{FF2B5EF4-FFF2-40B4-BE49-F238E27FC236}">
                    <a16:creationId xmlns:a16="http://schemas.microsoft.com/office/drawing/2014/main" id="{A347B5EC-F393-5C32-9E82-FACA3B775826}"/>
                  </a:ext>
                </a:extLst>
              </p:cNvPr>
              <p:cNvSpPr>
                <a:spLocks noChangeArrowheads="1"/>
              </p:cNvSpPr>
              <p:nvPr/>
            </p:nvSpPr>
            <p:spPr bwMode="auto">
              <a:xfrm>
                <a:off x="2822"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 name="Oval 22">
                <a:extLst>
                  <a:ext uri="{FF2B5EF4-FFF2-40B4-BE49-F238E27FC236}">
                    <a16:creationId xmlns:a16="http://schemas.microsoft.com/office/drawing/2014/main" id="{A971640D-0884-D240-03AE-02DCADB3900B}"/>
                  </a:ext>
                </a:extLst>
              </p:cNvPr>
              <p:cNvSpPr>
                <a:spLocks noChangeArrowheads="1"/>
              </p:cNvSpPr>
              <p:nvPr/>
            </p:nvSpPr>
            <p:spPr bwMode="auto">
              <a:xfrm>
                <a:off x="3107"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3" name="Oval 23">
                <a:extLst>
                  <a:ext uri="{FF2B5EF4-FFF2-40B4-BE49-F238E27FC236}">
                    <a16:creationId xmlns:a16="http://schemas.microsoft.com/office/drawing/2014/main" id="{8A439630-376B-EA51-766F-6E7687FACACE}"/>
                  </a:ext>
                </a:extLst>
              </p:cNvPr>
              <p:cNvSpPr>
                <a:spLocks noChangeArrowheads="1"/>
              </p:cNvSpPr>
              <p:nvPr/>
            </p:nvSpPr>
            <p:spPr bwMode="auto">
              <a:xfrm>
                <a:off x="3370"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4" name="Oval 24">
                <a:extLst>
                  <a:ext uri="{FF2B5EF4-FFF2-40B4-BE49-F238E27FC236}">
                    <a16:creationId xmlns:a16="http://schemas.microsoft.com/office/drawing/2014/main" id="{AE73676A-343F-BA65-282B-EABCF86480E2}"/>
                  </a:ext>
                </a:extLst>
              </p:cNvPr>
              <p:cNvSpPr>
                <a:spLocks noChangeArrowheads="1"/>
              </p:cNvSpPr>
              <p:nvPr/>
            </p:nvSpPr>
            <p:spPr bwMode="auto">
              <a:xfrm>
                <a:off x="3661"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5" name="Oval 25">
                <a:extLst>
                  <a:ext uri="{FF2B5EF4-FFF2-40B4-BE49-F238E27FC236}">
                    <a16:creationId xmlns:a16="http://schemas.microsoft.com/office/drawing/2014/main" id="{118CD477-A527-E9E2-A0A3-D6334DCA1041}"/>
                  </a:ext>
                </a:extLst>
              </p:cNvPr>
              <p:cNvSpPr>
                <a:spLocks noChangeArrowheads="1"/>
              </p:cNvSpPr>
              <p:nvPr/>
            </p:nvSpPr>
            <p:spPr bwMode="auto">
              <a:xfrm>
                <a:off x="3938"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6" name="Oval 26">
                <a:extLst>
                  <a:ext uri="{FF2B5EF4-FFF2-40B4-BE49-F238E27FC236}">
                    <a16:creationId xmlns:a16="http://schemas.microsoft.com/office/drawing/2014/main" id="{9269B37E-5ED4-BE89-6D47-B6D8AE99FF8D}"/>
                  </a:ext>
                </a:extLst>
              </p:cNvPr>
              <p:cNvSpPr>
                <a:spLocks noChangeArrowheads="1"/>
              </p:cNvSpPr>
              <p:nvPr/>
            </p:nvSpPr>
            <p:spPr bwMode="auto">
              <a:xfrm>
                <a:off x="4223"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7" name="Oval 27">
                <a:extLst>
                  <a:ext uri="{FF2B5EF4-FFF2-40B4-BE49-F238E27FC236}">
                    <a16:creationId xmlns:a16="http://schemas.microsoft.com/office/drawing/2014/main" id="{7E080F44-C62C-7C12-616A-91DAD5B69D2B}"/>
                  </a:ext>
                </a:extLst>
              </p:cNvPr>
              <p:cNvSpPr>
                <a:spLocks noChangeArrowheads="1"/>
              </p:cNvSpPr>
              <p:nvPr/>
            </p:nvSpPr>
            <p:spPr bwMode="auto">
              <a:xfrm>
                <a:off x="4501"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8" name="Oval 28">
                <a:extLst>
                  <a:ext uri="{FF2B5EF4-FFF2-40B4-BE49-F238E27FC236}">
                    <a16:creationId xmlns:a16="http://schemas.microsoft.com/office/drawing/2014/main" id="{7F51ED91-B9D1-D7BB-0205-024FFBAEA362}"/>
                  </a:ext>
                </a:extLst>
              </p:cNvPr>
              <p:cNvSpPr>
                <a:spLocks noChangeArrowheads="1"/>
              </p:cNvSpPr>
              <p:nvPr/>
            </p:nvSpPr>
            <p:spPr bwMode="auto">
              <a:xfrm>
                <a:off x="4792"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9" name="Oval 29">
                <a:extLst>
                  <a:ext uri="{FF2B5EF4-FFF2-40B4-BE49-F238E27FC236}">
                    <a16:creationId xmlns:a16="http://schemas.microsoft.com/office/drawing/2014/main" id="{17AA5514-C676-F486-C38E-8545350C4B63}"/>
                  </a:ext>
                </a:extLst>
              </p:cNvPr>
              <p:cNvSpPr>
                <a:spLocks noChangeArrowheads="1"/>
              </p:cNvSpPr>
              <p:nvPr/>
            </p:nvSpPr>
            <p:spPr bwMode="auto">
              <a:xfrm>
                <a:off x="5069"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0" name="Oval 30">
                <a:extLst>
                  <a:ext uri="{FF2B5EF4-FFF2-40B4-BE49-F238E27FC236}">
                    <a16:creationId xmlns:a16="http://schemas.microsoft.com/office/drawing/2014/main" id="{ABF969B4-9EAE-2FF0-B42B-6ED4DB3A8CDE}"/>
                  </a:ext>
                </a:extLst>
              </p:cNvPr>
              <p:cNvSpPr>
                <a:spLocks noChangeArrowheads="1"/>
              </p:cNvSpPr>
              <p:nvPr/>
            </p:nvSpPr>
            <p:spPr bwMode="auto">
              <a:xfrm>
                <a:off x="5354" y="23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1" name="Oval 31">
                <a:extLst>
                  <a:ext uri="{FF2B5EF4-FFF2-40B4-BE49-F238E27FC236}">
                    <a16:creationId xmlns:a16="http://schemas.microsoft.com/office/drawing/2014/main" id="{FCC98AF2-DC77-546F-5DBB-437E9D2279AC}"/>
                  </a:ext>
                </a:extLst>
              </p:cNvPr>
              <p:cNvSpPr>
                <a:spLocks noChangeArrowheads="1"/>
              </p:cNvSpPr>
              <p:nvPr/>
            </p:nvSpPr>
            <p:spPr bwMode="auto">
              <a:xfrm>
                <a:off x="0"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2" name="Oval 32">
                <a:extLst>
                  <a:ext uri="{FF2B5EF4-FFF2-40B4-BE49-F238E27FC236}">
                    <a16:creationId xmlns:a16="http://schemas.microsoft.com/office/drawing/2014/main" id="{94710ABD-FADE-D483-4193-C09B34BA28B8}"/>
                  </a:ext>
                </a:extLst>
              </p:cNvPr>
              <p:cNvSpPr>
                <a:spLocks noChangeArrowheads="1"/>
              </p:cNvSpPr>
              <p:nvPr/>
            </p:nvSpPr>
            <p:spPr bwMode="auto">
              <a:xfrm>
                <a:off x="291"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3" name="Oval 33">
                <a:extLst>
                  <a:ext uri="{FF2B5EF4-FFF2-40B4-BE49-F238E27FC236}">
                    <a16:creationId xmlns:a16="http://schemas.microsoft.com/office/drawing/2014/main" id="{B6A3D689-538B-3FA5-272A-AB0511FB54EC}"/>
                  </a:ext>
                </a:extLst>
              </p:cNvPr>
              <p:cNvSpPr>
                <a:spLocks noChangeArrowheads="1"/>
              </p:cNvSpPr>
              <p:nvPr/>
            </p:nvSpPr>
            <p:spPr bwMode="auto">
              <a:xfrm>
                <a:off x="568"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4" name="Oval 34">
                <a:extLst>
                  <a:ext uri="{FF2B5EF4-FFF2-40B4-BE49-F238E27FC236}">
                    <a16:creationId xmlns:a16="http://schemas.microsoft.com/office/drawing/2014/main" id="{427C70CC-E4FE-001A-0684-243C756AA2BD}"/>
                  </a:ext>
                </a:extLst>
              </p:cNvPr>
              <p:cNvSpPr>
                <a:spLocks noChangeArrowheads="1"/>
              </p:cNvSpPr>
              <p:nvPr/>
            </p:nvSpPr>
            <p:spPr bwMode="auto">
              <a:xfrm>
                <a:off x="853"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5" name="Oval 35">
                <a:extLst>
                  <a:ext uri="{FF2B5EF4-FFF2-40B4-BE49-F238E27FC236}">
                    <a16:creationId xmlns:a16="http://schemas.microsoft.com/office/drawing/2014/main" id="{6BF89100-F5D5-3D0C-BE3B-D312D5E8AB97}"/>
                  </a:ext>
                </a:extLst>
              </p:cNvPr>
              <p:cNvSpPr>
                <a:spLocks noChangeArrowheads="1"/>
              </p:cNvSpPr>
              <p:nvPr/>
            </p:nvSpPr>
            <p:spPr bwMode="auto">
              <a:xfrm>
                <a:off x="1138"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6" name="Oval 36">
                <a:extLst>
                  <a:ext uri="{FF2B5EF4-FFF2-40B4-BE49-F238E27FC236}">
                    <a16:creationId xmlns:a16="http://schemas.microsoft.com/office/drawing/2014/main" id="{C4EE089A-AE3C-133E-B3E0-D0EA275E8DEA}"/>
                  </a:ext>
                </a:extLst>
              </p:cNvPr>
              <p:cNvSpPr>
                <a:spLocks noChangeArrowheads="1"/>
              </p:cNvSpPr>
              <p:nvPr/>
            </p:nvSpPr>
            <p:spPr bwMode="auto">
              <a:xfrm>
                <a:off x="1429"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7" name="Oval 37">
                <a:extLst>
                  <a:ext uri="{FF2B5EF4-FFF2-40B4-BE49-F238E27FC236}">
                    <a16:creationId xmlns:a16="http://schemas.microsoft.com/office/drawing/2014/main" id="{D05F36C4-8C02-8CCB-B6C8-552290DCCCA2}"/>
                  </a:ext>
                </a:extLst>
              </p:cNvPr>
              <p:cNvSpPr>
                <a:spLocks noChangeArrowheads="1"/>
              </p:cNvSpPr>
              <p:nvPr/>
            </p:nvSpPr>
            <p:spPr bwMode="auto">
              <a:xfrm>
                <a:off x="1706"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8" name="Oval 38">
                <a:extLst>
                  <a:ext uri="{FF2B5EF4-FFF2-40B4-BE49-F238E27FC236}">
                    <a16:creationId xmlns:a16="http://schemas.microsoft.com/office/drawing/2014/main" id="{1A04BE14-7F15-F9AE-D543-9A5CE3670631}"/>
                  </a:ext>
                </a:extLst>
              </p:cNvPr>
              <p:cNvSpPr>
                <a:spLocks noChangeArrowheads="1"/>
              </p:cNvSpPr>
              <p:nvPr/>
            </p:nvSpPr>
            <p:spPr bwMode="auto">
              <a:xfrm>
                <a:off x="1991"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9" name="Oval 39">
                <a:extLst>
                  <a:ext uri="{FF2B5EF4-FFF2-40B4-BE49-F238E27FC236}">
                    <a16:creationId xmlns:a16="http://schemas.microsoft.com/office/drawing/2014/main" id="{C6B84949-CE61-CEF2-9EFA-FF783E1A4421}"/>
                  </a:ext>
                </a:extLst>
              </p:cNvPr>
              <p:cNvSpPr>
                <a:spLocks noChangeArrowheads="1"/>
              </p:cNvSpPr>
              <p:nvPr/>
            </p:nvSpPr>
            <p:spPr bwMode="auto">
              <a:xfrm>
                <a:off x="2254"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0" name="Oval 40">
                <a:extLst>
                  <a:ext uri="{FF2B5EF4-FFF2-40B4-BE49-F238E27FC236}">
                    <a16:creationId xmlns:a16="http://schemas.microsoft.com/office/drawing/2014/main" id="{6BB7D8A6-8AB2-C200-307E-5772ABBD3F61}"/>
                  </a:ext>
                </a:extLst>
              </p:cNvPr>
              <p:cNvSpPr>
                <a:spLocks noChangeArrowheads="1"/>
              </p:cNvSpPr>
              <p:nvPr/>
            </p:nvSpPr>
            <p:spPr bwMode="auto">
              <a:xfrm>
                <a:off x="2545"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1" name="Oval 41">
                <a:extLst>
                  <a:ext uri="{FF2B5EF4-FFF2-40B4-BE49-F238E27FC236}">
                    <a16:creationId xmlns:a16="http://schemas.microsoft.com/office/drawing/2014/main" id="{2EEEB3AB-6823-E8E2-2EB2-D85A1BD8C995}"/>
                  </a:ext>
                </a:extLst>
              </p:cNvPr>
              <p:cNvSpPr>
                <a:spLocks noChangeArrowheads="1"/>
              </p:cNvSpPr>
              <p:nvPr/>
            </p:nvSpPr>
            <p:spPr bwMode="auto">
              <a:xfrm>
                <a:off x="2822"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2" name="Oval 42">
                <a:extLst>
                  <a:ext uri="{FF2B5EF4-FFF2-40B4-BE49-F238E27FC236}">
                    <a16:creationId xmlns:a16="http://schemas.microsoft.com/office/drawing/2014/main" id="{D9A65D02-6415-7465-2DD8-25271535B9B3}"/>
                  </a:ext>
                </a:extLst>
              </p:cNvPr>
              <p:cNvSpPr>
                <a:spLocks noChangeArrowheads="1"/>
              </p:cNvSpPr>
              <p:nvPr/>
            </p:nvSpPr>
            <p:spPr bwMode="auto">
              <a:xfrm>
                <a:off x="3107"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3" name="Oval 43">
                <a:extLst>
                  <a:ext uri="{FF2B5EF4-FFF2-40B4-BE49-F238E27FC236}">
                    <a16:creationId xmlns:a16="http://schemas.microsoft.com/office/drawing/2014/main" id="{EC9E8637-4B28-5DFB-3BF1-C8F4B8A4E0B8}"/>
                  </a:ext>
                </a:extLst>
              </p:cNvPr>
              <p:cNvSpPr>
                <a:spLocks noChangeArrowheads="1"/>
              </p:cNvSpPr>
              <p:nvPr/>
            </p:nvSpPr>
            <p:spPr bwMode="auto">
              <a:xfrm>
                <a:off x="3370"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4" name="Oval 44">
                <a:extLst>
                  <a:ext uri="{FF2B5EF4-FFF2-40B4-BE49-F238E27FC236}">
                    <a16:creationId xmlns:a16="http://schemas.microsoft.com/office/drawing/2014/main" id="{BA739B2A-4AEF-BB11-A88C-2A7B07143428}"/>
                  </a:ext>
                </a:extLst>
              </p:cNvPr>
              <p:cNvSpPr>
                <a:spLocks noChangeArrowheads="1"/>
              </p:cNvSpPr>
              <p:nvPr/>
            </p:nvSpPr>
            <p:spPr bwMode="auto">
              <a:xfrm>
                <a:off x="3661"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5" name="Oval 45">
                <a:extLst>
                  <a:ext uri="{FF2B5EF4-FFF2-40B4-BE49-F238E27FC236}">
                    <a16:creationId xmlns:a16="http://schemas.microsoft.com/office/drawing/2014/main" id="{CCC9D6C1-FAAE-C1E6-7597-1C2DB54C4122}"/>
                  </a:ext>
                </a:extLst>
              </p:cNvPr>
              <p:cNvSpPr>
                <a:spLocks noChangeArrowheads="1"/>
              </p:cNvSpPr>
              <p:nvPr/>
            </p:nvSpPr>
            <p:spPr bwMode="auto">
              <a:xfrm>
                <a:off x="3938"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6" name="Oval 46">
                <a:extLst>
                  <a:ext uri="{FF2B5EF4-FFF2-40B4-BE49-F238E27FC236}">
                    <a16:creationId xmlns:a16="http://schemas.microsoft.com/office/drawing/2014/main" id="{77D5201A-0138-5698-414B-7EB13108F7FD}"/>
                  </a:ext>
                </a:extLst>
              </p:cNvPr>
              <p:cNvSpPr>
                <a:spLocks noChangeArrowheads="1"/>
              </p:cNvSpPr>
              <p:nvPr/>
            </p:nvSpPr>
            <p:spPr bwMode="auto">
              <a:xfrm>
                <a:off x="4223"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7" name="Oval 47">
                <a:extLst>
                  <a:ext uri="{FF2B5EF4-FFF2-40B4-BE49-F238E27FC236}">
                    <a16:creationId xmlns:a16="http://schemas.microsoft.com/office/drawing/2014/main" id="{99439128-7FC3-CAF1-3A43-3E8A2CC00B38}"/>
                  </a:ext>
                </a:extLst>
              </p:cNvPr>
              <p:cNvSpPr>
                <a:spLocks noChangeArrowheads="1"/>
              </p:cNvSpPr>
              <p:nvPr/>
            </p:nvSpPr>
            <p:spPr bwMode="auto">
              <a:xfrm>
                <a:off x="4501"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8" name="Oval 48">
                <a:extLst>
                  <a:ext uri="{FF2B5EF4-FFF2-40B4-BE49-F238E27FC236}">
                    <a16:creationId xmlns:a16="http://schemas.microsoft.com/office/drawing/2014/main" id="{E63CDAC3-597D-0AD9-76EF-F8F87114E7B4}"/>
                  </a:ext>
                </a:extLst>
              </p:cNvPr>
              <p:cNvSpPr>
                <a:spLocks noChangeArrowheads="1"/>
              </p:cNvSpPr>
              <p:nvPr/>
            </p:nvSpPr>
            <p:spPr bwMode="auto">
              <a:xfrm>
                <a:off x="4792"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9" name="Oval 49">
                <a:extLst>
                  <a:ext uri="{FF2B5EF4-FFF2-40B4-BE49-F238E27FC236}">
                    <a16:creationId xmlns:a16="http://schemas.microsoft.com/office/drawing/2014/main" id="{6A1F745F-6966-CDC2-96D3-27D4ADA28B1F}"/>
                  </a:ext>
                </a:extLst>
              </p:cNvPr>
              <p:cNvSpPr>
                <a:spLocks noChangeArrowheads="1"/>
              </p:cNvSpPr>
              <p:nvPr/>
            </p:nvSpPr>
            <p:spPr bwMode="auto">
              <a:xfrm>
                <a:off x="5069"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0" name="Oval 50">
                <a:extLst>
                  <a:ext uri="{FF2B5EF4-FFF2-40B4-BE49-F238E27FC236}">
                    <a16:creationId xmlns:a16="http://schemas.microsoft.com/office/drawing/2014/main" id="{6453E37C-E77B-2004-0FCE-266277E49644}"/>
                  </a:ext>
                </a:extLst>
              </p:cNvPr>
              <p:cNvSpPr>
                <a:spLocks noChangeArrowheads="1"/>
              </p:cNvSpPr>
              <p:nvPr/>
            </p:nvSpPr>
            <p:spPr bwMode="auto">
              <a:xfrm>
                <a:off x="5354" y="45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1" name="Oval 51">
                <a:extLst>
                  <a:ext uri="{FF2B5EF4-FFF2-40B4-BE49-F238E27FC236}">
                    <a16:creationId xmlns:a16="http://schemas.microsoft.com/office/drawing/2014/main" id="{64104BA9-B40E-F94F-6CA3-1F74A2EE0535}"/>
                  </a:ext>
                </a:extLst>
              </p:cNvPr>
              <p:cNvSpPr>
                <a:spLocks noChangeArrowheads="1"/>
              </p:cNvSpPr>
              <p:nvPr/>
            </p:nvSpPr>
            <p:spPr bwMode="auto">
              <a:xfrm>
                <a:off x="0"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2" name="Oval 52">
                <a:extLst>
                  <a:ext uri="{FF2B5EF4-FFF2-40B4-BE49-F238E27FC236}">
                    <a16:creationId xmlns:a16="http://schemas.microsoft.com/office/drawing/2014/main" id="{891DCFE7-E9D5-2F9E-BC4B-50D25870A522}"/>
                  </a:ext>
                </a:extLst>
              </p:cNvPr>
              <p:cNvSpPr>
                <a:spLocks noChangeArrowheads="1"/>
              </p:cNvSpPr>
              <p:nvPr/>
            </p:nvSpPr>
            <p:spPr bwMode="auto">
              <a:xfrm>
                <a:off x="291"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3" name="Oval 53">
                <a:extLst>
                  <a:ext uri="{FF2B5EF4-FFF2-40B4-BE49-F238E27FC236}">
                    <a16:creationId xmlns:a16="http://schemas.microsoft.com/office/drawing/2014/main" id="{3652A935-FD60-64A9-E1DB-2F57FF3772D1}"/>
                  </a:ext>
                </a:extLst>
              </p:cNvPr>
              <p:cNvSpPr>
                <a:spLocks noChangeArrowheads="1"/>
              </p:cNvSpPr>
              <p:nvPr/>
            </p:nvSpPr>
            <p:spPr bwMode="auto">
              <a:xfrm>
                <a:off x="568"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4" name="Oval 54">
                <a:extLst>
                  <a:ext uri="{FF2B5EF4-FFF2-40B4-BE49-F238E27FC236}">
                    <a16:creationId xmlns:a16="http://schemas.microsoft.com/office/drawing/2014/main" id="{D9BCB7C4-3855-01C1-910A-B30BE6C4A44E}"/>
                  </a:ext>
                </a:extLst>
              </p:cNvPr>
              <p:cNvSpPr>
                <a:spLocks noChangeArrowheads="1"/>
              </p:cNvSpPr>
              <p:nvPr/>
            </p:nvSpPr>
            <p:spPr bwMode="auto">
              <a:xfrm>
                <a:off x="853"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5" name="Oval 55">
                <a:extLst>
                  <a:ext uri="{FF2B5EF4-FFF2-40B4-BE49-F238E27FC236}">
                    <a16:creationId xmlns:a16="http://schemas.microsoft.com/office/drawing/2014/main" id="{1D4E8C1D-66E8-A9AD-31DE-A25F3680E23C}"/>
                  </a:ext>
                </a:extLst>
              </p:cNvPr>
              <p:cNvSpPr>
                <a:spLocks noChangeArrowheads="1"/>
              </p:cNvSpPr>
              <p:nvPr/>
            </p:nvSpPr>
            <p:spPr bwMode="auto">
              <a:xfrm>
                <a:off x="1138"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6" name="Oval 56">
                <a:extLst>
                  <a:ext uri="{FF2B5EF4-FFF2-40B4-BE49-F238E27FC236}">
                    <a16:creationId xmlns:a16="http://schemas.microsoft.com/office/drawing/2014/main" id="{29A6009D-96D4-DBD0-4EEB-21BFD57E6C63}"/>
                  </a:ext>
                </a:extLst>
              </p:cNvPr>
              <p:cNvSpPr>
                <a:spLocks noChangeArrowheads="1"/>
              </p:cNvSpPr>
              <p:nvPr/>
            </p:nvSpPr>
            <p:spPr bwMode="auto">
              <a:xfrm>
                <a:off x="1429"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7" name="Oval 57">
                <a:extLst>
                  <a:ext uri="{FF2B5EF4-FFF2-40B4-BE49-F238E27FC236}">
                    <a16:creationId xmlns:a16="http://schemas.microsoft.com/office/drawing/2014/main" id="{AA3955B5-C638-1497-8E95-FF2870D6C55B}"/>
                  </a:ext>
                </a:extLst>
              </p:cNvPr>
              <p:cNvSpPr>
                <a:spLocks noChangeArrowheads="1"/>
              </p:cNvSpPr>
              <p:nvPr/>
            </p:nvSpPr>
            <p:spPr bwMode="auto">
              <a:xfrm>
                <a:off x="1706"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8" name="Oval 58">
                <a:extLst>
                  <a:ext uri="{FF2B5EF4-FFF2-40B4-BE49-F238E27FC236}">
                    <a16:creationId xmlns:a16="http://schemas.microsoft.com/office/drawing/2014/main" id="{BFD8F371-E961-4C8D-0778-8692A1327B44}"/>
                  </a:ext>
                </a:extLst>
              </p:cNvPr>
              <p:cNvSpPr>
                <a:spLocks noChangeArrowheads="1"/>
              </p:cNvSpPr>
              <p:nvPr/>
            </p:nvSpPr>
            <p:spPr bwMode="auto">
              <a:xfrm>
                <a:off x="1991"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59" name="Oval 59">
                <a:extLst>
                  <a:ext uri="{FF2B5EF4-FFF2-40B4-BE49-F238E27FC236}">
                    <a16:creationId xmlns:a16="http://schemas.microsoft.com/office/drawing/2014/main" id="{C0D44BFB-BF87-AB2C-ED08-B1B740C48E03}"/>
                  </a:ext>
                </a:extLst>
              </p:cNvPr>
              <p:cNvSpPr>
                <a:spLocks noChangeArrowheads="1"/>
              </p:cNvSpPr>
              <p:nvPr/>
            </p:nvSpPr>
            <p:spPr bwMode="auto">
              <a:xfrm>
                <a:off x="2254"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0" name="Oval 60">
                <a:extLst>
                  <a:ext uri="{FF2B5EF4-FFF2-40B4-BE49-F238E27FC236}">
                    <a16:creationId xmlns:a16="http://schemas.microsoft.com/office/drawing/2014/main" id="{83D33C8F-5C6F-8A2C-FA3E-B82421772C32}"/>
                  </a:ext>
                </a:extLst>
              </p:cNvPr>
              <p:cNvSpPr>
                <a:spLocks noChangeArrowheads="1"/>
              </p:cNvSpPr>
              <p:nvPr/>
            </p:nvSpPr>
            <p:spPr bwMode="auto">
              <a:xfrm>
                <a:off x="2545"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1" name="Oval 61">
                <a:extLst>
                  <a:ext uri="{FF2B5EF4-FFF2-40B4-BE49-F238E27FC236}">
                    <a16:creationId xmlns:a16="http://schemas.microsoft.com/office/drawing/2014/main" id="{25805A05-C3AA-72D0-ADEC-A43CDCA8C367}"/>
                  </a:ext>
                </a:extLst>
              </p:cNvPr>
              <p:cNvSpPr>
                <a:spLocks noChangeArrowheads="1"/>
              </p:cNvSpPr>
              <p:nvPr/>
            </p:nvSpPr>
            <p:spPr bwMode="auto">
              <a:xfrm>
                <a:off x="2822"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2" name="Oval 62">
                <a:extLst>
                  <a:ext uri="{FF2B5EF4-FFF2-40B4-BE49-F238E27FC236}">
                    <a16:creationId xmlns:a16="http://schemas.microsoft.com/office/drawing/2014/main" id="{014C362D-74AC-F73C-8409-7F1D5D5FE60E}"/>
                  </a:ext>
                </a:extLst>
              </p:cNvPr>
              <p:cNvSpPr>
                <a:spLocks noChangeArrowheads="1"/>
              </p:cNvSpPr>
              <p:nvPr/>
            </p:nvSpPr>
            <p:spPr bwMode="auto">
              <a:xfrm>
                <a:off x="3107"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63" name="Oval 63">
                <a:extLst>
                  <a:ext uri="{FF2B5EF4-FFF2-40B4-BE49-F238E27FC236}">
                    <a16:creationId xmlns:a16="http://schemas.microsoft.com/office/drawing/2014/main" id="{EC4F5796-A0DC-2ED8-8606-48571757FA6A}"/>
                  </a:ext>
                </a:extLst>
              </p:cNvPr>
              <p:cNvSpPr>
                <a:spLocks noChangeArrowheads="1"/>
              </p:cNvSpPr>
              <p:nvPr/>
            </p:nvSpPr>
            <p:spPr bwMode="auto">
              <a:xfrm>
                <a:off x="3370"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76" name="Oval 64">
                <a:extLst>
                  <a:ext uri="{FF2B5EF4-FFF2-40B4-BE49-F238E27FC236}">
                    <a16:creationId xmlns:a16="http://schemas.microsoft.com/office/drawing/2014/main" id="{9B880F1D-2D00-D5DA-E5BE-21C1F7E71701}"/>
                  </a:ext>
                </a:extLst>
              </p:cNvPr>
              <p:cNvSpPr>
                <a:spLocks noChangeArrowheads="1"/>
              </p:cNvSpPr>
              <p:nvPr/>
            </p:nvSpPr>
            <p:spPr bwMode="auto">
              <a:xfrm>
                <a:off x="3661"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77" name="Oval 65">
                <a:extLst>
                  <a:ext uri="{FF2B5EF4-FFF2-40B4-BE49-F238E27FC236}">
                    <a16:creationId xmlns:a16="http://schemas.microsoft.com/office/drawing/2014/main" id="{1C90AE3C-30D4-31F9-D2D2-A4824314EA6E}"/>
                  </a:ext>
                </a:extLst>
              </p:cNvPr>
              <p:cNvSpPr>
                <a:spLocks noChangeArrowheads="1"/>
              </p:cNvSpPr>
              <p:nvPr/>
            </p:nvSpPr>
            <p:spPr bwMode="auto">
              <a:xfrm>
                <a:off x="3938"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78" name="Oval 66">
                <a:extLst>
                  <a:ext uri="{FF2B5EF4-FFF2-40B4-BE49-F238E27FC236}">
                    <a16:creationId xmlns:a16="http://schemas.microsoft.com/office/drawing/2014/main" id="{F4D1DB37-4346-4F06-8D6D-CD7CF39A060A}"/>
                  </a:ext>
                </a:extLst>
              </p:cNvPr>
              <p:cNvSpPr>
                <a:spLocks noChangeArrowheads="1"/>
              </p:cNvSpPr>
              <p:nvPr/>
            </p:nvSpPr>
            <p:spPr bwMode="auto">
              <a:xfrm>
                <a:off x="4223"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79" name="Oval 67">
                <a:extLst>
                  <a:ext uri="{FF2B5EF4-FFF2-40B4-BE49-F238E27FC236}">
                    <a16:creationId xmlns:a16="http://schemas.microsoft.com/office/drawing/2014/main" id="{4ABF6479-E150-6B5D-163E-B7FFD29490E7}"/>
                  </a:ext>
                </a:extLst>
              </p:cNvPr>
              <p:cNvSpPr>
                <a:spLocks noChangeArrowheads="1"/>
              </p:cNvSpPr>
              <p:nvPr/>
            </p:nvSpPr>
            <p:spPr bwMode="auto">
              <a:xfrm>
                <a:off x="4501"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0" name="Oval 68">
                <a:extLst>
                  <a:ext uri="{FF2B5EF4-FFF2-40B4-BE49-F238E27FC236}">
                    <a16:creationId xmlns:a16="http://schemas.microsoft.com/office/drawing/2014/main" id="{7F515F44-550D-C4A8-AD94-22ACF7FA25AD}"/>
                  </a:ext>
                </a:extLst>
              </p:cNvPr>
              <p:cNvSpPr>
                <a:spLocks noChangeArrowheads="1"/>
              </p:cNvSpPr>
              <p:nvPr/>
            </p:nvSpPr>
            <p:spPr bwMode="auto">
              <a:xfrm>
                <a:off x="4792"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1" name="Oval 69">
                <a:extLst>
                  <a:ext uri="{FF2B5EF4-FFF2-40B4-BE49-F238E27FC236}">
                    <a16:creationId xmlns:a16="http://schemas.microsoft.com/office/drawing/2014/main" id="{3EA3FD7F-D050-4791-CC94-A774E2615B5D}"/>
                  </a:ext>
                </a:extLst>
              </p:cNvPr>
              <p:cNvSpPr>
                <a:spLocks noChangeArrowheads="1"/>
              </p:cNvSpPr>
              <p:nvPr/>
            </p:nvSpPr>
            <p:spPr bwMode="auto">
              <a:xfrm>
                <a:off x="5069"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2" name="Oval 70">
                <a:extLst>
                  <a:ext uri="{FF2B5EF4-FFF2-40B4-BE49-F238E27FC236}">
                    <a16:creationId xmlns:a16="http://schemas.microsoft.com/office/drawing/2014/main" id="{CE2A44C8-7B42-CB5B-C2FC-10805783784A}"/>
                  </a:ext>
                </a:extLst>
              </p:cNvPr>
              <p:cNvSpPr>
                <a:spLocks noChangeArrowheads="1"/>
              </p:cNvSpPr>
              <p:nvPr/>
            </p:nvSpPr>
            <p:spPr bwMode="auto">
              <a:xfrm>
                <a:off x="5354" y="697"/>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3" name="Oval 71">
                <a:extLst>
                  <a:ext uri="{FF2B5EF4-FFF2-40B4-BE49-F238E27FC236}">
                    <a16:creationId xmlns:a16="http://schemas.microsoft.com/office/drawing/2014/main" id="{098ECA40-514B-9193-A81B-9E1CD51F2F9A}"/>
                  </a:ext>
                </a:extLst>
              </p:cNvPr>
              <p:cNvSpPr>
                <a:spLocks noChangeArrowheads="1"/>
              </p:cNvSpPr>
              <p:nvPr/>
            </p:nvSpPr>
            <p:spPr bwMode="auto">
              <a:xfrm>
                <a:off x="0"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4" name="Oval 72">
                <a:extLst>
                  <a:ext uri="{FF2B5EF4-FFF2-40B4-BE49-F238E27FC236}">
                    <a16:creationId xmlns:a16="http://schemas.microsoft.com/office/drawing/2014/main" id="{B536A7E1-A8E0-04E6-D423-640AD6CEDAF5}"/>
                  </a:ext>
                </a:extLst>
              </p:cNvPr>
              <p:cNvSpPr>
                <a:spLocks noChangeArrowheads="1"/>
              </p:cNvSpPr>
              <p:nvPr/>
            </p:nvSpPr>
            <p:spPr bwMode="auto">
              <a:xfrm>
                <a:off x="291"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5" name="Oval 73">
                <a:extLst>
                  <a:ext uri="{FF2B5EF4-FFF2-40B4-BE49-F238E27FC236}">
                    <a16:creationId xmlns:a16="http://schemas.microsoft.com/office/drawing/2014/main" id="{0193FA90-BD18-6E94-E1CA-4E52FE461368}"/>
                  </a:ext>
                </a:extLst>
              </p:cNvPr>
              <p:cNvSpPr>
                <a:spLocks noChangeArrowheads="1"/>
              </p:cNvSpPr>
              <p:nvPr/>
            </p:nvSpPr>
            <p:spPr bwMode="auto">
              <a:xfrm>
                <a:off x="568"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6" name="Oval 74">
                <a:extLst>
                  <a:ext uri="{FF2B5EF4-FFF2-40B4-BE49-F238E27FC236}">
                    <a16:creationId xmlns:a16="http://schemas.microsoft.com/office/drawing/2014/main" id="{0EE56BDF-679B-A813-9A1E-FB622DC440D1}"/>
                  </a:ext>
                </a:extLst>
              </p:cNvPr>
              <p:cNvSpPr>
                <a:spLocks noChangeArrowheads="1"/>
              </p:cNvSpPr>
              <p:nvPr/>
            </p:nvSpPr>
            <p:spPr bwMode="auto">
              <a:xfrm>
                <a:off x="853"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87" name="Oval 75">
                <a:extLst>
                  <a:ext uri="{FF2B5EF4-FFF2-40B4-BE49-F238E27FC236}">
                    <a16:creationId xmlns:a16="http://schemas.microsoft.com/office/drawing/2014/main" id="{9FBB8645-91CC-107E-7E25-3FE314724DFB}"/>
                  </a:ext>
                </a:extLst>
              </p:cNvPr>
              <p:cNvSpPr>
                <a:spLocks noChangeArrowheads="1"/>
              </p:cNvSpPr>
              <p:nvPr/>
            </p:nvSpPr>
            <p:spPr bwMode="auto">
              <a:xfrm>
                <a:off x="1138"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0" name="Oval 76">
                <a:extLst>
                  <a:ext uri="{FF2B5EF4-FFF2-40B4-BE49-F238E27FC236}">
                    <a16:creationId xmlns:a16="http://schemas.microsoft.com/office/drawing/2014/main" id="{1F650EC4-C687-1E07-A37B-82122E5709F3}"/>
                  </a:ext>
                </a:extLst>
              </p:cNvPr>
              <p:cNvSpPr>
                <a:spLocks noChangeArrowheads="1"/>
              </p:cNvSpPr>
              <p:nvPr/>
            </p:nvSpPr>
            <p:spPr bwMode="auto">
              <a:xfrm>
                <a:off x="1429"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1" name="Oval 77">
                <a:extLst>
                  <a:ext uri="{FF2B5EF4-FFF2-40B4-BE49-F238E27FC236}">
                    <a16:creationId xmlns:a16="http://schemas.microsoft.com/office/drawing/2014/main" id="{909C5AFF-1554-8263-CB8D-2E3C2F55CD7A}"/>
                  </a:ext>
                </a:extLst>
              </p:cNvPr>
              <p:cNvSpPr>
                <a:spLocks noChangeArrowheads="1"/>
              </p:cNvSpPr>
              <p:nvPr/>
            </p:nvSpPr>
            <p:spPr bwMode="auto">
              <a:xfrm>
                <a:off x="1706"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2" name="Oval 78">
                <a:extLst>
                  <a:ext uri="{FF2B5EF4-FFF2-40B4-BE49-F238E27FC236}">
                    <a16:creationId xmlns:a16="http://schemas.microsoft.com/office/drawing/2014/main" id="{CEBC8263-6873-8921-A13B-5A4575E50059}"/>
                  </a:ext>
                </a:extLst>
              </p:cNvPr>
              <p:cNvSpPr>
                <a:spLocks noChangeArrowheads="1"/>
              </p:cNvSpPr>
              <p:nvPr/>
            </p:nvSpPr>
            <p:spPr bwMode="auto">
              <a:xfrm>
                <a:off x="1991"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3" name="Oval 79">
                <a:extLst>
                  <a:ext uri="{FF2B5EF4-FFF2-40B4-BE49-F238E27FC236}">
                    <a16:creationId xmlns:a16="http://schemas.microsoft.com/office/drawing/2014/main" id="{F4B7989D-16FA-F405-EB9F-254A5A6F188D}"/>
                  </a:ext>
                </a:extLst>
              </p:cNvPr>
              <p:cNvSpPr>
                <a:spLocks noChangeArrowheads="1"/>
              </p:cNvSpPr>
              <p:nvPr/>
            </p:nvSpPr>
            <p:spPr bwMode="auto">
              <a:xfrm>
                <a:off x="2254"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4" name="Oval 80">
                <a:extLst>
                  <a:ext uri="{FF2B5EF4-FFF2-40B4-BE49-F238E27FC236}">
                    <a16:creationId xmlns:a16="http://schemas.microsoft.com/office/drawing/2014/main" id="{336CA565-9BB9-CDB3-BEE6-4C64A73EE583}"/>
                  </a:ext>
                </a:extLst>
              </p:cNvPr>
              <p:cNvSpPr>
                <a:spLocks noChangeArrowheads="1"/>
              </p:cNvSpPr>
              <p:nvPr/>
            </p:nvSpPr>
            <p:spPr bwMode="auto">
              <a:xfrm>
                <a:off x="2545"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5" name="Oval 81">
                <a:extLst>
                  <a:ext uri="{FF2B5EF4-FFF2-40B4-BE49-F238E27FC236}">
                    <a16:creationId xmlns:a16="http://schemas.microsoft.com/office/drawing/2014/main" id="{109D7075-7AAC-930A-95B4-5E295CA42DC7}"/>
                  </a:ext>
                </a:extLst>
              </p:cNvPr>
              <p:cNvSpPr>
                <a:spLocks noChangeArrowheads="1"/>
              </p:cNvSpPr>
              <p:nvPr/>
            </p:nvSpPr>
            <p:spPr bwMode="auto">
              <a:xfrm>
                <a:off x="2822"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6" name="Oval 82">
                <a:extLst>
                  <a:ext uri="{FF2B5EF4-FFF2-40B4-BE49-F238E27FC236}">
                    <a16:creationId xmlns:a16="http://schemas.microsoft.com/office/drawing/2014/main" id="{91EC2F0F-D223-E1DE-C6A6-A0AD2FDC3DF1}"/>
                  </a:ext>
                </a:extLst>
              </p:cNvPr>
              <p:cNvSpPr>
                <a:spLocks noChangeArrowheads="1"/>
              </p:cNvSpPr>
              <p:nvPr/>
            </p:nvSpPr>
            <p:spPr bwMode="auto">
              <a:xfrm>
                <a:off x="3107"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7" name="Oval 83">
                <a:extLst>
                  <a:ext uri="{FF2B5EF4-FFF2-40B4-BE49-F238E27FC236}">
                    <a16:creationId xmlns:a16="http://schemas.microsoft.com/office/drawing/2014/main" id="{0F67F0B4-4CA4-17D4-0EB1-2AD80AA79A78}"/>
                  </a:ext>
                </a:extLst>
              </p:cNvPr>
              <p:cNvSpPr>
                <a:spLocks noChangeArrowheads="1"/>
              </p:cNvSpPr>
              <p:nvPr/>
            </p:nvSpPr>
            <p:spPr bwMode="auto">
              <a:xfrm>
                <a:off x="3370"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8" name="Oval 84">
                <a:extLst>
                  <a:ext uri="{FF2B5EF4-FFF2-40B4-BE49-F238E27FC236}">
                    <a16:creationId xmlns:a16="http://schemas.microsoft.com/office/drawing/2014/main" id="{A44EADB7-00BE-CDF2-627C-76BF42FFE292}"/>
                  </a:ext>
                </a:extLst>
              </p:cNvPr>
              <p:cNvSpPr>
                <a:spLocks noChangeArrowheads="1"/>
              </p:cNvSpPr>
              <p:nvPr/>
            </p:nvSpPr>
            <p:spPr bwMode="auto">
              <a:xfrm>
                <a:off x="3661"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199" name="Oval 85">
                <a:extLst>
                  <a:ext uri="{FF2B5EF4-FFF2-40B4-BE49-F238E27FC236}">
                    <a16:creationId xmlns:a16="http://schemas.microsoft.com/office/drawing/2014/main" id="{82A00916-4630-6C56-4DD1-5082C758A86E}"/>
                  </a:ext>
                </a:extLst>
              </p:cNvPr>
              <p:cNvSpPr>
                <a:spLocks noChangeArrowheads="1"/>
              </p:cNvSpPr>
              <p:nvPr/>
            </p:nvSpPr>
            <p:spPr bwMode="auto">
              <a:xfrm>
                <a:off x="3938"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0" name="Oval 86">
                <a:extLst>
                  <a:ext uri="{FF2B5EF4-FFF2-40B4-BE49-F238E27FC236}">
                    <a16:creationId xmlns:a16="http://schemas.microsoft.com/office/drawing/2014/main" id="{EE1DCC0F-81BC-C09E-1E91-D856A27E9FA8}"/>
                  </a:ext>
                </a:extLst>
              </p:cNvPr>
              <p:cNvSpPr>
                <a:spLocks noChangeArrowheads="1"/>
              </p:cNvSpPr>
              <p:nvPr/>
            </p:nvSpPr>
            <p:spPr bwMode="auto">
              <a:xfrm>
                <a:off x="4223"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1" name="Oval 87">
                <a:extLst>
                  <a:ext uri="{FF2B5EF4-FFF2-40B4-BE49-F238E27FC236}">
                    <a16:creationId xmlns:a16="http://schemas.microsoft.com/office/drawing/2014/main" id="{49BBEAC6-7E85-0760-BA03-1BBADA0DF9BA}"/>
                  </a:ext>
                </a:extLst>
              </p:cNvPr>
              <p:cNvSpPr>
                <a:spLocks noChangeArrowheads="1"/>
              </p:cNvSpPr>
              <p:nvPr/>
            </p:nvSpPr>
            <p:spPr bwMode="auto">
              <a:xfrm>
                <a:off x="4501"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2" name="Oval 88">
                <a:extLst>
                  <a:ext uri="{FF2B5EF4-FFF2-40B4-BE49-F238E27FC236}">
                    <a16:creationId xmlns:a16="http://schemas.microsoft.com/office/drawing/2014/main" id="{7BFB8AEF-E408-B595-965B-F8DA64BBE2A3}"/>
                  </a:ext>
                </a:extLst>
              </p:cNvPr>
              <p:cNvSpPr>
                <a:spLocks noChangeArrowheads="1"/>
              </p:cNvSpPr>
              <p:nvPr/>
            </p:nvSpPr>
            <p:spPr bwMode="auto">
              <a:xfrm>
                <a:off x="4792"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3" name="Oval 89">
                <a:extLst>
                  <a:ext uri="{FF2B5EF4-FFF2-40B4-BE49-F238E27FC236}">
                    <a16:creationId xmlns:a16="http://schemas.microsoft.com/office/drawing/2014/main" id="{7EEB9B3D-2A36-F08B-DABD-0837B079425E}"/>
                  </a:ext>
                </a:extLst>
              </p:cNvPr>
              <p:cNvSpPr>
                <a:spLocks noChangeArrowheads="1"/>
              </p:cNvSpPr>
              <p:nvPr/>
            </p:nvSpPr>
            <p:spPr bwMode="auto">
              <a:xfrm>
                <a:off x="5069"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4" name="Oval 90">
                <a:extLst>
                  <a:ext uri="{FF2B5EF4-FFF2-40B4-BE49-F238E27FC236}">
                    <a16:creationId xmlns:a16="http://schemas.microsoft.com/office/drawing/2014/main" id="{44376F9C-E523-7D21-9805-4AD9DD9CC8F7}"/>
                  </a:ext>
                </a:extLst>
              </p:cNvPr>
              <p:cNvSpPr>
                <a:spLocks noChangeArrowheads="1"/>
              </p:cNvSpPr>
              <p:nvPr/>
            </p:nvSpPr>
            <p:spPr bwMode="auto">
              <a:xfrm>
                <a:off x="5354" y="89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5" name="Oval 91">
                <a:extLst>
                  <a:ext uri="{FF2B5EF4-FFF2-40B4-BE49-F238E27FC236}">
                    <a16:creationId xmlns:a16="http://schemas.microsoft.com/office/drawing/2014/main" id="{E4CEE824-F59B-9D98-6958-17AD6B4D16B9}"/>
                  </a:ext>
                </a:extLst>
              </p:cNvPr>
              <p:cNvSpPr>
                <a:spLocks noChangeArrowheads="1"/>
              </p:cNvSpPr>
              <p:nvPr/>
            </p:nvSpPr>
            <p:spPr bwMode="auto">
              <a:xfrm>
                <a:off x="0"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6" name="Oval 92">
                <a:extLst>
                  <a:ext uri="{FF2B5EF4-FFF2-40B4-BE49-F238E27FC236}">
                    <a16:creationId xmlns:a16="http://schemas.microsoft.com/office/drawing/2014/main" id="{4E4C0B80-0FF6-0CCB-3B80-EA1CE7BB09FD}"/>
                  </a:ext>
                </a:extLst>
              </p:cNvPr>
              <p:cNvSpPr>
                <a:spLocks noChangeArrowheads="1"/>
              </p:cNvSpPr>
              <p:nvPr/>
            </p:nvSpPr>
            <p:spPr bwMode="auto">
              <a:xfrm>
                <a:off x="291"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7" name="Oval 93">
                <a:extLst>
                  <a:ext uri="{FF2B5EF4-FFF2-40B4-BE49-F238E27FC236}">
                    <a16:creationId xmlns:a16="http://schemas.microsoft.com/office/drawing/2014/main" id="{7632B068-AF2F-76D7-2E05-9E008F3C8207}"/>
                  </a:ext>
                </a:extLst>
              </p:cNvPr>
              <p:cNvSpPr>
                <a:spLocks noChangeArrowheads="1"/>
              </p:cNvSpPr>
              <p:nvPr/>
            </p:nvSpPr>
            <p:spPr bwMode="auto">
              <a:xfrm>
                <a:off x="568"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8" name="Oval 94">
                <a:extLst>
                  <a:ext uri="{FF2B5EF4-FFF2-40B4-BE49-F238E27FC236}">
                    <a16:creationId xmlns:a16="http://schemas.microsoft.com/office/drawing/2014/main" id="{A79AB57C-6BF0-6818-FE52-F476B3DBA95F}"/>
                  </a:ext>
                </a:extLst>
              </p:cNvPr>
              <p:cNvSpPr>
                <a:spLocks noChangeArrowheads="1"/>
              </p:cNvSpPr>
              <p:nvPr/>
            </p:nvSpPr>
            <p:spPr bwMode="auto">
              <a:xfrm>
                <a:off x="853"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09" name="Oval 95">
                <a:extLst>
                  <a:ext uri="{FF2B5EF4-FFF2-40B4-BE49-F238E27FC236}">
                    <a16:creationId xmlns:a16="http://schemas.microsoft.com/office/drawing/2014/main" id="{4E0F3E38-90B6-2D40-50DC-78CD187E1B87}"/>
                  </a:ext>
                </a:extLst>
              </p:cNvPr>
              <p:cNvSpPr>
                <a:spLocks noChangeArrowheads="1"/>
              </p:cNvSpPr>
              <p:nvPr/>
            </p:nvSpPr>
            <p:spPr bwMode="auto">
              <a:xfrm>
                <a:off x="1138"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0" name="Oval 96">
                <a:extLst>
                  <a:ext uri="{FF2B5EF4-FFF2-40B4-BE49-F238E27FC236}">
                    <a16:creationId xmlns:a16="http://schemas.microsoft.com/office/drawing/2014/main" id="{9875ACC1-6B83-3A03-DD6A-D40C17BFBFBC}"/>
                  </a:ext>
                </a:extLst>
              </p:cNvPr>
              <p:cNvSpPr>
                <a:spLocks noChangeArrowheads="1"/>
              </p:cNvSpPr>
              <p:nvPr/>
            </p:nvSpPr>
            <p:spPr bwMode="auto">
              <a:xfrm>
                <a:off x="1429"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1" name="Oval 97">
                <a:extLst>
                  <a:ext uri="{FF2B5EF4-FFF2-40B4-BE49-F238E27FC236}">
                    <a16:creationId xmlns:a16="http://schemas.microsoft.com/office/drawing/2014/main" id="{487A51FA-F67F-EAB1-2D49-901AB4F6BF8D}"/>
                  </a:ext>
                </a:extLst>
              </p:cNvPr>
              <p:cNvSpPr>
                <a:spLocks noChangeArrowheads="1"/>
              </p:cNvSpPr>
              <p:nvPr/>
            </p:nvSpPr>
            <p:spPr bwMode="auto">
              <a:xfrm>
                <a:off x="1706"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2" name="Oval 98">
                <a:extLst>
                  <a:ext uri="{FF2B5EF4-FFF2-40B4-BE49-F238E27FC236}">
                    <a16:creationId xmlns:a16="http://schemas.microsoft.com/office/drawing/2014/main" id="{51162A68-7482-DEED-1ECF-77E341217C0A}"/>
                  </a:ext>
                </a:extLst>
              </p:cNvPr>
              <p:cNvSpPr>
                <a:spLocks noChangeArrowheads="1"/>
              </p:cNvSpPr>
              <p:nvPr/>
            </p:nvSpPr>
            <p:spPr bwMode="auto">
              <a:xfrm>
                <a:off x="1991"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3" name="Oval 99">
                <a:extLst>
                  <a:ext uri="{FF2B5EF4-FFF2-40B4-BE49-F238E27FC236}">
                    <a16:creationId xmlns:a16="http://schemas.microsoft.com/office/drawing/2014/main" id="{16EBE80C-05B0-D8C3-0746-6DD2B60FA2BE}"/>
                  </a:ext>
                </a:extLst>
              </p:cNvPr>
              <p:cNvSpPr>
                <a:spLocks noChangeArrowheads="1"/>
              </p:cNvSpPr>
              <p:nvPr/>
            </p:nvSpPr>
            <p:spPr bwMode="auto">
              <a:xfrm>
                <a:off x="2254"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4" name="Oval 100">
                <a:extLst>
                  <a:ext uri="{FF2B5EF4-FFF2-40B4-BE49-F238E27FC236}">
                    <a16:creationId xmlns:a16="http://schemas.microsoft.com/office/drawing/2014/main" id="{8CE5BF51-26FC-39A9-583A-D04AAF7EE97F}"/>
                  </a:ext>
                </a:extLst>
              </p:cNvPr>
              <p:cNvSpPr>
                <a:spLocks noChangeArrowheads="1"/>
              </p:cNvSpPr>
              <p:nvPr/>
            </p:nvSpPr>
            <p:spPr bwMode="auto">
              <a:xfrm>
                <a:off x="2545"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5" name="Oval 101">
                <a:extLst>
                  <a:ext uri="{FF2B5EF4-FFF2-40B4-BE49-F238E27FC236}">
                    <a16:creationId xmlns:a16="http://schemas.microsoft.com/office/drawing/2014/main" id="{B29B2C8D-E454-F181-C38B-86C9927A1F04}"/>
                  </a:ext>
                </a:extLst>
              </p:cNvPr>
              <p:cNvSpPr>
                <a:spLocks noChangeArrowheads="1"/>
              </p:cNvSpPr>
              <p:nvPr/>
            </p:nvSpPr>
            <p:spPr bwMode="auto">
              <a:xfrm>
                <a:off x="2822"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6" name="Oval 102">
                <a:extLst>
                  <a:ext uri="{FF2B5EF4-FFF2-40B4-BE49-F238E27FC236}">
                    <a16:creationId xmlns:a16="http://schemas.microsoft.com/office/drawing/2014/main" id="{C535EE25-0A20-CEB6-DB95-05B221D8BEAB}"/>
                  </a:ext>
                </a:extLst>
              </p:cNvPr>
              <p:cNvSpPr>
                <a:spLocks noChangeArrowheads="1"/>
              </p:cNvSpPr>
              <p:nvPr/>
            </p:nvSpPr>
            <p:spPr bwMode="auto">
              <a:xfrm>
                <a:off x="3107"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7" name="Oval 103">
                <a:extLst>
                  <a:ext uri="{FF2B5EF4-FFF2-40B4-BE49-F238E27FC236}">
                    <a16:creationId xmlns:a16="http://schemas.microsoft.com/office/drawing/2014/main" id="{9EBF3DCD-7F38-04D8-6E2B-84D3F4CAE2F7}"/>
                  </a:ext>
                </a:extLst>
              </p:cNvPr>
              <p:cNvSpPr>
                <a:spLocks noChangeArrowheads="1"/>
              </p:cNvSpPr>
              <p:nvPr/>
            </p:nvSpPr>
            <p:spPr bwMode="auto">
              <a:xfrm>
                <a:off x="3370"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8" name="Oval 104">
                <a:extLst>
                  <a:ext uri="{FF2B5EF4-FFF2-40B4-BE49-F238E27FC236}">
                    <a16:creationId xmlns:a16="http://schemas.microsoft.com/office/drawing/2014/main" id="{97F88FEB-19B2-7510-DD91-CED16C249013}"/>
                  </a:ext>
                </a:extLst>
              </p:cNvPr>
              <p:cNvSpPr>
                <a:spLocks noChangeArrowheads="1"/>
              </p:cNvSpPr>
              <p:nvPr/>
            </p:nvSpPr>
            <p:spPr bwMode="auto">
              <a:xfrm>
                <a:off x="3661"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19" name="Oval 105">
                <a:extLst>
                  <a:ext uri="{FF2B5EF4-FFF2-40B4-BE49-F238E27FC236}">
                    <a16:creationId xmlns:a16="http://schemas.microsoft.com/office/drawing/2014/main" id="{DE31C5C6-58E0-95BE-D6FF-B2B5E2B11D9D}"/>
                  </a:ext>
                </a:extLst>
              </p:cNvPr>
              <p:cNvSpPr>
                <a:spLocks noChangeArrowheads="1"/>
              </p:cNvSpPr>
              <p:nvPr/>
            </p:nvSpPr>
            <p:spPr bwMode="auto">
              <a:xfrm>
                <a:off x="3938"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0" name="Oval 106">
                <a:extLst>
                  <a:ext uri="{FF2B5EF4-FFF2-40B4-BE49-F238E27FC236}">
                    <a16:creationId xmlns:a16="http://schemas.microsoft.com/office/drawing/2014/main" id="{CD02A572-E876-747A-687C-6D040B248EA8}"/>
                  </a:ext>
                </a:extLst>
              </p:cNvPr>
              <p:cNvSpPr>
                <a:spLocks noChangeArrowheads="1"/>
              </p:cNvSpPr>
              <p:nvPr/>
            </p:nvSpPr>
            <p:spPr bwMode="auto">
              <a:xfrm>
                <a:off x="4223"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1" name="Oval 107">
                <a:extLst>
                  <a:ext uri="{FF2B5EF4-FFF2-40B4-BE49-F238E27FC236}">
                    <a16:creationId xmlns:a16="http://schemas.microsoft.com/office/drawing/2014/main" id="{F095A9C7-ABEF-7616-3CFC-DCB44D6AA47A}"/>
                  </a:ext>
                </a:extLst>
              </p:cNvPr>
              <p:cNvSpPr>
                <a:spLocks noChangeArrowheads="1"/>
              </p:cNvSpPr>
              <p:nvPr/>
            </p:nvSpPr>
            <p:spPr bwMode="auto">
              <a:xfrm>
                <a:off x="4501"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2" name="Oval 108">
                <a:extLst>
                  <a:ext uri="{FF2B5EF4-FFF2-40B4-BE49-F238E27FC236}">
                    <a16:creationId xmlns:a16="http://schemas.microsoft.com/office/drawing/2014/main" id="{68ECC07A-30A0-F892-3FD9-AE97705416B7}"/>
                  </a:ext>
                </a:extLst>
              </p:cNvPr>
              <p:cNvSpPr>
                <a:spLocks noChangeArrowheads="1"/>
              </p:cNvSpPr>
              <p:nvPr/>
            </p:nvSpPr>
            <p:spPr bwMode="auto">
              <a:xfrm>
                <a:off x="4792"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3" name="Oval 109">
                <a:extLst>
                  <a:ext uri="{FF2B5EF4-FFF2-40B4-BE49-F238E27FC236}">
                    <a16:creationId xmlns:a16="http://schemas.microsoft.com/office/drawing/2014/main" id="{F4BFF868-C22D-F231-672E-4A9F42F5E66E}"/>
                  </a:ext>
                </a:extLst>
              </p:cNvPr>
              <p:cNvSpPr>
                <a:spLocks noChangeArrowheads="1"/>
              </p:cNvSpPr>
              <p:nvPr/>
            </p:nvSpPr>
            <p:spPr bwMode="auto">
              <a:xfrm>
                <a:off x="5069"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4" name="Oval 110">
                <a:extLst>
                  <a:ext uri="{FF2B5EF4-FFF2-40B4-BE49-F238E27FC236}">
                    <a16:creationId xmlns:a16="http://schemas.microsoft.com/office/drawing/2014/main" id="{E228FC65-6C47-1F67-BAA4-5DD0DCBB02B3}"/>
                  </a:ext>
                </a:extLst>
              </p:cNvPr>
              <p:cNvSpPr>
                <a:spLocks noChangeArrowheads="1"/>
              </p:cNvSpPr>
              <p:nvPr/>
            </p:nvSpPr>
            <p:spPr bwMode="auto">
              <a:xfrm>
                <a:off x="5354" y="111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5" name="Oval 111">
                <a:extLst>
                  <a:ext uri="{FF2B5EF4-FFF2-40B4-BE49-F238E27FC236}">
                    <a16:creationId xmlns:a16="http://schemas.microsoft.com/office/drawing/2014/main" id="{3035BEBC-49A1-D220-A813-1F1B9F6B048A}"/>
                  </a:ext>
                </a:extLst>
              </p:cNvPr>
              <p:cNvSpPr>
                <a:spLocks noChangeArrowheads="1"/>
              </p:cNvSpPr>
              <p:nvPr/>
            </p:nvSpPr>
            <p:spPr bwMode="auto">
              <a:xfrm>
                <a:off x="0"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6" name="Oval 112">
                <a:extLst>
                  <a:ext uri="{FF2B5EF4-FFF2-40B4-BE49-F238E27FC236}">
                    <a16:creationId xmlns:a16="http://schemas.microsoft.com/office/drawing/2014/main" id="{0DA3C779-16C2-F8D1-E38E-FC2B0E5056F9}"/>
                  </a:ext>
                </a:extLst>
              </p:cNvPr>
              <p:cNvSpPr>
                <a:spLocks noChangeArrowheads="1"/>
              </p:cNvSpPr>
              <p:nvPr/>
            </p:nvSpPr>
            <p:spPr bwMode="auto">
              <a:xfrm>
                <a:off x="291"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7" name="Oval 113">
                <a:extLst>
                  <a:ext uri="{FF2B5EF4-FFF2-40B4-BE49-F238E27FC236}">
                    <a16:creationId xmlns:a16="http://schemas.microsoft.com/office/drawing/2014/main" id="{8E360597-4EE5-0CDF-5827-90C51A8CFF16}"/>
                  </a:ext>
                </a:extLst>
              </p:cNvPr>
              <p:cNvSpPr>
                <a:spLocks noChangeArrowheads="1"/>
              </p:cNvSpPr>
              <p:nvPr/>
            </p:nvSpPr>
            <p:spPr bwMode="auto">
              <a:xfrm>
                <a:off x="568"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8" name="Oval 114">
                <a:extLst>
                  <a:ext uri="{FF2B5EF4-FFF2-40B4-BE49-F238E27FC236}">
                    <a16:creationId xmlns:a16="http://schemas.microsoft.com/office/drawing/2014/main" id="{8A2F8253-A18F-3052-BA8B-1D0C2C478DBE}"/>
                  </a:ext>
                </a:extLst>
              </p:cNvPr>
              <p:cNvSpPr>
                <a:spLocks noChangeArrowheads="1"/>
              </p:cNvSpPr>
              <p:nvPr/>
            </p:nvSpPr>
            <p:spPr bwMode="auto">
              <a:xfrm>
                <a:off x="853"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29" name="Oval 115">
                <a:extLst>
                  <a:ext uri="{FF2B5EF4-FFF2-40B4-BE49-F238E27FC236}">
                    <a16:creationId xmlns:a16="http://schemas.microsoft.com/office/drawing/2014/main" id="{E729B7E5-B0BA-A1F2-C22F-030EAD61409C}"/>
                  </a:ext>
                </a:extLst>
              </p:cNvPr>
              <p:cNvSpPr>
                <a:spLocks noChangeArrowheads="1"/>
              </p:cNvSpPr>
              <p:nvPr/>
            </p:nvSpPr>
            <p:spPr bwMode="auto">
              <a:xfrm>
                <a:off x="1138"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0" name="Oval 116">
                <a:extLst>
                  <a:ext uri="{FF2B5EF4-FFF2-40B4-BE49-F238E27FC236}">
                    <a16:creationId xmlns:a16="http://schemas.microsoft.com/office/drawing/2014/main" id="{12DF54B3-5DF9-09A6-DB68-122B08E5D3DA}"/>
                  </a:ext>
                </a:extLst>
              </p:cNvPr>
              <p:cNvSpPr>
                <a:spLocks noChangeArrowheads="1"/>
              </p:cNvSpPr>
              <p:nvPr/>
            </p:nvSpPr>
            <p:spPr bwMode="auto">
              <a:xfrm>
                <a:off x="1429"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1" name="Oval 117">
                <a:extLst>
                  <a:ext uri="{FF2B5EF4-FFF2-40B4-BE49-F238E27FC236}">
                    <a16:creationId xmlns:a16="http://schemas.microsoft.com/office/drawing/2014/main" id="{AC2B2BA4-2B79-B407-05C4-FB57AB4E81E9}"/>
                  </a:ext>
                </a:extLst>
              </p:cNvPr>
              <p:cNvSpPr>
                <a:spLocks noChangeArrowheads="1"/>
              </p:cNvSpPr>
              <p:nvPr/>
            </p:nvSpPr>
            <p:spPr bwMode="auto">
              <a:xfrm>
                <a:off x="1706"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2" name="Oval 118">
                <a:extLst>
                  <a:ext uri="{FF2B5EF4-FFF2-40B4-BE49-F238E27FC236}">
                    <a16:creationId xmlns:a16="http://schemas.microsoft.com/office/drawing/2014/main" id="{AF475E75-82A9-8EB6-DABA-1848C6497B5D}"/>
                  </a:ext>
                </a:extLst>
              </p:cNvPr>
              <p:cNvSpPr>
                <a:spLocks noChangeArrowheads="1"/>
              </p:cNvSpPr>
              <p:nvPr/>
            </p:nvSpPr>
            <p:spPr bwMode="auto">
              <a:xfrm>
                <a:off x="1991"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3" name="Oval 119">
                <a:extLst>
                  <a:ext uri="{FF2B5EF4-FFF2-40B4-BE49-F238E27FC236}">
                    <a16:creationId xmlns:a16="http://schemas.microsoft.com/office/drawing/2014/main" id="{17628869-9C30-C16C-172C-F8AE102A1947}"/>
                  </a:ext>
                </a:extLst>
              </p:cNvPr>
              <p:cNvSpPr>
                <a:spLocks noChangeArrowheads="1"/>
              </p:cNvSpPr>
              <p:nvPr/>
            </p:nvSpPr>
            <p:spPr bwMode="auto">
              <a:xfrm>
                <a:off x="2254"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4" name="Oval 120">
                <a:extLst>
                  <a:ext uri="{FF2B5EF4-FFF2-40B4-BE49-F238E27FC236}">
                    <a16:creationId xmlns:a16="http://schemas.microsoft.com/office/drawing/2014/main" id="{249A776F-92EF-3C30-446C-E02C69769327}"/>
                  </a:ext>
                </a:extLst>
              </p:cNvPr>
              <p:cNvSpPr>
                <a:spLocks noChangeArrowheads="1"/>
              </p:cNvSpPr>
              <p:nvPr/>
            </p:nvSpPr>
            <p:spPr bwMode="auto">
              <a:xfrm>
                <a:off x="2545"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5" name="Oval 121">
                <a:extLst>
                  <a:ext uri="{FF2B5EF4-FFF2-40B4-BE49-F238E27FC236}">
                    <a16:creationId xmlns:a16="http://schemas.microsoft.com/office/drawing/2014/main" id="{A3D4665B-5B0D-5F77-1DCE-D19C35E13111}"/>
                  </a:ext>
                </a:extLst>
              </p:cNvPr>
              <p:cNvSpPr>
                <a:spLocks noChangeArrowheads="1"/>
              </p:cNvSpPr>
              <p:nvPr/>
            </p:nvSpPr>
            <p:spPr bwMode="auto">
              <a:xfrm>
                <a:off x="2822"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6" name="Oval 122">
                <a:extLst>
                  <a:ext uri="{FF2B5EF4-FFF2-40B4-BE49-F238E27FC236}">
                    <a16:creationId xmlns:a16="http://schemas.microsoft.com/office/drawing/2014/main" id="{080EC270-FDE9-D605-22AA-299FFC69F777}"/>
                  </a:ext>
                </a:extLst>
              </p:cNvPr>
              <p:cNvSpPr>
                <a:spLocks noChangeArrowheads="1"/>
              </p:cNvSpPr>
              <p:nvPr/>
            </p:nvSpPr>
            <p:spPr bwMode="auto">
              <a:xfrm>
                <a:off x="3107"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7" name="Oval 123">
                <a:extLst>
                  <a:ext uri="{FF2B5EF4-FFF2-40B4-BE49-F238E27FC236}">
                    <a16:creationId xmlns:a16="http://schemas.microsoft.com/office/drawing/2014/main" id="{5B1EEC1D-8050-A687-398C-3AD653217A02}"/>
                  </a:ext>
                </a:extLst>
              </p:cNvPr>
              <p:cNvSpPr>
                <a:spLocks noChangeArrowheads="1"/>
              </p:cNvSpPr>
              <p:nvPr/>
            </p:nvSpPr>
            <p:spPr bwMode="auto">
              <a:xfrm>
                <a:off x="3370"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8" name="Oval 124">
                <a:extLst>
                  <a:ext uri="{FF2B5EF4-FFF2-40B4-BE49-F238E27FC236}">
                    <a16:creationId xmlns:a16="http://schemas.microsoft.com/office/drawing/2014/main" id="{B629E83B-3FEA-5BA4-3CEA-31F3430CEED0}"/>
                  </a:ext>
                </a:extLst>
              </p:cNvPr>
              <p:cNvSpPr>
                <a:spLocks noChangeArrowheads="1"/>
              </p:cNvSpPr>
              <p:nvPr/>
            </p:nvSpPr>
            <p:spPr bwMode="auto">
              <a:xfrm>
                <a:off x="3661"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39" name="Oval 125">
                <a:extLst>
                  <a:ext uri="{FF2B5EF4-FFF2-40B4-BE49-F238E27FC236}">
                    <a16:creationId xmlns:a16="http://schemas.microsoft.com/office/drawing/2014/main" id="{10AE38D2-55D2-3A3D-C6BD-4DB4C0FF5013}"/>
                  </a:ext>
                </a:extLst>
              </p:cNvPr>
              <p:cNvSpPr>
                <a:spLocks noChangeArrowheads="1"/>
              </p:cNvSpPr>
              <p:nvPr/>
            </p:nvSpPr>
            <p:spPr bwMode="auto">
              <a:xfrm>
                <a:off x="3938"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0" name="Oval 126">
                <a:extLst>
                  <a:ext uri="{FF2B5EF4-FFF2-40B4-BE49-F238E27FC236}">
                    <a16:creationId xmlns:a16="http://schemas.microsoft.com/office/drawing/2014/main" id="{CDB152C8-E5F1-D628-12E6-451590CF3ADF}"/>
                  </a:ext>
                </a:extLst>
              </p:cNvPr>
              <p:cNvSpPr>
                <a:spLocks noChangeArrowheads="1"/>
              </p:cNvSpPr>
              <p:nvPr/>
            </p:nvSpPr>
            <p:spPr bwMode="auto">
              <a:xfrm>
                <a:off x="4223"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1" name="Oval 127">
                <a:extLst>
                  <a:ext uri="{FF2B5EF4-FFF2-40B4-BE49-F238E27FC236}">
                    <a16:creationId xmlns:a16="http://schemas.microsoft.com/office/drawing/2014/main" id="{4F427F6E-5EDD-B438-B694-2E2498592664}"/>
                  </a:ext>
                </a:extLst>
              </p:cNvPr>
              <p:cNvSpPr>
                <a:spLocks noChangeArrowheads="1"/>
              </p:cNvSpPr>
              <p:nvPr/>
            </p:nvSpPr>
            <p:spPr bwMode="auto">
              <a:xfrm>
                <a:off x="4501"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2" name="Oval 128">
                <a:extLst>
                  <a:ext uri="{FF2B5EF4-FFF2-40B4-BE49-F238E27FC236}">
                    <a16:creationId xmlns:a16="http://schemas.microsoft.com/office/drawing/2014/main" id="{174B522E-BD58-2A18-2505-D2517896CC0F}"/>
                  </a:ext>
                </a:extLst>
              </p:cNvPr>
              <p:cNvSpPr>
                <a:spLocks noChangeArrowheads="1"/>
              </p:cNvSpPr>
              <p:nvPr/>
            </p:nvSpPr>
            <p:spPr bwMode="auto">
              <a:xfrm>
                <a:off x="4792"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3" name="Oval 129">
                <a:extLst>
                  <a:ext uri="{FF2B5EF4-FFF2-40B4-BE49-F238E27FC236}">
                    <a16:creationId xmlns:a16="http://schemas.microsoft.com/office/drawing/2014/main" id="{47F198B5-AE7D-87A1-E042-76B2F3656FC5}"/>
                  </a:ext>
                </a:extLst>
              </p:cNvPr>
              <p:cNvSpPr>
                <a:spLocks noChangeArrowheads="1"/>
              </p:cNvSpPr>
              <p:nvPr/>
            </p:nvSpPr>
            <p:spPr bwMode="auto">
              <a:xfrm>
                <a:off x="5069"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4" name="Oval 130">
                <a:extLst>
                  <a:ext uri="{FF2B5EF4-FFF2-40B4-BE49-F238E27FC236}">
                    <a16:creationId xmlns:a16="http://schemas.microsoft.com/office/drawing/2014/main" id="{4E703F6D-41D7-FEB2-41B6-0638DD4F5494}"/>
                  </a:ext>
                </a:extLst>
              </p:cNvPr>
              <p:cNvSpPr>
                <a:spLocks noChangeArrowheads="1"/>
              </p:cNvSpPr>
              <p:nvPr/>
            </p:nvSpPr>
            <p:spPr bwMode="auto">
              <a:xfrm>
                <a:off x="5354" y="135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5" name="Oval 131">
                <a:extLst>
                  <a:ext uri="{FF2B5EF4-FFF2-40B4-BE49-F238E27FC236}">
                    <a16:creationId xmlns:a16="http://schemas.microsoft.com/office/drawing/2014/main" id="{DD4BFC98-5943-1E49-F84F-FC8B3DD435D5}"/>
                  </a:ext>
                </a:extLst>
              </p:cNvPr>
              <p:cNvSpPr>
                <a:spLocks noChangeArrowheads="1"/>
              </p:cNvSpPr>
              <p:nvPr/>
            </p:nvSpPr>
            <p:spPr bwMode="auto">
              <a:xfrm>
                <a:off x="3107"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6" name="Oval 132">
                <a:extLst>
                  <a:ext uri="{FF2B5EF4-FFF2-40B4-BE49-F238E27FC236}">
                    <a16:creationId xmlns:a16="http://schemas.microsoft.com/office/drawing/2014/main" id="{2E0BB7B2-7683-5A9A-6C94-CD6FE7122070}"/>
                  </a:ext>
                </a:extLst>
              </p:cNvPr>
              <p:cNvSpPr>
                <a:spLocks noChangeArrowheads="1"/>
              </p:cNvSpPr>
              <p:nvPr/>
            </p:nvSpPr>
            <p:spPr bwMode="auto">
              <a:xfrm>
                <a:off x="3370"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7" name="Oval 133">
                <a:extLst>
                  <a:ext uri="{FF2B5EF4-FFF2-40B4-BE49-F238E27FC236}">
                    <a16:creationId xmlns:a16="http://schemas.microsoft.com/office/drawing/2014/main" id="{D089C2F6-0896-1365-833F-3C04B15A4CC7}"/>
                  </a:ext>
                </a:extLst>
              </p:cNvPr>
              <p:cNvSpPr>
                <a:spLocks noChangeArrowheads="1"/>
              </p:cNvSpPr>
              <p:nvPr/>
            </p:nvSpPr>
            <p:spPr bwMode="auto">
              <a:xfrm>
                <a:off x="3661"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8" name="Oval 134">
                <a:extLst>
                  <a:ext uri="{FF2B5EF4-FFF2-40B4-BE49-F238E27FC236}">
                    <a16:creationId xmlns:a16="http://schemas.microsoft.com/office/drawing/2014/main" id="{A242E820-B1D4-EE5E-7C8A-294172C5DAEE}"/>
                  </a:ext>
                </a:extLst>
              </p:cNvPr>
              <p:cNvSpPr>
                <a:spLocks noChangeArrowheads="1"/>
              </p:cNvSpPr>
              <p:nvPr/>
            </p:nvSpPr>
            <p:spPr bwMode="auto">
              <a:xfrm>
                <a:off x="3938"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49" name="Oval 135">
                <a:extLst>
                  <a:ext uri="{FF2B5EF4-FFF2-40B4-BE49-F238E27FC236}">
                    <a16:creationId xmlns:a16="http://schemas.microsoft.com/office/drawing/2014/main" id="{0D9E4D5E-2250-6631-1FF4-70524438685F}"/>
                  </a:ext>
                </a:extLst>
              </p:cNvPr>
              <p:cNvSpPr>
                <a:spLocks noChangeArrowheads="1"/>
              </p:cNvSpPr>
              <p:nvPr/>
            </p:nvSpPr>
            <p:spPr bwMode="auto">
              <a:xfrm>
                <a:off x="4223"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50" name="Oval 136">
                <a:extLst>
                  <a:ext uri="{FF2B5EF4-FFF2-40B4-BE49-F238E27FC236}">
                    <a16:creationId xmlns:a16="http://schemas.microsoft.com/office/drawing/2014/main" id="{35DBD825-82CC-9B9D-45C6-E652701897B8}"/>
                  </a:ext>
                </a:extLst>
              </p:cNvPr>
              <p:cNvSpPr>
                <a:spLocks noChangeArrowheads="1"/>
              </p:cNvSpPr>
              <p:nvPr/>
            </p:nvSpPr>
            <p:spPr bwMode="auto">
              <a:xfrm>
                <a:off x="4501"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51" name="Oval 137">
                <a:extLst>
                  <a:ext uri="{FF2B5EF4-FFF2-40B4-BE49-F238E27FC236}">
                    <a16:creationId xmlns:a16="http://schemas.microsoft.com/office/drawing/2014/main" id="{51AD4CB6-65CC-AF1A-D128-EE4DDCCF49CE}"/>
                  </a:ext>
                </a:extLst>
              </p:cNvPr>
              <p:cNvSpPr>
                <a:spLocks noChangeArrowheads="1"/>
              </p:cNvSpPr>
              <p:nvPr/>
            </p:nvSpPr>
            <p:spPr bwMode="auto">
              <a:xfrm>
                <a:off x="4792"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52" name="Oval 138">
                <a:extLst>
                  <a:ext uri="{FF2B5EF4-FFF2-40B4-BE49-F238E27FC236}">
                    <a16:creationId xmlns:a16="http://schemas.microsoft.com/office/drawing/2014/main" id="{8484DF5A-BA60-DE47-A713-3AFDA23D050D}"/>
                  </a:ext>
                </a:extLst>
              </p:cNvPr>
              <p:cNvSpPr>
                <a:spLocks noChangeArrowheads="1"/>
              </p:cNvSpPr>
              <p:nvPr/>
            </p:nvSpPr>
            <p:spPr bwMode="auto">
              <a:xfrm>
                <a:off x="5069"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2253" name="Oval 139">
                <a:extLst>
                  <a:ext uri="{FF2B5EF4-FFF2-40B4-BE49-F238E27FC236}">
                    <a16:creationId xmlns:a16="http://schemas.microsoft.com/office/drawing/2014/main" id="{7F98409D-4950-5F2A-3F12-FB66E3A49B93}"/>
                  </a:ext>
                </a:extLst>
              </p:cNvPr>
              <p:cNvSpPr>
                <a:spLocks noChangeArrowheads="1"/>
              </p:cNvSpPr>
              <p:nvPr/>
            </p:nvSpPr>
            <p:spPr bwMode="auto">
              <a:xfrm>
                <a:off x="5354" y="0"/>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grpSp>
      </p:grpSp>
      <p:sp>
        <p:nvSpPr>
          <p:cNvPr id="2188" name="Rectangle 140"/>
          <p:cNvSpPr>
            <a:spLocks noGrp="1" noChangeArrowheads="1"/>
          </p:cNvSpPr>
          <p:nvPr>
            <p:ph type="ctrTitle"/>
          </p:nvPr>
        </p:nvSpPr>
        <p:spPr>
          <a:xfrm>
            <a:off x="914400" y="2205038"/>
            <a:ext cx="10363200" cy="1035050"/>
          </a:xfrm>
        </p:spPr>
        <p:txBody>
          <a:bodyPr/>
          <a:lstStyle>
            <a:lvl1pPr algn="ctr">
              <a:defRPr sz="4000">
                <a:solidFill>
                  <a:schemeClr val="bg1"/>
                </a:solidFill>
              </a:defRPr>
            </a:lvl1pPr>
          </a:lstStyle>
          <a:p>
            <a:pPr lvl="0"/>
            <a:r>
              <a:rPr lang="zh-CN" altLang="zh-CN" noProof="0"/>
              <a:t>单击此处编辑母版标题样式</a:t>
            </a:r>
          </a:p>
        </p:txBody>
      </p:sp>
      <p:sp>
        <p:nvSpPr>
          <p:cNvPr id="2189" name="Rectangle 141"/>
          <p:cNvSpPr>
            <a:spLocks noGrp="1" noChangeArrowheads="1"/>
          </p:cNvSpPr>
          <p:nvPr>
            <p:ph type="subTitle" idx="1"/>
          </p:nvPr>
        </p:nvSpPr>
        <p:spPr>
          <a:xfrm>
            <a:off x="1828800" y="3429000"/>
            <a:ext cx="8534400" cy="838200"/>
          </a:xfrm>
        </p:spPr>
        <p:txBody>
          <a:bodyPr/>
          <a:lstStyle>
            <a:lvl1pPr marL="0" indent="0" algn="ctr">
              <a:buFont typeface="Wingdings" panose="05000000000000000000" pitchFamily="2" charset="2"/>
              <a:buNone/>
              <a:defRPr sz="3000">
                <a:solidFill>
                  <a:schemeClr val="bg1"/>
                </a:solidFill>
              </a:defRPr>
            </a:lvl1pPr>
          </a:lstStyle>
          <a:p>
            <a:pPr lvl="0"/>
            <a:r>
              <a:rPr lang="zh-CN" altLang="zh-CN" noProof="0"/>
              <a:t>单击此处编辑母版副标题样式</a:t>
            </a:r>
          </a:p>
        </p:txBody>
      </p:sp>
    </p:spTree>
    <p:extLst>
      <p:ext uri="{BB962C8B-B14F-4D97-AF65-F5344CB8AC3E}">
        <p14:creationId xmlns:p14="http://schemas.microsoft.com/office/powerpoint/2010/main" val="3364929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881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1321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75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56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615934"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92243738"/>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1D1764-6599-30D8-2C10-2EA8E6C89F82}"/>
              </a:ext>
            </a:extLst>
          </p:cNvPr>
          <p:cNvSpPr>
            <a:spLocks noChangeArrowheads="1"/>
          </p:cNvSpPr>
          <p:nvPr/>
        </p:nvSpPr>
        <p:spPr bwMode="auto">
          <a:xfrm>
            <a:off x="0" y="0"/>
            <a:ext cx="12192000" cy="838200"/>
          </a:xfrm>
          <a:prstGeom prst="rect">
            <a:avLst/>
          </a:prstGeom>
          <a:gradFill rotWithShape="0">
            <a:gsLst>
              <a:gs pos="0">
                <a:schemeClr val="hlink"/>
              </a:gs>
              <a:gs pos="100000">
                <a:schemeClr val="hlink">
                  <a:gamma/>
                  <a:tint val="2117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1800"/>
          </a:p>
        </p:txBody>
      </p:sp>
      <p:sp>
        <p:nvSpPr>
          <p:cNvPr id="1027" name="Rectangle 3">
            <a:extLst>
              <a:ext uri="{FF2B5EF4-FFF2-40B4-BE49-F238E27FC236}">
                <a16:creationId xmlns:a16="http://schemas.microsoft.com/office/drawing/2014/main" id="{D7AF1773-E5CF-7F68-FF2F-3A53D34C09CB}"/>
              </a:ext>
            </a:extLst>
          </p:cNvPr>
          <p:cNvSpPr>
            <a:spLocks noChangeArrowheads="1"/>
          </p:cNvSpPr>
          <p:nvPr/>
        </p:nvSpPr>
        <p:spPr bwMode="auto">
          <a:xfrm>
            <a:off x="0" y="990600"/>
            <a:ext cx="12192000" cy="3657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28" name="AutoShape 4">
            <a:extLst>
              <a:ext uri="{FF2B5EF4-FFF2-40B4-BE49-F238E27FC236}">
                <a16:creationId xmlns:a16="http://schemas.microsoft.com/office/drawing/2014/main" id="{CA681E4A-5313-98F6-1BEC-D5A5C16267A6}"/>
              </a:ext>
            </a:extLst>
          </p:cNvPr>
          <p:cNvSpPr>
            <a:spLocks noChangeArrowheads="1"/>
          </p:cNvSpPr>
          <p:nvPr/>
        </p:nvSpPr>
        <p:spPr bwMode="auto">
          <a:xfrm>
            <a:off x="0" y="3886200"/>
            <a:ext cx="12192000" cy="2971800"/>
          </a:xfrm>
          <a:prstGeom prst="flowChartDocumen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29" name="Oval 5">
            <a:extLst>
              <a:ext uri="{FF2B5EF4-FFF2-40B4-BE49-F238E27FC236}">
                <a16:creationId xmlns:a16="http://schemas.microsoft.com/office/drawing/2014/main" id="{094174B9-3732-4F7B-E097-C8A8BA241828}"/>
              </a:ext>
            </a:extLst>
          </p:cNvPr>
          <p:cNvSpPr>
            <a:spLocks noChangeArrowheads="1"/>
          </p:cNvSpPr>
          <p:nvPr/>
        </p:nvSpPr>
        <p:spPr bwMode="auto">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30" name="Oval 6">
            <a:extLst>
              <a:ext uri="{FF2B5EF4-FFF2-40B4-BE49-F238E27FC236}">
                <a16:creationId xmlns:a16="http://schemas.microsoft.com/office/drawing/2014/main" id="{FDEB3ABC-B65D-D02F-65D4-DA3BF50B751C}"/>
              </a:ext>
            </a:extLst>
          </p:cNvPr>
          <p:cNvSpPr>
            <a:spLocks noChangeArrowheads="1"/>
          </p:cNvSpPr>
          <p:nvPr/>
        </p:nvSpPr>
        <p:spPr bwMode="auto">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31" name="Oval 7">
            <a:extLst>
              <a:ext uri="{FF2B5EF4-FFF2-40B4-BE49-F238E27FC236}">
                <a16:creationId xmlns:a16="http://schemas.microsoft.com/office/drawing/2014/main" id="{5D1C48B3-F887-8512-27CA-941C40528E5D}"/>
              </a:ext>
            </a:extLst>
          </p:cNvPr>
          <p:cNvSpPr>
            <a:spLocks noChangeArrowheads="1"/>
          </p:cNvSpPr>
          <p:nvPr/>
        </p:nvSpPr>
        <p:spPr bwMode="auto">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32" name="Rectangle 8">
            <a:extLst>
              <a:ext uri="{FF2B5EF4-FFF2-40B4-BE49-F238E27FC236}">
                <a16:creationId xmlns:a16="http://schemas.microsoft.com/office/drawing/2014/main" id="{50884468-C706-9F52-43EC-E75C317C487C}"/>
              </a:ext>
            </a:extLst>
          </p:cNvPr>
          <p:cNvSpPr>
            <a:spLocks noGrp="1" noChangeArrowheads="1"/>
          </p:cNvSpPr>
          <p:nvPr>
            <p:ph type="title"/>
          </p:nvPr>
        </p:nvSpPr>
        <p:spPr bwMode="auto">
          <a:xfrm>
            <a:off x="609600" y="153988"/>
            <a:ext cx="10972800"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33" name="Rectangle 9">
            <a:extLst>
              <a:ext uri="{FF2B5EF4-FFF2-40B4-BE49-F238E27FC236}">
                <a16:creationId xmlns:a16="http://schemas.microsoft.com/office/drawing/2014/main" id="{67B1DCCD-0D36-8FC3-ADE8-D5A6C8B98457}"/>
              </a:ext>
            </a:extLst>
          </p:cNvPr>
          <p:cNvSpPr>
            <a:spLocks noGrp="1" noChangeArrowheads="1"/>
          </p:cNvSpPr>
          <p:nvPr>
            <p:ph type="body" idx="1"/>
          </p:nvPr>
        </p:nvSpPr>
        <p:spPr bwMode="auto">
          <a:xfrm>
            <a:off x="609600" y="1196976"/>
            <a:ext cx="10972800"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extLst>
      <p:ext uri="{BB962C8B-B14F-4D97-AF65-F5344CB8AC3E}">
        <p14:creationId xmlns:p14="http://schemas.microsoft.com/office/powerpoint/2010/main" val="1868684340"/>
      </p:ext>
    </p:extLst>
  </p:cSld>
  <p:clrMap bg1="lt1" tx1="dk1" bg2="lt2" tx2="dk2" accent1="accent1" accent2="accent2" accent3="accent3" accent4="accent4" accent5="accent5" accent6="accent6" hlink="hlink" folHlink="folHlink"/>
  <p:sldLayoutIdLst>
    <p:sldLayoutId id="2147483668" r:id="rId1"/>
    <p:sldLayoutId id="2147483674" r:id="rId2"/>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2pPr>
      <a:lvl3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3pPr>
      <a:lvl4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4pPr>
      <a:lvl5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5pPr>
      <a:lvl6pPr marL="4572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6pPr>
      <a:lvl7pPr marL="9144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7pPr>
      <a:lvl8pPr marL="13716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8pPr>
      <a:lvl9pPr marL="18288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82B1BD-E0BA-9681-FE3B-B5D7C30A78D0}"/>
              </a:ext>
            </a:extLst>
          </p:cNvPr>
          <p:cNvSpPr>
            <a:spLocks noChangeArrowheads="1"/>
          </p:cNvSpPr>
          <p:nvPr/>
        </p:nvSpPr>
        <p:spPr bwMode="auto">
          <a:xfrm>
            <a:off x="0" y="0"/>
            <a:ext cx="12192000" cy="838200"/>
          </a:xfrm>
          <a:prstGeom prst="rect">
            <a:avLst/>
          </a:prstGeom>
          <a:gradFill rotWithShape="0">
            <a:gsLst>
              <a:gs pos="0">
                <a:schemeClr val="hlink"/>
              </a:gs>
              <a:gs pos="100000">
                <a:schemeClr val="hlink">
                  <a:gamma/>
                  <a:tint val="2117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1800"/>
          </a:p>
        </p:txBody>
      </p:sp>
      <p:sp>
        <p:nvSpPr>
          <p:cNvPr id="3075" name="Rectangle 3">
            <a:extLst>
              <a:ext uri="{FF2B5EF4-FFF2-40B4-BE49-F238E27FC236}">
                <a16:creationId xmlns:a16="http://schemas.microsoft.com/office/drawing/2014/main" id="{1B871E0B-CE14-F599-457D-CF6A724584D2}"/>
              </a:ext>
            </a:extLst>
          </p:cNvPr>
          <p:cNvSpPr>
            <a:spLocks noChangeArrowheads="1"/>
          </p:cNvSpPr>
          <p:nvPr/>
        </p:nvSpPr>
        <p:spPr bwMode="auto">
          <a:xfrm>
            <a:off x="0" y="990600"/>
            <a:ext cx="12192000" cy="3657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076" name="AutoShape 4">
            <a:extLst>
              <a:ext uri="{FF2B5EF4-FFF2-40B4-BE49-F238E27FC236}">
                <a16:creationId xmlns:a16="http://schemas.microsoft.com/office/drawing/2014/main" id="{34C1F539-EC62-7131-8733-D3EAA220E498}"/>
              </a:ext>
            </a:extLst>
          </p:cNvPr>
          <p:cNvSpPr>
            <a:spLocks noChangeArrowheads="1"/>
          </p:cNvSpPr>
          <p:nvPr/>
        </p:nvSpPr>
        <p:spPr bwMode="auto">
          <a:xfrm>
            <a:off x="0" y="3886200"/>
            <a:ext cx="12192000" cy="2971800"/>
          </a:xfrm>
          <a:prstGeom prst="flowChartDocumen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077" name="Oval 5">
            <a:extLst>
              <a:ext uri="{FF2B5EF4-FFF2-40B4-BE49-F238E27FC236}">
                <a16:creationId xmlns:a16="http://schemas.microsoft.com/office/drawing/2014/main" id="{BC81ACB7-3D32-6856-1196-57E15FBC2133}"/>
              </a:ext>
            </a:extLst>
          </p:cNvPr>
          <p:cNvSpPr>
            <a:spLocks noChangeArrowheads="1"/>
          </p:cNvSpPr>
          <p:nvPr/>
        </p:nvSpPr>
        <p:spPr bwMode="auto">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078" name="Oval 6">
            <a:extLst>
              <a:ext uri="{FF2B5EF4-FFF2-40B4-BE49-F238E27FC236}">
                <a16:creationId xmlns:a16="http://schemas.microsoft.com/office/drawing/2014/main" id="{CA32E41F-2A6B-12DD-9429-C62DA3A4393C}"/>
              </a:ext>
            </a:extLst>
          </p:cNvPr>
          <p:cNvSpPr>
            <a:spLocks noChangeArrowheads="1"/>
          </p:cNvSpPr>
          <p:nvPr/>
        </p:nvSpPr>
        <p:spPr bwMode="auto">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079" name="Oval 7">
            <a:extLst>
              <a:ext uri="{FF2B5EF4-FFF2-40B4-BE49-F238E27FC236}">
                <a16:creationId xmlns:a16="http://schemas.microsoft.com/office/drawing/2014/main" id="{C0F81C12-6E3D-CA7E-9F54-58B71874CE4F}"/>
              </a:ext>
            </a:extLst>
          </p:cNvPr>
          <p:cNvSpPr>
            <a:spLocks noChangeArrowheads="1"/>
          </p:cNvSpPr>
          <p:nvPr/>
        </p:nvSpPr>
        <p:spPr bwMode="auto">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3080" name="Rectangle 8">
            <a:extLst>
              <a:ext uri="{FF2B5EF4-FFF2-40B4-BE49-F238E27FC236}">
                <a16:creationId xmlns:a16="http://schemas.microsoft.com/office/drawing/2014/main" id="{F82CC17F-AF5F-408B-DFD2-70247CCB487A}"/>
              </a:ext>
            </a:extLst>
          </p:cNvPr>
          <p:cNvSpPr>
            <a:spLocks noGrp="1" noChangeArrowheads="1"/>
          </p:cNvSpPr>
          <p:nvPr>
            <p:ph type="title"/>
          </p:nvPr>
        </p:nvSpPr>
        <p:spPr bwMode="auto">
          <a:xfrm>
            <a:off x="609600" y="153988"/>
            <a:ext cx="10972800"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81" name="Rectangle 9">
            <a:extLst>
              <a:ext uri="{FF2B5EF4-FFF2-40B4-BE49-F238E27FC236}">
                <a16:creationId xmlns:a16="http://schemas.microsoft.com/office/drawing/2014/main" id="{E16F7ED8-DD2A-2650-225E-FC4BA2B07A83}"/>
              </a:ext>
            </a:extLst>
          </p:cNvPr>
          <p:cNvSpPr>
            <a:spLocks noGrp="1" noChangeArrowheads="1"/>
          </p:cNvSpPr>
          <p:nvPr>
            <p:ph type="body" idx="1"/>
          </p:nvPr>
        </p:nvSpPr>
        <p:spPr bwMode="auto">
          <a:xfrm>
            <a:off x="609600" y="1196976"/>
            <a:ext cx="10972800"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extLst>
      <p:ext uri="{BB962C8B-B14F-4D97-AF65-F5344CB8AC3E}">
        <p14:creationId xmlns:p14="http://schemas.microsoft.com/office/powerpoint/2010/main" val="4165793386"/>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2pPr>
      <a:lvl3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3pPr>
      <a:lvl4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4pPr>
      <a:lvl5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5pPr>
      <a:lvl6pPr marL="4572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6pPr>
      <a:lvl7pPr marL="9144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7pPr>
      <a:lvl8pPr marL="13716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8pPr>
      <a:lvl9pPr marL="18288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0F54482-31D0-38F5-E19D-732663A0431D}"/>
              </a:ext>
            </a:extLst>
          </p:cNvPr>
          <p:cNvSpPr>
            <a:spLocks noChangeArrowheads="1"/>
          </p:cNvSpPr>
          <p:nvPr/>
        </p:nvSpPr>
        <p:spPr bwMode="auto">
          <a:xfrm>
            <a:off x="0" y="0"/>
            <a:ext cx="12192000" cy="838200"/>
          </a:xfrm>
          <a:prstGeom prst="rect">
            <a:avLst/>
          </a:prstGeom>
          <a:gradFill rotWithShape="0">
            <a:gsLst>
              <a:gs pos="0">
                <a:schemeClr val="hlink"/>
              </a:gs>
              <a:gs pos="100000">
                <a:schemeClr val="hlink">
                  <a:gamma/>
                  <a:tint val="21176"/>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zh-CN" altLang="en-US" sz="1800"/>
          </a:p>
        </p:txBody>
      </p:sp>
      <p:sp>
        <p:nvSpPr>
          <p:cNvPr id="2051" name="Rectangle 3">
            <a:extLst>
              <a:ext uri="{FF2B5EF4-FFF2-40B4-BE49-F238E27FC236}">
                <a16:creationId xmlns:a16="http://schemas.microsoft.com/office/drawing/2014/main" id="{6785B7D8-9B36-4B76-7744-EFF8AF0C9389}"/>
              </a:ext>
            </a:extLst>
          </p:cNvPr>
          <p:cNvSpPr>
            <a:spLocks noChangeArrowheads="1"/>
          </p:cNvSpPr>
          <p:nvPr/>
        </p:nvSpPr>
        <p:spPr bwMode="auto">
          <a:xfrm>
            <a:off x="0" y="990600"/>
            <a:ext cx="12192000" cy="3657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052" name="AutoShape 4">
            <a:extLst>
              <a:ext uri="{FF2B5EF4-FFF2-40B4-BE49-F238E27FC236}">
                <a16:creationId xmlns:a16="http://schemas.microsoft.com/office/drawing/2014/main" id="{CE278B4B-D3FB-85FD-1C9B-FE232C9545EA}"/>
              </a:ext>
            </a:extLst>
          </p:cNvPr>
          <p:cNvSpPr>
            <a:spLocks noChangeArrowheads="1"/>
          </p:cNvSpPr>
          <p:nvPr/>
        </p:nvSpPr>
        <p:spPr bwMode="auto">
          <a:xfrm>
            <a:off x="0" y="3886200"/>
            <a:ext cx="12192000" cy="2971800"/>
          </a:xfrm>
          <a:prstGeom prst="flowChartDocumen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053" name="Oval 5">
            <a:extLst>
              <a:ext uri="{FF2B5EF4-FFF2-40B4-BE49-F238E27FC236}">
                <a16:creationId xmlns:a16="http://schemas.microsoft.com/office/drawing/2014/main" id="{84848481-44AA-9778-80F6-0157B8E3EE7C}"/>
              </a:ext>
            </a:extLst>
          </p:cNvPr>
          <p:cNvSpPr>
            <a:spLocks noChangeArrowheads="1"/>
          </p:cNvSpPr>
          <p:nvPr/>
        </p:nvSpPr>
        <p:spPr bwMode="auto">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054" name="Oval 6">
            <a:extLst>
              <a:ext uri="{FF2B5EF4-FFF2-40B4-BE49-F238E27FC236}">
                <a16:creationId xmlns:a16="http://schemas.microsoft.com/office/drawing/2014/main" id="{003D1C58-03C4-1A72-432E-65DA711AA5F8}"/>
              </a:ext>
            </a:extLst>
          </p:cNvPr>
          <p:cNvSpPr>
            <a:spLocks noChangeArrowheads="1"/>
          </p:cNvSpPr>
          <p:nvPr/>
        </p:nvSpPr>
        <p:spPr bwMode="auto">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055" name="Oval 7">
            <a:extLst>
              <a:ext uri="{FF2B5EF4-FFF2-40B4-BE49-F238E27FC236}">
                <a16:creationId xmlns:a16="http://schemas.microsoft.com/office/drawing/2014/main" id="{DF2EE396-FADC-6D6A-2492-B567B89D2EA5}"/>
              </a:ext>
            </a:extLst>
          </p:cNvPr>
          <p:cNvSpPr>
            <a:spLocks noChangeArrowheads="1"/>
          </p:cNvSpPr>
          <p:nvPr/>
        </p:nvSpPr>
        <p:spPr bwMode="auto">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056" name="Rectangle 8">
            <a:extLst>
              <a:ext uri="{FF2B5EF4-FFF2-40B4-BE49-F238E27FC236}">
                <a16:creationId xmlns:a16="http://schemas.microsoft.com/office/drawing/2014/main" id="{70C89F13-3E0C-A9EC-947C-9DAA755092CF}"/>
              </a:ext>
            </a:extLst>
          </p:cNvPr>
          <p:cNvSpPr>
            <a:spLocks noGrp="1" noChangeArrowheads="1"/>
          </p:cNvSpPr>
          <p:nvPr>
            <p:ph type="title"/>
          </p:nvPr>
        </p:nvSpPr>
        <p:spPr bwMode="auto">
          <a:xfrm>
            <a:off x="609600" y="153988"/>
            <a:ext cx="10972800"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7" name="Rectangle 9">
            <a:extLst>
              <a:ext uri="{FF2B5EF4-FFF2-40B4-BE49-F238E27FC236}">
                <a16:creationId xmlns:a16="http://schemas.microsoft.com/office/drawing/2014/main" id="{0CC1C5A9-7ACA-F4D1-79F7-D41D033D5327}"/>
              </a:ext>
            </a:extLst>
          </p:cNvPr>
          <p:cNvSpPr>
            <a:spLocks noGrp="1" noChangeArrowheads="1"/>
          </p:cNvSpPr>
          <p:nvPr>
            <p:ph type="body" idx="1"/>
          </p:nvPr>
        </p:nvSpPr>
        <p:spPr bwMode="auto">
          <a:xfrm>
            <a:off x="609600" y="1196976"/>
            <a:ext cx="10972800"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extLst>
      <p:ext uri="{BB962C8B-B14F-4D97-AF65-F5344CB8AC3E}">
        <p14:creationId xmlns:p14="http://schemas.microsoft.com/office/powerpoint/2010/main" val="4163158780"/>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2pPr>
      <a:lvl3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3pPr>
      <a:lvl4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4pPr>
      <a:lvl5pPr algn="l" rtl="0" eaLnBrk="0" fontAlgn="base" hangingPunct="0">
        <a:spcBef>
          <a:spcPct val="0"/>
        </a:spcBef>
        <a:spcAft>
          <a:spcPct val="0"/>
        </a:spcAft>
        <a:defRPr sz="3200" b="1">
          <a:solidFill>
            <a:schemeClr val="tx1"/>
          </a:solidFill>
          <a:latin typeface="Verdana" panose="020B0604030504040204" pitchFamily="34" charset="0"/>
          <a:ea typeface="微软雅黑" panose="020B0503020204020204" pitchFamily="34" charset="-122"/>
        </a:defRPr>
      </a:lvl5pPr>
      <a:lvl6pPr marL="4572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6pPr>
      <a:lvl7pPr marL="9144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7pPr>
      <a:lvl8pPr marL="13716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8pPr>
      <a:lvl9pPr marL="1828800" algn="l" rtl="0" fontAlgn="base">
        <a:spcBef>
          <a:spcPct val="0"/>
        </a:spcBef>
        <a:spcAft>
          <a:spcPct val="0"/>
        </a:spcAft>
        <a:defRPr sz="3200" b="1">
          <a:solidFill>
            <a:schemeClr val="tx1"/>
          </a:solidFill>
          <a:latin typeface="Verdana" panose="020B060403050404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1.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notesSlide" Target="../notesSlides/notesSlide2.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slideLayout" Target="../slideLayouts/slideLayout8.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28.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8.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hyperlink" Target="https://www.bilibili.com/video/BV1dz4y1H7cf/?spm_id_from=333.337.search-card.all.click" TargetMode="External"/><Relationship Id="rId4"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image" Target="../media/image27.png"/><Relationship Id="rId2" Type="http://schemas.openxmlformats.org/officeDocument/2006/relationships/tags" Target="../tags/tag48.xml"/><Relationship Id="rId16" Type="http://schemas.openxmlformats.org/officeDocument/2006/relationships/slideLayout" Target="../slideLayouts/slideLayout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s/_rels/slide31.xml.rels><?xml version="1.0" encoding="UTF-8" standalone="yes"?>
<Relationships xmlns="http://schemas.openxmlformats.org/package/2006/relationships"><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tags" Target="../tags/tag105.xml"/><Relationship Id="rId39" Type="http://schemas.openxmlformats.org/officeDocument/2006/relationships/tags" Target="../tags/tag118.xml"/><Relationship Id="rId21" Type="http://schemas.openxmlformats.org/officeDocument/2006/relationships/tags" Target="../tags/tag100.xml"/><Relationship Id="rId34" Type="http://schemas.openxmlformats.org/officeDocument/2006/relationships/tags" Target="../tags/tag113.xml"/><Relationship Id="rId42" Type="http://schemas.openxmlformats.org/officeDocument/2006/relationships/tags" Target="../tags/tag121.xml"/><Relationship Id="rId7" Type="http://schemas.openxmlformats.org/officeDocument/2006/relationships/tags" Target="../tags/tag86.xml"/><Relationship Id="rId2" Type="http://schemas.openxmlformats.org/officeDocument/2006/relationships/tags" Target="../tags/tag81.xml"/><Relationship Id="rId16" Type="http://schemas.openxmlformats.org/officeDocument/2006/relationships/tags" Target="../tags/tag95.xml"/><Relationship Id="rId29" Type="http://schemas.openxmlformats.org/officeDocument/2006/relationships/tags" Target="../tags/tag108.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32" Type="http://schemas.openxmlformats.org/officeDocument/2006/relationships/tags" Target="../tags/tag111.xml"/><Relationship Id="rId37" Type="http://schemas.openxmlformats.org/officeDocument/2006/relationships/tags" Target="../tags/tag116.xml"/><Relationship Id="rId40" Type="http://schemas.openxmlformats.org/officeDocument/2006/relationships/tags" Target="../tags/tag119.xml"/><Relationship Id="rId45" Type="http://schemas.openxmlformats.org/officeDocument/2006/relationships/tags" Target="../tags/tag124.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tags" Target="../tags/tag107.xml"/><Relationship Id="rId36" Type="http://schemas.openxmlformats.org/officeDocument/2006/relationships/tags" Target="../tags/tag115.xml"/><Relationship Id="rId10" Type="http://schemas.openxmlformats.org/officeDocument/2006/relationships/tags" Target="../tags/tag89.xml"/><Relationship Id="rId19" Type="http://schemas.openxmlformats.org/officeDocument/2006/relationships/tags" Target="../tags/tag98.xml"/><Relationship Id="rId31" Type="http://schemas.openxmlformats.org/officeDocument/2006/relationships/tags" Target="../tags/tag110.xml"/><Relationship Id="rId44" Type="http://schemas.openxmlformats.org/officeDocument/2006/relationships/tags" Target="../tags/tag123.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tags" Target="../tags/tag106.xml"/><Relationship Id="rId30" Type="http://schemas.openxmlformats.org/officeDocument/2006/relationships/tags" Target="../tags/tag109.xml"/><Relationship Id="rId35" Type="http://schemas.openxmlformats.org/officeDocument/2006/relationships/tags" Target="../tags/tag114.xml"/><Relationship Id="rId43" Type="http://schemas.openxmlformats.org/officeDocument/2006/relationships/tags" Target="../tags/tag122.xml"/><Relationship Id="rId8" Type="http://schemas.openxmlformats.org/officeDocument/2006/relationships/tags" Target="../tags/tag87.xml"/><Relationship Id="rId3" Type="http://schemas.openxmlformats.org/officeDocument/2006/relationships/tags" Target="../tags/tag82.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tags" Target="../tags/tag104.xml"/><Relationship Id="rId33" Type="http://schemas.openxmlformats.org/officeDocument/2006/relationships/tags" Target="../tags/tag112.xml"/><Relationship Id="rId38" Type="http://schemas.openxmlformats.org/officeDocument/2006/relationships/tags" Target="../tags/tag117.xml"/><Relationship Id="rId46" Type="http://schemas.openxmlformats.org/officeDocument/2006/relationships/slideLayout" Target="../slideLayouts/slideLayout8.xml"/><Relationship Id="rId20" Type="http://schemas.openxmlformats.org/officeDocument/2006/relationships/tags" Target="../tags/tag99.xml"/><Relationship Id="rId41" Type="http://schemas.openxmlformats.org/officeDocument/2006/relationships/tags" Target="../tags/tag1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slideLayout" Target="../slideLayouts/slideLayout8.xml"/><Relationship Id="rId4" Type="http://schemas.openxmlformats.org/officeDocument/2006/relationships/tags" Target="../tags/tag12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image" Target="../media/image30.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slideLayout" Target="../slideLayouts/slideLayout8.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32.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slideLayout" Target="../slideLayouts/slideLayout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libili.com/video/BV1pa4y1a7Pk/?buvid=YC40C6CFAE21E8F6486386D3D004DB939162&amp;is_story_h5=false&amp;mid=gKnMfMTim2XmPCF88Wc3yw%3D%3D&amp;p=1&amp;plat_id=114&amp;share_from=ugc&amp;share_medium=ipad&amp;share_plat=ios&amp;share_source=COPY&amp;share_tag=s_i&amp;timestamp=1733280637&amp;" TargetMode="External"/><Relationship Id="rId2" Type="http://schemas.openxmlformats.org/officeDocument/2006/relationships/slideLayout" Target="../slideLayouts/slideLayout8.xml"/><Relationship Id="rId1" Type="http://schemas.openxmlformats.org/officeDocument/2006/relationships/tags" Target="../tags/tag153.xml"/></Relationships>
</file>

<file path=ppt/slides/_rels/slide38.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32.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slideLayout" Target="../slideLayouts/slideLayout8.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s>
</file>

<file path=ppt/slides/_rels/slide39.xml.rels><?xml version="1.0" encoding="UTF-8" standalone="yes"?>
<Relationships xmlns="http://schemas.openxmlformats.org/package/2006/relationships"><Relationship Id="rId8" Type="http://schemas.openxmlformats.org/officeDocument/2006/relationships/tags" Target="../tags/tag172.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slideLayout" Target="../slideLayouts/slideLayout8.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32.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slideLayout" Target="../slideLayouts/slideLayout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s>
</file>

<file path=ppt/slides/_rels/slide41.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31.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slideLayout" Target="../slideLayouts/slideLayout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s>
</file>

<file path=ppt/slides/_rels/slide42.xml.rels><?xml version="1.0" encoding="UTF-8" standalone="yes"?>
<Relationships xmlns="http://schemas.openxmlformats.org/package/2006/relationships"><Relationship Id="rId13" Type="http://schemas.openxmlformats.org/officeDocument/2006/relationships/tags" Target="../tags/tag210.xml"/><Relationship Id="rId18" Type="http://schemas.openxmlformats.org/officeDocument/2006/relationships/tags" Target="../tags/tag215.xml"/><Relationship Id="rId26" Type="http://schemas.openxmlformats.org/officeDocument/2006/relationships/tags" Target="../tags/tag223.xml"/><Relationship Id="rId39" Type="http://schemas.openxmlformats.org/officeDocument/2006/relationships/tags" Target="../tags/tag236.xml"/><Relationship Id="rId21" Type="http://schemas.openxmlformats.org/officeDocument/2006/relationships/tags" Target="../tags/tag218.xml"/><Relationship Id="rId34" Type="http://schemas.openxmlformats.org/officeDocument/2006/relationships/tags" Target="../tags/tag231.xml"/><Relationship Id="rId42" Type="http://schemas.openxmlformats.org/officeDocument/2006/relationships/tags" Target="../tags/tag239.xml"/><Relationship Id="rId7" Type="http://schemas.openxmlformats.org/officeDocument/2006/relationships/tags" Target="../tags/tag204.xml"/><Relationship Id="rId2" Type="http://schemas.openxmlformats.org/officeDocument/2006/relationships/tags" Target="../tags/tag199.xml"/><Relationship Id="rId16" Type="http://schemas.openxmlformats.org/officeDocument/2006/relationships/tags" Target="../tags/tag213.xml"/><Relationship Id="rId29" Type="http://schemas.openxmlformats.org/officeDocument/2006/relationships/tags" Target="../tags/tag226.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24" Type="http://schemas.openxmlformats.org/officeDocument/2006/relationships/tags" Target="../tags/tag221.xml"/><Relationship Id="rId32" Type="http://schemas.openxmlformats.org/officeDocument/2006/relationships/tags" Target="../tags/tag229.xml"/><Relationship Id="rId37" Type="http://schemas.openxmlformats.org/officeDocument/2006/relationships/tags" Target="../tags/tag234.xml"/><Relationship Id="rId40" Type="http://schemas.openxmlformats.org/officeDocument/2006/relationships/tags" Target="../tags/tag237.xml"/><Relationship Id="rId45" Type="http://schemas.openxmlformats.org/officeDocument/2006/relationships/tags" Target="../tags/tag242.xml"/><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tags" Target="../tags/tag220.xml"/><Relationship Id="rId28" Type="http://schemas.openxmlformats.org/officeDocument/2006/relationships/tags" Target="../tags/tag225.xml"/><Relationship Id="rId36" Type="http://schemas.openxmlformats.org/officeDocument/2006/relationships/tags" Target="../tags/tag233.xml"/><Relationship Id="rId10" Type="http://schemas.openxmlformats.org/officeDocument/2006/relationships/tags" Target="../tags/tag207.xml"/><Relationship Id="rId19" Type="http://schemas.openxmlformats.org/officeDocument/2006/relationships/tags" Target="../tags/tag216.xml"/><Relationship Id="rId31" Type="http://schemas.openxmlformats.org/officeDocument/2006/relationships/tags" Target="../tags/tag228.xml"/><Relationship Id="rId44" Type="http://schemas.openxmlformats.org/officeDocument/2006/relationships/tags" Target="../tags/tag241.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tags" Target="../tags/tag219.xml"/><Relationship Id="rId27" Type="http://schemas.openxmlformats.org/officeDocument/2006/relationships/tags" Target="../tags/tag224.xml"/><Relationship Id="rId30" Type="http://schemas.openxmlformats.org/officeDocument/2006/relationships/tags" Target="../tags/tag227.xml"/><Relationship Id="rId35" Type="http://schemas.openxmlformats.org/officeDocument/2006/relationships/tags" Target="../tags/tag232.xml"/><Relationship Id="rId43" Type="http://schemas.openxmlformats.org/officeDocument/2006/relationships/tags" Target="../tags/tag240.xml"/><Relationship Id="rId8" Type="http://schemas.openxmlformats.org/officeDocument/2006/relationships/tags" Target="../tags/tag205.xml"/><Relationship Id="rId3" Type="http://schemas.openxmlformats.org/officeDocument/2006/relationships/tags" Target="../tags/tag200.xml"/><Relationship Id="rId12" Type="http://schemas.openxmlformats.org/officeDocument/2006/relationships/tags" Target="../tags/tag209.xml"/><Relationship Id="rId17" Type="http://schemas.openxmlformats.org/officeDocument/2006/relationships/tags" Target="../tags/tag214.xml"/><Relationship Id="rId25" Type="http://schemas.openxmlformats.org/officeDocument/2006/relationships/tags" Target="../tags/tag222.xml"/><Relationship Id="rId33" Type="http://schemas.openxmlformats.org/officeDocument/2006/relationships/tags" Target="../tags/tag230.xml"/><Relationship Id="rId38" Type="http://schemas.openxmlformats.org/officeDocument/2006/relationships/tags" Target="../tags/tag235.xml"/><Relationship Id="rId46" Type="http://schemas.openxmlformats.org/officeDocument/2006/relationships/slideLayout" Target="../slideLayouts/slideLayout8.xml"/><Relationship Id="rId20" Type="http://schemas.openxmlformats.org/officeDocument/2006/relationships/tags" Target="../tags/tag217.xml"/><Relationship Id="rId41" Type="http://schemas.openxmlformats.org/officeDocument/2006/relationships/tags" Target="../tags/tag23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 name="椭圆 48"/>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8" name="组合 77"/>
          <p:cNvGrpSpPr/>
          <p:nvPr/>
        </p:nvGrpSpPr>
        <p:grpSpPr>
          <a:xfrm>
            <a:off x="1644650" y="1682750"/>
            <a:ext cx="2882900" cy="558800"/>
            <a:chOff x="1644650" y="1682750"/>
            <a:chExt cx="2882900" cy="558800"/>
          </a:xfrm>
        </p:grpSpPr>
        <p:sp>
          <p:nvSpPr>
            <p:cNvPr id="5" name="椭圆 4"/>
            <p:cNvSpPr/>
            <p:nvPr/>
          </p:nvSpPr>
          <p:spPr>
            <a:xfrm>
              <a:off x="1644650" y="1682750"/>
              <a:ext cx="558800" cy="558800"/>
            </a:xfrm>
            <a:prstGeom prst="ellipse">
              <a:avLst/>
            </a:prstGeom>
            <a:solidFill>
              <a:srgbClr val="3E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2225675" y="1682750"/>
              <a:ext cx="558800" cy="558800"/>
            </a:xfrm>
            <a:prstGeom prst="ellipse">
              <a:avLst/>
            </a:prstGeom>
            <a:solidFill>
              <a:srgbClr val="3E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2806700" y="1682750"/>
              <a:ext cx="558800" cy="558800"/>
            </a:xfrm>
            <a:prstGeom prst="ellipse">
              <a:avLst/>
            </a:prstGeom>
            <a:solidFill>
              <a:srgbClr val="3E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3968750" y="1682750"/>
              <a:ext cx="558800" cy="558800"/>
            </a:xfrm>
            <a:prstGeom prst="ellipse">
              <a:avLst/>
            </a:prstGeom>
            <a:solidFill>
              <a:srgbClr val="3E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3387725" y="1682750"/>
              <a:ext cx="558800" cy="558800"/>
            </a:xfrm>
            <a:prstGeom prst="ellipse">
              <a:avLst/>
            </a:prstGeom>
            <a:solidFill>
              <a:srgbClr val="3E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733550" y="1716523"/>
              <a:ext cx="381000" cy="460375"/>
            </a:xfrm>
            <a:prstGeom prst="rect">
              <a:avLst/>
            </a:prstGeom>
            <a:noFill/>
          </p:spPr>
          <p:txBody>
            <a:bodyPr wrap="square" rtlCol="0">
              <a:spAutoFit/>
            </a:bodyPr>
            <a:lstStyle/>
            <a:p>
              <a:pPr algn="ct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54" name="文本框 53"/>
            <p:cNvSpPr txBox="1"/>
            <p:nvPr/>
          </p:nvSpPr>
          <p:spPr>
            <a:xfrm>
              <a:off x="2314575" y="1731317"/>
              <a:ext cx="381000" cy="460375"/>
            </a:xfrm>
            <a:prstGeom prst="rect">
              <a:avLst/>
            </a:prstGeom>
            <a:noFill/>
          </p:spPr>
          <p:txBody>
            <a:bodyPr wrap="square" rtlCol="0">
              <a:spAutoFit/>
            </a:bodyPr>
            <a:lstStyle/>
            <a:p>
              <a:pPr algn="ct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55" name="文本框 54"/>
            <p:cNvSpPr txBox="1"/>
            <p:nvPr/>
          </p:nvSpPr>
          <p:spPr>
            <a:xfrm>
              <a:off x="2895600" y="1723815"/>
              <a:ext cx="381000" cy="460375"/>
            </a:xfrm>
            <a:prstGeom prst="rect">
              <a:avLst/>
            </a:prstGeom>
            <a:noFill/>
          </p:spPr>
          <p:txBody>
            <a:bodyPr wrap="square" rtlCol="0">
              <a:spAutoFit/>
            </a:bodyPr>
            <a:lstStyle/>
            <a:p>
              <a:pPr algn="ct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56" name="文本框 55"/>
            <p:cNvSpPr txBox="1"/>
            <p:nvPr/>
          </p:nvSpPr>
          <p:spPr>
            <a:xfrm>
              <a:off x="3476625" y="1731317"/>
              <a:ext cx="381000" cy="460375"/>
            </a:xfrm>
            <a:prstGeom prst="rect">
              <a:avLst/>
            </a:prstGeom>
            <a:noFill/>
          </p:spPr>
          <p:txBody>
            <a:bodyPr wrap="square" rtlCol="0">
              <a:spAutoFit/>
            </a:bodyPr>
            <a:lstStyle/>
            <a:p>
              <a:pPr algn="ct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57" name="文本框 56"/>
            <p:cNvSpPr txBox="1"/>
            <p:nvPr/>
          </p:nvSpPr>
          <p:spPr>
            <a:xfrm>
              <a:off x="4057650" y="1731317"/>
              <a:ext cx="381000" cy="460375"/>
            </a:xfrm>
            <a:prstGeom prst="rect">
              <a:avLst/>
            </a:prstGeom>
            <a:noFill/>
          </p:spPr>
          <p:txBody>
            <a:bodyPr wrap="square" rtlCol="0">
              <a:spAutoFit/>
            </a:bodyPr>
            <a:lstStyle/>
            <a:p>
              <a:pPr algn="ct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sp>
        <p:nvSpPr>
          <p:cNvPr id="11" name="文本框 10"/>
          <p:cNvSpPr txBox="1"/>
          <p:nvPr/>
        </p:nvSpPr>
        <p:spPr>
          <a:xfrm>
            <a:off x="1644015" y="2416175"/>
            <a:ext cx="7441565" cy="1895475"/>
          </a:xfrm>
          <a:prstGeom prst="rect">
            <a:avLst/>
          </a:prstGeom>
          <a:noFill/>
        </p:spPr>
        <p:txBody>
          <a:bodyPr wrap="square" rtlCol="0">
            <a:noAutofit/>
          </a:bodyPr>
          <a:lstStyle/>
          <a:p>
            <a:pPr algn="ctr"/>
            <a:r>
              <a:rPr lang="zh-CN" altLang="en-US" sz="6000" spc="300" dirty="0">
                <a:latin typeface="宋体" panose="02010600030101010101" pitchFamily="2" charset="-122"/>
                <a:ea typeface="宋体" panose="02010600030101010101" pitchFamily="2" charset="-122"/>
                <a:cs typeface="+mn-ea"/>
                <a:sym typeface="+mn-lt"/>
              </a:rPr>
              <a:t>其他非法添加物</a:t>
            </a:r>
          </a:p>
          <a:p>
            <a:pPr algn="ctr"/>
            <a:r>
              <a:rPr lang="zh-CN" altLang="en-US" sz="6000" spc="300" dirty="0">
                <a:latin typeface="宋体" panose="02010600030101010101" pitchFamily="2" charset="-122"/>
                <a:ea typeface="宋体" panose="02010600030101010101" pitchFamily="2" charset="-122"/>
                <a:cs typeface="+mn-ea"/>
                <a:sym typeface="+mn-lt"/>
              </a:rPr>
              <a:t>引发的食品安全案例</a:t>
            </a:r>
          </a:p>
        </p:txBody>
      </p:sp>
      <p:sp>
        <p:nvSpPr>
          <p:cNvPr id="32" name="椭圆 31"/>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文本框 71"/>
          <p:cNvSpPr txBox="1"/>
          <p:nvPr/>
        </p:nvSpPr>
        <p:spPr>
          <a:xfrm>
            <a:off x="5270500" y="4855210"/>
            <a:ext cx="2708910" cy="368300"/>
          </a:xfrm>
          <a:prstGeom prst="rect">
            <a:avLst/>
          </a:prstGeom>
          <a:noFill/>
        </p:spPr>
        <p:txBody>
          <a:bodyPr wrap="square" rtlCol="0">
            <a:spAutoFit/>
          </a:bodyPr>
          <a:lstStyle/>
          <a:p>
            <a:pPr algn="dist"/>
            <a:r>
              <a:rPr lang="zh-CN" altLang="en-US" dirty="0">
                <a:solidFill>
                  <a:schemeClr val="tx1"/>
                </a:solidFill>
                <a:cs typeface="+mn-ea"/>
                <a:sym typeface="+mn-lt"/>
              </a:rPr>
              <a:t>时间：</a:t>
            </a:r>
            <a:r>
              <a:rPr lang="en-US" altLang="zh-CN" dirty="0">
                <a:solidFill>
                  <a:schemeClr val="tx1"/>
                </a:solidFill>
                <a:cs typeface="+mn-ea"/>
                <a:sym typeface="+mn-lt"/>
              </a:rPr>
              <a:t>2024</a:t>
            </a:r>
            <a:r>
              <a:rPr lang="zh-CN" altLang="en-US" dirty="0">
                <a:solidFill>
                  <a:schemeClr val="tx1"/>
                </a:solidFill>
                <a:cs typeface="+mn-ea"/>
                <a:sym typeface="+mn-lt"/>
              </a:rPr>
              <a:t>年</a:t>
            </a:r>
            <a:r>
              <a:rPr lang="en-US" altLang="zh-CN" dirty="0">
                <a:solidFill>
                  <a:schemeClr val="tx1"/>
                </a:solidFill>
                <a:cs typeface="+mn-ea"/>
                <a:sym typeface="+mn-lt"/>
              </a:rPr>
              <a:t>11</a:t>
            </a:r>
            <a:r>
              <a:rPr lang="zh-CN" altLang="en-US" dirty="0">
                <a:solidFill>
                  <a:schemeClr val="tx1"/>
                </a:solidFill>
                <a:cs typeface="+mn-ea"/>
                <a:sym typeface="+mn-lt"/>
              </a:rPr>
              <a:t>月</a:t>
            </a:r>
            <a:r>
              <a:rPr lang="en-US" altLang="zh-CN" dirty="0">
                <a:solidFill>
                  <a:schemeClr val="tx1"/>
                </a:solidFill>
                <a:cs typeface="+mn-ea"/>
                <a:sym typeface="+mn-lt"/>
              </a:rPr>
              <a:t>19</a:t>
            </a:r>
            <a:r>
              <a:rPr lang="zh-CN" altLang="en-US" dirty="0">
                <a:solidFill>
                  <a:schemeClr val="tx1"/>
                </a:solidFill>
                <a:cs typeface="+mn-ea"/>
                <a:sym typeface="+mn-lt"/>
              </a:rPr>
              <a:t>日</a:t>
            </a:r>
          </a:p>
        </p:txBody>
      </p:sp>
      <p:sp>
        <p:nvSpPr>
          <p:cNvPr id="77" name="椭圆 76"/>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2225675" y="4851400"/>
            <a:ext cx="2452370" cy="922020"/>
          </a:xfrm>
          <a:prstGeom prst="rect">
            <a:avLst/>
          </a:prstGeom>
          <a:noFill/>
        </p:spPr>
        <p:txBody>
          <a:bodyPr wrap="square" rtlCol="0">
            <a:spAutoFit/>
          </a:bodyPr>
          <a:lstStyle/>
          <a:p>
            <a:r>
              <a:rPr lang="zh-CN" altLang="en-US"/>
              <a:t>汇</a:t>
            </a:r>
            <a:r>
              <a:rPr lang="en-US" altLang="zh-CN"/>
              <a:t> </a:t>
            </a:r>
            <a:r>
              <a:rPr lang="zh-CN" altLang="en-US"/>
              <a:t>报</a:t>
            </a:r>
            <a:r>
              <a:rPr lang="en-US" altLang="zh-CN"/>
              <a:t> </a:t>
            </a:r>
            <a:r>
              <a:rPr lang="zh-CN" altLang="en-US"/>
              <a:t>人：</a:t>
            </a:r>
            <a:r>
              <a:rPr lang="en-US" altLang="zh-CN"/>
              <a:t> </a:t>
            </a:r>
            <a:r>
              <a:rPr lang="zh-CN" altLang="en-US"/>
              <a:t>刘</a:t>
            </a:r>
            <a:r>
              <a:rPr lang="en-US" altLang="zh-CN"/>
              <a:t> </a:t>
            </a:r>
            <a:r>
              <a:rPr lang="zh-CN" altLang="en-US"/>
              <a:t>宇</a:t>
            </a:r>
            <a:r>
              <a:rPr lang="en-US" altLang="zh-CN"/>
              <a:t> </a:t>
            </a:r>
            <a:r>
              <a:rPr lang="zh-CN" altLang="en-US"/>
              <a:t>琪</a:t>
            </a:r>
          </a:p>
          <a:p>
            <a:r>
              <a:rPr lang="en-US" altLang="zh-CN"/>
              <a:t>                </a:t>
            </a:r>
            <a:r>
              <a:rPr lang="zh-CN" altLang="en-US"/>
              <a:t>程</a:t>
            </a:r>
            <a:r>
              <a:rPr lang="en-US" altLang="zh-CN"/>
              <a:t> </a:t>
            </a:r>
            <a:r>
              <a:rPr lang="zh-CN" altLang="en-US"/>
              <a:t>延</a:t>
            </a:r>
            <a:r>
              <a:rPr lang="en-US" altLang="zh-CN"/>
              <a:t> </a:t>
            </a:r>
            <a:r>
              <a:rPr lang="zh-CN" altLang="en-US"/>
              <a:t>玲</a:t>
            </a:r>
          </a:p>
          <a:p>
            <a:r>
              <a:rPr lang="en-US" altLang="zh-CN"/>
              <a:t>                </a:t>
            </a:r>
            <a:r>
              <a:rPr lang="zh-CN" altLang="en-US"/>
              <a:t>宋</a:t>
            </a:r>
            <a:r>
              <a:rPr lang="en-US" altLang="zh-CN"/>
              <a:t> </a:t>
            </a:r>
            <a:r>
              <a:rPr lang="zh-CN" altLang="en-US"/>
              <a:t>华</a:t>
            </a:r>
            <a:r>
              <a:rPr lang="en-US" altLang="zh-CN"/>
              <a:t> </a:t>
            </a:r>
            <a:r>
              <a:rPr lang="zh-CN" altLang="en-US"/>
              <a:t>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456">
        <p14:doors dir="vert"/>
      </p:transition>
    </mc:Choice>
    <mc:Fallback xmlns="">
      <p:transition spd="slow" advTm="245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90089" y="1514981"/>
            <a:ext cx="932011" cy="932011"/>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extBox 3"/>
          <p:cNvSpPr txBox="1"/>
          <p:nvPr/>
        </p:nvSpPr>
        <p:spPr>
          <a:xfrm>
            <a:off x="990089" y="4677159"/>
            <a:ext cx="2849407" cy="1179169"/>
          </a:xfrm>
          <a:prstGeom prst="rect">
            <a:avLst/>
          </a:prstGeom>
        </p:spPr>
        <p:txBody>
          <a:bodyPr vert="horz" wrap="square" lIns="114300" tIns="57150" rIns="114300" bIns="57150" rtlCol="0" anchor="t" anchorCtr="0">
            <a:spAutoFit/>
          </a:bodyPr>
          <a:lstStyle/>
          <a:p>
            <a:pPr marL="0" marR="0" lvl="0" indent="0" algn="just" defTabSz="914400" rtl="0" eaLnBrk="1" fontAlgn="auto" latinLnBrk="0" hangingPunct="1">
              <a:lnSpc>
                <a:spcPct val="96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icrosoft Yahei"/>
              </a:rPr>
              <a:t>瘦肉精导致动物染色体畸变，诱发恶性肿瘤</a:t>
            </a:r>
            <a:r>
              <a:rPr kumimoji="0" lang="zh-CN" altLang="en-US" sz="20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icrosoft Yahei"/>
              </a:rPr>
              <a:t>。</a:t>
            </a:r>
            <a:endParaRPr kumimoji="0" lang="en-US" sz="2000" b="0" i="0" u="none" strike="noStrike" kern="1200" cap="none" spc="0" normalizeH="0" baseline="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Microsoft Yahei"/>
            </a:endParaRPr>
          </a:p>
        </p:txBody>
      </p:sp>
      <p:sp>
        <p:nvSpPr>
          <p:cNvPr id="4" name="TextBox 4"/>
          <p:cNvSpPr txBox="1"/>
          <p:nvPr/>
        </p:nvSpPr>
        <p:spPr>
          <a:xfrm>
            <a:off x="1690929" y="3822589"/>
            <a:ext cx="1677078" cy="470000"/>
          </a:xfrm>
          <a:prstGeom prst="rect">
            <a:avLst/>
          </a:prstGeom>
        </p:spPr>
        <p:txBody>
          <a:bodyPr vert="horz" wrap="square" lIns="114300" tIns="57150" rIns="114300" bIns="57150" rtlCol="0" anchor="t" anchorCtr="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生长异常</a:t>
            </a:r>
            <a:endParaRPr kumimoji="0" lang="en-US" sz="24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cxnSp>
        <p:nvCxnSpPr>
          <p:cNvPr id="5" name="Connector 5"/>
          <p:cNvCxnSpPr/>
          <p:nvPr/>
        </p:nvCxnSpPr>
        <p:spPr>
          <a:xfrm>
            <a:off x="1095003" y="4507169"/>
            <a:ext cx="2676821" cy="0"/>
          </a:xfrm>
          <a:prstGeom prst="line">
            <a:avLst/>
          </a:prstGeom>
          <a:ln w="9525">
            <a:solidFill>
              <a:schemeClr val="accent1">
                <a:lumMod val="75000"/>
              </a:schemeClr>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6" name="Connector 6"/>
          <p:cNvCxnSpPr/>
          <p:nvPr/>
        </p:nvCxnSpPr>
        <p:spPr>
          <a:xfrm>
            <a:off x="3569918" y="4041523"/>
            <a:ext cx="207264" cy="0"/>
          </a:xfrm>
          <a:prstGeom prst="line">
            <a:avLst/>
          </a:prstGeom>
          <a:ln w="3810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Freeform 7"/>
          <p:cNvSpPr/>
          <p:nvPr/>
        </p:nvSpPr>
        <p:spPr>
          <a:xfrm>
            <a:off x="3687773" y="3947812"/>
            <a:ext cx="151723" cy="187422"/>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AutoShape 8"/>
          <p:cNvSpPr/>
          <p:nvPr/>
        </p:nvSpPr>
        <p:spPr>
          <a:xfrm>
            <a:off x="4671297" y="1454147"/>
            <a:ext cx="932011" cy="932011"/>
          </a:xfrm>
          <a:prstGeom prst="ellipse">
            <a:avLst/>
          </a:prstGeom>
          <a:solidFill>
            <a:schemeClr val="accent2">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9" name="Picture 9"/>
          <p:cNvPicPr>
            <a:picLocks noChangeAspect="1"/>
          </p:cNvPicPr>
          <p:nvPr/>
        </p:nvPicPr>
        <p:blipFill>
          <a:blip r:embed="rId3"/>
          <a:srcRect l="12500" r="12500"/>
          <a:stretch>
            <a:fillRect/>
          </a:stretch>
        </p:blipFill>
        <p:spPr>
          <a:xfrm>
            <a:off x="5039938" y="1393187"/>
            <a:ext cx="2231507" cy="2231507"/>
          </a:xfrm>
          <a:prstGeom prst="ellipse">
            <a:avLst/>
          </a:prstGeom>
        </p:spPr>
      </p:pic>
      <p:sp>
        <p:nvSpPr>
          <p:cNvPr id="10" name="TextBox 10"/>
          <p:cNvSpPr txBox="1"/>
          <p:nvPr/>
        </p:nvSpPr>
        <p:spPr>
          <a:xfrm>
            <a:off x="5386592" y="3822589"/>
            <a:ext cx="1789362" cy="470000"/>
          </a:xfrm>
          <a:prstGeom prst="rect">
            <a:avLst/>
          </a:prstGeom>
        </p:spPr>
        <p:txBody>
          <a:bodyPr vert="horz" wrap="square" lIns="114300" tIns="57150" rIns="114300" bIns="57150" rtlCol="0" anchor="t" anchorCtr="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繁殖障碍</a:t>
            </a:r>
            <a:endParaRPr kumimoji="0" lang="en-US" sz="24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cxnSp>
        <p:nvCxnSpPr>
          <p:cNvPr id="11" name="Connector 11"/>
          <p:cNvCxnSpPr/>
          <p:nvPr/>
        </p:nvCxnSpPr>
        <p:spPr>
          <a:xfrm>
            <a:off x="4788412" y="4507169"/>
            <a:ext cx="2676821" cy="0"/>
          </a:xfrm>
          <a:prstGeom prst="line">
            <a:avLst/>
          </a:prstGeom>
          <a:ln w="9525">
            <a:solidFill>
              <a:schemeClr val="accent2">
                <a:lumMod val="75000"/>
              </a:schemeClr>
            </a:solidFill>
            <a:prstDash val="solid"/>
            <a:headEnd type="none"/>
            <a:tailEnd type="none"/>
          </a:ln>
        </p:spPr>
        <p:style>
          <a:lnRef idx="0">
            <a:schemeClr val="accent2"/>
          </a:lnRef>
          <a:fillRef idx="1">
            <a:schemeClr val="accent2"/>
          </a:fillRef>
          <a:effectRef idx="0">
            <a:schemeClr val="accent2"/>
          </a:effectRef>
          <a:fontRef idx="minor">
            <a:schemeClr val="lt1"/>
          </a:fontRef>
        </p:style>
      </p:cxnSp>
      <p:cxnSp>
        <p:nvCxnSpPr>
          <p:cNvPr id="12" name="Connector 12"/>
          <p:cNvCxnSpPr/>
          <p:nvPr/>
        </p:nvCxnSpPr>
        <p:spPr>
          <a:xfrm>
            <a:off x="7251125" y="4041523"/>
            <a:ext cx="207264" cy="0"/>
          </a:xfrm>
          <a:prstGeom prst="line">
            <a:avLst/>
          </a:prstGeom>
          <a:ln w="38100">
            <a:solidFill>
              <a:schemeClr val="accent2"/>
            </a:solidFill>
            <a:prstDash val="solid"/>
            <a:headEnd type="none"/>
            <a:tailEnd type="none"/>
          </a:ln>
        </p:spPr>
        <p:style>
          <a:lnRef idx="0">
            <a:schemeClr val="accent2"/>
          </a:lnRef>
          <a:fillRef idx="1">
            <a:schemeClr val="accent2"/>
          </a:fillRef>
          <a:effectRef idx="0">
            <a:schemeClr val="accent2"/>
          </a:effectRef>
          <a:fontRef idx="minor">
            <a:schemeClr val="lt1"/>
          </a:fontRef>
        </p:style>
      </p:cxnSp>
      <p:sp>
        <p:nvSpPr>
          <p:cNvPr id="13" name="Freeform 13"/>
          <p:cNvSpPr/>
          <p:nvPr/>
        </p:nvSpPr>
        <p:spPr>
          <a:xfrm>
            <a:off x="7368981" y="3947812"/>
            <a:ext cx="151723" cy="187422"/>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2">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AutoShape 14"/>
          <p:cNvSpPr/>
          <p:nvPr/>
        </p:nvSpPr>
        <p:spPr>
          <a:xfrm>
            <a:off x="8373015" y="1454147"/>
            <a:ext cx="932011" cy="932011"/>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5" name="Picture 15"/>
          <p:cNvPicPr>
            <a:picLocks noChangeAspect="1"/>
          </p:cNvPicPr>
          <p:nvPr/>
        </p:nvPicPr>
        <p:blipFill>
          <a:blip r:embed="rId4"/>
          <a:srcRect l="19542" r="19542"/>
          <a:stretch>
            <a:fillRect/>
          </a:stretch>
        </p:blipFill>
        <p:spPr>
          <a:xfrm>
            <a:off x="8741656" y="1393187"/>
            <a:ext cx="2231507" cy="2231507"/>
          </a:xfrm>
          <a:prstGeom prst="ellipse">
            <a:avLst/>
          </a:prstGeom>
        </p:spPr>
      </p:pic>
      <p:sp>
        <p:nvSpPr>
          <p:cNvPr id="16" name="TextBox 16"/>
          <p:cNvSpPr txBox="1"/>
          <p:nvPr/>
        </p:nvSpPr>
        <p:spPr>
          <a:xfrm>
            <a:off x="9067800" y="3829496"/>
            <a:ext cx="1715040" cy="470000"/>
          </a:xfrm>
          <a:prstGeom prst="rect">
            <a:avLst/>
          </a:prstGeom>
        </p:spPr>
        <p:txBody>
          <a:bodyPr vert="horz" wrap="square" lIns="114300" tIns="57150" rIns="114300" bIns="57150" rtlCol="0" anchor="t" anchorCtr="0">
            <a:sp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行为异常</a:t>
            </a:r>
            <a:endParaRPr kumimoji="0" lang="en-US" sz="24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cxnSp>
        <p:nvCxnSpPr>
          <p:cNvPr id="17" name="Connector 17"/>
          <p:cNvCxnSpPr/>
          <p:nvPr/>
        </p:nvCxnSpPr>
        <p:spPr>
          <a:xfrm>
            <a:off x="8419271" y="4502690"/>
            <a:ext cx="2676821" cy="0"/>
          </a:xfrm>
          <a:prstGeom prst="line">
            <a:avLst/>
          </a:prstGeom>
          <a:ln w="9525">
            <a:solidFill>
              <a:schemeClr val="accent1">
                <a:lumMod val="75000"/>
              </a:schemeClr>
            </a:solidFill>
            <a:prstDash val="solid"/>
            <a:headEnd type="none"/>
            <a:tailEnd type="none"/>
          </a:ln>
        </p:spPr>
        <p:style>
          <a:lnRef idx="0">
            <a:schemeClr val="accent1"/>
          </a:lnRef>
          <a:fillRef idx="1">
            <a:schemeClr val="accent1"/>
          </a:fillRef>
          <a:effectRef idx="0">
            <a:schemeClr val="accent1"/>
          </a:effectRef>
          <a:fontRef idx="minor">
            <a:schemeClr val="lt1"/>
          </a:fontRef>
        </p:style>
      </p:cxnSp>
      <p:pic>
        <p:nvPicPr>
          <p:cNvPr id="20" name="Picture 20"/>
          <p:cNvPicPr>
            <a:picLocks noChangeAspect="1"/>
          </p:cNvPicPr>
          <p:nvPr/>
        </p:nvPicPr>
        <p:blipFill>
          <a:blip r:embed="rId5"/>
          <a:srcRect l="16667" r="16667"/>
          <a:stretch>
            <a:fillRect/>
          </a:stretch>
        </p:blipFill>
        <p:spPr>
          <a:xfrm>
            <a:off x="1358558" y="1454147"/>
            <a:ext cx="2231507" cy="2231507"/>
          </a:xfrm>
          <a:prstGeom prst="ellipse">
            <a:avLst/>
          </a:prstGeom>
        </p:spPr>
      </p:pic>
      <p:sp>
        <p:nvSpPr>
          <p:cNvPr id="21" name="TextBox 21"/>
          <p:cNvSpPr txBox="1"/>
          <p:nvPr/>
        </p:nvSpPr>
        <p:spPr>
          <a:xfrm>
            <a:off x="4671297" y="4677159"/>
            <a:ext cx="2781735" cy="1533753"/>
          </a:xfrm>
          <a:prstGeom prst="rect">
            <a:avLst/>
          </a:prstGeom>
        </p:spPr>
        <p:txBody>
          <a:bodyPr vert="horz" wrap="square" lIns="114300" tIns="57150" rIns="114300" bIns="57150" rtlCol="0" anchor="t" anchorCtr="0">
            <a:spAutoFit/>
          </a:bodyPr>
          <a:lstStyle/>
          <a:p>
            <a:pPr marL="0" marR="0" lvl="0" indent="0" algn="just" defTabSz="914400" rtl="0" eaLnBrk="1" fontAlgn="auto" latinLnBrk="0" hangingPunct="1">
              <a:lnSpc>
                <a:spcPct val="96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长期食用含有瘦肉精的饲料可能导致动物繁殖障碍，如雌性动物不孕</a:t>
            </a:r>
            <a:r>
              <a:rPr kumimoji="0" lang="zh-CN" altLang="en-US" sz="20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a:t>
            </a:r>
            <a:endParaRPr kumimoji="0" lang="en-US" sz="20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sp>
        <p:nvSpPr>
          <p:cNvPr id="22" name="TextBox 22"/>
          <p:cNvSpPr txBox="1"/>
          <p:nvPr/>
        </p:nvSpPr>
        <p:spPr>
          <a:xfrm>
            <a:off x="8373015" y="4677159"/>
            <a:ext cx="2849407" cy="824585"/>
          </a:xfrm>
          <a:prstGeom prst="rect">
            <a:avLst/>
          </a:prstGeom>
        </p:spPr>
        <p:txBody>
          <a:bodyPr vert="horz" wrap="square" lIns="114300" tIns="57150" rIns="114300" bIns="57150" rtlCol="0" anchor="t" anchorCtr="0">
            <a:spAutoFit/>
          </a:bodyPr>
          <a:lstStyle/>
          <a:p>
            <a:pPr marL="0" marR="0" lvl="0" indent="0" algn="just" defTabSz="914400" rtl="0" eaLnBrk="1" fontAlgn="auto" latinLnBrk="0" hangingPunct="1">
              <a:lnSpc>
                <a:spcPct val="96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过度兴奋、攻击性强</a:t>
            </a:r>
            <a:endParaRPr kumimoji="0" lang="en-US" sz="24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sp>
        <p:nvSpPr>
          <p:cNvPr id="23" name="TextBox 23"/>
          <p:cNvSpPr txBox="1"/>
          <p:nvPr/>
        </p:nvSpPr>
        <p:spPr>
          <a:xfrm>
            <a:off x="8392065" y="1604894"/>
            <a:ext cx="581025" cy="457200"/>
          </a:xfrm>
          <a:prstGeom prst="rect">
            <a:avLst/>
          </a:prstGeom>
        </p:spPr>
        <p:txBody>
          <a:bodyPr vert="horz" wrap="square" lIns="114300" tIns="57150" rIns="114300" bIns="57150" rtlCol="0" anchor="ctr" anchorCtr="1">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en-US" sz="2025" b="1" i="0" u="none" strike="noStrike" kern="1200" cap="none" spc="0" normalizeH="0" baseline="0" noProof="0">
                <a:ln>
                  <a:noFill/>
                </a:ln>
                <a:solidFill>
                  <a:srgbClr val="FFFFFF">
                    <a:alpha val="100000"/>
                  </a:srgbClr>
                </a:solidFill>
                <a:effectLst/>
                <a:uLnTx/>
                <a:uFillTx/>
                <a:latin typeface="Microsoft Yahei"/>
                <a:ea typeface="Microsoft Yahei"/>
                <a:cs typeface="Microsoft Yahei"/>
              </a:rPr>
              <a:t>03</a:t>
            </a:r>
          </a:p>
        </p:txBody>
      </p:sp>
      <p:sp>
        <p:nvSpPr>
          <p:cNvPr id="24" name="TextBox 24"/>
          <p:cNvSpPr txBox="1"/>
          <p:nvPr/>
        </p:nvSpPr>
        <p:spPr>
          <a:xfrm>
            <a:off x="4690347" y="1604894"/>
            <a:ext cx="578298" cy="437007"/>
          </a:xfrm>
          <a:prstGeom prst="rect">
            <a:avLst/>
          </a:prstGeom>
        </p:spPr>
        <p:txBody>
          <a:bodyPr vert="horz" wrap="square" lIns="114300" tIns="57150" rIns="114300" bIns="57150" rtlCol="0" anchor="ctr" anchorCtr="1">
            <a:spAutoFit/>
          </a:bodyPr>
          <a:lstStyle/>
          <a:p>
            <a:pPr marL="0" marR="0" lvl="0" indent="0" algn="l" defTabSz="914400" rtl="0" eaLnBrk="1" fontAlgn="auto" latinLnBrk="0" hangingPunct="1">
              <a:lnSpc>
                <a:spcPct val="100000"/>
              </a:lnSpc>
              <a:spcBef>
                <a:spcPts val="450"/>
              </a:spcBef>
              <a:spcAft>
                <a:spcPts val="0"/>
              </a:spcAft>
              <a:buClrTx/>
              <a:buSzTx/>
              <a:buFontTx/>
              <a:buNone/>
              <a:tabLst/>
              <a:defRPr/>
            </a:pPr>
            <a:r>
              <a:rPr kumimoji="0" lang="en-US" sz="2025" b="1" i="0" u="none" strike="noStrike" kern="1200" cap="none" spc="0" normalizeH="0" baseline="0" noProof="0">
                <a:ln>
                  <a:noFill/>
                </a:ln>
                <a:solidFill>
                  <a:srgbClr val="FFFFFF">
                    <a:alpha val="100000"/>
                  </a:srgbClr>
                </a:solidFill>
                <a:effectLst/>
                <a:uLnTx/>
                <a:uFillTx/>
                <a:latin typeface="Microsoft Yahei"/>
                <a:ea typeface="Microsoft Yahei"/>
                <a:cs typeface="Microsoft Yahei"/>
              </a:rPr>
              <a:t>02</a:t>
            </a:r>
          </a:p>
        </p:txBody>
      </p:sp>
      <p:sp>
        <p:nvSpPr>
          <p:cNvPr id="25" name="TextBox 25"/>
          <p:cNvSpPr txBox="1"/>
          <p:nvPr/>
        </p:nvSpPr>
        <p:spPr>
          <a:xfrm>
            <a:off x="980564" y="1604894"/>
            <a:ext cx="581025" cy="457200"/>
          </a:xfrm>
          <a:prstGeom prst="rect">
            <a:avLst/>
          </a:prstGeom>
        </p:spPr>
        <p:txBody>
          <a:bodyPr vert="horz" wrap="square" lIns="114300" tIns="57150" rIns="114300" bIns="57150" rtlCol="0" anchor="ctr" anchorCtr="1">
            <a:spAutoFit/>
          </a:bodyPr>
          <a:lstStyle/>
          <a:p>
            <a:pPr marL="0" marR="0" lvl="0" indent="0" algn="ctr" defTabSz="914400" rtl="0" eaLnBrk="1" fontAlgn="auto" latinLnBrk="0" hangingPunct="1">
              <a:lnSpc>
                <a:spcPct val="100000"/>
              </a:lnSpc>
              <a:spcBef>
                <a:spcPts val="450"/>
              </a:spcBef>
              <a:spcAft>
                <a:spcPts val="0"/>
              </a:spcAft>
              <a:buClrTx/>
              <a:buSzTx/>
              <a:buFontTx/>
              <a:buNone/>
              <a:tabLst/>
              <a:defRPr/>
            </a:pPr>
            <a:r>
              <a:rPr kumimoji="0" lang="en-US" sz="2025" b="1" i="0" u="none" strike="noStrike" kern="1200" cap="none" spc="0" normalizeH="0" baseline="0" noProof="0">
                <a:ln>
                  <a:noFill/>
                </a:ln>
                <a:solidFill>
                  <a:srgbClr val="FFFFFF">
                    <a:alpha val="100000"/>
                  </a:srgbClr>
                </a:solidFill>
                <a:effectLst/>
                <a:uLnTx/>
                <a:uFillTx/>
                <a:latin typeface="Microsoft Yahei"/>
                <a:ea typeface="Microsoft Yahei"/>
                <a:cs typeface="Microsoft Yahei"/>
              </a:rPr>
              <a:t>01</a:t>
            </a:r>
          </a:p>
        </p:txBody>
      </p:sp>
      <p:grpSp>
        <p:nvGrpSpPr>
          <p:cNvPr id="26" name="Group 26"/>
          <p:cNvGrpSpPr/>
          <p:nvPr/>
        </p:nvGrpSpPr>
        <p:grpSpPr>
          <a:xfrm>
            <a:off x="454963" y="93878"/>
            <a:ext cx="10641129" cy="826316"/>
            <a:chOff x="454963" y="93878"/>
            <a:chExt cx="10641129" cy="826316"/>
          </a:xfrm>
        </p:grpSpPr>
        <p:sp>
          <p:nvSpPr>
            <p:cNvPr id="27" name="AutoShape 27"/>
            <p:cNvSpPr/>
            <p:nvPr/>
          </p:nvSpPr>
          <p:spPr>
            <a:xfrm>
              <a:off x="454963" y="331168"/>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AutoShape 28"/>
            <p:cNvSpPr/>
            <p:nvPr/>
          </p:nvSpPr>
          <p:spPr>
            <a:xfrm>
              <a:off x="575049" y="337743"/>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AutoShape 29"/>
            <p:cNvSpPr/>
            <p:nvPr/>
          </p:nvSpPr>
          <p:spPr>
            <a:xfrm>
              <a:off x="689125" y="339460"/>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AutoShape 30"/>
            <p:cNvSpPr/>
            <p:nvPr/>
          </p:nvSpPr>
          <p:spPr>
            <a:xfrm>
              <a:off x="799768" y="348430"/>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AutoShape 31"/>
            <p:cNvSpPr/>
            <p:nvPr/>
          </p:nvSpPr>
          <p:spPr>
            <a:xfrm>
              <a:off x="904945" y="344297"/>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AutoShape 32"/>
            <p:cNvSpPr/>
            <p:nvPr/>
          </p:nvSpPr>
          <p:spPr>
            <a:xfrm>
              <a:off x="454963" y="448942"/>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AutoShape 33"/>
            <p:cNvSpPr/>
            <p:nvPr/>
          </p:nvSpPr>
          <p:spPr>
            <a:xfrm>
              <a:off x="575049" y="455517"/>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AutoShape 34"/>
            <p:cNvSpPr/>
            <p:nvPr/>
          </p:nvSpPr>
          <p:spPr>
            <a:xfrm>
              <a:off x="689125" y="457233"/>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AutoShape 35"/>
            <p:cNvSpPr/>
            <p:nvPr/>
          </p:nvSpPr>
          <p:spPr>
            <a:xfrm>
              <a:off x="799768" y="466203"/>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AutoShape 36"/>
            <p:cNvSpPr/>
            <p:nvPr/>
          </p:nvSpPr>
          <p:spPr>
            <a:xfrm>
              <a:off x="904945" y="462070"/>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AutoShape 37"/>
            <p:cNvSpPr/>
            <p:nvPr/>
          </p:nvSpPr>
          <p:spPr>
            <a:xfrm>
              <a:off x="454963" y="566715"/>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8" name="AutoShape 38"/>
            <p:cNvSpPr/>
            <p:nvPr/>
          </p:nvSpPr>
          <p:spPr>
            <a:xfrm>
              <a:off x="575049" y="573291"/>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AutoShape 39"/>
            <p:cNvSpPr/>
            <p:nvPr/>
          </p:nvSpPr>
          <p:spPr>
            <a:xfrm>
              <a:off x="689125" y="575007"/>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AutoShape 40"/>
            <p:cNvSpPr/>
            <p:nvPr/>
          </p:nvSpPr>
          <p:spPr>
            <a:xfrm>
              <a:off x="799768" y="583977"/>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AutoShape 41"/>
            <p:cNvSpPr/>
            <p:nvPr/>
          </p:nvSpPr>
          <p:spPr>
            <a:xfrm>
              <a:off x="904945" y="579844"/>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AutoShape 42"/>
            <p:cNvSpPr/>
            <p:nvPr/>
          </p:nvSpPr>
          <p:spPr>
            <a:xfrm>
              <a:off x="454963" y="684489"/>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AutoShape 43"/>
            <p:cNvSpPr/>
            <p:nvPr/>
          </p:nvSpPr>
          <p:spPr>
            <a:xfrm>
              <a:off x="575049" y="691064"/>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AutoShape 44"/>
            <p:cNvSpPr/>
            <p:nvPr/>
          </p:nvSpPr>
          <p:spPr>
            <a:xfrm>
              <a:off x="689125" y="692781"/>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AutoShape 45"/>
            <p:cNvSpPr/>
            <p:nvPr/>
          </p:nvSpPr>
          <p:spPr>
            <a:xfrm>
              <a:off x="799768" y="701751"/>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AutoShape 46"/>
            <p:cNvSpPr/>
            <p:nvPr/>
          </p:nvSpPr>
          <p:spPr>
            <a:xfrm>
              <a:off x="904945" y="697618"/>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TextBox 47"/>
            <p:cNvSpPr txBox="1"/>
            <p:nvPr/>
          </p:nvSpPr>
          <p:spPr>
            <a:xfrm>
              <a:off x="1094842" y="93878"/>
              <a:ext cx="10001250" cy="82631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对动物的危害</a:t>
              </a:r>
              <a:endParaRPr kumimoji="0" 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grpSp>
    </p:spTree>
    <p:extLst>
      <p:ext uri="{BB962C8B-B14F-4D97-AF65-F5344CB8AC3E}">
        <p14:creationId xmlns:p14="http://schemas.microsoft.com/office/powerpoint/2010/main" val="370275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7620-1A49-3B22-820D-93222A67AD5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B8DD646-25D9-E628-36B2-064179ACDC5F}"/>
              </a:ext>
            </a:extLst>
          </p:cNvPr>
          <p:cNvPicPr>
            <a:picLocks noChangeAspect="1"/>
          </p:cNvPicPr>
          <p:nvPr/>
        </p:nvPicPr>
        <p:blipFill>
          <a:blip r:embed="rId2">
            <a:alphaModFix/>
          </a:blip>
          <a:srcRect l="9625" r="9625"/>
          <a:stretch>
            <a:fillRect/>
          </a:stretch>
        </p:blipFill>
        <p:spPr>
          <a:xfrm>
            <a:off x="8606614" y="959433"/>
            <a:ext cx="3356850" cy="3907123"/>
          </a:xfrm>
          <a:prstGeom prst="roundRect">
            <a:avLst/>
          </a:prstGeom>
        </p:spPr>
      </p:pic>
      <p:sp>
        <p:nvSpPr>
          <p:cNvPr id="3" name="Freeform 3">
            <a:extLst>
              <a:ext uri="{FF2B5EF4-FFF2-40B4-BE49-F238E27FC236}">
                <a16:creationId xmlns:a16="http://schemas.microsoft.com/office/drawing/2014/main" id="{EDD024FB-84A6-3C2B-5FE2-4694E1F06B51}"/>
              </a:ext>
            </a:extLst>
          </p:cNvPr>
          <p:cNvSpPr/>
          <p:nvPr/>
        </p:nvSpPr>
        <p:spPr>
          <a:xfrm>
            <a:off x="539110" y="148837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TextBox 4">
            <a:extLst>
              <a:ext uri="{FF2B5EF4-FFF2-40B4-BE49-F238E27FC236}">
                <a16:creationId xmlns:a16="http://schemas.microsoft.com/office/drawing/2014/main" id="{42ED0104-66F0-2D4B-DA1A-F830A2C19670}"/>
              </a:ext>
            </a:extLst>
          </p:cNvPr>
          <p:cNvSpPr txBox="1"/>
          <p:nvPr/>
        </p:nvSpPr>
        <p:spPr>
          <a:xfrm>
            <a:off x="739477" y="1370655"/>
            <a:ext cx="1111026" cy="1615440"/>
          </a:xfrm>
          <a:prstGeom prst="rect">
            <a:avLst/>
          </a:prstGeom>
        </p:spPr>
        <p:txBody>
          <a:bodyPr vert="horz" wrap="square" lIns="123825" tIns="123825" rIns="57150" bIns="123825" rtlCol="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775" b="1" i="0" u="none" strike="noStrike" kern="1200" cap="none" spc="0" normalizeH="0" baseline="0" noProof="0" dirty="0">
                <a:ln>
                  <a:noFill/>
                </a:ln>
                <a:solidFill>
                  <a:srgbClr val="FFFFFF">
                    <a:alpha val="100000"/>
                  </a:srgbClr>
                </a:solidFill>
                <a:effectLst/>
                <a:uLnTx/>
                <a:uFillTx/>
                <a:latin typeface="Microsoft Yahei"/>
                <a:ea typeface="Microsoft Yahei"/>
                <a:cs typeface="Microsoft Yahei"/>
              </a:rPr>
              <a:t>1</a:t>
            </a:r>
          </a:p>
        </p:txBody>
      </p:sp>
      <p:sp>
        <p:nvSpPr>
          <p:cNvPr id="5" name="Freeform 5">
            <a:extLst>
              <a:ext uri="{FF2B5EF4-FFF2-40B4-BE49-F238E27FC236}">
                <a16:creationId xmlns:a16="http://schemas.microsoft.com/office/drawing/2014/main" id="{1A289616-8DA0-1712-CDE6-3044D2C2CD13}"/>
              </a:ext>
            </a:extLst>
          </p:cNvPr>
          <p:cNvSpPr/>
          <p:nvPr/>
        </p:nvSpPr>
        <p:spPr>
          <a:xfrm>
            <a:off x="539110" y="320584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TextBox 6">
            <a:extLst>
              <a:ext uri="{FF2B5EF4-FFF2-40B4-BE49-F238E27FC236}">
                <a16:creationId xmlns:a16="http://schemas.microsoft.com/office/drawing/2014/main" id="{B5C6F2A4-1884-6748-0020-2302A6E5FB7B}"/>
              </a:ext>
            </a:extLst>
          </p:cNvPr>
          <p:cNvSpPr txBox="1"/>
          <p:nvPr/>
        </p:nvSpPr>
        <p:spPr>
          <a:xfrm>
            <a:off x="739477" y="3088125"/>
            <a:ext cx="1111026" cy="1615440"/>
          </a:xfrm>
          <a:prstGeom prst="rect">
            <a:avLst/>
          </a:prstGeom>
        </p:spPr>
        <p:txBody>
          <a:bodyPr vert="horz" wrap="square" lIns="123825" tIns="123825" rIns="57150" bIns="123825" rtlCol="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775" b="1" i="0" u="none" strike="noStrike" kern="1200" cap="none" spc="0" normalizeH="0" baseline="0" noProof="0">
                <a:ln>
                  <a:noFill/>
                </a:ln>
                <a:solidFill>
                  <a:srgbClr val="FFFFFF">
                    <a:alpha val="100000"/>
                  </a:srgbClr>
                </a:solidFill>
                <a:effectLst/>
                <a:uLnTx/>
                <a:uFillTx/>
                <a:latin typeface="Microsoft Yahei"/>
                <a:ea typeface="Microsoft Yahei"/>
                <a:cs typeface="Microsoft Yahei"/>
              </a:rPr>
              <a:t>2</a:t>
            </a:r>
          </a:p>
        </p:txBody>
      </p:sp>
      <p:sp>
        <p:nvSpPr>
          <p:cNvPr id="7" name="Freeform 7">
            <a:extLst>
              <a:ext uri="{FF2B5EF4-FFF2-40B4-BE49-F238E27FC236}">
                <a16:creationId xmlns:a16="http://schemas.microsoft.com/office/drawing/2014/main" id="{8AC8EA6E-EC24-BB46-F50C-115EF1017AE6}"/>
              </a:ext>
            </a:extLst>
          </p:cNvPr>
          <p:cNvSpPr/>
          <p:nvPr/>
        </p:nvSpPr>
        <p:spPr>
          <a:xfrm>
            <a:off x="539110" y="4984278"/>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8">
            <a:extLst>
              <a:ext uri="{FF2B5EF4-FFF2-40B4-BE49-F238E27FC236}">
                <a16:creationId xmlns:a16="http://schemas.microsoft.com/office/drawing/2014/main" id="{845AC363-6AB2-7D35-492B-3C926E27F97C}"/>
              </a:ext>
            </a:extLst>
          </p:cNvPr>
          <p:cNvSpPr txBox="1"/>
          <p:nvPr/>
        </p:nvSpPr>
        <p:spPr>
          <a:xfrm>
            <a:off x="739477" y="4866556"/>
            <a:ext cx="1111026" cy="1615440"/>
          </a:xfrm>
          <a:prstGeom prst="rect">
            <a:avLst/>
          </a:prstGeom>
        </p:spPr>
        <p:txBody>
          <a:bodyPr vert="horz" wrap="square" lIns="123825" tIns="123825" rIns="57150" bIns="123825" rtlCol="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775" b="1" i="0" u="none" strike="noStrike" kern="1200" cap="none" spc="0" normalizeH="0" baseline="0" noProof="0">
                <a:ln>
                  <a:noFill/>
                </a:ln>
                <a:solidFill>
                  <a:srgbClr val="FFFFFF">
                    <a:alpha val="100000"/>
                  </a:srgbClr>
                </a:solidFill>
                <a:effectLst/>
                <a:uLnTx/>
                <a:uFillTx/>
                <a:latin typeface="Microsoft Yahei"/>
                <a:ea typeface="Microsoft Yahei"/>
                <a:cs typeface="Microsoft Yahei"/>
              </a:rPr>
              <a:t>3</a:t>
            </a:r>
          </a:p>
        </p:txBody>
      </p:sp>
      <p:sp>
        <p:nvSpPr>
          <p:cNvPr id="12" name="TextBox 12">
            <a:extLst>
              <a:ext uri="{FF2B5EF4-FFF2-40B4-BE49-F238E27FC236}">
                <a16:creationId xmlns:a16="http://schemas.microsoft.com/office/drawing/2014/main" id="{CF8A248E-A474-5E6A-A61A-93B1B88AE2AA}"/>
              </a:ext>
            </a:extLst>
          </p:cNvPr>
          <p:cNvSpPr txBox="1"/>
          <p:nvPr/>
        </p:nvSpPr>
        <p:spPr>
          <a:xfrm>
            <a:off x="2248535" y="2789603"/>
            <a:ext cx="4219575" cy="103874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AF79DE">
                    <a:lumMod val="75000"/>
                  </a:srgbClr>
                </a:solidFill>
                <a:effectLst/>
                <a:uLnTx/>
                <a:uFillTx/>
                <a:latin typeface="Microsoft Yahei"/>
                <a:ea typeface="Microsoft Yahei"/>
                <a:cs typeface="Microsoft Yahei"/>
              </a:rPr>
              <a:t>完善养殖档案</a:t>
            </a:r>
            <a:endParaRPr kumimoji="0" lang="en-US" altLang="zh-CN" sz="2000" b="1" i="0" u="none" strike="noStrike" kern="1200" cap="none" spc="0" normalizeH="0" baseline="0" noProof="0" dirty="0">
              <a:ln>
                <a:noFill/>
              </a:ln>
              <a:solidFill>
                <a:srgbClr val="AF79DE">
                  <a:lumMod val="75000"/>
                </a:srgbClr>
              </a:solidFill>
              <a:effectLst/>
              <a:uLnTx/>
              <a:uFillTx/>
              <a:latin typeface="Microsoft Yahei"/>
              <a:ea typeface="Microsoft Yahei"/>
              <a:cs typeface="Microsoft Yahe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6" b="1" i="0" u="none" strike="noStrike" kern="1200" cap="none" spc="0" normalizeH="0" baseline="0" noProof="0" dirty="0">
              <a:ln>
                <a:noFill/>
              </a:ln>
              <a:solidFill>
                <a:srgbClr val="AF79DE">
                  <a:lumMod val="75000"/>
                </a:srgbClr>
              </a:solidFill>
              <a:effectLst/>
              <a:uLnTx/>
              <a:uFillTx/>
              <a:latin typeface="Microsoft Yahei"/>
              <a:ea typeface="Microsoft Yahei"/>
              <a:cs typeface="Microsoft Yahei"/>
            </a:endParaRPr>
          </a:p>
        </p:txBody>
      </p:sp>
      <p:sp>
        <p:nvSpPr>
          <p:cNvPr id="13" name="TextBox 13">
            <a:extLst>
              <a:ext uri="{FF2B5EF4-FFF2-40B4-BE49-F238E27FC236}">
                <a16:creationId xmlns:a16="http://schemas.microsoft.com/office/drawing/2014/main" id="{04DB3230-7458-C36B-4CA8-8C239D6DD319}"/>
              </a:ext>
            </a:extLst>
          </p:cNvPr>
          <p:cNvSpPr txBox="1"/>
          <p:nvPr/>
        </p:nvSpPr>
        <p:spPr>
          <a:xfrm>
            <a:off x="2279383" y="4506333"/>
            <a:ext cx="4235703" cy="657359"/>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AF79DE">
                    <a:lumMod val="75000"/>
                  </a:srgbClr>
                </a:solidFill>
                <a:effectLst/>
                <a:uLnTx/>
                <a:uFillTx/>
                <a:latin typeface="Microsoft Yahei"/>
                <a:ea typeface="Microsoft Yahei"/>
                <a:cs typeface="Microsoft Yahei"/>
              </a:rPr>
              <a:t>强化监督职责、认证落实监督</a:t>
            </a:r>
            <a:endParaRPr kumimoji="0" lang="en-US" sz="2000" b="1" i="0" u="none" strike="noStrike" kern="1200" cap="none" spc="0" normalizeH="0" baseline="0" noProof="0" dirty="0">
              <a:ln>
                <a:noFill/>
              </a:ln>
              <a:solidFill>
                <a:srgbClr val="AF79DE">
                  <a:lumMod val="75000"/>
                </a:srgbClr>
              </a:solidFill>
              <a:effectLst/>
              <a:uLnTx/>
              <a:uFillTx/>
              <a:latin typeface="Microsoft Yahei"/>
              <a:ea typeface="Microsoft Yahei"/>
              <a:cs typeface="Microsoft Yahei"/>
            </a:endParaRPr>
          </a:p>
        </p:txBody>
      </p:sp>
      <p:grpSp>
        <p:nvGrpSpPr>
          <p:cNvPr id="15" name="Group 15">
            <a:extLst>
              <a:ext uri="{FF2B5EF4-FFF2-40B4-BE49-F238E27FC236}">
                <a16:creationId xmlns:a16="http://schemas.microsoft.com/office/drawing/2014/main" id="{243389E4-6E38-4655-4FC6-CB0100223CB1}"/>
              </a:ext>
            </a:extLst>
          </p:cNvPr>
          <p:cNvGrpSpPr/>
          <p:nvPr/>
        </p:nvGrpSpPr>
        <p:grpSpPr>
          <a:xfrm>
            <a:off x="454963" y="93878"/>
            <a:ext cx="10641129" cy="1472647"/>
            <a:chOff x="454963" y="93878"/>
            <a:chExt cx="10641129" cy="1472647"/>
          </a:xfrm>
        </p:grpSpPr>
        <p:sp>
          <p:nvSpPr>
            <p:cNvPr id="16" name="AutoShape 16">
              <a:extLst>
                <a:ext uri="{FF2B5EF4-FFF2-40B4-BE49-F238E27FC236}">
                  <a16:creationId xmlns:a16="http://schemas.microsoft.com/office/drawing/2014/main" id="{4868EBAC-C392-5E99-FF98-66F88E8B98E0}"/>
                </a:ext>
              </a:extLst>
            </p:cNvPr>
            <p:cNvSpPr/>
            <p:nvPr/>
          </p:nvSpPr>
          <p:spPr>
            <a:xfrm>
              <a:off x="454963" y="331168"/>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AutoShape 17">
              <a:extLst>
                <a:ext uri="{FF2B5EF4-FFF2-40B4-BE49-F238E27FC236}">
                  <a16:creationId xmlns:a16="http://schemas.microsoft.com/office/drawing/2014/main" id="{505950CD-0BC2-8C8E-9818-6F21D7B6A077}"/>
                </a:ext>
              </a:extLst>
            </p:cNvPr>
            <p:cNvSpPr/>
            <p:nvPr/>
          </p:nvSpPr>
          <p:spPr>
            <a:xfrm>
              <a:off x="575049" y="337743"/>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AutoShape 18">
              <a:extLst>
                <a:ext uri="{FF2B5EF4-FFF2-40B4-BE49-F238E27FC236}">
                  <a16:creationId xmlns:a16="http://schemas.microsoft.com/office/drawing/2014/main" id="{61E7D457-A8FE-450F-C311-532915E64D4D}"/>
                </a:ext>
              </a:extLst>
            </p:cNvPr>
            <p:cNvSpPr/>
            <p:nvPr/>
          </p:nvSpPr>
          <p:spPr>
            <a:xfrm>
              <a:off x="689125" y="339460"/>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AutoShape 19">
              <a:extLst>
                <a:ext uri="{FF2B5EF4-FFF2-40B4-BE49-F238E27FC236}">
                  <a16:creationId xmlns:a16="http://schemas.microsoft.com/office/drawing/2014/main" id="{82D46480-81F7-7862-E110-2F39122F2C3A}"/>
                </a:ext>
              </a:extLst>
            </p:cNvPr>
            <p:cNvSpPr/>
            <p:nvPr/>
          </p:nvSpPr>
          <p:spPr>
            <a:xfrm>
              <a:off x="799768" y="348430"/>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AutoShape 20">
              <a:extLst>
                <a:ext uri="{FF2B5EF4-FFF2-40B4-BE49-F238E27FC236}">
                  <a16:creationId xmlns:a16="http://schemas.microsoft.com/office/drawing/2014/main" id="{87AC3B70-13E3-BF64-ED62-E7690402BB81}"/>
                </a:ext>
              </a:extLst>
            </p:cNvPr>
            <p:cNvSpPr/>
            <p:nvPr/>
          </p:nvSpPr>
          <p:spPr>
            <a:xfrm>
              <a:off x="904945" y="344297"/>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AutoShape 21">
              <a:extLst>
                <a:ext uri="{FF2B5EF4-FFF2-40B4-BE49-F238E27FC236}">
                  <a16:creationId xmlns:a16="http://schemas.microsoft.com/office/drawing/2014/main" id="{A50F0CB2-E90B-1706-D432-8ADFFA1917E4}"/>
                </a:ext>
              </a:extLst>
            </p:cNvPr>
            <p:cNvSpPr/>
            <p:nvPr/>
          </p:nvSpPr>
          <p:spPr>
            <a:xfrm>
              <a:off x="454963" y="448942"/>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AutoShape 22">
              <a:extLst>
                <a:ext uri="{FF2B5EF4-FFF2-40B4-BE49-F238E27FC236}">
                  <a16:creationId xmlns:a16="http://schemas.microsoft.com/office/drawing/2014/main" id="{DE8B39F0-4719-798D-A978-ECEF292CB78B}"/>
                </a:ext>
              </a:extLst>
            </p:cNvPr>
            <p:cNvSpPr/>
            <p:nvPr/>
          </p:nvSpPr>
          <p:spPr>
            <a:xfrm>
              <a:off x="575049" y="455517"/>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AutoShape 23">
              <a:extLst>
                <a:ext uri="{FF2B5EF4-FFF2-40B4-BE49-F238E27FC236}">
                  <a16:creationId xmlns:a16="http://schemas.microsoft.com/office/drawing/2014/main" id="{D97A57F5-E2CF-CC14-8250-33851643E15A}"/>
                </a:ext>
              </a:extLst>
            </p:cNvPr>
            <p:cNvSpPr/>
            <p:nvPr/>
          </p:nvSpPr>
          <p:spPr>
            <a:xfrm>
              <a:off x="689125" y="457233"/>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utoShape 24">
              <a:extLst>
                <a:ext uri="{FF2B5EF4-FFF2-40B4-BE49-F238E27FC236}">
                  <a16:creationId xmlns:a16="http://schemas.microsoft.com/office/drawing/2014/main" id="{17ED9EE4-1324-594E-85B5-61B7035AC5CA}"/>
                </a:ext>
              </a:extLst>
            </p:cNvPr>
            <p:cNvSpPr/>
            <p:nvPr/>
          </p:nvSpPr>
          <p:spPr>
            <a:xfrm>
              <a:off x="799768" y="466203"/>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AutoShape 25">
              <a:extLst>
                <a:ext uri="{FF2B5EF4-FFF2-40B4-BE49-F238E27FC236}">
                  <a16:creationId xmlns:a16="http://schemas.microsoft.com/office/drawing/2014/main" id="{871D973F-5DAF-15D9-A46F-28199EE4A774}"/>
                </a:ext>
              </a:extLst>
            </p:cNvPr>
            <p:cNvSpPr/>
            <p:nvPr/>
          </p:nvSpPr>
          <p:spPr>
            <a:xfrm>
              <a:off x="904945" y="462070"/>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utoShape 26">
              <a:extLst>
                <a:ext uri="{FF2B5EF4-FFF2-40B4-BE49-F238E27FC236}">
                  <a16:creationId xmlns:a16="http://schemas.microsoft.com/office/drawing/2014/main" id="{5F6649D8-FBA0-367A-218D-21ACB91BD04F}"/>
                </a:ext>
              </a:extLst>
            </p:cNvPr>
            <p:cNvSpPr/>
            <p:nvPr/>
          </p:nvSpPr>
          <p:spPr>
            <a:xfrm>
              <a:off x="454963" y="566715"/>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AutoShape 27">
              <a:extLst>
                <a:ext uri="{FF2B5EF4-FFF2-40B4-BE49-F238E27FC236}">
                  <a16:creationId xmlns:a16="http://schemas.microsoft.com/office/drawing/2014/main" id="{00ED0CC5-50B8-515A-19D0-25937F3BDE49}"/>
                </a:ext>
              </a:extLst>
            </p:cNvPr>
            <p:cNvSpPr/>
            <p:nvPr/>
          </p:nvSpPr>
          <p:spPr>
            <a:xfrm>
              <a:off x="575049" y="573291"/>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AutoShape 28">
              <a:extLst>
                <a:ext uri="{FF2B5EF4-FFF2-40B4-BE49-F238E27FC236}">
                  <a16:creationId xmlns:a16="http://schemas.microsoft.com/office/drawing/2014/main" id="{E582BB54-BF41-C4EA-0F96-1D08BF6DFFE0}"/>
                </a:ext>
              </a:extLst>
            </p:cNvPr>
            <p:cNvSpPr/>
            <p:nvPr/>
          </p:nvSpPr>
          <p:spPr>
            <a:xfrm>
              <a:off x="689125" y="575007"/>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AutoShape 29">
              <a:extLst>
                <a:ext uri="{FF2B5EF4-FFF2-40B4-BE49-F238E27FC236}">
                  <a16:creationId xmlns:a16="http://schemas.microsoft.com/office/drawing/2014/main" id="{0A6BF9CE-957C-5941-AB79-FE61729B48A7}"/>
                </a:ext>
              </a:extLst>
            </p:cNvPr>
            <p:cNvSpPr/>
            <p:nvPr/>
          </p:nvSpPr>
          <p:spPr>
            <a:xfrm>
              <a:off x="799768" y="583977"/>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AutoShape 30">
              <a:extLst>
                <a:ext uri="{FF2B5EF4-FFF2-40B4-BE49-F238E27FC236}">
                  <a16:creationId xmlns:a16="http://schemas.microsoft.com/office/drawing/2014/main" id="{0EB3BA9E-FB0C-4BC9-77F7-B7213D6BD2AE}"/>
                </a:ext>
              </a:extLst>
            </p:cNvPr>
            <p:cNvSpPr/>
            <p:nvPr/>
          </p:nvSpPr>
          <p:spPr>
            <a:xfrm>
              <a:off x="904945" y="579844"/>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AutoShape 31">
              <a:extLst>
                <a:ext uri="{FF2B5EF4-FFF2-40B4-BE49-F238E27FC236}">
                  <a16:creationId xmlns:a16="http://schemas.microsoft.com/office/drawing/2014/main" id="{DA40FEFB-99E9-84FF-ED85-7679F843C9B7}"/>
                </a:ext>
              </a:extLst>
            </p:cNvPr>
            <p:cNvSpPr/>
            <p:nvPr/>
          </p:nvSpPr>
          <p:spPr>
            <a:xfrm>
              <a:off x="454963" y="684489"/>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AutoShape 32">
              <a:extLst>
                <a:ext uri="{FF2B5EF4-FFF2-40B4-BE49-F238E27FC236}">
                  <a16:creationId xmlns:a16="http://schemas.microsoft.com/office/drawing/2014/main" id="{7311DFEA-599F-663B-45ED-ADC8272BD428}"/>
                </a:ext>
              </a:extLst>
            </p:cNvPr>
            <p:cNvSpPr/>
            <p:nvPr/>
          </p:nvSpPr>
          <p:spPr>
            <a:xfrm>
              <a:off x="575049" y="691064"/>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AutoShape 33">
              <a:extLst>
                <a:ext uri="{FF2B5EF4-FFF2-40B4-BE49-F238E27FC236}">
                  <a16:creationId xmlns:a16="http://schemas.microsoft.com/office/drawing/2014/main" id="{44B06146-5FDA-2511-C44F-783092EA0F53}"/>
                </a:ext>
              </a:extLst>
            </p:cNvPr>
            <p:cNvSpPr/>
            <p:nvPr/>
          </p:nvSpPr>
          <p:spPr>
            <a:xfrm>
              <a:off x="689125" y="692781"/>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AutoShape 34">
              <a:extLst>
                <a:ext uri="{FF2B5EF4-FFF2-40B4-BE49-F238E27FC236}">
                  <a16:creationId xmlns:a16="http://schemas.microsoft.com/office/drawing/2014/main" id="{799981AA-0388-2746-C2CD-B0C993313A7A}"/>
                </a:ext>
              </a:extLst>
            </p:cNvPr>
            <p:cNvSpPr/>
            <p:nvPr/>
          </p:nvSpPr>
          <p:spPr>
            <a:xfrm>
              <a:off x="799768" y="701751"/>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AutoShape 35">
              <a:extLst>
                <a:ext uri="{FF2B5EF4-FFF2-40B4-BE49-F238E27FC236}">
                  <a16:creationId xmlns:a16="http://schemas.microsoft.com/office/drawing/2014/main" id="{B049629A-B10A-0DED-0260-C66D07B005F4}"/>
                </a:ext>
              </a:extLst>
            </p:cNvPr>
            <p:cNvSpPr/>
            <p:nvPr/>
          </p:nvSpPr>
          <p:spPr>
            <a:xfrm>
              <a:off x="904945" y="697618"/>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TextBox 36">
              <a:extLst>
                <a:ext uri="{FF2B5EF4-FFF2-40B4-BE49-F238E27FC236}">
                  <a16:creationId xmlns:a16="http://schemas.microsoft.com/office/drawing/2014/main" id="{821A62B7-6865-AC74-791D-82F90A6DDC49}"/>
                </a:ext>
              </a:extLst>
            </p:cNvPr>
            <p:cNvSpPr txBox="1"/>
            <p:nvPr/>
          </p:nvSpPr>
          <p:spPr>
            <a:xfrm>
              <a:off x="1094842" y="93878"/>
              <a:ext cx="10001250" cy="1472647"/>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预防控制措施</a:t>
              </a:r>
              <a:endParaRPr kumimoji="0" lang="en-US" altLang="zh-CN"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a:p>
              <a:pPr marL="0" marR="0" lvl="0" indent="0" algn="l" defTabSz="914400" rtl="0" eaLnBrk="1" fontAlgn="auto" latinLnBrk="0" hangingPunct="1">
                <a:lnSpc>
                  <a:spcPct val="14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grpSp>
      <p:sp>
        <p:nvSpPr>
          <p:cNvPr id="10" name="文本框 9">
            <a:extLst>
              <a:ext uri="{FF2B5EF4-FFF2-40B4-BE49-F238E27FC236}">
                <a16:creationId xmlns:a16="http://schemas.microsoft.com/office/drawing/2014/main" id="{3BDCDDD8-D429-50A6-A895-885D316BA274}"/>
              </a:ext>
            </a:extLst>
          </p:cNvPr>
          <p:cNvSpPr txBox="1"/>
          <p:nvPr/>
        </p:nvSpPr>
        <p:spPr>
          <a:xfrm>
            <a:off x="2248535" y="1606988"/>
            <a:ext cx="5449851"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加大对涉及食品安全事件责任企业和责任人的惩罚和打击力度，健全市场管理和食品生产许可证制度、食品市场准人制度和不安全食品的强制召回制度，严控非法使用来源。</a:t>
            </a:r>
          </a:p>
        </p:txBody>
      </p:sp>
      <p:sp>
        <p:nvSpPr>
          <p:cNvPr id="37" name="文本框 36">
            <a:extLst>
              <a:ext uri="{FF2B5EF4-FFF2-40B4-BE49-F238E27FC236}">
                <a16:creationId xmlns:a16="http://schemas.microsoft.com/office/drawing/2014/main" id="{3601553E-D64D-0164-4EFC-892782CC4301}"/>
              </a:ext>
            </a:extLst>
          </p:cNvPr>
          <p:cNvSpPr txBox="1"/>
          <p:nvPr/>
        </p:nvSpPr>
        <p:spPr>
          <a:xfrm>
            <a:off x="2248535" y="1096974"/>
            <a:ext cx="38600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AF79DE">
                    <a:lumMod val="75000"/>
                  </a:srgbClr>
                </a:solidFill>
                <a:effectLst/>
                <a:uLnTx/>
                <a:uFillTx/>
                <a:latin typeface="微软雅黑" panose="020B0503020204020204" pitchFamily="34" charset="-122"/>
                <a:ea typeface="微软雅黑" panose="020B0503020204020204" pitchFamily="34" charset="-122"/>
                <a:cs typeface="+mn-cs"/>
              </a:rPr>
              <a:t>加强食品市场监管力度</a:t>
            </a:r>
          </a:p>
        </p:txBody>
      </p:sp>
      <p:sp>
        <p:nvSpPr>
          <p:cNvPr id="39" name="文本框 38">
            <a:extLst>
              <a:ext uri="{FF2B5EF4-FFF2-40B4-BE49-F238E27FC236}">
                <a16:creationId xmlns:a16="http://schemas.microsoft.com/office/drawing/2014/main" id="{7DF0A5D8-4826-D621-2260-286326E98964}"/>
              </a:ext>
            </a:extLst>
          </p:cNvPr>
          <p:cNvSpPr txBox="1"/>
          <p:nvPr/>
        </p:nvSpPr>
        <p:spPr>
          <a:xfrm>
            <a:off x="2280265" y="3498029"/>
            <a:ext cx="6097836" cy="87440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推动养殖户建立完整的</a:t>
            </a:r>
            <a:r>
              <a:rPr kumimoji="0" lang="en-US" altLang="zh-CN" sz="18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的</a:t>
            </a:r>
            <a:r>
              <a:rPr kumimoji="0" lang="zh-CN" altLang="en-US" sz="18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生猪、肉牛养殖档案，记录饲料来源、用药情况、生长状况等信息，以便追溯和监管</a:t>
            </a:r>
            <a:r>
              <a:rPr kumimoji="0" lang="en-US" altLang="zh-CN" sz="1800" b="0"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a:t>
            </a:r>
          </a:p>
        </p:txBody>
      </p:sp>
      <p:sp>
        <p:nvSpPr>
          <p:cNvPr id="41" name="文本框 40">
            <a:extLst>
              <a:ext uri="{FF2B5EF4-FFF2-40B4-BE49-F238E27FC236}">
                <a16:creationId xmlns:a16="http://schemas.microsoft.com/office/drawing/2014/main" id="{08A978BC-503E-6A35-1EA2-281FB54112E4}"/>
              </a:ext>
            </a:extLst>
          </p:cNvPr>
          <p:cNvSpPr txBox="1"/>
          <p:nvPr/>
        </p:nvSpPr>
        <p:spPr>
          <a:xfrm>
            <a:off x="2248535" y="5241511"/>
            <a:ext cx="609783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在做好常规监测的基础上，认真部署集中检测工作。对发现存在瘦肉精隐患的地区，实施</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检测，重点检测猪和牛尿液、猪肝、牛肝中“瘦肉精”残留含量。</a:t>
            </a:r>
          </a:p>
        </p:txBody>
      </p:sp>
    </p:spTree>
    <p:extLst>
      <p:ext uri="{BB962C8B-B14F-4D97-AF65-F5344CB8AC3E}">
        <p14:creationId xmlns:p14="http://schemas.microsoft.com/office/powerpoint/2010/main" val="70862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E9C72-056B-3E8B-6DCE-1D5C68E1E100}"/>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1D7A019-19A7-6F60-3102-F1DEB2E77D30}"/>
              </a:ext>
            </a:extLst>
          </p:cNvPr>
          <p:cNvSpPr txBox="1"/>
          <p:nvPr/>
        </p:nvSpPr>
        <p:spPr>
          <a:xfrm>
            <a:off x="914400" y="1308096"/>
            <a:ext cx="10744200"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国家食品药品监督管理总局</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2015</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日公布了</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2015</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2~6</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月食品的抽检结果，有</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65</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个批次产品不合格，其中某肉制品集团分公司生产的猪后臀尖肉，检测出西马特罗物质。分公司随后要求复检，但在规定的期间内并没有完成复检，经过食药监总局的复核，结果仍是不合格。</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20</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世纪</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80</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代初，美国最先将一定量的盐酸克仑特罗添加人饲料，以提高牲畜的瘦肉率。但发现人吃了这种猪肉后，易出现心跳加速、呼吸困难等症状。此后我国香港、广东等地也发生了因食用猪肺汤的食物中毒事件，“瘦肉精”问题开始浮出水面。</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“瘦肉精”在我国早就被明确禁止使用，然而，虽然打击力度不断加大，“瘦肉精”事件却时有发生，如：</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2001</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年，包括北京、天津在内九个省市的</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23</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家养殖场被发现违规使用盐酸克仑特罗（又称瘦肉精）。</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2002</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年，广州某饲料生产公司违规添加“瘦肉精”导致</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480</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多人中毒。涉案饲料公司经理被判处有期徒刑</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p>
        </p:txBody>
      </p:sp>
      <p:sp>
        <p:nvSpPr>
          <p:cNvPr id="2" name="文本框 1">
            <a:extLst>
              <a:ext uri="{FF2B5EF4-FFF2-40B4-BE49-F238E27FC236}">
                <a16:creationId xmlns:a16="http://schemas.microsoft.com/office/drawing/2014/main" id="{27F48AF8-3929-8962-2F3C-5964AD30A606}"/>
              </a:ext>
            </a:extLst>
          </p:cNvPr>
          <p:cNvSpPr txBox="1"/>
          <p:nvPr/>
        </p:nvSpPr>
        <p:spPr>
          <a:xfrm>
            <a:off x="533400" y="304800"/>
            <a:ext cx="3276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000000"/>
                </a:solidFill>
                <a:effectLst/>
                <a:highlight>
                  <a:srgbClr val="FFFF00"/>
                </a:highlight>
                <a:uLnTx/>
                <a:uFillTx/>
                <a:latin typeface="方正舒体" panose="02010601030101010101" pitchFamily="2" charset="-122"/>
                <a:ea typeface="方正舒体" panose="02010601030101010101" pitchFamily="2" charset="-122"/>
                <a:cs typeface="+mn-cs"/>
              </a:rPr>
              <a:t>案例概述</a:t>
            </a:r>
          </a:p>
        </p:txBody>
      </p:sp>
    </p:spTree>
    <p:extLst>
      <p:ext uri="{BB962C8B-B14F-4D97-AF65-F5344CB8AC3E}">
        <p14:creationId xmlns:p14="http://schemas.microsoft.com/office/powerpoint/2010/main" val="23543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6163B41-1E2F-D873-C78C-2AA82B7E320E}"/>
              </a:ext>
            </a:extLst>
          </p:cNvPr>
          <p:cNvSpPr txBox="1"/>
          <p:nvPr/>
        </p:nvSpPr>
        <p:spPr>
          <a:xfrm>
            <a:off x="685800" y="304800"/>
            <a:ext cx="25146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000000"/>
                </a:solidFill>
                <a:effectLst/>
                <a:highlight>
                  <a:srgbClr val="FFFF00"/>
                </a:highlight>
                <a:uLnTx/>
                <a:uFillTx/>
                <a:latin typeface="方正舒体" panose="02010601030101010101" pitchFamily="2" charset="-122"/>
                <a:ea typeface="方正舒体" panose="02010601030101010101" pitchFamily="2" charset="-122"/>
                <a:cs typeface="+mn-cs"/>
              </a:rPr>
              <a:t>案例启示</a:t>
            </a:r>
          </a:p>
        </p:txBody>
      </p:sp>
      <p:sp>
        <p:nvSpPr>
          <p:cNvPr id="5" name="文本框 4">
            <a:extLst>
              <a:ext uri="{FF2B5EF4-FFF2-40B4-BE49-F238E27FC236}">
                <a16:creationId xmlns:a16="http://schemas.microsoft.com/office/drawing/2014/main" id="{726F919D-1D73-4250-88A8-AE67136E9909}"/>
              </a:ext>
            </a:extLst>
          </p:cNvPr>
          <p:cNvSpPr txBox="1"/>
          <p:nvPr/>
        </p:nvSpPr>
        <p:spPr>
          <a:xfrm>
            <a:off x="228600" y="1443841"/>
            <a:ext cx="358140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        瘦肉精类物质一般被不法商户应用于养殖动物中，因此，购买猪、牛、羊等肉制品时要认准</a:t>
            </a:r>
            <a:r>
              <a:rPr kumimoji="0" lang="zh-CN" altLang="en-US" sz="28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正规企业生产</a:t>
            </a:r>
            <a:r>
              <a:rPr kumimoji="0" lang="zh-CN" altLang="en-US" sz="2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的产品，拒绝不明来源产地和无屠宰证明的肉制品，提高对进口肉制品和廉价的涉嫌走私肉品的警惕，确保食品安全。</a:t>
            </a:r>
          </a:p>
        </p:txBody>
      </p:sp>
      <p:sp>
        <p:nvSpPr>
          <p:cNvPr id="4" name="文本框 3">
            <a:extLst>
              <a:ext uri="{FF2B5EF4-FFF2-40B4-BE49-F238E27FC236}">
                <a16:creationId xmlns:a16="http://schemas.microsoft.com/office/drawing/2014/main" id="{B2DCF4C4-81A6-9366-7AB1-211C1B1ADEB4}"/>
              </a:ext>
            </a:extLst>
          </p:cNvPr>
          <p:cNvSpPr txBox="1"/>
          <p:nvPr/>
        </p:nvSpPr>
        <p:spPr>
          <a:xfrm>
            <a:off x="5181600" y="1091684"/>
            <a:ext cx="5181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视频链接</a:t>
            </a:r>
            <a:endParaRPr kumimoji="0" lang="en-US" altLang="zh-CN" sz="2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http://xhslink.com/a/eNzCOIWtRXX0</a:t>
            </a:r>
            <a:endParaRPr kumimoji="0" lang="zh-CN" altLang="en-US" sz="20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132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6C3A7EC-3F12-F21F-A320-9AC23A499A2A}"/>
              </a:ext>
            </a:extLst>
          </p:cNvPr>
          <p:cNvSpPr>
            <a:spLocks noGrp="1" noChangeArrowheads="1"/>
          </p:cNvSpPr>
          <p:nvPr>
            <p:ph type="subTitle" idx="1"/>
          </p:nvPr>
        </p:nvSpPr>
        <p:spPr>
          <a:xfrm>
            <a:off x="2855913" y="3041650"/>
            <a:ext cx="6768479" cy="1049338"/>
          </a:xfrm>
        </p:spPr>
        <p:txBody>
          <a:bodyPr/>
          <a:lstStyle/>
          <a:p>
            <a:pPr eaLnBrk="1" hangingPunct="1"/>
            <a:r>
              <a:rPr lang="zh-CN" altLang="en-US" b="1" dirty="0"/>
              <a:t>非法添加孔雀石绿引发的食品安全案例</a:t>
            </a:r>
          </a:p>
        </p:txBody>
      </p:sp>
    </p:spTree>
    <p:extLst>
      <p:ext uri="{BB962C8B-B14F-4D97-AF65-F5344CB8AC3E}">
        <p14:creationId xmlns:p14="http://schemas.microsoft.com/office/powerpoint/2010/main" val="2726046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ha_副本">
            <a:extLst>
              <a:ext uri="{FF2B5EF4-FFF2-40B4-BE49-F238E27FC236}">
                <a16:creationId xmlns:a16="http://schemas.microsoft.com/office/drawing/2014/main" id="{834C1F60-7638-AAAE-9F94-71BCB1E98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851" y="990601"/>
            <a:ext cx="46847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1B989290-11D3-EFF2-CADE-3C04CCC0D441}"/>
              </a:ext>
            </a:extLst>
          </p:cNvPr>
          <p:cNvSpPr txBox="1">
            <a:spLocks noChangeArrowheads="1"/>
          </p:cNvSpPr>
          <p:nvPr/>
        </p:nvSpPr>
        <p:spPr bwMode="auto">
          <a:xfrm>
            <a:off x="8867775" y="990601"/>
            <a:ext cx="793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99CC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面</a:t>
            </a:r>
          </a:p>
        </p:txBody>
      </p:sp>
      <p:sp>
        <p:nvSpPr>
          <p:cNvPr id="9220" name="Text Box 4">
            <a:extLst>
              <a:ext uri="{FF2B5EF4-FFF2-40B4-BE49-F238E27FC236}">
                <a16:creationId xmlns:a16="http://schemas.microsoft.com/office/drawing/2014/main" id="{CBB3BD37-EC55-A84A-5F21-A7D0559F06FC}"/>
              </a:ext>
            </a:extLst>
          </p:cNvPr>
          <p:cNvSpPr txBox="1">
            <a:spLocks noChangeArrowheads="1"/>
          </p:cNvSpPr>
          <p:nvPr/>
        </p:nvSpPr>
        <p:spPr bwMode="auto">
          <a:xfrm>
            <a:off x="2424114" y="990601"/>
            <a:ext cx="12398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99CC00"/>
                </a:solidFill>
                <a:effectLst/>
                <a:uLnTx/>
                <a:uFillTx/>
                <a:latin typeface="微软雅黑" panose="020B0503020204020204" pitchFamily="34" charset="-122"/>
                <a:ea typeface="微软雅黑" panose="020B0503020204020204" pitchFamily="34" charset="-122"/>
                <a:cs typeface="+mn-cs"/>
              </a:rPr>
              <a:t>"食"</a:t>
            </a:r>
            <a:endParaRPr kumimoji="0" lang="zh-CN" altLang="en-US" sz="4000" b="1" i="0" u="none" strike="noStrike" kern="1200" cap="none" spc="0" normalizeH="0" baseline="0" noProof="0">
              <a:ln>
                <a:noFill/>
              </a:ln>
              <a:solidFill>
                <a:srgbClr val="99CC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221" name="Text Box 5">
            <a:extLst>
              <a:ext uri="{FF2B5EF4-FFF2-40B4-BE49-F238E27FC236}">
                <a16:creationId xmlns:a16="http://schemas.microsoft.com/office/drawing/2014/main" id="{EC0A4826-AB07-0851-CCD7-5D23262FE94E}"/>
              </a:ext>
            </a:extLst>
          </p:cNvPr>
          <p:cNvSpPr txBox="1">
            <a:spLocks noChangeArrowheads="1"/>
          </p:cNvSpPr>
          <p:nvPr/>
        </p:nvSpPr>
        <p:spPr bwMode="auto">
          <a:xfrm>
            <a:off x="2640014" y="5032376"/>
            <a:ext cx="1023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99CC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埋</a:t>
            </a:r>
          </a:p>
        </p:txBody>
      </p:sp>
      <p:sp>
        <p:nvSpPr>
          <p:cNvPr id="9222" name="Text Box 6">
            <a:extLst>
              <a:ext uri="{FF2B5EF4-FFF2-40B4-BE49-F238E27FC236}">
                <a16:creationId xmlns:a16="http://schemas.microsoft.com/office/drawing/2014/main" id="{83DE85C1-D4B4-37C2-76A2-6B7CB67AD1A1}"/>
              </a:ext>
            </a:extLst>
          </p:cNvPr>
          <p:cNvSpPr txBox="1">
            <a:spLocks noChangeArrowheads="1"/>
          </p:cNvSpPr>
          <p:nvPr/>
        </p:nvSpPr>
        <p:spPr bwMode="auto">
          <a:xfrm>
            <a:off x="8867775" y="5067301"/>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99CC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伏</a:t>
            </a:r>
          </a:p>
        </p:txBody>
      </p:sp>
      <p:sp>
        <p:nvSpPr>
          <p:cNvPr id="9223" name="箭头 46">
            <a:extLst>
              <a:ext uri="{FF2B5EF4-FFF2-40B4-BE49-F238E27FC236}">
                <a16:creationId xmlns:a16="http://schemas.microsoft.com/office/drawing/2014/main" id="{BF63D6A4-1809-5DB4-8846-41AF5C8E5C16}"/>
              </a:ext>
            </a:extLst>
          </p:cNvPr>
          <p:cNvSpPr>
            <a:spLocks noChangeShapeType="1"/>
          </p:cNvSpPr>
          <p:nvPr/>
        </p:nvSpPr>
        <p:spPr bwMode="auto">
          <a:xfrm>
            <a:off x="7943850" y="5768976"/>
            <a:ext cx="342900" cy="233363"/>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9224" name="Text Box 8">
            <a:extLst>
              <a:ext uri="{FF2B5EF4-FFF2-40B4-BE49-F238E27FC236}">
                <a16:creationId xmlns:a16="http://schemas.microsoft.com/office/drawing/2014/main" id="{8F9B99AB-51F8-1C0F-01ED-80A8DB8CA1CC}"/>
              </a:ext>
            </a:extLst>
          </p:cNvPr>
          <p:cNvSpPr txBox="1">
            <a:spLocks noChangeArrowheads="1"/>
          </p:cNvSpPr>
          <p:nvPr/>
        </p:nvSpPr>
        <p:spPr bwMode="auto">
          <a:xfrm>
            <a:off x="8286750" y="5803900"/>
            <a:ext cx="227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993300"/>
                </a:solidFill>
                <a:effectLst/>
                <a:uLnTx/>
                <a:uFillTx/>
                <a:latin typeface="Arial" panose="020B0604020202020204" pitchFamily="34" charset="0"/>
                <a:ea typeface="宋体" panose="02010600030101010101" pitchFamily="2" charset="-122"/>
                <a:cs typeface="+mn-cs"/>
              </a:rPr>
              <a:t>孔雀石绿</a:t>
            </a:r>
          </a:p>
        </p:txBody>
      </p:sp>
    </p:spTree>
    <p:extLst>
      <p:ext uri="{BB962C8B-B14F-4D97-AF65-F5344CB8AC3E}">
        <p14:creationId xmlns:p14="http://schemas.microsoft.com/office/powerpoint/2010/main" val="2459278390"/>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13"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0-#ppt_w/2"/>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 calcmode="lin" valueType="num">
                                      <p:cBhvr additive="base">
                                        <p:cTn id="15" dur="500" fill="hold"/>
                                        <p:tgtEl>
                                          <p:spTgt spid="9221"/>
                                        </p:tgtEl>
                                        <p:attrNameLst>
                                          <p:attrName>ppt_x</p:attrName>
                                        </p:attrNameLst>
                                      </p:cBhvr>
                                      <p:tavLst>
                                        <p:tav tm="0">
                                          <p:val>
                                            <p:strVal val="1+#ppt_w/2"/>
                                          </p:val>
                                        </p:tav>
                                        <p:tav tm="100000">
                                          <p:val>
                                            <p:strVal val="#ppt_x"/>
                                          </p:val>
                                        </p:tav>
                                      </p:tavLst>
                                    </p:anim>
                                    <p:anim calcmode="lin" valueType="num">
                                      <p:cBhvr additive="base">
                                        <p:cTn id="16" dur="500" fill="hold"/>
                                        <p:tgtEl>
                                          <p:spTgt spid="9221"/>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0-#ppt_w/2"/>
                                          </p:val>
                                        </p:tav>
                                        <p:tav tm="100000">
                                          <p:val>
                                            <p:strVal val="#ppt_x"/>
                                          </p:val>
                                        </p:tav>
                                      </p:tavLst>
                                    </p:anim>
                                    <p:anim calcmode="lin" valueType="num">
                                      <p:cBhvr additive="base">
                                        <p:cTn id="20" dur="500" fill="hold"/>
                                        <p:tgtEl>
                                          <p:spTgt spid="922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223"/>
                                        </p:tgtEl>
                                        <p:attrNameLst>
                                          <p:attrName>style.visibility</p:attrName>
                                        </p:attrNameLst>
                                      </p:cBhvr>
                                      <p:to>
                                        <p:strVal val="visible"/>
                                      </p:to>
                                    </p:set>
                                    <p:anim calcmode="lin" valueType="num">
                                      <p:cBhvr>
                                        <p:cTn id="25" dur="500" fill="hold"/>
                                        <p:tgtEl>
                                          <p:spTgt spid="9223"/>
                                        </p:tgtEl>
                                        <p:attrNameLst>
                                          <p:attrName>ppt_w</p:attrName>
                                        </p:attrNameLst>
                                      </p:cBhvr>
                                      <p:tavLst>
                                        <p:tav tm="0">
                                          <p:val>
                                            <p:fltVal val="0"/>
                                          </p:val>
                                        </p:tav>
                                        <p:tav tm="100000">
                                          <p:val>
                                            <p:strVal val="#ppt_w"/>
                                          </p:val>
                                        </p:tav>
                                      </p:tavLst>
                                    </p:anim>
                                    <p:anim calcmode="lin" valueType="num">
                                      <p:cBhvr>
                                        <p:cTn id="26" dur="500" fill="hold"/>
                                        <p:tgtEl>
                                          <p:spTgt spid="9223"/>
                                        </p:tgtEl>
                                        <p:attrNameLst>
                                          <p:attrName>ppt_h</p:attrName>
                                        </p:attrNameLst>
                                      </p:cBhvr>
                                      <p:tavLst>
                                        <p:tav tm="0">
                                          <p:val>
                                            <p:fltVal val="0"/>
                                          </p:val>
                                        </p:tav>
                                        <p:tav tm="100000">
                                          <p:val>
                                            <p:strVal val="#ppt_h"/>
                                          </p:val>
                                        </p:tav>
                                      </p:tavLst>
                                    </p:anim>
                                  </p:childTnLst>
                                </p:cTn>
                              </p:par>
                              <p:par>
                                <p:cTn id="27" presetID="26" presetClass="entr" presetSubtype="0" fill="hold" grpId="0" nodeType="with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wipe(down)">
                                      <p:cBhvr>
                                        <p:cTn id="29" dur="290">
                                          <p:stCondLst>
                                            <p:cond delay="0"/>
                                          </p:stCondLst>
                                        </p:cTn>
                                        <p:tgtEl>
                                          <p:spTgt spid="9224"/>
                                        </p:tgtEl>
                                      </p:cBhvr>
                                    </p:animEffect>
                                    <p:anim calcmode="lin" valueType="num">
                                      <p:cBhvr>
                                        <p:cTn id="30" dur="911">
                                          <p:stCondLst>
                                            <p:cond delay="0"/>
                                          </p:stCondLst>
                                        </p:cTn>
                                        <p:tgtEl>
                                          <p:spTgt spid="9224"/>
                                        </p:tgtEl>
                                        <p:attrNameLst>
                                          <p:attrName>ppt_x</p:attrName>
                                        </p:attrNameLst>
                                      </p:cBhvr>
                                      <p:tavLst>
                                        <p:tav tm="0">
                                          <p:val>
                                            <p:strVal val="#ppt_x-0.25"/>
                                          </p:val>
                                        </p:tav>
                                        <p:tav tm="100000">
                                          <p:val>
                                            <p:strVal val="#ppt_x"/>
                                          </p:val>
                                        </p:tav>
                                      </p:tavLst>
                                    </p:anim>
                                    <p:anim calcmode="lin" valueType="num">
                                      <p:cBhvr>
                                        <p:cTn id="31" dur="332">
                                          <p:stCondLst>
                                            <p:cond delay="0"/>
                                          </p:stCondLst>
                                        </p:cTn>
                                        <p:tgtEl>
                                          <p:spTgt spid="9224"/>
                                        </p:tgtEl>
                                        <p:attrNameLst>
                                          <p:attrName>ppt_y</p:attrName>
                                        </p:attrNameLst>
                                      </p:cBhvr>
                                      <p:tavLst>
                                        <p:tav tm="0" fmla="#ppt_y-sin(pi*$)/3">
                                          <p:val>
                                            <p:fltVal val="0.5"/>
                                          </p:val>
                                        </p:tav>
                                        <p:tav tm="100000">
                                          <p:val>
                                            <p:fltVal val="1"/>
                                          </p:val>
                                        </p:tav>
                                      </p:tavLst>
                                    </p:anim>
                                    <p:anim calcmode="lin" valueType="num">
                                      <p:cBhvr>
                                        <p:cTn id="32" dur="332">
                                          <p:stCondLst>
                                            <p:cond delay="332"/>
                                          </p:stCondLst>
                                        </p:cTn>
                                        <p:tgtEl>
                                          <p:spTgt spid="9224"/>
                                        </p:tgtEl>
                                        <p:attrNameLst>
                                          <p:attrName>ppt_y</p:attrName>
                                        </p:attrNameLst>
                                      </p:cBhvr>
                                      <p:tavLst>
                                        <p:tav tm="0" fmla="#ppt_y-sin(pi*$)/9">
                                          <p:val>
                                            <p:fltVal val="0"/>
                                          </p:val>
                                        </p:tav>
                                        <p:tav tm="100000">
                                          <p:val>
                                            <p:fltVal val="1"/>
                                          </p:val>
                                        </p:tav>
                                      </p:tavLst>
                                    </p:anim>
                                    <p:anim calcmode="lin" valueType="num">
                                      <p:cBhvr>
                                        <p:cTn id="33" dur="166">
                                          <p:stCondLst>
                                            <p:cond delay="662"/>
                                          </p:stCondLst>
                                        </p:cTn>
                                        <p:tgtEl>
                                          <p:spTgt spid="9224"/>
                                        </p:tgtEl>
                                        <p:attrNameLst>
                                          <p:attrName>ppt_y</p:attrName>
                                        </p:attrNameLst>
                                      </p:cBhvr>
                                      <p:tavLst>
                                        <p:tav tm="0" fmla="#ppt_y-sin(pi*$)/27">
                                          <p:val>
                                            <p:fltVal val="0"/>
                                          </p:val>
                                        </p:tav>
                                        <p:tav tm="100000">
                                          <p:val>
                                            <p:fltVal val="1"/>
                                          </p:val>
                                        </p:tav>
                                      </p:tavLst>
                                    </p:anim>
                                    <p:anim calcmode="lin" valueType="num">
                                      <p:cBhvr>
                                        <p:cTn id="34" dur="82">
                                          <p:stCondLst>
                                            <p:cond delay="828"/>
                                          </p:stCondLst>
                                        </p:cTn>
                                        <p:tgtEl>
                                          <p:spTgt spid="9224"/>
                                        </p:tgtEl>
                                        <p:attrNameLst>
                                          <p:attrName>ppt_y</p:attrName>
                                        </p:attrNameLst>
                                      </p:cBhvr>
                                      <p:tavLst>
                                        <p:tav tm="0" fmla="#ppt_y-sin(pi*$)/81">
                                          <p:val>
                                            <p:fltVal val="0"/>
                                          </p:val>
                                        </p:tav>
                                        <p:tav tm="100000">
                                          <p:val>
                                            <p:fltVal val="1"/>
                                          </p:val>
                                        </p:tav>
                                      </p:tavLst>
                                    </p:anim>
                                    <p:animScale>
                                      <p:cBhvr>
                                        <p:cTn id="35" dur="13">
                                          <p:stCondLst>
                                            <p:cond delay="325"/>
                                          </p:stCondLst>
                                        </p:cTn>
                                        <p:tgtEl>
                                          <p:spTgt spid="9224"/>
                                        </p:tgtEl>
                                      </p:cBhvr>
                                      <p:to x="100000" y="60000"/>
                                    </p:animScale>
                                    <p:animScale>
                                      <p:cBhvr>
                                        <p:cTn id="36" dur="83" decel="50000">
                                          <p:stCondLst>
                                            <p:cond delay="338"/>
                                          </p:stCondLst>
                                        </p:cTn>
                                        <p:tgtEl>
                                          <p:spTgt spid="9224"/>
                                        </p:tgtEl>
                                      </p:cBhvr>
                                      <p:to x="100000" y="100000"/>
                                    </p:animScale>
                                    <p:animScale>
                                      <p:cBhvr>
                                        <p:cTn id="37" dur="13">
                                          <p:stCondLst>
                                            <p:cond delay="656"/>
                                          </p:stCondLst>
                                        </p:cTn>
                                        <p:tgtEl>
                                          <p:spTgt spid="9224"/>
                                        </p:tgtEl>
                                      </p:cBhvr>
                                      <p:to x="100000" y="80000"/>
                                    </p:animScale>
                                    <p:animScale>
                                      <p:cBhvr>
                                        <p:cTn id="38" dur="83" decel="50000">
                                          <p:stCondLst>
                                            <p:cond delay="669"/>
                                          </p:stCondLst>
                                        </p:cTn>
                                        <p:tgtEl>
                                          <p:spTgt spid="9224"/>
                                        </p:tgtEl>
                                      </p:cBhvr>
                                      <p:to x="100000" y="100000"/>
                                    </p:animScale>
                                    <p:animScale>
                                      <p:cBhvr>
                                        <p:cTn id="39" dur="13">
                                          <p:stCondLst>
                                            <p:cond delay="821"/>
                                          </p:stCondLst>
                                        </p:cTn>
                                        <p:tgtEl>
                                          <p:spTgt spid="9224"/>
                                        </p:tgtEl>
                                      </p:cBhvr>
                                      <p:to x="100000" y="90000"/>
                                    </p:animScale>
                                    <p:animScale>
                                      <p:cBhvr>
                                        <p:cTn id="40" dur="83" decel="50000">
                                          <p:stCondLst>
                                            <p:cond delay="834"/>
                                          </p:stCondLst>
                                        </p:cTn>
                                        <p:tgtEl>
                                          <p:spTgt spid="9224"/>
                                        </p:tgtEl>
                                      </p:cBhvr>
                                      <p:to x="100000" y="100000"/>
                                    </p:animScale>
                                    <p:animScale>
                                      <p:cBhvr>
                                        <p:cTn id="41" dur="13">
                                          <p:stCondLst>
                                            <p:cond delay="904"/>
                                          </p:stCondLst>
                                        </p:cTn>
                                        <p:tgtEl>
                                          <p:spTgt spid="9224"/>
                                        </p:tgtEl>
                                      </p:cBhvr>
                                      <p:to x="100000" y="95000"/>
                                    </p:animScale>
                                    <p:animScale>
                                      <p:cBhvr>
                                        <p:cTn id="42" dur="83" decel="50000">
                                          <p:stCondLst>
                                            <p:cond delay="917"/>
                                          </p:stCondLst>
                                        </p:cTn>
                                        <p:tgtEl>
                                          <p:spTgt spid="92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utoUpdateAnimBg="0"/>
      <p:bldP spid="9220" grpId="0" bldLvl="0" autoUpdateAnimBg="0"/>
      <p:bldP spid="9220" grpId="1" bldLvl="0" autoUpdateAnimBg="0"/>
      <p:bldP spid="9220" grpId="2" bldLvl="0" autoUpdateAnimBg="0"/>
      <p:bldP spid="9220" grpId="3" bldLvl="0" autoUpdateAnimBg="0"/>
      <p:bldP spid="9220" grpId="4" bldLvl="0" autoUpdateAnimBg="0"/>
      <p:bldP spid="9220" grpId="5" bldLvl="0" autoUpdateAnimBg="0"/>
      <p:bldP spid="9220" grpId="6" bldLvl="0" autoUpdateAnimBg="0"/>
      <p:bldP spid="9220" grpId="7" bldLvl="0" autoUpdateAnimBg="0"/>
      <p:bldP spid="9220" grpId="8" bldLvl="0" autoUpdateAnimBg="0"/>
      <p:bldP spid="9220" grpId="9" bldLvl="0" autoUpdateAnimBg="0"/>
      <p:bldP spid="9220" grpId="10" bldLvl="0" autoUpdateAnimBg="0"/>
      <p:bldP spid="9220" grpId="11" bldLvl="0" autoUpdateAnimBg="0"/>
      <p:bldP spid="9220" grpId="12" bldLvl="0" autoUpdateAnimBg="0"/>
      <p:bldP spid="9220" grpId="13" bldLvl="0" autoUpdateAnimBg="0"/>
      <p:bldP spid="9221" grpId="0" bldLvl="0" autoUpdateAnimBg="0"/>
      <p:bldP spid="9222" grpId="0" bldLvl="0" autoUpdateAnimBg="0"/>
      <p:bldP spid="9224"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06BF54B1-DAF3-D497-8DB9-1BB6239AB654}"/>
              </a:ext>
            </a:extLst>
          </p:cNvPr>
          <p:cNvSpPr txBox="1">
            <a:spLocks noChangeArrowheads="1"/>
          </p:cNvSpPr>
          <p:nvPr/>
        </p:nvSpPr>
        <p:spPr bwMode="auto">
          <a:xfrm>
            <a:off x="1703389" y="167925"/>
            <a:ext cx="3584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孔雀石绿案例分析</a:t>
            </a:r>
          </a:p>
        </p:txBody>
      </p:sp>
      <p:sp>
        <p:nvSpPr>
          <p:cNvPr id="3" name="文本框 2">
            <a:extLst>
              <a:ext uri="{FF2B5EF4-FFF2-40B4-BE49-F238E27FC236}">
                <a16:creationId xmlns:a16="http://schemas.microsoft.com/office/drawing/2014/main" id="{033E14EA-1E12-8E62-6D51-1BBA6BE203A1}"/>
              </a:ext>
            </a:extLst>
          </p:cNvPr>
          <p:cNvSpPr txBox="1"/>
          <p:nvPr/>
        </p:nvSpPr>
        <p:spPr>
          <a:xfrm>
            <a:off x="2132323" y="1379040"/>
            <a:ext cx="8068134"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    2016年5月，为防治鱼病，增强鱼的鲜活度，何某某在其负责的鱼塘内投放了国家明令禁止添加的有毒、有害物质“孔雀石绿”。2017年5月13日，常德市鼎城区某水产市场的经营户张某某通过联系从事鱼买卖中介侯某某，从何某某养殖的添加过“孔雀石绿”的鱼塘里购买了</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500kg</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牛尾鱼运至张某某的渔行，张某某在没有查验该批牛尾鱼产地证明和检验证明的情况下，直接接收并销售。</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2017</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年</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5</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月</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14</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日，鼎城区食品药品监督管理局的工作人员到张某某的渔行进行抽检，从其销售的牛尾鱼中检验出禁止药物“孔雀石绿”含量为</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6.14pμg/kg</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a:t>
            </a:r>
            <a:endPar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    2022</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年</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3</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月，浙江嘉兴公安机关侦破非法添加禁限用物质制售问题泡发食品系列案，查处加工、储存、销售窝点</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20</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个，抓获犯罪嫌疑人</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9</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名，现场查获问题泡发食品</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27t</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，以及孔雀石绿、焦亚硫酸钠等禁限用物质</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43kg</a:t>
            </a:r>
            <a:r>
              <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rPr>
              <a:t>。经查，犯罪嫌疑人郑某某等人非法加工制作添加孔雀石绿的食品、超限量滥用焦亚硫酸钠的食品，并使用化学原料生产铝含量超标的食品：通过市场对外进行批发、零售。</a:t>
            </a:r>
          </a:p>
        </p:txBody>
      </p:sp>
    </p:spTree>
    <p:extLst>
      <p:ext uri="{BB962C8B-B14F-4D97-AF65-F5344CB8AC3E}">
        <p14:creationId xmlns:p14="http://schemas.microsoft.com/office/powerpoint/2010/main" val="2591530293"/>
      </p:ext>
    </p:extLst>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blip>
          <a:srcRect l="12500" r="12500"/>
          <a:stretch>
            <a:fillRect/>
          </a:stretch>
        </p:blipFill>
        <p:spPr>
          <a:xfrm>
            <a:off x="2228613" y="1918747"/>
            <a:ext cx="3632471" cy="3632471"/>
          </a:xfrm>
          <a:prstGeom prst="roundRect">
            <a:avLst/>
          </a:prstGeom>
        </p:spPr>
      </p:pic>
      <p:sp>
        <p:nvSpPr>
          <p:cNvPr id="3" name="TextBox 3"/>
          <p:cNvSpPr txBox="1"/>
          <p:nvPr/>
        </p:nvSpPr>
        <p:spPr>
          <a:xfrm>
            <a:off x="6122152" y="1785393"/>
            <a:ext cx="4124161" cy="1822871"/>
          </a:xfrm>
          <a:prstGeom prst="rect">
            <a:avLst/>
          </a:prstGeom>
        </p:spPr>
        <p:txBody>
          <a:bodyPr vert="horz" wrap="square" lIns="92869" tIns="92869" rIns="42863" bIns="92869" rtlCol="0" anchor="t" anchorCtr="0">
            <a:spAutoFit/>
          </a:bodyPr>
          <a:lstStyle/>
          <a:p>
            <a:pPr marL="0" marR="0" lvl="0" indent="0" algn="just" defTabSz="914400" rtl="0" eaLnBrk="0" fontAlgn="base" latinLnBrk="0" hangingPunct="0">
              <a:lnSpc>
                <a:spcPct val="186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孔雀石绿又名碱性绿、盐基块绿，是一种合成的</a:t>
            </a:r>
            <a:r>
              <a:rPr kumimoji="0" lang="zh-CN" altLang="en-US" sz="2000" b="1" i="0" u="none" strike="noStrike" kern="1200" cap="none" spc="0" normalizeH="0" baseline="0" noProof="0" dirty="0">
                <a:ln>
                  <a:noFill/>
                </a:ln>
                <a:solidFill>
                  <a:srgbClr val="FF0000"/>
                </a:solidFill>
                <a:effectLst/>
                <a:uLnTx/>
                <a:uFillTx/>
                <a:latin typeface="Microsoft Yahei"/>
                <a:ea typeface="Microsoft Yahei"/>
                <a:cs typeface="Microsoft Yahei"/>
              </a:rPr>
              <a:t>三苯甲烷类</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化合物，具有很强的</a:t>
            </a:r>
            <a:r>
              <a:rPr kumimoji="0" lang="zh-CN" altLang="en-US" sz="2000" b="1" i="0" u="none" strike="noStrike" kern="1200" cap="none" spc="0" normalizeH="0" baseline="0" noProof="0" dirty="0">
                <a:ln>
                  <a:noFill/>
                </a:ln>
                <a:solidFill>
                  <a:srgbClr val="FF0000"/>
                </a:solidFill>
                <a:effectLst/>
                <a:uLnTx/>
                <a:uFillTx/>
                <a:latin typeface="Microsoft Yahei"/>
                <a:ea typeface="Microsoft Yahei"/>
                <a:cs typeface="Microsoft Yahei"/>
              </a:rPr>
              <a:t>毒性</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endPar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endParaRPr>
          </a:p>
        </p:txBody>
      </p:sp>
      <p:sp>
        <p:nvSpPr>
          <p:cNvPr id="4" name="TextBox 4"/>
          <p:cNvSpPr txBox="1"/>
          <p:nvPr/>
        </p:nvSpPr>
        <p:spPr>
          <a:xfrm>
            <a:off x="6084654" y="1064424"/>
            <a:ext cx="2099579" cy="874150"/>
          </a:xfrm>
          <a:prstGeom prst="rect">
            <a:avLst/>
          </a:prstGeom>
        </p:spPr>
        <p:txBody>
          <a:bodyPr vert="horz" wrap="square" lIns="92869" tIns="92869" rIns="42863" bIns="92869" rtlCol="0" anchor="t" anchorCtr="0">
            <a:spAutoFit/>
          </a:bodyPr>
          <a:lstStyle/>
          <a:p>
            <a:pPr marL="0" marR="0" lvl="0" indent="0" algn="l" defTabSz="914400" rtl="0" eaLnBrk="0" fontAlgn="base" latinLnBrk="0" hangingPunct="0">
              <a:lnSpc>
                <a:spcPct val="186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99CC00"/>
                </a:solidFill>
                <a:effectLst/>
                <a:uLnTx/>
                <a:uFillTx/>
                <a:latin typeface="Microsoft Yahei"/>
                <a:ea typeface="Microsoft Yahei"/>
                <a:cs typeface="Microsoft Yahei"/>
              </a:rPr>
              <a:t>化学性质</a:t>
            </a:r>
            <a:endParaRPr kumimoji="0" lang="en-US" sz="2800" b="1" i="0" u="none" strike="noStrike" kern="1200" cap="none" spc="0" normalizeH="0" baseline="0" noProof="0" dirty="0">
              <a:ln>
                <a:noFill/>
              </a:ln>
              <a:solidFill>
                <a:srgbClr val="99CC00"/>
              </a:solidFill>
              <a:effectLst/>
              <a:uLnTx/>
              <a:uFillTx/>
              <a:latin typeface="Microsoft Yahei"/>
              <a:ea typeface="Microsoft Yahei"/>
              <a:cs typeface="Microsoft Yahei"/>
            </a:endParaRPr>
          </a:p>
        </p:txBody>
      </p:sp>
      <p:sp>
        <p:nvSpPr>
          <p:cNvPr id="5" name="TextBox 5"/>
          <p:cNvSpPr txBox="1"/>
          <p:nvPr/>
        </p:nvSpPr>
        <p:spPr>
          <a:xfrm>
            <a:off x="6100918" y="4300811"/>
            <a:ext cx="3955522" cy="1250407"/>
          </a:xfrm>
          <a:prstGeom prst="rect">
            <a:avLst/>
          </a:prstGeom>
        </p:spPr>
        <p:txBody>
          <a:bodyPr vert="horz" wrap="square" lIns="92869" tIns="92869" rIns="42863" bIns="92869" rtlCol="0" anchor="t" anchorCtr="0">
            <a:spAutoFit/>
          </a:bodyPr>
          <a:lstStyle/>
          <a:p>
            <a:pPr marL="0" marR="0" lvl="0" indent="0" algn="l" defTabSz="914400" rtl="0" eaLnBrk="0" fontAlgn="base" latinLnBrk="0" hangingPunct="0">
              <a:lnSpc>
                <a:spcPct val="186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是一种带金属光泽的</a:t>
            </a:r>
            <a:r>
              <a:rPr kumimoji="0" lang="zh-CN" altLang="en-US" sz="2000" b="1" i="0" u="none" strike="noStrike" kern="1200" cap="none" spc="0" normalizeH="0" baseline="0" noProof="0" dirty="0">
                <a:ln>
                  <a:noFill/>
                </a:ln>
                <a:solidFill>
                  <a:srgbClr val="FF0000"/>
                </a:solidFill>
                <a:effectLst/>
                <a:uLnTx/>
                <a:uFillTx/>
                <a:latin typeface="Microsoft Yahei"/>
                <a:ea typeface="Microsoft Yahei"/>
                <a:cs typeface="Microsoft Yahei"/>
              </a:rPr>
              <a:t>绿色结晶体</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r>
              <a:rPr kumimoji="0" lang="zh-CN" altLang="en-US" sz="2000" b="1" i="0" u="none" strike="noStrike" kern="1200" cap="none" spc="0" normalizeH="0" baseline="0" noProof="0" dirty="0">
                <a:ln>
                  <a:noFill/>
                </a:ln>
                <a:solidFill>
                  <a:srgbClr val="FF0000"/>
                </a:solidFill>
                <a:effectLst/>
                <a:uLnTx/>
                <a:uFillTx/>
                <a:latin typeface="Microsoft Yahei"/>
                <a:ea typeface="Microsoft Yahei"/>
                <a:cs typeface="Microsoft Yahei"/>
              </a:rPr>
              <a:t>易溶于水</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，溶液呈蓝绿色。</a:t>
            </a:r>
            <a:endPar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endParaRPr>
          </a:p>
        </p:txBody>
      </p:sp>
      <p:sp>
        <p:nvSpPr>
          <p:cNvPr id="6" name="TextBox 6"/>
          <p:cNvSpPr txBox="1"/>
          <p:nvPr/>
        </p:nvSpPr>
        <p:spPr>
          <a:xfrm>
            <a:off x="6120218" y="3517462"/>
            <a:ext cx="3843170" cy="874150"/>
          </a:xfrm>
          <a:prstGeom prst="rect">
            <a:avLst/>
          </a:prstGeom>
        </p:spPr>
        <p:txBody>
          <a:bodyPr vert="horz" wrap="square" lIns="92869" tIns="92869" rIns="42863" bIns="92869" rtlCol="0" anchor="t" anchorCtr="0">
            <a:spAutoFit/>
          </a:bodyPr>
          <a:lstStyle/>
          <a:p>
            <a:pPr marL="0" marR="0" lvl="0" indent="0" algn="l" defTabSz="914400" rtl="0" eaLnBrk="0" fontAlgn="base" latinLnBrk="0" hangingPunct="0">
              <a:lnSpc>
                <a:spcPct val="186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99CC00"/>
                </a:solidFill>
                <a:effectLst/>
                <a:uLnTx/>
                <a:uFillTx/>
                <a:latin typeface="Microsoft Yahei"/>
                <a:ea typeface="Microsoft Yahei"/>
                <a:cs typeface="Microsoft Yahei"/>
              </a:rPr>
              <a:t>物理性质</a:t>
            </a:r>
            <a:endParaRPr kumimoji="0" lang="en-US" sz="2800" b="1" i="0" u="none" strike="noStrike" kern="1200" cap="none" spc="0" normalizeH="0" baseline="0" noProof="0" dirty="0">
              <a:ln>
                <a:noFill/>
              </a:ln>
              <a:solidFill>
                <a:srgbClr val="99CC00"/>
              </a:solidFill>
              <a:effectLst/>
              <a:uLnTx/>
              <a:uFillTx/>
              <a:latin typeface="Microsoft Yahei"/>
              <a:ea typeface="Microsoft Yahei"/>
              <a:cs typeface="Microsoft Yahei"/>
            </a:endParaRPr>
          </a:p>
        </p:txBody>
      </p:sp>
      <p:sp>
        <p:nvSpPr>
          <p:cNvPr id="11" name="AutoShape 11"/>
          <p:cNvSpPr/>
          <p:nvPr/>
        </p:nvSpPr>
        <p:spPr>
          <a:xfrm>
            <a:off x="2202709" y="1126435"/>
            <a:ext cx="49196" cy="49196"/>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16" name="AutoShape 16"/>
          <p:cNvSpPr/>
          <p:nvPr/>
        </p:nvSpPr>
        <p:spPr>
          <a:xfrm>
            <a:off x="2202709" y="1214766"/>
            <a:ext cx="49196" cy="49196"/>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20" name="AutoShape 20"/>
          <p:cNvSpPr/>
          <p:nvPr/>
        </p:nvSpPr>
        <p:spPr>
          <a:xfrm>
            <a:off x="2123827" y="1306196"/>
            <a:ext cx="51929" cy="51929"/>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21" name="AutoShape 21"/>
          <p:cNvSpPr/>
          <p:nvPr/>
        </p:nvSpPr>
        <p:spPr>
          <a:xfrm>
            <a:off x="2291945" y="1281598"/>
            <a:ext cx="49196" cy="49196"/>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26" name="AutoShape 26"/>
          <p:cNvSpPr/>
          <p:nvPr/>
        </p:nvSpPr>
        <p:spPr>
          <a:xfrm>
            <a:off x="2202709" y="1391426"/>
            <a:ext cx="49196" cy="49196"/>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27" name="TextBox 27"/>
          <p:cNvSpPr txBox="1"/>
          <p:nvPr/>
        </p:nvSpPr>
        <p:spPr>
          <a:xfrm>
            <a:off x="971490" y="-123756"/>
            <a:ext cx="3492099" cy="835358"/>
          </a:xfrm>
          <a:prstGeom prst="rect">
            <a:avLst/>
          </a:prstGeom>
        </p:spPr>
        <p:txBody>
          <a:bodyPr vert="horz" wrap="square" lIns="92869" tIns="92869" rIns="42863" bIns="92869" rtlCol="0" anchor="t" anchorCtr="0">
            <a:spAutoFit/>
          </a:bodyPr>
          <a:lstStyle/>
          <a:p>
            <a:pPr marL="0" marR="0" lvl="0" indent="0" algn="l" defTabSz="914400" rtl="0" eaLnBrk="0" fontAlgn="base" latinLnBrk="0" hangingPunct="0">
              <a:lnSpc>
                <a:spcPct val="174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99CC00"/>
                </a:solidFill>
                <a:effectLst/>
                <a:uLnTx/>
                <a:uFillTx/>
                <a:latin typeface="Microsoft Yahei"/>
                <a:ea typeface="Microsoft Yahei"/>
                <a:cs typeface="Microsoft Yahei"/>
              </a:rPr>
              <a:t>孔雀石绿的性质</a:t>
            </a:r>
            <a:endParaRPr kumimoji="0" lang="en-US" sz="2800" b="1" i="0" u="none" strike="noStrike" kern="1200" cap="none" spc="0" normalizeH="0" baseline="0" noProof="0" dirty="0">
              <a:ln>
                <a:noFill/>
              </a:ln>
              <a:solidFill>
                <a:srgbClr val="99CC00"/>
              </a:solidFill>
              <a:effectLst/>
              <a:uLnTx/>
              <a:uFillTx/>
              <a:latin typeface="Microsoft Yahei"/>
              <a:ea typeface="Microsoft Yahei"/>
              <a:cs typeface="Microsoft Yahei"/>
            </a:endParaRPr>
          </a:p>
        </p:txBody>
      </p:sp>
      <p:grpSp>
        <p:nvGrpSpPr>
          <p:cNvPr id="28" name="Group 20">
            <a:extLst>
              <a:ext uri="{FF2B5EF4-FFF2-40B4-BE49-F238E27FC236}">
                <a16:creationId xmlns:a16="http://schemas.microsoft.com/office/drawing/2014/main" id="{D9B64D5D-7D5E-4761-D49D-3BC56C0AA2E9}"/>
              </a:ext>
            </a:extLst>
          </p:cNvPr>
          <p:cNvGrpSpPr/>
          <p:nvPr/>
        </p:nvGrpSpPr>
        <p:grpSpPr>
          <a:xfrm>
            <a:off x="457200" y="228600"/>
            <a:ext cx="386682" cy="330314"/>
            <a:chOff x="454963" y="224818"/>
            <a:chExt cx="515576" cy="440418"/>
          </a:xfrm>
        </p:grpSpPr>
        <p:sp>
          <p:nvSpPr>
            <p:cNvPr id="29" name="AutoShape 21">
              <a:extLst>
                <a:ext uri="{FF2B5EF4-FFF2-40B4-BE49-F238E27FC236}">
                  <a16:creationId xmlns:a16="http://schemas.microsoft.com/office/drawing/2014/main" id="{540A010B-BDFE-B4A7-D627-B968591C6D6F}"/>
                </a:ext>
              </a:extLst>
            </p:cNvPr>
            <p:cNvSpPr/>
            <p:nvPr/>
          </p:nvSpPr>
          <p:spPr>
            <a:xfrm>
              <a:off x="454963" y="227768"/>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30" name="AutoShape 22">
              <a:extLst>
                <a:ext uri="{FF2B5EF4-FFF2-40B4-BE49-F238E27FC236}">
                  <a16:creationId xmlns:a16="http://schemas.microsoft.com/office/drawing/2014/main" id="{EBF14800-23A0-18F3-A422-17D8132363DC}"/>
                </a:ext>
              </a:extLst>
            </p:cNvPr>
            <p:cNvSpPr/>
            <p:nvPr/>
          </p:nvSpPr>
          <p:spPr>
            <a:xfrm>
              <a:off x="575049" y="224818"/>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31" name="AutoShape 23">
              <a:extLst>
                <a:ext uri="{FF2B5EF4-FFF2-40B4-BE49-F238E27FC236}">
                  <a16:creationId xmlns:a16="http://schemas.microsoft.com/office/drawing/2014/main" id="{DE2373FD-AB87-6A28-720C-97522624E89B}"/>
                </a:ext>
              </a:extLst>
            </p:cNvPr>
            <p:cNvSpPr/>
            <p:nvPr/>
          </p:nvSpPr>
          <p:spPr>
            <a:xfrm>
              <a:off x="689125" y="226534"/>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32" name="AutoShape 24">
              <a:extLst>
                <a:ext uri="{FF2B5EF4-FFF2-40B4-BE49-F238E27FC236}">
                  <a16:creationId xmlns:a16="http://schemas.microsoft.com/office/drawing/2014/main" id="{33390D64-5318-D934-F793-91BF0AB8A7BF}"/>
                </a:ext>
              </a:extLst>
            </p:cNvPr>
            <p:cNvSpPr/>
            <p:nvPr/>
          </p:nvSpPr>
          <p:spPr>
            <a:xfrm>
              <a:off x="799768" y="235504"/>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33" name="AutoShape 25">
              <a:extLst>
                <a:ext uri="{FF2B5EF4-FFF2-40B4-BE49-F238E27FC236}">
                  <a16:creationId xmlns:a16="http://schemas.microsoft.com/office/drawing/2014/main" id="{A17B3144-4FD1-2433-D565-DACA918C616E}"/>
                </a:ext>
              </a:extLst>
            </p:cNvPr>
            <p:cNvSpPr/>
            <p:nvPr/>
          </p:nvSpPr>
          <p:spPr>
            <a:xfrm>
              <a:off x="904945" y="231371"/>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sp>
          <p:nvSpPr>
            <p:cNvPr id="34" name="AutoShape 26">
              <a:extLst>
                <a:ext uri="{FF2B5EF4-FFF2-40B4-BE49-F238E27FC236}">
                  <a16:creationId xmlns:a16="http://schemas.microsoft.com/office/drawing/2014/main" id="{C8613EBD-F9E3-AD93-FDF1-5085738E6BBC}"/>
                </a:ext>
              </a:extLst>
            </p:cNvPr>
            <p:cNvSpPr/>
            <p:nvPr/>
          </p:nvSpPr>
          <p:spPr>
            <a:xfrm>
              <a:off x="454963" y="345541"/>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35" name="AutoShape 27">
              <a:extLst>
                <a:ext uri="{FF2B5EF4-FFF2-40B4-BE49-F238E27FC236}">
                  <a16:creationId xmlns:a16="http://schemas.microsoft.com/office/drawing/2014/main" id="{83EF4DE5-0753-E87B-6C80-D4A8859B3D2D}"/>
                </a:ext>
              </a:extLst>
            </p:cNvPr>
            <p:cNvSpPr/>
            <p:nvPr/>
          </p:nvSpPr>
          <p:spPr>
            <a:xfrm>
              <a:off x="575049" y="342591"/>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36" name="AutoShape 28">
              <a:extLst>
                <a:ext uri="{FF2B5EF4-FFF2-40B4-BE49-F238E27FC236}">
                  <a16:creationId xmlns:a16="http://schemas.microsoft.com/office/drawing/2014/main" id="{05C2123A-551A-A07E-66AE-47DB3B67C6B8}"/>
                </a:ext>
              </a:extLst>
            </p:cNvPr>
            <p:cNvSpPr/>
            <p:nvPr/>
          </p:nvSpPr>
          <p:spPr>
            <a:xfrm>
              <a:off x="689125" y="344308"/>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37" name="AutoShape 29">
              <a:extLst>
                <a:ext uri="{FF2B5EF4-FFF2-40B4-BE49-F238E27FC236}">
                  <a16:creationId xmlns:a16="http://schemas.microsoft.com/office/drawing/2014/main" id="{A8009427-E7EB-893E-2028-A45F9787D9FC}"/>
                </a:ext>
              </a:extLst>
            </p:cNvPr>
            <p:cNvSpPr/>
            <p:nvPr/>
          </p:nvSpPr>
          <p:spPr>
            <a:xfrm>
              <a:off x="799768" y="353278"/>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38" name="AutoShape 30">
              <a:extLst>
                <a:ext uri="{FF2B5EF4-FFF2-40B4-BE49-F238E27FC236}">
                  <a16:creationId xmlns:a16="http://schemas.microsoft.com/office/drawing/2014/main" id="{024E27F4-CA25-E792-3AB6-5720411AB2E1}"/>
                </a:ext>
              </a:extLst>
            </p:cNvPr>
            <p:cNvSpPr/>
            <p:nvPr/>
          </p:nvSpPr>
          <p:spPr>
            <a:xfrm>
              <a:off x="904945" y="349145"/>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sp>
          <p:nvSpPr>
            <p:cNvPr id="39" name="AutoShape 31">
              <a:extLst>
                <a:ext uri="{FF2B5EF4-FFF2-40B4-BE49-F238E27FC236}">
                  <a16:creationId xmlns:a16="http://schemas.microsoft.com/office/drawing/2014/main" id="{298EE416-DF90-4D41-F12A-747A4224D4CF}"/>
                </a:ext>
              </a:extLst>
            </p:cNvPr>
            <p:cNvSpPr/>
            <p:nvPr/>
          </p:nvSpPr>
          <p:spPr>
            <a:xfrm>
              <a:off x="454963" y="463315"/>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40" name="AutoShape 32">
              <a:extLst>
                <a:ext uri="{FF2B5EF4-FFF2-40B4-BE49-F238E27FC236}">
                  <a16:creationId xmlns:a16="http://schemas.microsoft.com/office/drawing/2014/main" id="{6147D3BE-54A3-199C-E78D-A26F8CBB9AC7}"/>
                </a:ext>
              </a:extLst>
            </p:cNvPr>
            <p:cNvSpPr/>
            <p:nvPr/>
          </p:nvSpPr>
          <p:spPr>
            <a:xfrm>
              <a:off x="575049" y="460365"/>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41" name="AutoShape 33">
              <a:extLst>
                <a:ext uri="{FF2B5EF4-FFF2-40B4-BE49-F238E27FC236}">
                  <a16:creationId xmlns:a16="http://schemas.microsoft.com/office/drawing/2014/main" id="{70A923E5-960B-0A0A-3B65-01B3B3B02AC6}"/>
                </a:ext>
              </a:extLst>
            </p:cNvPr>
            <p:cNvSpPr/>
            <p:nvPr/>
          </p:nvSpPr>
          <p:spPr>
            <a:xfrm>
              <a:off x="689125" y="462082"/>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42" name="AutoShape 34">
              <a:extLst>
                <a:ext uri="{FF2B5EF4-FFF2-40B4-BE49-F238E27FC236}">
                  <a16:creationId xmlns:a16="http://schemas.microsoft.com/office/drawing/2014/main" id="{5D5E4DD9-91D2-2DD8-F241-7EC0F940C172}"/>
                </a:ext>
              </a:extLst>
            </p:cNvPr>
            <p:cNvSpPr/>
            <p:nvPr/>
          </p:nvSpPr>
          <p:spPr>
            <a:xfrm>
              <a:off x="799768" y="471052"/>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43" name="AutoShape 35">
              <a:extLst>
                <a:ext uri="{FF2B5EF4-FFF2-40B4-BE49-F238E27FC236}">
                  <a16:creationId xmlns:a16="http://schemas.microsoft.com/office/drawing/2014/main" id="{CBF63A50-9D74-EBD0-0F3E-A72CB7289E0F}"/>
                </a:ext>
              </a:extLst>
            </p:cNvPr>
            <p:cNvSpPr/>
            <p:nvPr/>
          </p:nvSpPr>
          <p:spPr>
            <a:xfrm>
              <a:off x="904945" y="466919"/>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sp>
          <p:nvSpPr>
            <p:cNvPr id="44" name="AutoShape 36">
              <a:extLst>
                <a:ext uri="{FF2B5EF4-FFF2-40B4-BE49-F238E27FC236}">
                  <a16:creationId xmlns:a16="http://schemas.microsoft.com/office/drawing/2014/main" id="{ECA29F05-EDF5-705D-3AC5-973793414F9D}"/>
                </a:ext>
              </a:extLst>
            </p:cNvPr>
            <p:cNvSpPr/>
            <p:nvPr/>
          </p:nvSpPr>
          <p:spPr>
            <a:xfrm>
              <a:off x="454963" y="581089"/>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45" name="AutoShape 37">
              <a:extLst>
                <a:ext uri="{FF2B5EF4-FFF2-40B4-BE49-F238E27FC236}">
                  <a16:creationId xmlns:a16="http://schemas.microsoft.com/office/drawing/2014/main" id="{326C6F3B-4C02-BD09-B711-49BBB1BB2E5A}"/>
                </a:ext>
              </a:extLst>
            </p:cNvPr>
            <p:cNvSpPr/>
            <p:nvPr/>
          </p:nvSpPr>
          <p:spPr>
            <a:xfrm>
              <a:off x="575049" y="578139"/>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46" name="AutoShape 38">
              <a:extLst>
                <a:ext uri="{FF2B5EF4-FFF2-40B4-BE49-F238E27FC236}">
                  <a16:creationId xmlns:a16="http://schemas.microsoft.com/office/drawing/2014/main" id="{29933690-564B-EC12-6D02-C038D645A35D}"/>
                </a:ext>
              </a:extLst>
            </p:cNvPr>
            <p:cNvSpPr/>
            <p:nvPr/>
          </p:nvSpPr>
          <p:spPr>
            <a:xfrm>
              <a:off x="689125" y="579855"/>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47" name="AutoShape 39">
              <a:extLst>
                <a:ext uri="{FF2B5EF4-FFF2-40B4-BE49-F238E27FC236}">
                  <a16:creationId xmlns:a16="http://schemas.microsoft.com/office/drawing/2014/main" id="{913D18C2-53F3-2F95-C244-B842E0A6F81D}"/>
                </a:ext>
              </a:extLst>
            </p:cNvPr>
            <p:cNvSpPr/>
            <p:nvPr/>
          </p:nvSpPr>
          <p:spPr>
            <a:xfrm>
              <a:off x="799768" y="588825"/>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48" name="AutoShape 40">
              <a:extLst>
                <a:ext uri="{FF2B5EF4-FFF2-40B4-BE49-F238E27FC236}">
                  <a16:creationId xmlns:a16="http://schemas.microsoft.com/office/drawing/2014/main" id="{3E342E39-0710-BD88-AA63-88CC0D488AB8}"/>
                </a:ext>
              </a:extLst>
            </p:cNvPr>
            <p:cNvSpPr/>
            <p:nvPr/>
          </p:nvSpPr>
          <p:spPr>
            <a:xfrm>
              <a:off x="904945" y="584693"/>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39776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51871" y="3355639"/>
            <a:ext cx="2702506" cy="3048500"/>
          </a:xfrm>
          <a:prstGeom prst="roundRect">
            <a:avLst>
              <a:gd name="adj" fmla="val 12500"/>
            </a:avLst>
          </a:prstGeom>
          <a:solidFill>
            <a:schemeClr val="lt1">
              <a:alpha val="100000"/>
            </a:schemeClr>
          </a:solidFill>
          <a:ln w="25400">
            <a:solidFill>
              <a:schemeClr val="accent1">
                <a:alpha val="100000"/>
              </a:schemeClr>
            </a:solidFill>
            <a:prstDash val="solid"/>
          </a:ln>
        </p:spPr>
        <p:style>
          <a:lnRef idx="0">
            <a:schemeClr val="lt1"/>
          </a:lnRef>
          <a:fillRef idx="1">
            <a:schemeClr val="lt1"/>
          </a:fillRef>
          <a:effectRef idx="0">
            <a:schemeClr val="l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3" name="AutoShape 3"/>
          <p:cNvSpPr/>
          <p:nvPr/>
        </p:nvSpPr>
        <p:spPr>
          <a:xfrm>
            <a:off x="4777059" y="3344036"/>
            <a:ext cx="2592087" cy="3048500"/>
          </a:xfrm>
          <a:prstGeom prst="roundRect">
            <a:avLst>
              <a:gd name="adj" fmla="val 12500"/>
            </a:avLst>
          </a:prstGeom>
          <a:solidFill>
            <a:schemeClr val="lt1">
              <a:alpha val="100000"/>
            </a:schemeClr>
          </a:solidFill>
          <a:ln w="25400">
            <a:solidFill>
              <a:schemeClr val="accent1">
                <a:alpha val="100000"/>
              </a:schemeClr>
            </a:solidFill>
            <a:prstDash val="solid"/>
          </a:ln>
        </p:spPr>
        <p:style>
          <a:lnRef idx="0">
            <a:schemeClr val="lt1"/>
          </a:lnRef>
          <a:fillRef idx="1">
            <a:schemeClr val="lt1"/>
          </a:fillRef>
          <a:effectRef idx="0">
            <a:schemeClr val="l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4" name="AutoShape 4"/>
          <p:cNvSpPr/>
          <p:nvPr/>
        </p:nvSpPr>
        <p:spPr>
          <a:xfrm>
            <a:off x="7591827" y="3344036"/>
            <a:ext cx="2592087" cy="3048500"/>
          </a:xfrm>
          <a:prstGeom prst="roundRect">
            <a:avLst>
              <a:gd name="adj" fmla="val 12500"/>
            </a:avLst>
          </a:prstGeom>
          <a:solidFill>
            <a:schemeClr val="lt1">
              <a:alpha val="100000"/>
            </a:schemeClr>
          </a:solidFill>
          <a:ln w="25400">
            <a:solidFill>
              <a:schemeClr val="accent1">
                <a:alpha val="100000"/>
              </a:schemeClr>
            </a:solidFill>
            <a:prstDash val="solid"/>
          </a:ln>
        </p:spPr>
        <p:style>
          <a:lnRef idx="0">
            <a:schemeClr val="lt1"/>
          </a:lnRef>
          <a:fillRef idx="1">
            <a:schemeClr val="lt1"/>
          </a:fillRef>
          <a:effectRef idx="0">
            <a:schemeClr val="l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5" name="AutoShape 5"/>
          <p:cNvSpPr/>
          <p:nvPr/>
        </p:nvSpPr>
        <p:spPr>
          <a:xfrm rot="-2700000" flipH="1" flipV="1">
            <a:off x="5158421" y="1572203"/>
            <a:ext cx="1841386" cy="1841386"/>
          </a:xfrm>
          <a:prstGeom prst="teardrop">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7" name="TextBox 7"/>
          <p:cNvSpPr txBox="1"/>
          <p:nvPr/>
        </p:nvSpPr>
        <p:spPr>
          <a:xfrm>
            <a:off x="5036220" y="3969234"/>
            <a:ext cx="2223470" cy="1901932"/>
          </a:xfrm>
          <a:prstGeom prst="rect">
            <a:avLst/>
          </a:prstGeom>
        </p:spPr>
        <p:txBody>
          <a:bodyPr vert="horz" wrap="square" lIns="85725" tIns="42863" rIns="85725" bIns="42863" rtlCol="0" anchor="t" anchorCtr="0">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孔雀石绿可以有效地抑制细菌生长</a:t>
            </a:r>
            <a:r>
              <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被广泛应用于水族馆、游泳池等水质防腐剂。</a:t>
            </a:r>
            <a:endPar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endParaRPr>
          </a:p>
        </p:txBody>
      </p:sp>
      <p:sp>
        <p:nvSpPr>
          <p:cNvPr id="9" name="AutoShape 9"/>
          <p:cNvSpPr/>
          <p:nvPr/>
        </p:nvSpPr>
        <p:spPr>
          <a:xfrm rot="-2700000" flipH="1" flipV="1">
            <a:off x="2147834" y="1594053"/>
            <a:ext cx="1957880" cy="1864040"/>
          </a:xfrm>
          <a:prstGeom prst="teardrop">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11" name="TextBox 11"/>
          <p:cNvSpPr txBox="1"/>
          <p:nvPr/>
        </p:nvSpPr>
        <p:spPr>
          <a:xfrm>
            <a:off x="1906054" y="3994279"/>
            <a:ext cx="2612442" cy="1532600"/>
          </a:xfrm>
          <a:prstGeom prst="rect">
            <a:avLst/>
          </a:prstGeom>
        </p:spPr>
        <p:txBody>
          <a:bodyPr vert="horz" wrap="square" lIns="85725" tIns="42863" rIns="85725" bIns="42863" rtlCol="0" anchor="t" anchorCtr="0">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孔雀石绿具有鲜艳的绿色</a:t>
            </a:r>
            <a:r>
              <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被广泛应用于纺织品</a:t>
            </a:r>
            <a:r>
              <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皮革、纸张等材料的染色剂</a:t>
            </a:r>
            <a:r>
              <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p>
        </p:txBody>
      </p:sp>
      <p:sp>
        <p:nvSpPr>
          <p:cNvPr id="13" name="AutoShape 13"/>
          <p:cNvSpPr/>
          <p:nvPr/>
        </p:nvSpPr>
        <p:spPr>
          <a:xfrm rot="-2700000" flipH="1" flipV="1">
            <a:off x="7981804" y="1592655"/>
            <a:ext cx="1798273" cy="1732168"/>
          </a:xfrm>
          <a:prstGeom prst="teardrop">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1" i="0" u="none" strike="noStrike" kern="1200" cap="none" spc="0" normalizeH="0" baseline="0" noProof="0">
              <a:ln>
                <a:noFill/>
              </a:ln>
              <a:solidFill>
                <a:srgbClr val="FFFFFF"/>
              </a:solidFill>
              <a:effectLst/>
              <a:uLnTx/>
              <a:uFillTx/>
              <a:latin typeface="Verdana"/>
              <a:ea typeface="微软雅黑"/>
              <a:cs typeface="+mn-cs"/>
            </a:endParaRPr>
          </a:p>
        </p:txBody>
      </p:sp>
      <p:sp>
        <p:nvSpPr>
          <p:cNvPr id="15" name="TextBox 15"/>
          <p:cNvSpPr txBox="1"/>
          <p:nvPr/>
        </p:nvSpPr>
        <p:spPr>
          <a:xfrm>
            <a:off x="7776134" y="3977438"/>
            <a:ext cx="2223470" cy="2271264"/>
          </a:xfrm>
          <a:prstGeom prst="rect">
            <a:avLst/>
          </a:prstGeom>
        </p:spPr>
        <p:txBody>
          <a:bodyPr vert="horz" wrap="square" lIns="85725" tIns="42863" rIns="85725" bIns="42863" rtlCol="0" anchor="t" anchorCtr="0">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预防和治疗鱼类疾病如</a:t>
            </a:r>
            <a:r>
              <a:rPr kumimoji="0" lang="en-US" altLang="zh-CN" sz="2000" b="1" i="0" u="none" strike="noStrike" kern="1200" cap="none" spc="0" normalizeH="0" baseline="0" noProof="0" dirty="0">
                <a:ln>
                  <a:noFill/>
                </a:ln>
                <a:solidFill>
                  <a:srgbClr val="000000"/>
                </a:solidFill>
                <a:effectLst/>
                <a:uLnTx/>
                <a:uFillTx/>
                <a:latin typeface="Microsoft Yahei"/>
                <a:ea typeface="Microsoft Yahei"/>
                <a:cs typeface="Microsoft Yahei"/>
              </a:rPr>
              <a:t>:</a:t>
            </a:r>
            <a:r>
              <a:rPr kumimoji="0" lang="zh-CN" altLang="en-US" sz="2000" b="1" i="0" u="none" strike="noStrike" kern="1200" cap="none" spc="0" normalizeH="0" baseline="0" noProof="0" dirty="0">
                <a:ln>
                  <a:noFill/>
                </a:ln>
                <a:solidFill>
                  <a:srgbClr val="000000"/>
                </a:solidFill>
                <a:effectLst/>
                <a:uLnTx/>
                <a:uFillTx/>
                <a:latin typeface="Microsoft Yahei"/>
                <a:ea typeface="Microsoft Yahei"/>
                <a:cs typeface="Microsoft Yahei"/>
              </a:rPr>
              <a:t>水霉病、鳃霉病。但由于其毒性较大，很多国家已经禁止将其用于渔业养殖。</a:t>
            </a:r>
            <a:endParaRPr kumimoji="0" lang="en-US" sz="2000" b="1" i="0" u="none" strike="noStrike" kern="1200" cap="none" spc="0" normalizeH="0" baseline="0" noProof="0" dirty="0">
              <a:ln>
                <a:noFill/>
              </a:ln>
              <a:solidFill>
                <a:srgbClr val="000000"/>
              </a:solidFill>
              <a:effectLst/>
              <a:uLnTx/>
              <a:uFillTx/>
              <a:latin typeface="Microsoft Yahei"/>
              <a:ea typeface="Microsoft Yahei"/>
              <a:cs typeface="Microsoft Yahei"/>
            </a:endParaRPr>
          </a:p>
        </p:txBody>
      </p:sp>
      <p:pic>
        <p:nvPicPr>
          <p:cNvPr id="17" name="Picture 17"/>
          <p:cNvPicPr>
            <a:picLocks noChangeAspect="1"/>
          </p:cNvPicPr>
          <p:nvPr/>
        </p:nvPicPr>
        <p:blipFill>
          <a:blip r:embed="rId2">
            <a:alphaModFix/>
          </a:blip>
          <a:srcRect l="16667" r="16667"/>
          <a:stretch>
            <a:fillRect/>
          </a:stretch>
        </p:blipFill>
        <p:spPr>
          <a:xfrm>
            <a:off x="2242815" y="1710462"/>
            <a:ext cx="1767918" cy="1586538"/>
          </a:xfrm>
          <a:prstGeom prst="ellipse">
            <a:avLst/>
          </a:prstGeom>
        </p:spPr>
      </p:pic>
      <p:pic>
        <p:nvPicPr>
          <p:cNvPr id="18" name="Picture 18"/>
          <p:cNvPicPr>
            <a:picLocks noChangeAspect="1"/>
          </p:cNvPicPr>
          <p:nvPr/>
        </p:nvPicPr>
        <p:blipFill>
          <a:blip r:embed="rId3">
            <a:alphaModFix/>
          </a:blip>
          <a:srcRect l="17167" r="17167"/>
          <a:stretch>
            <a:fillRect/>
          </a:stretch>
        </p:blipFill>
        <p:spPr>
          <a:xfrm>
            <a:off x="5273706" y="1723643"/>
            <a:ext cx="1614382" cy="1446113"/>
          </a:xfrm>
          <a:prstGeom prst="ellipse">
            <a:avLst/>
          </a:prstGeom>
        </p:spPr>
      </p:pic>
      <p:pic>
        <p:nvPicPr>
          <p:cNvPr id="19" name="Picture 19"/>
          <p:cNvPicPr>
            <a:picLocks noChangeAspect="1"/>
          </p:cNvPicPr>
          <p:nvPr/>
        </p:nvPicPr>
        <p:blipFill>
          <a:blip r:embed="rId4">
            <a:alphaModFix/>
          </a:blip>
          <a:srcRect l="17792" r="17792"/>
          <a:stretch>
            <a:fillRect/>
          </a:stretch>
        </p:blipFill>
        <p:spPr>
          <a:xfrm>
            <a:off x="8106249" y="1723642"/>
            <a:ext cx="1563240" cy="1518012"/>
          </a:xfrm>
          <a:prstGeom prst="ellipse">
            <a:avLst/>
          </a:prstGeom>
        </p:spPr>
      </p:pic>
      <p:grpSp>
        <p:nvGrpSpPr>
          <p:cNvPr id="20" name="Group 20"/>
          <p:cNvGrpSpPr/>
          <p:nvPr/>
        </p:nvGrpSpPr>
        <p:grpSpPr>
          <a:xfrm>
            <a:off x="685800" y="292943"/>
            <a:ext cx="386682" cy="330314"/>
            <a:chOff x="454963" y="224818"/>
            <a:chExt cx="515576" cy="440418"/>
          </a:xfrm>
        </p:grpSpPr>
        <p:sp>
          <p:nvSpPr>
            <p:cNvPr id="21" name="AutoShape 21"/>
            <p:cNvSpPr/>
            <p:nvPr/>
          </p:nvSpPr>
          <p:spPr>
            <a:xfrm>
              <a:off x="454963" y="227768"/>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22" name="AutoShape 22"/>
            <p:cNvSpPr/>
            <p:nvPr/>
          </p:nvSpPr>
          <p:spPr>
            <a:xfrm>
              <a:off x="575049" y="224818"/>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23" name="AutoShape 23"/>
            <p:cNvSpPr/>
            <p:nvPr/>
          </p:nvSpPr>
          <p:spPr>
            <a:xfrm>
              <a:off x="689125" y="226534"/>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24" name="AutoShape 24"/>
            <p:cNvSpPr/>
            <p:nvPr/>
          </p:nvSpPr>
          <p:spPr>
            <a:xfrm>
              <a:off x="799768" y="235504"/>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25" name="AutoShape 25"/>
            <p:cNvSpPr/>
            <p:nvPr/>
          </p:nvSpPr>
          <p:spPr>
            <a:xfrm>
              <a:off x="904945" y="231371"/>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sp>
          <p:nvSpPr>
            <p:cNvPr id="26" name="AutoShape 26"/>
            <p:cNvSpPr/>
            <p:nvPr/>
          </p:nvSpPr>
          <p:spPr>
            <a:xfrm>
              <a:off x="454963" y="345541"/>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27" name="AutoShape 27"/>
            <p:cNvSpPr/>
            <p:nvPr/>
          </p:nvSpPr>
          <p:spPr>
            <a:xfrm>
              <a:off x="575049" y="342591"/>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28" name="AutoShape 28"/>
            <p:cNvSpPr/>
            <p:nvPr/>
          </p:nvSpPr>
          <p:spPr>
            <a:xfrm>
              <a:off x="689125" y="344308"/>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29" name="AutoShape 29"/>
            <p:cNvSpPr/>
            <p:nvPr/>
          </p:nvSpPr>
          <p:spPr>
            <a:xfrm>
              <a:off x="799768" y="353278"/>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30" name="AutoShape 30"/>
            <p:cNvSpPr/>
            <p:nvPr/>
          </p:nvSpPr>
          <p:spPr>
            <a:xfrm>
              <a:off x="904945" y="349145"/>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sp>
          <p:nvSpPr>
            <p:cNvPr id="31" name="AutoShape 31"/>
            <p:cNvSpPr/>
            <p:nvPr/>
          </p:nvSpPr>
          <p:spPr>
            <a:xfrm>
              <a:off x="454963" y="463315"/>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32" name="AutoShape 32"/>
            <p:cNvSpPr/>
            <p:nvPr/>
          </p:nvSpPr>
          <p:spPr>
            <a:xfrm>
              <a:off x="575049" y="460365"/>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33" name="AutoShape 33"/>
            <p:cNvSpPr/>
            <p:nvPr/>
          </p:nvSpPr>
          <p:spPr>
            <a:xfrm>
              <a:off x="689125" y="462082"/>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34" name="AutoShape 34"/>
            <p:cNvSpPr/>
            <p:nvPr/>
          </p:nvSpPr>
          <p:spPr>
            <a:xfrm>
              <a:off x="799768" y="471052"/>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35" name="AutoShape 35"/>
            <p:cNvSpPr/>
            <p:nvPr/>
          </p:nvSpPr>
          <p:spPr>
            <a:xfrm>
              <a:off x="904945" y="466919"/>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sp>
          <p:nvSpPr>
            <p:cNvPr id="36" name="AutoShape 36"/>
            <p:cNvSpPr/>
            <p:nvPr/>
          </p:nvSpPr>
          <p:spPr>
            <a:xfrm>
              <a:off x="454963" y="581089"/>
              <a:ext cx="84147" cy="84147"/>
            </a:xfrm>
            <a:prstGeom prst="ellipse">
              <a:avLst/>
            </a:prstGeom>
            <a:solidFill>
              <a:schemeClr val="accent1">
                <a:alpha val="100000"/>
              </a:schemeClr>
            </a:solidFill>
          </p:spPr>
          <p:style>
            <a:lnRef idx="0">
              <a:schemeClr val="accent1"/>
            </a:lnRef>
            <a:fillRef idx="1">
              <a:schemeClr val="accent1"/>
            </a:fillRef>
            <a:effectRef idx="0">
              <a:schemeClr val="accent1"/>
            </a:effectRef>
            <a:fontRef idx="minor">
              <a:schemeClr val="lt1"/>
            </a:fontRef>
          </p:style>
        </p:sp>
        <p:sp>
          <p:nvSpPr>
            <p:cNvPr id="37" name="AutoShape 37"/>
            <p:cNvSpPr/>
            <p:nvPr/>
          </p:nvSpPr>
          <p:spPr>
            <a:xfrm>
              <a:off x="575049" y="578139"/>
              <a:ext cx="78137" cy="78137"/>
            </a:xfrm>
            <a:prstGeom prst="ellipse">
              <a:avLst/>
            </a:prstGeom>
            <a:solidFill>
              <a:schemeClr val="accent1">
                <a:alpha val="80000"/>
              </a:schemeClr>
            </a:solidFill>
          </p:spPr>
          <p:style>
            <a:lnRef idx="0">
              <a:schemeClr val="accent1"/>
            </a:lnRef>
            <a:fillRef idx="1">
              <a:schemeClr val="accent1"/>
            </a:fillRef>
            <a:effectRef idx="0">
              <a:schemeClr val="accent1"/>
            </a:effectRef>
            <a:fontRef idx="minor">
              <a:schemeClr val="lt1"/>
            </a:fontRef>
          </p:style>
        </p:sp>
        <p:sp>
          <p:nvSpPr>
            <p:cNvPr id="38" name="AutoShape 38"/>
            <p:cNvSpPr/>
            <p:nvPr/>
          </p:nvSpPr>
          <p:spPr>
            <a:xfrm>
              <a:off x="689125" y="579855"/>
              <a:ext cx="74704" cy="74704"/>
            </a:xfrm>
            <a:prstGeom prst="ellipse">
              <a:avLst/>
            </a:prstGeom>
            <a:solidFill>
              <a:schemeClr val="accent1">
                <a:alpha val="60000"/>
              </a:schemeClr>
            </a:solidFill>
          </p:spPr>
          <p:style>
            <a:lnRef idx="0">
              <a:schemeClr val="accent1"/>
            </a:lnRef>
            <a:fillRef idx="1">
              <a:schemeClr val="accent1"/>
            </a:fillRef>
            <a:effectRef idx="0">
              <a:schemeClr val="accent1"/>
            </a:effectRef>
            <a:fontRef idx="minor">
              <a:schemeClr val="lt1"/>
            </a:fontRef>
          </p:style>
        </p:sp>
        <p:sp>
          <p:nvSpPr>
            <p:cNvPr id="39" name="AutoShape 39"/>
            <p:cNvSpPr/>
            <p:nvPr/>
          </p:nvSpPr>
          <p:spPr>
            <a:xfrm>
              <a:off x="799768" y="588825"/>
              <a:ext cx="69238" cy="69238"/>
            </a:xfrm>
            <a:prstGeom prst="ellipse">
              <a:avLst/>
            </a:prstGeom>
            <a:solidFill>
              <a:schemeClr val="accent1">
                <a:alpha val="40000"/>
              </a:schemeClr>
            </a:solidFill>
          </p:spPr>
          <p:style>
            <a:lnRef idx="0">
              <a:schemeClr val="accent1"/>
            </a:lnRef>
            <a:fillRef idx="1">
              <a:schemeClr val="accent1"/>
            </a:fillRef>
            <a:effectRef idx="0">
              <a:schemeClr val="accent1"/>
            </a:effectRef>
            <a:fontRef idx="minor">
              <a:schemeClr val="lt1"/>
            </a:fontRef>
          </p:style>
        </p:sp>
        <p:sp>
          <p:nvSpPr>
            <p:cNvPr id="40" name="AutoShape 40"/>
            <p:cNvSpPr/>
            <p:nvPr/>
          </p:nvSpPr>
          <p:spPr>
            <a:xfrm>
              <a:off x="904945" y="584693"/>
              <a:ext cx="65594" cy="65594"/>
            </a:xfrm>
            <a:prstGeom prst="ellipse">
              <a:avLst/>
            </a:prstGeom>
            <a:solidFill>
              <a:schemeClr val="accent1">
                <a:alpha val="20000"/>
              </a:schemeClr>
            </a:solidFill>
          </p:spPr>
          <p:style>
            <a:lnRef idx="0">
              <a:schemeClr val="accent1"/>
            </a:lnRef>
            <a:fillRef idx="1">
              <a:schemeClr val="accent1"/>
            </a:fillRef>
            <a:effectRef idx="0">
              <a:schemeClr val="accent1"/>
            </a:effectRef>
            <a:fontRef idx="minor">
              <a:schemeClr val="lt1"/>
            </a:fontRef>
          </p:style>
        </p:sp>
      </p:grpSp>
      <p:sp>
        <p:nvSpPr>
          <p:cNvPr id="41" name="TextBox 41"/>
          <p:cNvSpPr txBox="1"/>
          <p:nvPr/>
        </p:nvSpPr>
        <p:spPr>
          <a:xfrm>
            <a:off x="1277689" y="220919"/>
            <a:ext cx="3297804" cy="474362"/>
          </a:xfrm>
          <a:prstGeom prst="rect">
            <a:avLst/>
          </a:prstGeom>
        </p:spPr>
        <p:txBody>
          <a:bodyPr vert="horz" wrap="square" lIns="85725" tIns="42863" rIns="85725" bIns="42863" rtlCol="0" anchor="t"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99CC00"/>
                </a:solidFill>
                <a:effectLst/>
                <a:uLnTx/>
                <a:uFillTx/>
                <a:latin typeface="Microsoft Yahei"/>
                <a:ea typeface="Microsoft Yahei"/>
                <a:cs typeface="Microsoft Yahei"/>
              </a:rPr>
              <a:t>孔雀石绿的应用</a:t>
            </a:r>
            <a:endParaRPr kumimoji="0" lang="en-US" sz="2800" b="1" i="0" u="none" strike="noStrike" kern="1200" cap="none" spc="0" normalizeH="0" baseline="0" noProof="0" dirty="0">
              <a:ln>
                <a:noFill/>
              </a:ln>
              <a:solidFill>
                <a:srgbClr val="99CC00"/>
              </a:solidFill>
              <a:effectLst/>
              <a:uLnTx/>
              <a:uFillTx/>
              <a:latin typeface="Microsoft Yahei"/>
              <a:ea typeface="Microsoft Yahei"/>
              <a:cs typeface="Microsoft Yahei"/>
            </a:endParaRPr>
          </a:p>
        </p:txBody>
      </p:sp>
      <p:sp>
        <p:nvSpPr>
          <p:cNvPr id="42" name="文本框 41">
            <a:extLst>
              <a:ext uri="{FF2B5EF4-FFF2-40B4-BE49-F238E27FC236}">
                <a16:creationId xmlns:a16="http://schemas.microsoft.com/office/drawing/2014/main" id="{F9B7E007-88E6-90A0-ED54-35704790C6E6}"/>
              </a:ext>
            </a:extLst>
          </p:cNvPr>
          <p:cNvSpPr txBox="1"/>
          <p:nvPr/>
        </p:nvSpPr>
        <p:spPr>
          <a:xfrm>
            <a:off x="2711491" y="3436512"/>
            <a:ext cx="125913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highlight>
                  <a:srgbClr val="00FF00"/>
                </a:highlight>
                <a:uLnTx/>
                <a:uFillTx/>
                <a:latin typeface="微软雅黑" panose="020B0503020204020204" pitchFamily="34" charset="-122"/>
                <a:ea typeface="微软雅黑" panose="020B0503020204020204" pitchFamily="34" charset="-122"/>
                <a:cs typeface="+mn-cs"/>
              </a:rPr>
              <a:t>染色剂</a:t>
            </a:r>
          </a:p>
        </p:txBody>
      </p:sp>
      <p:sp>
        <p:nvSpPr>
          <p:cNvPr id="44" name="文本框 43">
            <a:extLst>
              <a:ext uri="{FF2B5EF4-FFF2-40B4-BE49-F238E27FC236}">
                <a16:creationId xmlns:a16="http://schemas.microsoft.com/office/drawing/2014/main" id="{ABC3B12D-B482-2DDB-2523-D75592ECF67A}"/>
              </a:ext>
            </a:extLst>
          </p:cNvPr>
          <p:cNvSpPr txBox="1"/>
          <p:nvPr/>
        </p:nvSpPr>
        <p:spPr>
          <a:xfrm>
            <a:off x="5273707" y="3425013"/>
            <a:ext cx="174849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highlight>
                  <a:srgbClr val="00FF00"/>
                </a:highlight>
                <a:uLnTx/>
                <a:uFillTx/>
                <a:latin typeface="微软雅黑" panose="020B0503020204020204" pitchFamily="34" charset="-122"/>
                <a:ea typeface="微软雅黑" panose="020B0503020204020204" pitchFamily="34" charset="-122"/>
                <a:cs typeface="+mn-cs"/>
              </a:rPr>
              <a:t>水质防腐剂</a:t>
            </a:r>
          </a:p>
        </p:txBody>
      </p:sp>
      <p:sp>
        <p:nvSpPr>
          <p:cNvPr id="45" name="文本框 41">
            <a:extLst>
              <a:ext uri="{FF2B5EF4-FFF2-40B4-BE49-F238E27FC236}">
                <a16:creationId xmlns:a16="http://schemas.microsoft.com/office/drawing/2014/main" id="{F9B7E007-88E6-90A0-ED54-35704790C6E6}"/>
              </a:ext>
            </a:extLst>
          </p:cNvPr>
          <p:cNvSpPr txBox="1"/>
          <p:nvPr/>
        </p:nvSpPr>
        <p:spPr>
          <a:xfrm>
            <a:off x="8285159" y="3425012"/>
            <a:ext cx="1623887" cy="461665"/>
          </a:xfrm>
          <a:prstGeom prst="rect">
            <a:avLst/>
          </a:prstGeom>
          <a:noFill/>
        </p:spPr>
        <p:txBody>
          <a:bodyPr wrap="square" rtlCol="0">
            <a:spAutoFit/>
          </a:bodyPr>
          <a:lstStyle>
            <a:defPPr>
              <a:defRPr lang="zh-CN"/>
            </a:defPPr>
            <a:lvl1pPr algn="l" rtl="0" eaLnBrk="0" fontAlgn="base" hangingPunct="0">
              <a:spcBef>
                <a:spcPct val="0"/>
              </a:spcBef>
              <a:spcAft>
                <a:spcPct val="0"/>
              </a:spcAft>
              <a:defRPr b="1" kern="1200">
                <a:solidFill>
                  <a:srgbClr val="FF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b="1" kern="1200">
                <a:solidFill>
                  <a:srgbClr val="FF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b="1" kern="1200">
                <a:solidFill>
                  <a:srgbClr val="FF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b="1" kern="1200">
                <a:solidFill>
                  <a:srgbClr val="FF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b="1" kern="1200">
                <a:solidFill>
                  <a:srgbClr val="FF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FF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FF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FF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FF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highlight>
                  <a:srgbClr val="00FF00"/>
                </a:highlight>
                <a:uLnTx/>
                <a:uFillTx/>
                <a:latin typeface="微软雅黑" panose="020B0503020204020204" pitchFamily="34" charset="-122"/>
                <a:ea typeface="微软雅黑" panose="020B0503020204020204" pitchFamily="34" charset="-122"/>
                <a:cs typeface="+mn-cs"/>
              </a:rPr>
              <a:t>渔业养殖</a:t>
            </a:r>
          </a:p>
        </p:txBody>
      </p:sp>
    </p:spTree>
    <p:extLst>
      <p:ext uri="{BB962C8B-B14F-4D97-AF65-F5344CB8AC3E}">
        <p14:creationId xmlns:p14="http://schemas.microsoft.com/office/powerpoint/2010/main" val="91534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D89EE-2CB7-FB1D-B332-69E58D33FE1D}"/>
            </a:ext>
          </a:extLst>
        </p:cNvPr>
        <p:cNvGrpSpPr/>
        <p:nvPr/>
      </p:nvGrpSpPr>
      <p:grpSpPr>
        <a:xfrm>
          <a:off x="0" y="0"/>
          <a:ext cx="0" cy="0"/>
          <a:chOff x="0" y="0"/>
          <a:chExt cx="0" cy="0"/>
        </a:xfrm>
      </p:grpSpPr>
      <p:sp>
        <p:nvSpPr>
          <p:cNvPr id="19459" name="AutoShape 3">
            <a:extLst>
              <a:ext uri="{FF2B5EF4-FFF2-40B4-BE49-F238E27FC236}">
                <a16:creationId xmlns:a16="http://schemas.microsoft.com/office/drawing/2014/main" id="{7C029D81-B550-FF25-57E7-EC1B9AC5498D}"/>
              </a:ext>
            </a:extLst>
          </p:cNvPr>
          <p:cNvSpPr>
            <a:spLocks noChangeArrowheads="1"/>
          </p:cNvSpPr>
          <p:nvPr/>
        </p:nvSpPr>
        <p:spPr bwMode="auto">
          <a:xfrm>
            <a:off x="1968501" y="1676400"/>
            <a:ext cx="7921625" cy="1187450"/>
          </a:xfrm>
          <a:prstGeom prst="chevron">
            <a:avLst>
              <a:gd name="adj" fmla="val 60071"/>
            </a:avLst>
          </a:prstGeom>
          <a:solidFill>
            <a:schemeClr val="accent1"/>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9460" name="Text Box 4">
            <a:extLst>
              <a:ext uri="{FF2B5EF4-FFF2-40B4-BE49-F238E27FC236}">
                <a16:creationId xmlns:a16="http://schemas.microsoft.com/office/drawing/2014/main" id="{4F6F9EBC-134D-2F72-9471-5CF0AB40C31C}"/>
              </a:ext>
            </a:extLst>
          </p:cNvPr>
          <p:cNvSpPr txBox="1">
            <a:spLocks noChangeArrowheads="1"/>
          </p:cNvSpPr>
          <p:nvPr/>
        </p:nvSpPr>
        <p:spPr bwMode="auto">
          <a:xfrm>
            <a:off x="2890705" y="2039292"/>
            <a:ext cx="6709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CN" altLang="en-US" sz="28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rPr>
              <a:t>为什么非法添加孔雀石绿现象屡禁不止</a:t>
            </a:r>
            <a:r>
              <a:rPr kumimoji="0" lang="en-US" altLang="zh-CN" sz="28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rPr>
              <a:t>?</a:t>
            </a:r>
            <a:endParaRPr kumimoji="0" lang="zh-CN" altLang="zh-CN" sz="28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endParaRPr>
          </a:p>
        </p:txBody>
      </p:sp>
      <p:sp>
        <p:nvSpPr>
          <p:cNvPr id="19461" name="AutoShape 5">
            <a:extLst>
              <a:ext uri="{FF2B5EF4-FFF2-40B4-BE49-F238E27FC236}">
                <a16:creationId xmlns:a16="http://schemas.microsoft.com/office/drawing/2014/main" id="{EE5D8922-4818-E8D2-978A-0521772900C2}"/>
              </a:ext>
            </a:extLst>
          </p:cNvPr>
          <p:cNvSpPr>
            <a:spLocks noChangeArrowheads="1"/>
          </p:cNvSpPr>
          <p:nvPr/>
        </p:nvSpPr>
        <p:spPr bwMode="auto">
          <a:xfrm>
            <a:off x="1968501" y="3457576"/>
            <a:ext cx="7921625" cy="822325"/>
          </a:xfrm>
          <a:prstGeom prst="chevron">
            <a:avLst>
              <a:gd name="adj" fmla="val 64890"/>
            </a:avLst>
          </a:prstGeom>
          <a:solidFill>
            <a:schemeClr val="accent1"/>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9462" name="Text Box 6">
            <a:extLst>
              <a:ext uri="{FF2B5EF4-FFF2-40B4-BE49-F238E27FC236}">
                <a16:creationId xmlns:a16="http://schemas.microsoft.com/office/drawing/2014/main" id="{72D096DE-8E28-D088-635D-F207F772A009}"/>
              </a:ext>
            </a:extLst>
          </p:cNvPr>
          <p:cNvSpPr txBox="1">
            <a:spLocks noChangeArrowheads="1"/>
          </p:cNvSpPr>
          <p:nvPr/>
        </p:nvSpPr>
        <p:spPr bwMode="auto">
          <a:xfrm>
            <a:off x="2999657" y="3664367"/>
            <a:ext cx="70580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CN" altLang="en-US" sz="2800" b="1" i="0" u="none" strike="noStrike" kern="1200" cap="none" spc="0" normalizeH="0" baseline="0" noProof="0" dirty="0">
                <a:ln>
                  <a:noFill/>
                </a:ln>
                <a:solidFill>
                  <a:srgbClr val="000000"/>
                </a:solidFill>
                <a:effectLst/>
                <a:uLnTx/>
                <a:uFillTx/>
                <a:latin typeface="Segoe Script" panose="030B0504020000000003" pitchFamily="66" charset="0"/>
                <a:ea typeface="宋体" panose="02010600030101010101" pitchFamily="2" charset="-122"/>
                <a:cs typeface="+mn-cs"/>
                <a:sym typeface="Arial" panose="020B0604020202020204" pitchFamily="34" charset="0"/>
              </a:rPr>
              <a:t>如何鉴别孔雀石绿鱼？</a:t>
            </a:r>
          </a:p>
          <a:p>
            <a:pPr marL="0" marR="0" lvl="0" indent="0" algn="l" defTabSz="914400" rtl="0" eaLnBrk="1" fontAlgn="base" latinLnBrk="0" hangingPunct="1">
              <a:lnSpc>
                <a:spcPct val="100000"/>
              </a:lnSpc>
              <a:spcBef>
                <a:spcPct val="0"/>
              </a:spcBef>
              <a:spcAft>
                <a:spcPct val="0"/>
              </a:spcAft>
              <a:buClrTx/>
              <a:buSzPct val="100000"/>
              <a:buFontTx/>
              <a:buNone/>
              <a:tabLst/>
              <a:defRPr/>
            </a:pPr>
            <a:endParaRPr kumimoji="0" lang="zh-CN" altLang="zh-CN" sz="24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2" name="文本框 1">
            <a:extLst>
              <a:ext uri="{FF2B5EF4-FFF2-40B4-BE49-F238E27FC236}">
                <a16:creationId xmlns:a16="http://schemas.microsoft.com/office/drawing/2014/main" id="{92A6C230-86B2-752B-9767-3B2E73DA4D59}"/>
              </a:ext>
            </a:extLst>
          </p:cNvPr>
          <p:cNvSpPr txBox="1"/>
          <p:nvPr/>
        </p:nvSpPr>
        <p:spPr>
          <a:xfrm>
            <a:off x="1954956" y="31319"/>
            <a:ext cx="320494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a:ln>
                  <a:noFill/>
                </a:ln>
                <a:solidFill>
                  <a:srgbClr val="FF0000"/>
                </a:solidFill>
                <a:effectLst/>
                <a:uLnTx/>
                <a:uFillTx/>
                <a:latin typeface="方正舒体" panose="02010601030101010101" pitchFamily="2" charset="-122"/>
                <a:ea typeface="方正舒体" panose="02010601030101010101" pitchFamily="2" charset="-122"/>
                <a:cs typeface="+mn-cs"/>
              </a:rPr>
              <a:t>思考与讨论</a:t>
            </a:r>
          </a:p>
        </p:txBody>
      </p:sp>
    </p:spTree>
    <p:extLst>
      <p:ext uri="{BB962C8B-B14F-4D97-AF65-F5344CB8AC3E}">
        <p14:creationId xmlns:p14="http://schemas.microsoft.com/office/powerpoint/2010/main" val="383261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0-#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additive="base">
                                        <p:cTn id="11" dur="500" fill="hold"/>
                                        <p:tgtEl>
                                          <p:spTgt spid="19459"/>
                                        </p:tgtEl>
                                        <p:attrNameLst>
                                          <p:attrName>ppt_x</p:attrName>
                                        </p:attrNameLst>
                                      </p:cBhvr>
                                      <p:tavLst>
                                        <p:tav tm="0">
                                          <p:val>
                                            <p:strVal val="0-#ppt_w/2"/>
                                          </p:val>
                                        </p:tav>
                                        <p:tav tm="100000">
                                          <p:val>
                                            <p:strVal val="#ppt_x"/>
                                          </p:val>
                                        </p:tav>
                                      </p:tavLst>
                                    </p:anim>
                                    <p:anim calcmode="lin" valueType="num">
                                      <p:cBhvr additive="base">
                                        <p:cTn id="12" dur="500" fill="hold"/>
                                        <p:tgtEl>
                                          <p:spTgt spid="1945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9462"/>
                                        </p:tgtEl>
                                        <p:attrNameLst>
                                          <p:attrName>style.visibility</p:attrName>
                                        </p:attrNameLst>
                                      </p:cBhvr>
                                      <p:to>
                                        <p:strVal val="visible"/>
                                      </p:to>
                                    </p:set>
                                    <p:anim calcmode="lin" valueType="num">
                                      <p:cBhvr additive="base">
                                        <p:cTn id="16" dur="500" fill="hold"/>
                                        <p:tgtEl>
                                          <p:spTgt spid="19462"/>
                                        </p:tgtEl>
                                        <p:attrNameLst>
                                          <p:attrName>ppt_x</p:attrName>
                                        </p:attrNameLst>
                                      </p:cBhvr>
                                      <p:tavLst>
                                        <p:tav tm="0">
                                          <p:val>
                                            <p:strVal val="0-#ppt_w/2"/>
                                          </p:val>
                                        </p:tav>
                                        <p:tav tm="100000">
                                          <p:val>
                                            <p:strVal val="#ppt_x"/>
                                          </p:val>
                                        </p:tav>
                                      </p:tavLst>
                                    </p:anim>
                                    <p:anim calcmode="lin" valueType="num">
                                      <p:cBhvr additive="base">
                                        <p:cTn id="17" dur="500" fill="hold"/>
                                        <p:tgtEl>
                                          <p:spTgt spid="194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9461"/>
                                        </p:tgtEl>
                                        <p:attrNameLst>
                                          <p:attrName>style.visibility</p:attrName>
                                        </p:attrNameLst>
                                      </p:cBhvr>
                                      <p:to>
                                        <p:strVal val="visible"/>
                                      </p:to>
                                    </p:set>
                                    <p:anim calcmode="lin" valueType="num">
                                      <p:cBhvr additive="base">
                                        <p:cTn id="20" dur="500" fill="hold"/>
                                        <p:tgtEl>
                                          <p:spTgt spid="19461"/>
                                        </p:tgtEl>
                                        <p:attrNameLst>
                                          <p:attrName>ppt_x</p:attrName>
                                        </p:attrNameLst>
                                      </p:cBhvr>
                                      <p:tavLst>
                                        <p:tav tm="0">
                                          <p:val>
                                            <p:strVal val="0-#ppt_w/2"/>
                                          </p:val>
                                        </p:tav>
                                        <p:tav tm="100000">
                                          <p:val>
                                            <p:strVal val="#ppt_x"/>
                                          </p:val>
                                        </p:tav>
                                      </p:tavLst>
                                    </p:anim>
                                    <p:anim calcmode="lin" valueType="num">
                                      <p:cBhvr additive="base">
                                        <p:cTn id="21"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autoUpdateAnimBg="0"/>
      <p:bldP spid="19462"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96108" y="-2181679"/>
            <a:ext cx="4363358" cy="43633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299455" y="356507"/>
            <a:ext cx="1326144" cy="1326144"/>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112402" y="975030"/>
            <a:ext cx="3315942" cy="877799"/>
            <a:chOff x="2112402" y="975030"/>
            <a:chExt cx="3315942" cy="877799"/>
          </a:xfrm>
        </p:grpSpPr>
        <p:sp>
          <p:nvSpPr>
            <p:cNvPr id="5" name="矩形: 圆角 4"/>
            <p:cNvSpPr/>
            <p:nvPr/>
          </p:nvSpPr>
          <p:spPr>
            <a:xfrm>
              <a:off x="2112402" y="975030"/>
              <a:ext cx="3315942" cy="877799"/>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417716" y="1059986"/>
              <a:ext cx="1232264" cy="707886"/>
            </a:xfrm>
            <a:prstGeom prst="rect">
              <a:avLst/>
            </a:prstGeom>
            <a:noFill/>
          </p:spPr>
          <p:txBody>
            <a:bodyPr wrap="square" rtlCol="0">
              <a:spAutoFit/>
            </a:bodyPr>
            <a:lstStyle/>
            <a:p>
              <a:r>
                <a:rPr lang="zh-CN" altLang="en-US" sz="4000" dirty="0">
                  <a:solidFill>
                    <a:schemeClr val="bg1"/>
                  </a:solidFill>
                  <a:effectLst>
                    <a:outerShdw blurRad="38100" dist="38100" dir="2700000" algn="tl">
                      <a:srgbClr val="000000">
                        <a:alpha val="43137"/>
                      </a:srgbClr>
                    </a:outerShdw>
                  </a:effectLst>
                  <a:cs typeface="+mn-ea"/>
                  <a:sym typeface="+mn-lt"/>
                </a:rPr>
                <a:t>目录</a:t>
              </a:r>
            </a:p>
          </p:txBody>
        </p:sp>
        <p:cxnSp>
          <p:nvCxnSpPr>
            <p:cNvPr id="8" name="直接连接符 7"/>
            <p:cNvCxnSpPr/>
            <p:nvPr/>
          </p:nvCxnSpPr>
          <p:spPr>
            <a:xfrm flipV="1">
              <a:off x="3649980" y="1190914"/>
              <a:ext cx="123825" cy="4917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800121" y="1280269"/>
              <a:ext cx="1628223" cy="369332"/>
            </a:xfrm>
            <a:prstGeom prst="rect">
              <a:avLst/>
            </a:prstGeom>
            <a:noFill/>
          </p:spPr>
          <p:txBody>
            <a:bodyPr wrap="square" rtlCol="0">
              <a:spAutoFit/>
            </a:bodyPr>
            <a:lstStyle/>
            <a:p>
              <a:r>
                <a:rPr lang="en-US" altLang="zh-CN" dirty="0">
                  <a:solidFill>
                    <a:schemeClr val="bg1"/>
                  </a:solidFill>
                  <a:effectLst>
                    <a:outerShdw blurRad="38100" dist="38100" dir="2700000" algn="tl">
                      <a:srgbClr val="000000">
                        <a:alpha val="43137"/>
                      </a:srgbClr>
                    </a:outerShdw>
                  </a:effectLst>
                  <a:cs typeface="+mn-ea"/>
                  <a:sym typeface="+mn-lt"/>
                </a:rPr>
                <a:t>CONTENTES</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12" name="组合 11"/>
          <p:cNvGrpSpPr/>
          <p:nvPr>
            <p:custDataLst>
              <p:tags r:id="rId1"/>
            </p:custDataLst>
          </p:nvPr>
        </p:nvGrpSpPr>
        <p:grpSpPr>
          <a:xfrm>
            <a:off x="1215534" y="2440957"/>
            <a:ext cx="952500" cy="584775"/>
            <a:chOff x="6762561" y="1160797"/>
            <a:chExt cx="952500" cy="584775"/>
          </a:xfrm>
        </p:grpSpPr>
        <p:sp>
          <p:nvSpPr>
            <p:cNvPr id="13" name="矩形 12"/>
            <p:cNvSpPr/>
            <p:nvPr>
              <p:custDataLst>
                <p:tags r:id="rId15"/>
              </p:custDataLst>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7776D"/>
                </a:solidFill>
                <a:cs typeface="+mn-ea"/>
                <a:sym typeface="+mn-lt"/>
              </a:endParaRPr>
            </a:p>
          </p:txBody>
        </p:sp>
        <p:sp>
          <p:nvSpPr>
            <p:cNvPr id="14" name="文本框 13"/>
            <p:cNvSpPr txBox="1"/>
            <p:nvPr>
              <p:custDataLst>
                <p:tags r:id="rId16"/>
              </p:custDataLst>
            </p:nvPr>
          </p:nvSpPr>
          <p:spPr>
            <a:xfrm>
              <a:off x="6787961" y="1160797"/>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01</a:t>
              </a:r>
              <a:endParaRPr lang="zh-CN" altLang="en-US" sz="3200" dirty="0">
                <a:solidFill>
                  <a:srgbClr val="27776D"/>
                </a:solidFill>
                <a:cs typeface="+mn-ea"/>
                <a:sym typeface="+mn-lt"/>
              </a:endParaRPr>
            </a:p>
          </p:txBody>
        </p:sp>
      </p:grpSp>
      <p:sp>
        <p:nvSpPr>
          <p:cNvPr id="16" name="文本框 15"/>
          <p:cNvSpPr txBox="1"/>
          <p:nvPr>
            <p:custDataLst>
              <p:tags r:id="rId2"/>
            </p:custDataLst>
          </p:nvPr>
        </p:nvSpPr>
        <p:spPr>
          <a:xfrm>
            <a:off x="2408555" y="2409825"/>
            <a:ext cx="8550275" cy="645160"/>
          </a:xfrm>
          <a:prstGeom prst="rect">
            <a:avLst/>
          </a:prstGeom>
          <a:noFill/>
        </p:spPr>
        <p:txBody>
          <a:bodyPr wrap="square" rtlCol="0">
            <a:sp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非法添加</a:t>
            </a:r>
            <a:r>
              <a:rPr lang="zh-CN" altLang="en-US" sz="3600" b="1" spc="400" dirty="0">
                <a:solidFill>
                  <a:srgbClr val="27776D"/>
                </a:solidFill>
                <a:effectLst>
                  <a:outerShdw blurRad="76200" dist="38100" dir="5400000" algn="t" rotWithShape="0">
                    <a:prstClr val="black">
                      <a:alpha val="22000"/>
                    </a:prstClr>
                  </a:outerShdw>
                </a:effectLst>
                <a:cs typeface="+mn-ea"/>
                <a:sym typeface="+mn-lt"/>
              </a:rPr>
              <a:t>瘦肉精</a:t>
            </a:r>
            <a:r>
              <a:rPr lang="zh-CN" altLang="en-US" sz="3600" spc="400" dirty="0">
                <a:solidFill>
                  <a:srgbClr val="27776D"/>
                </a:solidFill>
                <a:effectLst>
                  <a:outerShdw blurRad="76200" dist="38100" dir="5400000" algn="t" rotWithShape="0">
                    <a:prstClr val="black">
                      <a:alpha val="22000"/>
                    </a:prstClr>
                  </a:outerShdw>
                </a:effectLst>
                <a:cs typeface="+mn-ea"/>
                <a:sym typeface="+mn-lt"/>
              </a:rPr>
              <a:t>引发的食品安全案例</a:t>
            </a:r>
          </a:p>
        </p:txBody>
      </p:sp>
      <p:grpSp>
        <p:nvGrpSpPr>
          <p:cNvPr id="24" name="组合 23"/>
          <p:cNvGrpSpPr/>
          <p:nvPr>
            <p:custDataLst>
              <p:tags r:id="rId3"/>
            </p:custDataLst>
          </p:nvPr>
        </p:nvGrpSpPr>
        <p:grpSpPr>
          <a:xfrm>
            <a:off x="1217600" y="3451415"/>
            <a:ext cx="952500" cy="584775"/>
            <a:chOff x="6762561" y="2351806"/>
            <a:chExt cx="952500" cy="584775"/>
          </a:xfrm>
        </p:grpSpPr>
        <p:sp>
          <p:nvSpPr>
            <p:cNvPr id="25" name="矩形 24"/>
            <p:cNvSpPr/>
            <p:nvPr>
              <p:custDataLst>
                <p:tags r:id="rId13"/>
              </p:custDataLst>
            </p:nvPr>
          </p:nvSpPr>
          <p:spPr>
            <a:xfrm>
              <a:off x="6762561" y="2399546"/>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776D"/>
                </a:solidFill>
                <a:cs typeface="+mn-ea"/>
                <a:sym typeface="+mn-lt"/>
              </a:endParaRPr>
            </a:p>
          </p:txBody>
        </p:sp>
        <p:sp>
          <p:nvSpPr>
            <p:cNvPr id="26" name="文本框 25"/>
            <p:cNvSpPr txBox="1"/>
            <p:nvPr>
              <p:custDataLst>
                <p:tags r:id="rId14"/>
              </p:custDataLst>
            </p:nvPr>
          </p:nvSpPr>
          <p:spPr>
            <a:xfrm>
              <a:off x="6785507" y="2351806"/>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02</a:t>
              </a:r>
              <a:endParaRPr lang="zh-CN" altLang="en-US" sz="3200" dirty="0">
                <a:solidFill>
                  <a:srgbClr val="27776D"/>
                </a:solidFill>
                <a:cs typeface="+mn-ea"/>
                <a:sym typeface="+mn-lt"/>
              </a:endParaRPr>
            </a:p>
          </p:txBody>
        </p:sp>
      </p:grpSp>
      <p:sp>
        <p:nvSpPr>
          <p:cNvPr id="28" name="文本框 27"/>
          <p:cNvSpPr txBox="1"/>
          <p:nvPr>
            <p:custDataLst>
              <p:tags r:id="rId4"/>
            </p:custDataLst>
          </p:nvPr>
        </p:nvSpPr>
        <p:spPr>
          <a:xfrm>
            <a:off x="2408555" y="3451225"/>
            <a:ext cx="8977630" cy="902335"/>
          </a:xfrm>
          <a:prstGeom prst="rect">
            <a:avLst/>
          </a:prstGeom>
          <a:noFill/>
        </p:spPr>
        <p:txBody>
          <a:bodyPr wrap="square" rtlCol="0">
            <a:no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非法添加</a:t>
            </a:r>
            <a:r>
              <a:rPr lang="zh-CN" altLang="en-US" sz="3600" b="1" spc="400" dirty="0">
                <a:solidFill>
                  <a:srgbClr val="27776D"/>
                </a:solidFill>
                <a:effectLst>
                  <a:outerShdw blurRad="76200" dist="38100" dir="5400000" algn="t" rotWithShape="0">
                    <a:prstClr val="black">
                      <a:alpha val="22000"/>
                    </a:prstClr>
                  </a:outerShdw>
                </a:effectLst>
                <a:cs typeface="+mn-ea"/>
                <a:sym typeface="+mn-lt"/>
              </a:rPr>
              <a:t>孔雀石绿</a:t>
            </a:r>
            <a:r>
              <a:rPr lang="zh-CN" altLang="en-US" sz="3600" spc="400" dirty="0">
                <a:solidFill>
                  <a:srgbClr val="27776D"/>
                </a:solidFill>
                <a:effectLst>
                  <a:outerShdw blurRad="76200" dist="38100" dir="5400000" algn="t" rotWithShape="0">
                    <a:prstClr val="black">
                      <a:alpha val="22000"/>
                    </a:prstClr>
                  </a:outerShdw>
                </a:effectLst>
                <a:cs typeface="+mn-ea"/>
                <a:sym typeface="+mn-lt"/>
              </a:rPr>
              <a:t>引发的食品安全案例</a:t>
            </a:r>
          </a:p>
        </p:txBody>
      </p:sp>
      <p:grpSp>
        <p:nvGrpSpPr>
          <p:cNvPr id="30" name="组合 29"/>
          <p:cNvGrpSpPr/>
          <p:nvPr>
            <p:custDataLst>
              <p:tags r:id="rId5"/>
            </p:custDataLst>
          </p:nvPr>
        </p:nvGrpSpPr>
        <p:grpSpPr>
          <a:xfrm>
            <a:off x="1190134" y="4461304"/>
            <a:ext cx="952500" cy="584775"/>
            <a:chOff x="6762561" y="3550725"/>
            <a:chExt cx="952500" cy="584775"/>
          </a:xfrm>
        </p:grpSpPr>
        <p:sp>
          <p:nvSpPr>
            <p:cNvPr id="31" name="矩形 30"/>
            <p:cNvSpPr/>
            <p:nvPr>
              <p:custDataLst>
                <p:tags r:id="rId11"/>
              </p:custDataLst>
            </p:nvPr>
          </p:nvSpPr>
          <p:spPr>
            <a:xfrm>
              <a:off x="6762561" y="3601813"/>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776D"/>
                </a:solidFill>
                <a:cs typeface="+mn-ea"/>
                <a:sym typeface="+mn-lt"/>
              </a:endParaRPr>
            </a:p>
          </p:txBody>
        </p:sp>
        <p:sp>
          <p:nvSpPr>
            <p:cNvPr id="32" name="文本框 31"/>
            <p:cNvSpPr txBox="1"/>
            <p:nvPr>
              <p:custDataLst>
                <p:tags r:id="rId12"/>
              </p:custDataLst>
            </p:nvPr>
          </p:nvSpPr>
          <p:spPr>
            <a:xfrm>
              <a:off x="6785507" y="3550725"/>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03</a:t>
              </a:r>
              <a:endParaRPr lang="zh-CN" altLang="en-US" sz="3200" dirty="0">
                <a:solidFill>
                  <a:srgbClr val="27776D"/>
                </a:solidFill>
                <a:cs typeface="+mn-ea"/>
                <a:sym typeface="+mn-lt"/>
              </a:endParaRPr>
            </a:p>
          </p:txBody>
        </p:sp>
      </p:grpSp>
      <p:sp>
        <p:nvSpPr>
          <p:cNvPr id="34" name="文本框 33"/>
          <p:cNvSpPr txBox="1"/>
          <p:nvPr>
            <p:custDataLst>
              <p:tags r:id="rId6"/>
            </p:custDataLst>
          </p:nvPr>
        </p:nvSpPr>
        <p:spPr>
          <a:xfrm>
            <a:off x="2417445" y="4461510"/>
            <a:ext cx="8414385" cy="645160"/>
          </a:xfrm>
          <a:prstGeom prst="rect">
            <a:avLst/>
          </a:prstGeom>
          <a:noFill/>
        </p:spPr>
        <p:txBody>
          <a:bodyPr wrap="square" rtlCol="0">
            <a:sp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非法添加</a:t>
            </a:r>
            <a:r>
              <a:rPr lang="zh-CN" altLang="en-US" sz="3600" b="1" spc="400" dirty="0">
                <a:solidFill>
                  <a:srgbClr val="27776D"/>
                </a:solidFill>
                <a:effectLst>
                  <a:outerShdw blurRad="76200" dist="38100" dir="5400000" algn="t" rotWithShape="0">
                    <a:prstClr val="black">
                      <a:alpha val="22000"/>
                    </a:prstClr>
                  </a:outerShdw>
                </a:effectLst>
                <a:cs typeface="+mn-ea"/>
                <a:sym typeface="+mn-lt"/>
              </a:rPr>
              <a:t>硼砂</a:t>
            </a:r>
            <a:r>
              <a:rPr lang="zh-CN" altLang="en-US" sz="3600" spc="400" dirty="0">
                <a:solidFill>
                  <a:srgbClr val="27776D"/>
                </a:solidFill>
                <a:effectLst>
                  <a:outerShdw blurRad="76200" dist="38100" dir="5400000" algn="t" rotWithShape="0">
                    <a:prstClr val="black">
                      <a:alpha val="22000"/>
                    </a:prstClr>
                  </a:outerShdw>
                </a:effectLst>
                <a:cs typeface="+mn-ea"/>
                <a:sym typeface="+mn-lt"/>
              </a:rPr>
              <a:t>引发的食品安全案例</a:t>
            </a:r>
          </a:p>
        </p:txBody>
      </p:sp>
      <p:grpSp>
        <p:nvGrpSpPr>
          <p:cNvPr id="36" name="组合 35"/>
          <p:cNvGrpSpPr/>
          <p:nvPr>
            <p:custDataLst>
              <p:tags r:id="rId7"/>
            </p:custDataLst>
          </p:nvPr>
        </p:nvGrpSpPr>
        <p:grpSpPr>
          <a:xfrm>
            <a:off x="1192921" y="5526198"/>
            <a:ext cx="952500" cy="584775"/>
            <a:chOff x="6762561" y="4752991"/>
            <a:chExt cx="952500" cy="584775"/>
          </a:xfrm>
        </p:grpSpPr>
        <p:sp>
          <p:nvSpPr>
            <p:cNvPr id="37" name="矩形 36"/>
            <p:cNvSpPr/>
            <p:nvPr>
              <p:custDataLst>
                <p:tags r:id="rId9"/>
              </p:custDataLst>
            </p:nvPr>
          </p:nvSpPr>
          <p:spPr>
            <a:xfrm>
              <a:off x="6762561" y="48040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776D"/>
                </a:solidFill>
                <a:cs typeface="+mn-ea"/>
                <a:sym typeface="+mn-lt"/>
              </a:endParaRPr>
            </a:p>
          </p:txBody>
        </p:sp>
        <p:sp>
          <p:nvSpPr>
            <p:cNvPr id="38" name="文本框 37"/>
            <p:cNvSpPr txBox="1"/>
            <p:nvPr>
              <p:custDataLst>
                <p:tags r:id="rId10"/>
              </p:custDataLst>
            </p:nvPr>
          </p:nvSpPr>
          <p:spPr>
            <a:xfrm>
              <a:off x="6786937" y="4752991"/>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04</a:t>
              </a:r>
              <a:endParaRPr lang="zh-CN" altLang="en-US" sz="3200" dirty="0">
                <a:solidFill>
                  <a:srgbClr val="27776D"/>
                </a:solidFill>
                <a:cs typeface="+mn-ea"/>
                <a:sym typeface="+mn-lt"/>
              </a:endParaRPr>
            </a:p>
          </p:txBody>
        </p:sp>
      </p:grpSp>
      <p:sp>
        <p:nvSpPr>
          <p:cNvPr id="40" name="文本框 39"/>
          <p:cNvSpPr txBox="1"/>
          <p:nvPr>
            <p:custDataLst>
              <p:tags r:id="rId8"/>
            </p:custDataLst>
          </p:nvPr>
        </p:nvSpPr>
        <p:spPr>
          <a:xfrm>
            <a:off x="2527935" y="5471160"/>
            <a:ext cx="8430260" cy="645160"/>
          </a:xfrm>
          <a:prstGeom prst="rect">
            <a:avLst/>
          </a:prstGeom>
          <a:noFill/>
        </p:spPr>
        <p:txBody>
          <a:bodyPr wrap="square" rtlCol="0">
            <a:sp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非法添加</a:t>
            </a:r>
            <a:r>
              <a:rPr lang="zh-CN" altLang="en-US" sz="3600" b="1" spc="400" dirty="0">
                <a:solidFill>
                  <a:srgbClr val="27776D"/>
                </a:solidFill>
                <a:effectLst>
                  <a:outerShdw blurRad="76200" dist="38100" dir="5400000" algn="t" rotWithShape="0">
                    <a:prstClr val="black">
                      <a:alpha val="22000"/>
                    </a:prstClr>
                  </a:outerShdw>
                </a:effectLst>
                <a:cs typeface="+mn-ea"/>
                <a:sym typeface="+mn-lt"/>
              </a:rPr>
              <a:t>敌敌畏</a:t>
            </a:r>
            <a:r>
              <a:rPr lang="zh-CN" altLang="en-US" sz="3600" spc="400" dirty="0">
                <a:solidFill>
                  <a:srgbClr val="27776D"/>
                </a:solidFill>
                <a:effectLst>
                  <a:outerShdw blurRad="76200" dist="38100" dir="5400000" algn="t" rotWithShape="0">
                    <a:prstClr val="black">
                      <a:alpha val="22000"/>
                    </a:prstClr>
                  </a:outerShdw>
                </a:effectLst>
                <a:cs typeface="+mn-ea"/>
                <a:sym typeface="+mn-lt"/>
              </a:rPr>
              <a:t>引发的食品安全案例</a:t>
            </a:r>
          </a:p>
        </p:txBody>
      </p:sp>
      <p:sp>
        <p:nvSpPr>
          <p:cNvPr id="42" name="椭圆 41"/>
          <p:cNvSpPr/>
          <p:nvPr/>
        </p:nvSpPr>
        <p:spPr>
          <a:xfrm>
            <a:off x="10299343" y="5470946"/>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11660072" y="4507969"/>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9983151" y="517176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cover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F1A9758-4EEB-191F-3245-35D41E57A483}"/>
              </a:ext>
            </a:extLst>
          </p:cNvPr>
          <p:cNvSpPr txBox="1"/>
          <p:nvPr/>
        </p:nvSpPr>
        <p:spPr>
          <a:xfrm>
            <a:off x="914400" y="1447800"/>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Verdana"/>
                <a:ea typeface="微软雅黑"/>
                <a:cs typeface="+mn-cs"/>
              </a:rPr>
              <a:t>视频链接</a:t>
            </a:r>
            <a:endParaRPr kumimoji="0" lang="en-US" altLang="zh-CN" sz="2400" b="0" i="0" u="none" strike="noStrike" kern="1200" cap="none" spc="0" normalizeH="0" baseline="0" noProof="0" dirty="0">
              <a:ln>
                <a:noFill/>
              </a:ln>
              <a:solidFill>
                <a:srgbClr val="000000"/>
              </a:solidFill>
              <a:effectLst/>
              <a:uLnTx/>
              <a:uFillTx/>
              <a:latin typeface="Verdana"/>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Verdana"/>
                <a:ea typeface="微软雅黑"/>
                <a:cs typeface="+mn-cs"/>
              </a:rPr>
              <a:t> https://b23.tv/Pglco8x</a:t>
            </a:r>
            <a:endParaRPr kumimoji="0" lang="zh-CN" altLang="en-US" sz="2400" b="0" i="0" u="none" strike="noStrike" kern="1200" cap="none" spc="0" normalizeH="0" baseline="0" noProof="0" dirty="0">
              <a:ln>
                <a:noFill/>
              </a:ln>
              <a:solidFill>
                <a:srgbClr val="000000"/>
              </a:solidFill>
              <a:effectLst/>
              <a:uLnTx/>
              <a:uFillTx/>
              <a:latin typeface="Verdana"/>
              <a:ea typeface="微软雅黑"/>
              <a:cs typeface="+mn-cs"/>
            </a:endParaRPr>
          </a:p>
        </p:txBody>
      </p:sp>
    </p:spTree>
    <p:extLst>
      <p:ext uri="{BB962C8B-B14F-4D97-AF65-F5344CB8AC3E}">
        <p14:creationId xmlns:p14="http://schemas.microsoft.com/office/powerpoint/2010/main" val="251529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14BEEE3E-9558-D3FA-7432-141967ACE112}"/>
              </a:ext>
            </a:extLst>
          </p:cNvPr>
          <p:cNvSpPr txBox="1">
            <a:spLocks noChangeArrowheads="1"/>
          </p:cNvSpPr>
          <p:nvPr/>
        </p:nvSpPr>
        <p:spPr bwMode="auto">
          <a:xfrm>
            <a:off x="1879601" y="247631"/>
            <a:ext cx="4321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为何屡禁不止？</a:t>
            </a:r>
          </a:p>
        </p:txBody>
      </p:sp>
      <p:pic>
        <p:nvPicPr>
          <p:cNvPr id="13315" name="Picture 3" descr="cba4a12c87b0a8647e10f7fcce17e474">
            <a:extLst>
              <a:ext uri="{FF2B5EF4-FFF2-40B4-BE49-F238E27FC236}">
                <a16:creationId xmlns:a16="http://schemas.microsoft.com/office/drawing/2014/main" id="{338C0A2F-8789-C576-D32D-18C1CB85E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539" y="3530600"/>
            <a:ext cx="2085975" cy="227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u=1922804336,3779734624&amp;fm=0&amp;gp=0">
            <a:extLst>
              <a:ext uri="{FF2B5EF4-FFF2-40B4-BE49-F238E27FC236}">
                <a16:creationId xmlns:a16="http://schemas.microsoft.com/office/drawing/2014/main" id="{69216B16-C752-A22C-4F07-9ADF66511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3835403"/>
            <a:ext cx="1824930" cy="163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u=4082782790,4085382475&amp;fm=0&amp;gp=0">
            <a:extLst>
              <a:ext uri="{FF2B5EF4-FFF2-40B4-BE49-F238E27FC236}">
                <a16:creationId xmlns:a16="http://schemas.microsoft.com/office/drawing/2014/main" id="{99873D55-0210-F0CF-EE63-DE5671256E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7" y="1125539"/>
            <a:ext cx="1487487" cy="163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a8d8a1ba83d5e5d1432f01042a477d0f">
            <a:extLst>
              <a:ext uri="{FF2B5EF4-FFF2-40B4-BE49-F238E27FC236}">
                <a16:creationId xmlns:a16="http://schemas.microsoft.com/office/drawing/2014/main" id="{56404D5D-6792-E7E4-6D7F-ACE7F8FEA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798" y="1668465"/>
            <a:ext cx="1869330" cy="163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a:extLst>
              <a:ext uri="{FF2B5EF4-FFF2-40B4-BE49-F238E27FC236}">
                <a16:creationId xmlns:a16="http://schemas.microsoft.com/office/drawing/2014/main" id="{D0A7F3F1-A1AB-916F-E5E4-6B6A04841635}"/>
              </a:ext>
            </a:extLst>
          </p:cNvPr>
          <p:cNvSpPr txBox="1">
            <a:spLocks noChangeArrowheads="1"/>
          </p:cNvSpPr>
          <p:nvPr/>
        </p:nvSpPr>
        <p:spPr bwMode="auto">
          <a:xfrm>
            <a:off x="3686175" y="1412876"/>
            <a:ext cx="3852863" cy="46166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0" lang="zh-CN"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一种“药”能治多种病</a:t>
            </a:r>
          </a:p>
        </p:txBody>
      </p:sp>
      <p:sp>
        <p:nvSpPr>
          <p:cNvPr id="13320" name="Text Box 8">
            <a:extLst>
              <a:ext uri="{FF2B5EF4-FFF2-40B4-BE49-F238E27FC236}">
                <a16:creationId xmlns:a16="http://schemas.microsoft.com/office/drawing/2014/main" id="{4B05A477-42CB-6DD6-A01A-8D97D8A5C704}"/>
              </a:ext>
            </a:extLst>
          </p:cNvPr>
          <p:cNvSpPr txBox="1">
            <a:spLocks noChangeArrowheads="1"/>
          </p:cNvSpPr>
          <p:nvPr/>
        </p:nvSpPr>
        <p:spPr bwMode="auto">
          <a:xfrm>
            <a:off x="4779963" y="2481264"/>
            <a:ext cx="2085975" cy="46166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0" lang="zh-CN"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价格便宜</a:t>
            </a:r>
          </a:p>
        </p:txBody>
      </p:sp>
      <p:sp>
        <p:nvSpPr>
          <p:cNvPr id="13321" name="Text Box 9">
            <a:extLst>
              <a:ext uri="{FF2B5EF4-FFF2-40B4-BE49-F238E27FC236}">
                <a16:creationId xmlns:a16="http://schemas.microsoft.com/office/drawing/2014/main" id="{E4128105-57CD-2EB5-8B7A-BADD5141F5BD}"/>
              </a:ext>
            </a:extLst>
          </p:cNvPr>
          <p:cNvSpPr txBox="1">
            <a:spLocks noChangeArrowheads="1"/>
          </p:cNvSpPr>
          <p:nvPr/>
        </p:nvSpPr>
        <p:spPr bwMode="auto">
          <a:xfrm>
            <a:off x="4848226" y="5059364"/>
            <a:ext cx="2085975" cy="46166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效果显著</a:t>
            </a:r>
          </a:p>
        </p:txBody>
      </p:sp>
      <p:sp>
        <p:nvSpPr>
          <p:cNvPr id="13322" name="Text Box 10">
            <a:extLst>
              <a:ext uri="{FF2B5EF4-FFF2-40B4-BE49-F238E27FC236}">
                <a16:creationId xmlns:a16="http://schemas.microsoft.com/office/drawing/2014/main" id="{439FB05D-DDFF-3764-E6AE-15A7C5042585}"/>
              </a:ext>
            </a:extLst>
          </p:cNvPr>
          <p:cNvSpPr txBox="1">
            <a:spLocks noChangeArrowheads="1"/>
          </p:cNvSpPr>
          <p:nvPr/>
        </p:nvSpPr>
        <p:spPr bwMode="auto">
          <a:xfrm>
            <a:off x="5314951" y="3633789"/>
            <a:ext cx="1379537" cy="46166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l"/>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易得</a:t>
            </a:r>
          </a:p>
        </p:txBody>
      </p:sp>
    </p:spTree>
    <p:extLst>
      <p:ext uri="{BB962C8B-B14F-4D97-AF65-F5344CB8AC3E}">
        <p14:creationId xmlns:p14="http://schemas.microsoft.com/office/powerpoint/2010/main" val="188626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anim calcmode="lin" valueType="num">
                                      <p:cBhvr>
                                        <p:cTn id="8" dur="500" fill="hold"/>
                                        <p:tgtEl>
                                          <p:spTgt spid="13317"/>
                                        </p:tgtEl>
                                        <p:attrNameLst>
                                          <p:attrName>style.rotation</p:attrName>
                                        </p:attrNameLst>
                                      </p:cBhvr>
                                      <p:tavLst>
                                        <p:tav tm="0">
                                          <p:val>
                                            <p:fltVal val="720"/>
                                          </p:val>
                                        </p:tav>
                                        <p:tav tm="100000">
                                          <p:val>
                                            <p:fltVal val="0"/>
                                          </p:val>
                                        </p:tav>
                                      </p:tavLst>
                                    </p:anim>
                                    <p:anim calcmode="lin" valueType="num">
                                      <p:cBhvr>
                                        <p:cTn id="9" dur="500" fill="hold"/>
                                        <p:tgtEl>
                                          <p:spTgt spid="13317"/>
                                        </p:tgtEl>
                                        <p:attrNameLst>
                                          <p:attrName>ppt_h</p:attrName>
                                        </p:attrNameLst>
                                      </p:cBhvr>
                                      <p:tavLst>
                                        <p:tav tm="0">
                                          <p:val>
                                            <p:fltVal val="0"/>
                                          </p:val>
                                        </p:tav>
                                        <p:tav tm="100000">
                                          <p:val>
                                            <p:strVal val="#ppt_h"/>
                                          </p:val>
                                        </p:tav>
                                      </p:tavLst>
                                    </p:anim>
                                    <p:anim calcmode="lin" valueType="num">
                                      <p:cBhvr>
                                        <p:cTn id="10" dur="500" fill="hold"/>
                                        <p:tgtEl>
                                          <p:spTgt spid="1331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fade">
                                      <p:cBhvr>
                                        <p:cTn id="13" dur="500"/>
                                        <p:tgtEl>
                                          <p:spTgt spid="13318"/>
                                        </p:tgtEl>
                                      </p:cBhvr>
                                    </p:animEffect>
                                    <p:anim calcmode="lin" valueType="num">
                                      <p:cBhvr>
                                        <p:cTn id="14" dur="500" fill="hold"/>
                                        <p:tgtEl>
                                          <p:spTgt spid="13318"/>
                                        </p:tgtEl>
                                        <p:attrNameLst>
                                          <p:attrName>style.rotation</p:attrName>
                                        </p:attrNameLst>
                                      </p:cBhvr>
                                      <p:tavLst>
                                        <p:tav tm="0">
                                          <p:val>
                                            <p:fltVal val="720"/>
                                          </p:val>
                                        </p:tav>
                                        <p:tav tm="100000">
                                          <p:val>
                                            <p:fltVal val="0"/>
                                          </p:val>
                                        </p:tav>
                                      </p:tavLst>
                                    </p:anim>
                                    <p:anim calcmode="lin" valueType="num">
                                      <p:cBhvr>
                                        <p:cTn id="15" dur="500" fill="hold"/>
                                        <p:tgtEl>
                                          <p:spTgt spid="13318"/>
                                        </p:tgtEl>
                                        <p:attrNameLst>
                                          <p:attrName>ppt_h</p:attrName>
                                        </p:attrNameLst>
                                      </p:cBhvr>
                                      <p:tavLst>
                                        <p:tav tm="0">
                                          <p:val>
                                            <p:fltVal val="0"/>
                                          </p:val>
                                        </p:tav>
                                        <p:tav tm="100000">
                                          <p:val>
                                            <p:strVal val="#ppt_h"/>
                                          </p:val>
                                        </p:tav>
                                      </p:tavLst>
                                    </p:anim>
                                    <p:anim calcmode="lin" valueType="num">
                                      <p:cBhvr>
                                        <p:cTn id="16" dur="500" fill="hold"/>
                                        <p:tgtEl>
                                          <p:spTgt spid="1331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3315"/>
                                        </p:tgtEl>
                                        <p:attrNameLst>
                                          <p:attrName>style.visibility</p:attrName>
                                        </p:attrNameLst>
                                      </p:cBhvr>
                                      <p:to>
                                        <p:strVal val="visible"/>
                                      </p:to>
                                    </p:set>
                                    <p:animEffect transition="in" filter="fade">
                                      <p:cBhvr>
                                        <p:cTn id="19" dur="500"/>
                                        <p:tgtEl>
                                          <p:spTgt spid="13315"/>
                                        </p:tgtEl>
                                      </p:cBhvr>
                                    </p:animEffect>
                                    <p:anim calcmode="lin" valueType="num">
                                      <p:cBhvr>
                                        <p:cTn id="20" dur="500" fill="hold"/>
                                        <p:tgtEl>
                                          <p:spTgt spid="13315"/>
                                        </p:tgtEl>
                                        <p:attrNameLst>
                                          <p:attrName>style.rotation</p:attrName>
                                        </p:attrNameLst>
                                      </p:cBhvr>
                                      <p:tavLst>
                                        <p:tav tm="0">
                                          <p:val>
                                            <p:fltVal val="720"/>
                                          </p:val>
                                        </p:tav>
                                        <p:tav tm="100000">
                                          <p:val>
                                            <p:fltVal val="0"/>
                                          </p:val>
                                        </p:tav>
                                      </p:tavLst>
                                    </p:anim>
                                    <p:anim calcmode="lin" valueType="num">
                                      <p:cBhvr>
                                        <p:cTn id="21" dur="500" fill="hold"/>
                                        <p:tgtEl>
                                          <p:spTgt spid="13315"/>
                                        </p:tgtEl>
                                        <p:attrNameLst>
                                          <p:attrName>ppt_h</p:attrName>
                                        </p:attrNameLst>
                                      </p:cBhvr>
                                      <p:tavLst>
                                        <p:tav tm="0">
                                          <p:val>
                                            <p:fltVal val="0"/>
                                          </p:val>
                                        </p:tav>
                                        <p:tav tm="100000">
                                          <p:val>
                                            <p:strVal val="#ppt_h"/>
                                          </p:val>
                                        </p:tav>
                                      </p:tavLst>
                                    </p:anim>
                                    <p:anim calcmode="lin" valueType="num">
                                      <p:cBhvr>
                                        <p:cTn id="22" dur="500" fill="hold"/>
                                        <p:tgtEl>
                                          <p:spTgt spid="1331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3316"/>
                                        </p:tgtEl>
                                        <p:attrNameLst>
                                          <p:attrName>style.visibility</p:attrName>
                                        </p:attrNameLst>
                                      </p:cBhvr>
                                      <p:to>
                                        <p:strVal val="visible"/>
                                      </p:to>
                                    </p:set>
                                    <p:animEffect transition="in" filter="fade">
                                      <p:cBhvr>
                                        <p:cTn id="25" dur="500"/>
                                        <p:tgtEl>
                                          <p:spTgt spid="13316"/>
                                        </p:tgtEl>
                                      </p:cBhvr>
                                    </p:animEffect>
                                    <p:anim calcmode="lin" valueType="num">
                                      <p:cBhvr>
                                        <p:cTn id="26" dur="500" fill="hold"/>
                                        <p:tgtEl>
                                          <p:spTgt spid="13316"/>
                                        </p:tgtEl>
                                        <p:attrNameLst>
                                          <p:attrName>style.rotation</p:attrName>
                                        </p:attrNameLst>
                                      </p:cBhvr>
                                      <p:tavLst>
                                        <p:tav tm="0">
                                          <p:val>
                                            <p:fltVal val="720"/>
                                          </p:val>
                                        </p:tav>
                                        <p:tav tm="100000">
                                          <p:val>
                                            <p:fltVal val="0"/>
                                          </p:val>
                                        </p:tav>
                                      </p:tavLst>
                                    </p:anim>
                                    <p:anim calcmode="lin" valueType="num">
                                      <p:cBhvr>
                                        <p:cTn id="27" dur="500" fill="hold"/>
                                        <p:tgtEl>
                                          <p:spTgt spid="13316"/>
                                        </p:tgtEl>
                                        <p:attrNameLst>
                                          <p:attrName>ppt_h</p:attrName>
                                        </p:attrNameLst>
                                      </p:cBhvr>
                                      <p:tavLst>
                                        <p:tav tm="0">
                                          <p:val>
                                            <p:fltVal val="0"/>
                                          </p:val>
                                        </p:tav>
                                        <p:tav tm="100000">
                                          <p:val>
                                            <p:strVal val="#ppt_h"/>
                                          </p:val>
                                        </p:tav>
                                      </p:tavLst>
                                    </p:anim>
                                    <p:anim calcmode="lin" valueType="num">
                                      <p:cBhvr>
                                        <p:cTn id="28" dur="500" fill="hold"/>
                                        <p:tgtEl>
                                          <p:spTgt spid="13316"/>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13" nodeType="clickEffect">
                                  <p:stCondLst>
                                    <p:cond delay="0"/>
                                  </p:stCondLst>
                                  <p:childTnLst>
                                    <p:set>
                                      <p:cBhvr>
                                        <p:cTn id="32" dur="1" fill="hold">
                                          <p:stCondLst>
                                            <p:cond delay="0"/>
                                          </p:stCondLst>
                                        </p:cTn>
                                        <p:tgtEl>
                                          <p:spTgt spid="13319"/>
                                        </p:tgtEl>
                                        <p:attrNameLst>
                                          <p:attrName>style.visibility</p:attrName>
                                        </p:attrNameLst>
                                      </p:cBhvr>
                                      <p:to>
                                        <p:strVal val="visible"/>
                                      </p:to>
                                    </p:set>
                                    <p:anim calcmode="lin" valueType="num">
                                      <p:cBhvr>
                                        <p:cTn id="33" dur="500" fill="hold"/>
                                        <p:tgtEl>
                                          <p:spTgt spid="13319"/>
                                        </p:tgtEl>
                                        <p:attrNameLst>
                                          <p:attrName>ppt_w</p:attrName>
                                        </p:attrNameLst>
                                      </p:cBhvr>
                                      <p:tavLst>
                                        <p:tav tm="0">
                                          <p:val>
                                            <p:strVal val="#ppt_w*0.70"/>
                                          </p:val>
                                        </p:tav>
                                        <p:tav tm="100000">
                                          <p:val>
                                            <p:strVal val="#ppt_w"/>
                                          </p:val>
                                        </p:tav>
                                      </p:tavLst>
                                    </p:anim>
                                    <p:anim calcmode="lin" valueType="num">
                                      <p:cBhvr>
                                        <p:cTn id="34" dur="500" fill="hold"/>
                                        <p:tgtEl>
                                          <p:spTgt spid="13319"/>
                                        </p:tgtEl>
                                        <p:attrNameLst>
                                          <p:attrName>ppt_h</p:attrName>
                                        </p:attrNameLst>
                                      </p:cBhvr>
                                      <p:tavLst>
                                        <p:tav tm="0">
                                          <p:val>
                                            <p:strVal val="#ppt_h"/>
                                          </p:val>
                                        </p:tav>
                                        <p:tav tm="100000">
                                          <p:val>
                                            <p:strVal val="#ppt_h"/>
                                          </p:val>
                                        </p:tav>
                                      </p:tavLst>
                                    </p:anim>
                                    <p:animEffect transition="in" filter="fade">
                                      <p:cBhvr>
                                        <p:cTn id="35" dur="500"/>
                                        <p:tgtEl>
                                          <p:spTgt spid="13319"/>
                                        </p:tgtEl>
                                      </p:cBhvr>
                                    </p:animEffect>
                                  </p:childTnLst>
                                </p:cTn>
                              </p:par>
                            </p:childTnLst>
                          </p:cTn>
                        </p:par>
                        <p:par>
                          <p:cTn id="36" fill="hold" nodeType="afterGroup">
                            <p:stCondLst>
                              <p:cond delay="500"/>
                            </p:stCondLst>
                            <p:childTnLst>
                              <p:par>
                                <p:cTn id="37" presetID="55" presetClass="entr" presetSubtype="0" fill="hold" grpId="0" nodeType="afterEffect">
                                  <p:stCondLst>
                                    <p:cond delay="0"/>
                                  </p:stCondLst>
                                  <p:childTnLst>
                                    <p:set>
                                      <p:cBhvr>
                                        <p:cTn id="38" dur="1" fill="hold">
                                          <p:stCondLst>
                                            <p:cond delay="0"/>
                                          </p:stCondLst>
                                        </p:cTn>
                                        <p:tgtEl>
                                          <p:spTgt spid="13320"/>
                                        </p:tgtEl>
                                        <p:attrNameLst>
                                          <p:attrName>style.visibility</p:attrName>
                                        </p:attrNameLst>
                                      </p:cBhvr>
                                      <p:to>
                                        <p:strVal val="visible"/>
                                      </p:to>
                                    </p:set>
                                    <p:anim calcmode="lin" valueType="num">
                                      <p:cBhvr>
                                        <p:cTn id="39" dur="500" fill="hold"/>
                                        <p:tgtEl>
                                          <p:spTgt spid="13320"/>
                                        </p:tgtEl>
                                        <p:attrNameLst>
                                          <p:attrName>ppt_w</p:attrName>
                                        </p:attrNameLst>
                                      </p:cBhvr>
                                      <p:tavLst>
                                        <p:tav tm="0">
                                          <p:val>
                                            <p:strVal val="#ppt_w*0.70"/>
                                          </p:val>
                                        </p:tav>
                                        <p:tav tm="100000">
                                          <p:val>
                                            <p:strVal val="#ppt_w"/>
                                          </p:val>
                                        </p:tav>
                                      </p:tavLst>
                                    </p:anim>
                                    <p:anim calcmode="lin" valueType="num">
                                      <p:cBhvr>
                                        <p:cTn id="40" dur="500" fill="hold"/>
                                        <p:tgtEl>
                                          <p:spTgt spid="13320"/>
                                        </p:tgtEl>
                                        <p:attrNameLst>
                                          <p:attrName>ppt_h</p:attrName>
                                        </p:attrNameLst>
                                      </p:cBhvr>
                                      <p:tavLst>
                                        <p:tav tm="0">
                                          <p:val>
                                            <p:strVal val="#ppt_h"/>
                                          </p:val>
                                        </p:tav>
                                        <p:tav tm="100000">
                                          <p:val>
                                            <p:strVal val="#ppt_h"/>
                                          </p:val>
                                        </p:tav>
                                      </p:tavLst>
                                    </p:anim>
                                    <p:animEffect transition="in" filter="fade">
                                      <p:cBhvr>
                                        <p:cTn id="41" dur="500"/>
                                        <p:tgtEl>
                                          <p:spTgt spid="13320"/>
                                        </p:tgtEl>
                                      </p:cBhvr>
                                    </p:animEffect>
                                  </p:childTnLst>
                                </p:cTn>
                              </p:par>
                            </p:childTnLst>
                          </p:cTn>
                        </p:par>
                        <p:par>
                          <p:cTn id="42" fill="hold" nodeType="afterGroup">
                            <p:stCondLst>
                              <p:cond delay="1000"/>
                            </p:stCondLst>
                            <p:childTnLst>
                              <p:par>
                                <p:cTn id="43" presetID="55" presetClass="entr" presetSubtype="0" fill="hold" grpId="0" nodeType="afterEffect">
                                  <p:stCondLst>
                                    <p:cond delay="0"/>
                                  </p:stCondLst>
                                  <p:childTnLst>
                                    <p:set>
                                      <p:cBhvr>
                                        <p:cTn id="44" dur="1" fill="hold">
                                          <p:stCondLst>
                                            <p:cond delay="0"/>
                                          </p:stCondLst>
                                        </p:cTn>
                                        <p:tgtEl>
                                          <p:spTgt spid="13322"/>
                                        </p:tgtEl>
                                        <p:attrNameLst>
                                          <p:attrName>style.visibility</p:attrName>
                                        </p:attrNameLst>
                                      </p:cBhvr>
                                      <p:to>
                                        <p:strVal val="visible"/>
                                      </p:to>
                                    </p:set>
                                    <p:anim calcmode="lin" valueType="num">
                                      <p:cBhvr>
                                        <p:cTn id="45" dur="500" fill="hold"/>
                                        <p:tgtEl>
                                          <p:spTgt spid="13322"/>
                                        </p:tgtEl>
                                        <p:attrNameLst>
                                          <p:attrName>ppt_w</p:attrName>
                                        </p:attrNameLst>
                                      </p:cBhvr>
                                      <p:tavLst>
                                        <p:tav tm="0">
                                          <p:val>
                                            <p:strVal val="#ppt_w*0.70"/>
                                          </p:val>
                                        </p:tav>
                                        <p:tav tm="100000">
                                          <p:val>
                                            <p:strVal val="#ppt_w"/>
                                          </p:val>
                                        </p:tav>
                                      </p:tavLst>
                                    </p:anim>
                                    <p:anim calcmode="lin" valueType="num">
                                      <p:cBhvr>
                                        <p:cTn id="46" dur="500" fill="hold"/>
                                        <p:tgtEl>
                                          <p:spTgt spid="13322"/>
                                        </p:tgtEl>
                                        <p:attrNameLst>
                                          <p:attrName>ppt_h</p:attrName>
                                        </p:attrNameLst>
                                      </p:cBhvr>
                                      <p:tavLst>
                                        <p:tav tm="0">
                                          <p:val>
                                            <p:strVal val="#ppt_h"/>
                                          </p:val>
                                        </p:tav>
                                        <p:tav tm="100000">
                                          <p:val>
                                            <p:strVal val="#ppt_h"/>
                                          </p:val>
                                        </p:tav>
                                      </p:tavLst>
                                    </p:anim>
                                    <p:animEffect transition="in" filter="fade">
                                      <p:cBhvr>
                                        <p:cTn id="47" dur="500"/>
                                        <p:tgtEl>
                                          <p:spTgt spid="13322"/>
                                        </p:tgtEl>
                                      </p:cBhvr>
                                    </p:animEffect>
                                  </p:childTnLst>
                                </p:cTn>
                              </p:par>
                            </p:childTnLst>
                          </p:cTn>
                        </p:par>
                        <p:par>
                          <p:cTn id="48" fill="hold" nodeType="afterGroup">
                            <p:stCondLst>
                              <p:cond delay="1500"/>
                            </p:stCondLst>
                            <p:childTnLst>
                              <p:par>
                                <p:cTn id="49" presetID="55" presetClass="entr" presetSubtype="0" fill="hold" grpId="0" nodeType="afterEffect">
                                  <p:stCondLst>
                                    <p:cond delay="0"/>
                                  </p:stCondLst>
                                  <p:childTnLst>
                                    <p:set>
                                      <p:cBhvr>
                                        <p:cTn id="50" dur="1" fill="hold">
                                          <p:stCondLst>
                                            <p:cond delay="0"/>
                                          </p:stCondLst>
                                        </p:cTn>
                                        <p:tgtEl>
                                          <p:spTgt spid="13321"/>
                                        </p:tgtEl>
                                        <p:attrNameLst>
                                          <p:attrName>style.visibility</p:attrName>
                                        </p:attrNameLst>
                                      </p:cBhvr>
                                      <p:to>
                                        <p:strVal val="visible"/>
                                      </p:to>
                                    </p:set>
                                    <p:anim calcmode="lin" valueType="num">
                                      <p:cBhvr>
                                        <p:cTn id="51" dur="500" fill="hold"/>
                                        <p:tgtEl>
                                          <p:spTgt spid="13321"/>
                                        </p:tgtEl>
                                        <p:attrNameLst>
                                          <p:attrName>ppt_w</p:attrName>
                                        </p:attrNameLst>
                                      </p:cBhvr>
                                      <p:tavLst>
                                        <p:tav tm="0">
                                          <p:val>
                                            <p:strVal val="#ppt_w*0.70"/>
                                          </p:val>
                                        </p:tav>
                                        <p:tav tm="100000">
                                          <p:val>
                                            <p:strVal val="#ppt_w"/>
                                          </p:val>
                                        </p:tav>
                                      </p:tavLst>
                                    </p:anim>
                                    <p:anim calcmode="lin" valueType="num">
                                      <p:cBhvr>
                                        <p:cTn id="52" dur="500" fill="hold"/>
                                        <p:tgtEl>
                                          <p:spTgt spid="13321"/>
                                        </p:tgtEl>
                                        <p:attrNameLst>
                                          <p:attrName>ppt_h</p:attrName>
                                        </p:attrNameLst>
                                      </p:cBhvr>
                                      <p:tavLst>
                                        <p:tav tm="0">
                                          <p:val>
                                            <p:strVal val="#ppt_h"/>
                                          </p:val>
                                        </p:tav>
                                        <p:tav tm="100000">
                                          <p:val>
                                            <p:strVal val="#ppt_h"/>
                                          </p:val>
                                        </p:tav>
                                      </p:tavLst>
                                    </p:anim>
                                    <p:animEffect transition="in" filter="fade">
                                      <p:cBhvr>
                                        <p:cTn id="53"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ldLvl="0" autoUpdateAnimBg="0"/>
      <p:bldP spid="13319" grpId="1" bldLvl="0" autoUpdateAnimBg="0"/>
      <p:bldP spid="13319" grpId="2" bldLvl="0" autoUpdateAnimBg="0"/>
      <p:bldP spid="13319" grpId="3" bldLvl="0" autoUpdateAnimBg="0"/>
      <p:bldP spid="13319" grpId="4" bldLvl="0" autoUpdateAnimBg="0"/>
      <p:bldP spid="13319" grpId="5" bldLvl="0" autoUpdateAnimBg="0"/>
      <p:bldP spid="13319" grpId="6" bldLvl="0" autoUpdateAnimBg="0"/>
      <p:bldP spid="13319" grpId="7" bldLvl="0" autoUpdateAnimBg="0"/>
      <p:bldP spid="13319" grpId="8" bldLvl="0" autoUpdateAnimBg="0"/>
      <p:bldP spid="13319" grpId="9" bldLvl="0" autoUpdateAnimBg="0"/>
      <p:bldP spid="13319" grpId="10" bldLvl="0" autoUpdateAnimBg="0"/>
      <p:bldP spid="13319" grpId="11" bldLvl="0" autoUpdateAnimBg="0"/>
      <p:bldP spid="13319" grpId="12" bldLvl="0" autoUpdateAnimBg="0"/>
      <p:bldP spid="13319" grpId="13" bldLvl="0" animBg="1" autoUpdateAnimBg="0"/>
      <p:bldP spid="13320" grpId="0" bldLvl="0" animBg="1" autoUpdateAnimBg="0"/>
      <p:bldP spid="13321" grpId="0" bldLvl="0" animBg="1" autoUpdateAnimBg="0"/>
      <p:bldP spid="13322"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9A44-60AC-39DA-46A0-E5DF0D4FA8D8}"/>
            </a:ext>
          </a:extLst>
        </p:cNvPr>
        <p:cNvGrpSpPr/>
        <p:nvPr/>
      </p:nvGrpSpPr>
      <p:grpSpPr>
        <a:xfrm>
          <a:off x="0" y="0"/>
          <a:ext cx="0" cy="0"/>
          <a:chOff x="0" y="0"/>
          <a:chExt cx="0" cy="0"/>
        </a:xfrm>
      </p:grpSpPr>
      <p:sp>
        <p:nvSpPr>
          <p:cNvPr id="18434" name="Text Box 2">
            <a:extLst>
              <a:ext uri="{FF2B5EF4-FFF2-40B4-BE49-F238E27FC236}">
                <a16:creationId xmlns:a16="http://schemas.microsoft.com/office/drawing/2014/main" id="{70E3C7C3-33D5-905A-8361-043B90FD0343}"/>
              </a:ext>
            </a:extLst>
          </p:cNvPr>
          <p:cNvSpPr txBox="1">
            <a:spLocks noChangeArrowheads="1"/>
          </p:cNvSpPr>
          <p:nvPr/>
        </p:nvSpPr>
        <p:spPr bwMode="auto">
          <a:xfrm>
            <a:off x="1968500" y="179388"/>
            <a:ext cx="4991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如何鉴别孔雀石绿鱼？</a:t>
            </a:r>
          </a:p>
        </p:txBody>
      </p:sp>
      <p:sp>
        <p:nvSpPr>
          <p:cNvPr id="19459" name="AutoShape 3">
            <a:extLst>
              <a:ext uri="{FF2B5EF4-FFF2-40B4-BE49-F238E27FC236}">
                <a16:creationId xmlns:a16="http://schemas.microsoft.com/office/drawing/2014/main" id="{FA9A3554-8972-3E97-E94F-859D6937B892}"/>
              </a:ext>
            </a:extLst>
          </p:cNvPr>
          <p:cNvSpPr>
            <a:spLocks noChangeArrowheads="1"/>
          </p:cNvSpPr>
          <p:nvPr/>
        </p:nvSpPr>
        <p:spPr bwMode="auto">
          <a:xfrm>
            <a:off x="2001552" y="1265802"/>
            <a:ext cx="7921625" cy="1187450"/>
          </a:xfrm>
          <a:prstGeom prst="chevron">
            <a:avLst>
              <a:gd name="adj" fmla="val 60071"/>
            </a:avLst>
          </a:prstGeom>
          <a:solidFill>
            <a:schemeClr val="accent1"/>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9460" name="Text Box 4">
            <a:extLst>
              <a:ext uri="{FF2B5EF4-FFF2-40B4-BE49-F238E27FC236}">
                <a16:creationId xmlns:a16="http://schemas.microsoft.com/office/drawing/2014/main" id="{5F284FBE-C086-5B51-7BBD-9AF8D02DF345}"/>
              </a:ext>
            </a:extLst>
          </p:cNvPr>
          <p:cNvSpPr txBox="1">
            <a:spLocks noChangeArrowheads="1"/>
          </p:cNvSpPr>
          <p:nvPr/>
        </p:nvSpPr>
        <p:spPr bwMode="auto">
          <a:xfrm>
            <a:off x="2582965" y="1335677"/>
            <a:ext cx="70564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CN" altLang="zh-CN" sz="24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rPr>
              <a:t>一是看鱼鳞的创伤是否着色。受创伤的鱼经过浓度大的“孔雀石绿”浸泡后，表面现象发绿，严重的呈青草绿色。 </a:t>
            </a:r>
          </a:p>
        </p:txBody>
      </p:sp>
      <p:sp>
        <p:nvSpPr>
          <p:cNvPr id="19461" name="AutoShape 5">
            <a:extLst>
              <a:ext uri="{FF2B5EF4-FFF2-40B4-BE49-F238E27FC236}">
                <a16:creationId xmlns:a16="http://schemas.microsoft.com/office/drawing/2014/main" id="{DBA69F3C-A070-708B-1F24-C5AB0D3B28CC}"/>
              </a:ext>
            </a:extLst>
          </p:cNvPr>
          <p:cNvSpPr>
            <a:spLocks noChangeArrowheads="1"/>
          </p:cNvSpPr>
          <p:nvPr/>
        </p:nvSpPr>
        <p:spPr bwMode="auto">
          <a:xfrm>
            <a:off x="2001552" y="2668024"/>
            <a:ext cx="7921625" cy="822325"/>
          </a:xfrm>
          <a:prstGeom prst="chevron">
            <a:avLst>
              <a:gd name="adj" fmla="val 64890"/>
            </a:avLst>
          </a:prstGeom>
          <a:solidFill>
            <a:schemeClr val="accent1"/>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9462" name="Text Box 6">
            <a:extLst>
              <a:ext uri="{FF2B5EF4-FFF2-40B4-BE49-F238E27FC236}">
                <a16:creationId xmlns:a16="http://schemas.microsoft.com/office/drawing/2014/main" id="{C5BFDEDD-958E-24FB-F6FE-C50EB99E3619}"/>
              </a:ext>
            </a:extLst>
          </p:cNvPr>
          <p:cNvSpPr txBox="1">
            <a:spLocks noChangeArrowheads="1"/>
          </p:cNvSpPr>
          <p:nvPr/>
        </p:nvSpPr>
        <p:spPr bwMode="auto">
          <a:xfrm>
            <a:off x="2581379" y="2649022"/>
            <a:ext cx="70580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CN" altLang="zh-CN" sz="24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sym typeface="Arial" panose="020B0604020202020204" pitchFamily="34" charset="0"/>
              </a:rPr>
              <a:t>二是看鱼的鳍条。正常情况下，鱼的鳍条应是白色，被浸泡过的易着色。 </a:t>
            </a:r>
          </a:p>
        </p:txBody>
      </p:sp>
      <p:sp>
        <p:nvSpPr>
          <p:cNvPr id="19463" name="AutoShape 7">
            <a:extLst>
              <a:ext uri="{FF2B5EF4-FFF2-40B4-BE49-F238E27FC236}">
                <a16:creationId xmlns:a16="http://schemas.microsoft.com/office/drawing/2014/main" id="{02480C66-96A4-E54D-2C7A-8872B678A28F}"/>
              </a:ext>
            </a:extLst>
          </p:cNvPr>
          <p:cNvSpPr>
            <a:spLocks noChangeArrowheads="1"/>
          </p:cNvSpPr>
          <p:nvPr/>
        </p:nvSpPr>
        <p:spPr bwMode="auto">
          <a:xfrm>
            <a:off x="2135188" y="3708716"/>
            <a:ext cx="7921625" cy="457200"/>
          </a:xfrm>
          <a:prstGeom prst="chevron">
            <a:avLst>
              <a:gd name="adj" fmla="val 83905"/>
            </a:avLst>
          </a:prstGeom>
          <a:solidFill>
            <a:schemeClr val="accent1"/>
          </a:solidFill>
          <a:ln w="2857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9464" name="Text Box 8">
            <a:extLst>
              <a:ext uri="{FF2B5EF4-FFF2-40B4-BE49-F238E27FC236}">
                <a16:creationId xmlns:a16="http://schemas.microsoft.com/office/drawing/2014/main" id="{DED441A7-1A00-D72A-A311-4D306AFF623B}"/>
              </a:ext>
            </a:extLst>
          </p:cNvPr>
          <p:cNvSpPr txBox="1">
            <a:spLocks noChangeArrowheads="1"/>
          </p:cNvSpPr>
          <p:nvPr/>
        </p:nvSpPr>
        <p:spPr bwMode="auto">
          <a:xfrm>
            <a:off x="2582966" y="3708716"/>
            <a:ext cx="705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zh-CN" altLang="zh-CN" sz="2400" b="1" i="0" u="none" strike="noStrike" kern="1200" cap="none" spc="0" normalizeH="0" baseline="0" noProof="0" dirty="0">
                <a:ln>
                  <a:noFill/>
                </a:ln>
                <a:solidFill>
                  <a:srgbClr val="003300"/>
                </a:solidFill>
                <a:effectLst/>
                <a:uLnTx/>
                <a:uFillTx/>
                <a:latin typeface="Arial" panose="020B0604020202020204" pitchFamily="34" charset="0"/>
                <a:ea typeface="宋体" panose="02010600030101010101" pitchFamily="2" charset="-122"/>
                <a:cs typeface="+mn-cs"/>
                <a:sym typeface="Arial" panose="020B0604020202020204" pitchFamily="34" charset="0"/>
              </a:rPr>
              <a:t>三是若发现通体色泽发亮的鱼应警惕。</a:t>
            </a:r>
          </a:p>
        </p:txBody>
      </p:sp>
      <p:pic>
        <p:nvPicPr>
          <p:cNvPr id="3" name="图片 2">
            <a:extLst>
              <a:ext uri="{FF2B5EF4-FFF2-40B4-BE49-F238E27FC236}">
                <a16:creationId xmlns:a16="http://schemas.microsoft.com/office/drawing/2014/main" id="{717BC032-9635-DBB4-403A-271F66D16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632" y="4384285"/>
            <a:ext cx="2838490" cy="2354061"/>
          </a:xfrm>
          <a:prstGeom prst="rect">
            <a:avLst/>
          </a:prstGeom>
        </p:spPr>
      </p:pic>
      <p:pic>
        <p:nvPicPr>
          <p:cNvPr id="5" name="图片 4">
            <a:extLst>
              <a:ext uri="{FF2B5EF4-FFF2-40B4-BE49-F238E27FC236}">
                <a16:creationId xmlns:a16="http://schemas.microsoft.com/office/drawing/2014/main" id="{D0C27DB5-E5A1-0F1A-9EA7-C7395A88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687" y="4384284"/>
            <a:ext cx="2436633" cy="2393396"/>
          </a:xfrm>
          <a:prstGeom prst="rect">
            <a:avLst/>
          </a:prstGeom>
        </p:spPr>
      </p:pic>
    </p:spTree>
    <p:extLst>
      <p:ext uri="{BB962C8B-B14F-4D97-AF65-F5344CB8AC3E}">
        <p14:creationId xmlns:p14="http://schemas.microsoft.com/office/powerpoint/2010/main" val="330302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0-#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459"/>
                                        </p:tgtEl>
                                        <p:attrNameLst>
                                          <p:attrName>style.visibility</p:attrName>
                                        </p:attrNameLst>
                                      </p:cBhvr>
                                      <p:to>
                                        <p:strVal val="visible"/>
                                      </p:to>
                                    </p:set>
                                    <p:anim calcmode="lin" valueType="num">
                                      <p:cBhvr additive="base">
                                        <p:cTn id="11" dur="500" fill="hold"/>
                                        <p:tgtEl>
                                          <p:spTgt spid="19459"/>
                                        </p:tgtEl>
                                        <p:attrNameLst>
                                          <p:attrName>ppt_x</p:attrName>
                                        </p:attrNameLst>
                                      </p:cBhvr>
                                      <p:tavLst>
                                        <p:tav tm="0">
                                          <p:val>
                                            <p:strVal val="0-#ppt_w/2"/>
                                          </p:val>
                                        </p:tav>
                                        <p:tav tm="100000">
                                          <p:val>
                                            <p:strVal val="#ppt_x"/>
                                          </p:val>
                                        </p:tav>
                                      </p:tavLst>
                                    </p:anim>
                                    <p:anim calcmode="lin" valueType="num">
                                      <p:cBhvr additive="base">
                                        <p:cTn id="12" dur="500" fill="hold"/>
                                        <p:tgtEl>
                                          <p:spTgt spid="1945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9462"/>
                                        </p:tgtEl>
                                        <p:attrNameLst>
                                          <p:attrName>style.visibility</p:attrName>
                                        </p:attrNameLst>
                                      </p:cBhvr>
                                      <p:to>
                                        <p:strVal val="visible"/>
                                      </p:to>
                                    </p:set>
                                    <p:anim calcmode="lin" valueType="num">
                                      <p:cBhvr additive="base">
                                        <p:cTn id="16" dur="500" fill="hold"/>
                                        <p:tgtEl>
                                          <p:spTgt spid="19462"/>
                                        </p:tgtEl>
                                        <p:attrNameLst>
                                          <p:attrName>ppt_x</p:attrName>
                                        </p:attrNameLst>
                                      </p:cBhvr>
                                      <p:tavLst>
                                        <p:tav tm="0">
                                          <p:val>
                                            <p:strVal val="0-#ppt_w/2"/>
                                          </p:val>
                                        </p:tav>
                                        <p:tav tm="100000">
                                          <p:val>
                                            <p:strVal val="#ppt_x"/>
                                          </p:val>
                                        </p:tav>
                                      </p:tavLst>
                                    </p:anim>
                                    <p:anim calcmode="lin" valueType="num">
                                      <p:cBhvr additive="base">
                                        <p:cTn id="17" dur="500" fill="hold"/>
                                        <p:tgtEl>
                                          <p:spTgt spid="194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9461"/>
                                        </p:tgtEl>
                                        <p:attrNameLst>
                                          <p:attrName>style.visibility</p:attrName>
                                        </p:attrNameLst>
                                      </p:cBhvr>
                                      <p:to>
                                        <p:strVal val="visible"/>
                                      </p:to>
                                    </p:set>
                                    <p:anim calcmode="lin" valueType="num">
                                      <p:cBhvr additive="base">
                                        <p:cTn id="20" dur="500" fill="hold"/>
                                        <p:tgtEl>
                                          <p:spTgt spid="19461"/>
                                        </p:tgtEl>
                                        <p:attrNameLst>
                                          <p:attrName>ppt_x</p:attrName>
                                        </p:attrNameLst>
                                      </p:cBhvr>
                                      <p:tavLst>
                                        <p:tav tm="0">
                                          <p:val>
                                            <p:strVal val="0-#ppt_w/2"/>
                                          </p:val>
                                        </p:tav>
                                        <p:tav tm="100000">
                                          <p:val>
                                            <p:strVal val="#ppt_x"/>
                                          </p:val>
                                        </p:tav>
                                      </p:tavLst>
                                    </p:anim>
                                    <p:anim calcmode="lin" valueType="num">
                                      <p:cBhvr additive="base">
                                        <p:cTn id="21" dur="500" fill="hold"/>
                                        <p:tgtEl>
                                          <p:spTgt spid="1946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9464"/>
                                        </p:tgtEl>
                                        <p:attrNameLst>
                                          <p:attrName>style.visibility</p:attrName>
                                        </p:attrNameLst>
                                      </p:cBhvr>
                                      <p:to>
                                        <p:strVal val="visible"/>
                                      </p:to>
                                    </p:set>
                                    <p:anim calcmode="lin" valueType="num">
                                      <p:cBhvr additive="base">
                                        <p:cTn id="25" dur="500" fill="hold"/>
                                        <p:tgtEl>
                                          <p:spTgt spid="19464"/>
                                        </p:tgtEl>
                                        <p:attrNameLst>
                                          <p:attrName>ppt_x</p:attrName>
                                        </p:attrNameLst>
                                      </p:cBhvr>
                                      <p:tavLst>
                                        <p:tav tm="0">
                                          <p:val>
                                            <p:strVal val="0-#ppt_w/2"/>
                                          </p:val>
                                        </p:tav>
                                        <p:tav tm="100000">
                                          <p:val>
                                            <p:strVal val="#ppt_x"/>
                                          </p:val>
                                        </p:tav>
                                      </p:tavLst>
                                    </p:anim>
                                    <p:anim calcmode="lin" valueType="num">
                                      <p:cBhvr additive="base">
                                        <p:cTn id="26" dur="500" fill="hold"/>
                                        <p:tgtEl>
                                          <p:spTgt spid="1946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9463"/>
                                        </p:tgtEl>
                                        <p:attrNameLst>
                                          <p:attrName>style.visibility</p:attrName>
                                        </p:attrNameLst>
                                      </p:cBhvr>
                                      <p:to>
                                        <p:strVal val="visible"/>
                                      </p:to>
                                    </p:set>
                                    <p:anim calcmode="lin" valueType="num">
                                      <p:cBhvr additive="base">
                                        <p:cTn id="29" dur="500" fill="hold"/>
                                        <p:tgtEl>
                                          <p:spTgt spid="19463"/>
                                        </p:tgtEl>
                                        <p:attrNameLst>
                                          <p:attrName>ppt_x</p:attrName>
                                        </p:attrNameLst>
                                      </p:cBhvr>
                                      <p:tavLst>
                                        <p:tav tm="0">
                                          <p:val>
                                            <p:strVal val="0-#ppt_w/2"/>
                                          </p:val>
                                        </p:tav>
                                        <p:tav tm="100000">
                                          <p:val>
                                            <p:strVal val="#ppt_x"/>
                                          </p:val>
                                        </p:tav>
                                      </p:tavLst>
                                    </p:anim>
                                    <p:anim calcmode="lin" valueType="num">
                                      <p:cBhvr additive="base">
                                        <p:cTn id="30"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ldLvl="0" autoUpdateAnimBg="0"/>
      <p:bldP spid="19462" grpId="0" bldLvl="0" autoUpdateAnimBg="0"/>
      <p:bldP spid="19464"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79C5584D-D852-BA5C-9545-01DD5B412835}"/>
              </a:ext>
            </a:extLst>
          </p:cNvPr>
          <p:cNvSpPr txBox="1">
            <a:spLocks noChangeArrowheads="1"/>
          </p:cNvSpPr>
          <p:nvPr/>
        </p:nvSpPr>
        <p:spPr bwMode="auto">
          <a:xfrm>
            <a:off x="1614285" y="1676400"/>
            <a:ext cx="874112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50000"/>
              </a:lnSpc>
              <a:spcBef>
                <a:spcPct val="0"/>
              </a:spcBef>
              <a:spcAft>
                <a:spcPct val="0"/>
              </a:spcAft>
              <a:buClrTx/>
              <a:buSzPct val="100000"/>
              <a:buFont typeface="Wingdings" panose="05000000000000000000" pitchFamily="2" charset="2"/>
              <a:buChar char="u"/>
              <a:tabLst/>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渔业行政管理部门</a:t>
            </a:r>
            <a:r>
              <a:rPr kumimoji="0" lang="zh-CN" altLang="en-US"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要管理好孔雀石绿的销售和使用环节。</a:t>
            </a:r>
            <a:endParaRPr kumimoji="0" lang="en-US" altLang="zh-CN"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900" marR="0" lvl="0" indent="-342900" algn="l" defTabSz="914400" rtl="0" eaLnBrk="1" fontAlgn="base" latinLnBrk="0" hangingPunct="1">
              <a:lnSpc>
                <a:spcPct val="150000"/>
              </a:lnSpc>
              <a:spcBef>
                <a:spcPct val="0"/>
              </a:spcBef>
              <a:spcAft>
                <a:spcPct val="0"/>
              </a:spcAft>
              <a:buClrTx/>
              <a:buSzPct val="100000"/>
              <a:buFont typeface="Wingdings" panose="05000000000000000000" pitchFamily="2" charset="2"/>
              <a:buChar char="u"/>
              <a:tabLst/>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食品监督部门</a:t>
            </a:r>
            <a:r>
              <a:rPr kumimoji="0" lang="zh-CN" altLang="en-US"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要加强水产品养殖环境监测和运输保藏环境检查，完善产品品质检测技术，加重非法使用的处罚力度。</a:t>
            </a:r>
            <a:endParaRPr kumimoji="0" lang="en-US" altLang="zh-CN"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342900" marR="0" lvl="0" indent="-342900" algn="l" defTabSz="914400" rtl="0" eaLnBrk="1" fontAlgn="base" latinLnBrk="0" hangingPunct="1">
              <a:lnSpc>
                <a:spcPct val="150000"/>
              </a:lnSpc>
              <a:spcBef>
                <a:spcPct val="0"/>
              </a:spcBef>
              <a:spcAft>
                <a:spcPct val="0"/>
              </a:spcAft>
              <a:buClrTx/>
              <a:buSzPct val="100000"/>
              <a:buFont typeface="Wingdings" panose="05000000000000000000" pitchFamily="2" charset="2"/>
              <a:buChar char="u"/>
              <a:tabLst/>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消费者</a:t>
            </a:r>
            <a:r>
              <a:rPr kumimoji="0" lang="zh-CN" altLang="en-US"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要从正规大型商场超市购买水产品，发现水产品颜色异常的，应避免购买，并向食品监管部门报告。</a:t>
            </a:r>
            <a:endParaRPr kumimoji="0" lang="en-US" altLang="zh-CN"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100000"/>
              <a:buFont typeface="Wingdings" panose="05000000000000000000" pitchFamily="2" charset="2"/>
              <a:buChar char="Ø"/>
              <a:tabLst/>
              <a:defRPr/>
            </a:pPr>
            <a:endParaRPr kumimoji="0" lang="zh-CN" altLang="zh-CN" sz="2400" b="0" i="0" u="none" strike="noStrike" kern="1200" cap="none" spc="0" normalizeH="0" baseline="0" noProof="0" dirty="0">
              <a:ln>
                <a:noFill/>
              </a:ln>
              <a:solidFill>
                <a:srgbClr val="0033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462" name="Text Box 6">
            <a:extLst>
              <a:ext uri="{FF2B5EF4-FFF2-40B4-BE49-F238E27FC236}">
                <a16:creationId xmlns:a16="http://schemas.microsoft.com/office/drawing/2014/main" id="{94EDB953-F973-19DF-3B3B-52CDAB569E9F}"/>
              </a:ext>
            </a:extLst>
          </p:cNvPr>
          <p:cNvSpPr txBox="1">
            <a:spLocks noChangeArrowheads="1"/>
          </p:cNvSpPr>
          <p:nvPr/>
        </p:nvSpPr>
        <p:spPr bwMode="auto">
          <a:xfrm>
            <a:off x="1599233" y="240507"/>
            <a:ext cx="21609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rgbClr val="FF0000"/>
                </a:solidFill>
                <a:latin typeface="Arial" panose="020B0604020202020204" pitchFamily="34" charset="0"/>
                <a:ea typeface="宋体" panose="02010600030101010101" pitchFamily="2" charset="-122"/>
              </a:defRPr>
            </a:lvl1pPr>
            <a:lvl2pPr marL="742950" indent="-285750">
              <a:defRPr b="1">
                <a:solidFill>
                  <a:srgbClr val="FF0000"/>
                </a:solidFill>
                <a:latin typeface="Arial" panose="020B0604020202020204" pitchFamily="34" charset="0"/>
                <a:ea typeface="宋体" panose="02010600030101010101" pitchFamily="2" charset="-122"/>
              </a:defRPr>
            </a:lvl2pPr>
            <a:lvl3pPr marL="1143000" indent="-228600">
              <a:defRPr b="1">
                <a:solidFill>
                  <a:srgbClr val="FF0000"/>
                </a:solidFill>
                <a:latin typeface="Arial" panose="020B0604020202020204" pitchFamily="34" charset="0"/>
                <a:ea typeface="宋体" panose="02010600030101010101" pitchFamily="2" charset="-122"/>
              </a:defRPr>
            </a:lvl3pPr>
            <a:lvl4pPr marL="1600200" indent="-228600">
              <a:defRPr b="1">
                <a:solidFill>
                  <a:srgbClr val="FF0000"/>
                </a:solidFill>
                <a:latin typeface="Arial" panose="020B0604020202020204" pitchFamily="34" charset="0"/>
                <a:ea typeface="宋体" panose="02010600030101010101" pitchFamily="2" charset="-122"/>
              </a:defRPr>
            </a:lvl4pPr>
            <a:lvl5pPr marL="2057400" indent="-228600">
              <a:defRPr b="1">
                <a:solidFill>
                  <a:srgbClr val="FF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FF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案例启示</a:t>
            </a:r>
          </a:p>
        </p:txBody>
      </p:sp>
      <p:pic>
        <p:nvPicPr>
          <p:cNvPr id="19463" name="Picture 7" descr="middle5k8k0wib">
            <a:extLst>
              <a:ext uri="{FF2B5EF4-FFF2-40B4-BE49-F238E27FC236}">
                <a16:creationId xmlns:a16="http://schemas.microsoft.com/office/drawing/2014/main" id="{0DE69CF4-68FE-14AE-605C-C3241F550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907" y="4724400"/>
            <a:ext cx="4031556" cy="17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1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1+#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1469390" y="1736090"/>
            <a:ext cx="8751570" cy="2400300"/>
            <a:chOff x="2540000" y="1736106"/>
            <a:chExt cx="5870074" cy="2400464"/>
          </a:xfrm>
        </p:grpSpPr>
        <p:sp>
          <p:nvSpPr>
            <p:cNvPr id="4" name="矩形: 圆角 3"/>
            <p:cNvSpPr/>
            <p:nvPr/>
          </p:nvSpPr>
          <p:spPr>
            <a:xfrm>
              <a:off x="2540000" y="2817585"/>
              <a:ext cx="5870074" cy="1318985"/>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649888" y="2750905"/>
              <a:ext cx="5760186" cy="1318985"/>
            </a:xfrm>
            <a:prstGeom prst="rect">
              <a:avLst/>
            </a:prstGeom>
            <a:noFill/>
          </p:spPr>
          <p:txBody>
            <a:bodyPr wrap="square" tIns="431800" rtlCol="0">
              <a:noAutofit/>
            </a:bodyPr>
            <a:lstStyle/>
            <a:p>
              <a:pPr indent="0" algn="l" fontAlgn="auto"/>
              <a:r>
                <a:rPr lang="zh-CN" altLang="en-US" sz="4000" spc="400" dirty="0">
                  <a:solidFill>
                    <a:schemeClr val="bg1"/>
                  </a:solidFill>
                  <a:effectLst>
                    <a:outerShdw blurRad="76200" dist="38100" dir="5400000" algn="t" rotWithShape="0">
                      <a:prstClr val="black">
                        <a:alpha val="22000"/>
                      </a:prstClr>
                    </a:outerShdw>
                  </a:effectLst>
                  <a:cs typeface="+mn-ea"/>
                  <a:sym typeface="+mn-lt"/>
                </a:rPr>
                <a:t>非法添加硼砂引发的食品安全案例</a:t>
              </a:r>
            </a:p>
          </p:txBody>
        </p:sp>
        <p:sp>
          <p:nvSpPr>
            <p:cNvPr id="12" name="文本框 11"/>
            <p:cNvSpPr txBox="1"/>
            <p:nvPr/>
          </p:nvSpPr>
          <p:spPr>
            <a:xfrm>
              <a:off x="4877338" y="1736106"/>
              <a:ext cx="1003049" cy="1014799"/>
            </a:xfrm>
            <a:prstGeom prst="rect">
              <a:avLst/>
            </a:prstGeom>
            <a:noFill/>
          </p:spPr>
          <p:txBody>
            <a:bodyPr wrap="square" rtlCol="0">
              <a:spAutoFit/>
            </a:bodyPr>
            <a:lstStyle/>
            <a:p>
              <a:pPr algn="ctr"/>
              <a:r>
                <a:rPr lang="en-US" altLang="zh-CN" sz="6000" dirty="0">
                  <a:solidFill>
                    <a:srgbClr val="27776D"/>
                  </a:solidFill>
                  <a:effectLst>
                    <a:outerShdw blurRad="38100" dist="38100" dir="2700000" algn="tl">
                      <a:srgbClr val="000000">
                        <a:alpha val="43137"/>
                      </a:srgbClr>
                    </a:outerShdw>
                  </a:effectLst>
                  <a:cs typeface="+mn-ea"/>
                  <a:sym typeface="+mn-lt"/>
                </a:rPr>
                <a:t>03</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96108" y="-2181679"/>
            <a:ext cx="4363358" cy="43633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299455" y="356507"/>
            <a:ext cx="1326144" cy="1326144"/>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2112402" y="975030"/>
            <a:ext cx="3315942" cy="877799"/>
            <a:chOff x="2112402" y="975030"/>
            <a:chExt cx="3315942" cy="877799"/>
          </a:xfrm>
        </p:grpSpPr>
        <p:sp>
          <p:nvSpPr>
            <p:cNvPr id="5" name="矩形: 圆角 4"/>
            <p:cNvSpPr/>
            <p:nvPr/>
          </p:nvSpPr>
          <p:spPr>
            <a:xfrm>
              <a:off x="2112402" y="975030"/>
              <a:ext cx="3315942" cy="877799"/>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417716" y="1059986"/>
              <a:ext cx="1232264" cy="707886"/>
            </a:xfrm>
            <a:prstGeom prst="rect">
              <a:avLst/>
            </a:prstGeom>
            <a:noFill/>
          </p:spPr>
          <p:txBody>
            <a:bodyPr wrap="square" rtlCol="0">
              <a:spAutoFit/>
            </a:bodyPr>
            <a:lstStyle/>
            <a:p>
              <a:r>
                <a:rPr lang="zh-CN" altLang="en-US" sz="4000" dirty="0">
                  <a:solidFill>
                    <a:schemeClr val="bg1"/>
                  </a:solidFill>
                  <a:effectLst>
                    <a:outerShdw blurRad="38100" dist="38100" dir="2700000" algn="tl">
                      <a:srgbClr val="000000">
                        <a:alpha val="43137"/>
                      </a:srgbClr>
                    </a:outerShdw>
                  </a:effectLst>
                  <a:cs typeface="+mn-ea"/>
                  <a:sym typeface="+mn-lt"/>
                </a:rPr>
                <a:t>目录</a:t>
              </a:r>
            </a:p>
          </p:txBody>
        </p:sp>
        <p:cxnSp>
          <p:nvCxnSpPr>
            <p:cNvPr id="8" name="直接连接符 7"/>
            <p:cNvCxnSpPr/>
            <p:nvPr/>
          </p:nvCxnSpPr>
          <p:spPr>
            <a:xfrm flipV="1">
              <a:off x="3649980" y="1190914"/>
              <a:ext cx="123825" cy="4917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800121" y="1280269"/>
              <a:ext cx="1628223" cy="369332"/>
            </a:xfrm>
            <a:prstGeom prst="rect">
              <a:avLst/>
            </a:prstGeom>
            <a:noFill/>
          </p:spPr>
          <p:txBody>
            <a:bodyPr wrap="square" rtlCol="0">
              <a:spAutoFit/>
            </a:bodyPr>
            <a:lstStyle/>
            <a:p>
              <a:r>
                <a:rPr lang="en-US" altLang="zh-CN" dirty="0">
                  <a:solidFill>
                    <a:schemeClr val="bg1"/>
                  </a:solidFill>
                  <a:effectLst>
                    <a:outerShdw blurRad="38100" dist="38100" dir="2700000" algn="tl">
                      <a:srgbClr val="000000">
                        <a:alpha val="43137"/>
                      </a:srgbClr>
                    </a:outerShdw>
                  </a:effectLst>
                  <a:cs typeface="+mn-ea"/>
                  <a:sym typeface="+mn-lt"/>
                </a:rPr>
                <a:t>CONTENTES</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12" name="组合 11"/>
          <p:cNvGrpSpPr/>
          <p:nvPr>
            <p:custDataLst>
              <p:tags r:id="rId1"/>
            </p:custDataLst>
          </p:nvPr>
        </p:nvGrpSpPr>
        <p:grpSpPr>
          <a:xfrm>
            <a:off x="1215534" y="2440957"/>
            <a:ext cx="952500" cy="584775"/>
            <a:chOff x="6762561" y="1160797"/>
            <a:chExt cx="952500" cy="584775"/>
          </a:xfrm>
        </p:grpSpPr>
        <p:sp>
          <p:nvSpPr>
            <p:cNvPr id="13" name="矩形 12"/>
            <p:cNvSpPr/>
            <p:nvPr>
              <p:custDataLst>
                <p:tags r:id="rId15"/>
              </p:custDataLst>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7776D"/>
                </a:solidFill>
                <a:cs typeface="+mn-ea"/>
                <a:sym typeface="+mn-lt"/>
              </a:endParaRPr>
            </a:p>
          </p:txBody>
        </p:sp>
        <p:sp>
          <p:nvSpPr>
            <p:cNvPr id="14" name="文本框 13"/>
            <p:cNvSpPr txBox="1"/>
            <p:nvPr>
              <p:custDataLst>
                <p:tags r:id="rId16"/>
              </p:custDataLst>
            </p:nvPr>
          </p:nvSpPr>
          <p:spPr>
            <a:xfrm>
              <a:off x="6787961" y="1160797"/>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01</a:t>
              </a:r>
              <a:endParaRPr lang="zh-CN" altLang="en-US" sz="3200" dirty="0">
                <a:solidFill>
                  <a:srgbClr val="27776D"/>
                </a:solidFill>
                <a:cs typeface="+mn-ea"/>
                <a:sym typeface="+mn-lt"/>
              </a:endParaRPr>
            </a:p>
          </p:txBody>
        </p:sp>
      </p:grpSp>
      <p:sp>
        <p:nvSpPr>
          <p:cNvPr id="16" name="文本框 15"/>
          <p:cNvSpPr txBox="1"/>
          <p:nvPr>
            <p:custDataLst>
              <p:tags r:id="rId2"/>
            </p:custDataLst>
          </p:nvPr>
        </p:nvSpPr>
        <p:spPr>
          <a:xfrm>
            <a:off x="2408555" y="2409825"/>
            <a:ext cx="8550275" cy="645160"/>
          </a:xfrm>
          <a:prstGeom prst="rect">
            <a:avLst/>
          </a:prstGeom>
          <a:noFill/>
        </p:spPr>
        <p:txBody>
          <a:bodyPr wrap="square" rtlCol="0">
            <a:sp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硼砂的概述</a:t>
            </a:r>
          </a:p>
        </p:txBody>
      </p:sp>
      <p:grpSp>
        <p:nvGrpSpPr>
          <p:cNvPr id="24" name="组合 23"/>
          <p:cNvGrpSpPr/>
          <p:nvPr>
            <p:custDataLst>
              <p:tags r:id="rId3"/>
            </p:custDataLst>
          </p:nvPr>
        </p:nvGrpSpPr>
        <p:grpSpPr>
          <a:xfrm>
            <a:off x="1217600" y="3451415"/>
            <a:ext cx="952500" cy="584775"/>
            <a:chOff x="6762561" y="2351806"/>
            <a:chExt cx="952500" cy="584775"/>
          </a:xfrm>
        </p:grpSpPr>
        <p:sp>
          <p:nvSpPr>
            <p:cNvPr id="25" name="矩形 24"/>
            <p:cNvSpPr/>
            <p:nvPr>
              <p:custDataLst>
                <p:tags r:id="rId13"/>
              </p:custDataLst>
            </p:nvPr>
          </p:nvSpPr>
          <p:spPr>
            <a:xfrm>
              <a:off x="6762561" y="2399546"/>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776D"/>
                </a:solidFill>
                <a:cs typeface="+mn-ea"/>
                <a:sym typeface="+mn-lt"/>
              </a:endParaRPr>
            </a:p>
          </p:txBody>
        </p:sp>
        <p:sp>
          <p:nvSpPr>
            <p:cNvPr id="26" name="文本框 25"/>
            <p:cNvSpPr txBox="1"/>
            <p:nvPr>
              <p:custDataLst>
                <p:tags r:id="rId14"/>
              </p:custDataLst>
            </p:nvPr>
          </p:nvSpPr>
          <p:spPr>
            <a:xfrm>
              <a:off x="6785507" y="2351806"/>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02</a:t>
              </a:r>
              <a:endParaRPr lang="zh-CN" altLang="en-US" sz="3200" dirty="0">
                <a:solidFill>
                  <a:srgbClr val="27776D"/>
                </a:solidFill>
                <a:cs typeface="+mn-ea"/>
                <a:sym typeface="+mn-lt"/>
              </a:endParaRPr>
            </a:p>
          </p:txBody>
        </p:sp>
      </p:grpSp>
      <p:sp>
        <p:nvSpPr>
          <p:cNvPr id="28" name="文本框 27"/>
          <p:cNvSpPr txBox="1"/>
          <p:nvPr>
            <p:custDataLst>
              <p:tags r:id="rId4"/>
            </p:custDataLst>
          </p:nvPr>
        </p:nvSpPr>
        <p:spPr>
          <a:xfrm>
            <a:off x="2408555" y="3451225"/>
            <a:ext cx="8977630" cy="902335"/>
          </a:xfrm>
          <a:prstGeom prst="rect">
            <a:avLst/>
          </a:prstGeom>
          <a:noFill/>
        </p:spPr>
        <p:txBody>
          <a:bodyPr wrap="square" rtlCol="0">
            <a:no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案例概述</a:t>
            </a:r>
          </a:p>
        </p:txBody>
      </p:sp>
      <p:grpSp>
        <p:nvGrpSpPr>
          <p:cNvPr id="30" name="组合 29"/>
          <p:cNvGrpSpPr/>
          <p:nvPr>
            <p:custDataLst>
              <p:tags r:id="rId5"/>
            </p:custDataLst>
          </p:nvPr>
        </p:nvGrpSpPr>
        <p:grpSpPr>
          <a:xfrm>
            <a:off x="1190134" y="4461304"/>
            <a:ext cx="952500" cy="584775"/>
            <a:chOff x="6762561" y="3550725"/>
            <a:chExt cx="952500" cy="584775"/>
          </a:xfrm>
        </p:grpSpPr>
        <p:sp>
          <p:nvSpPr>
            <p:cNvPr id="31" name="矩形 30"/>
            <p:cNvSpPr/>
            <p:nvPr>
              <p:custDataLst>
                <p:tags r:id="rId11"/>
              </p:custDataLst>
            </p:nvPr>
          </p:nvSpPr>
          <p:spPr>
            <a:xfrm>
              <a:off x="6762561" y="3601813"/>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776D"/>
                </a:solidFill>
                <a:cs typeface="+mn-ea"/>
                <a:sym typeface="+mn-lt"/>
              </a:endParaRPr>
            </a:p>
          </p:txBody>
        </p:sp>
        <p:sp>
          <p:nvSpPr>
            <p:cNvPr id="32" name="文本框 31"/>
            <p:cNvSpPr txBox="1"/>
            <p:nvPr>
              <p:custDataLst>
                <p:tags r:id="rId12"/>
              </p:custDataLst>
            </p:nvPr>
          </p:nvSpPr>
          <p:spPr>
            <a:xfrm>
              <a:off x="6785507" y="3550725"/>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03</a:t>
              </a:r>
              <a:endParaRPr lang="zh-CN" altLang="en-US" sz="3200" dirty="0">
                <a:solidFill>
                  <a:srgbClr val="27776D"/>
                </a:solidFill>
                <a:cs typeface="+mn-ea"/>
                <a:sym typeface="+mn-lt"/>
              </a:endParaRPr>
            </a:p>
          </p:txBody>
        </p:sp>
      </p:grpSp>
      <p:sp>
        <p:nvSpPr>
          <p:cNvPr id="34" name="文本框 33"/>
          <p:cNvSpPr txBox="1"/>
          <p:nvPr>
            <p:custDataLst>
              <p:tags r:id="rId6"/>
            </p:custDataLst>
          </p:nvPr>
        </p:nvSpPr>
        <p:spPr>
          <a:xfrm>
            <a:off x="2417445" y="4461510"/>
            <a:ext cx="8414385" cy="645160"/>
          </a:xfrm>
          <a:prstGeom prst="rect">
            <a:avLst/>
          </a:prstGeom>
          <a:noFill/>
        </p:spPr>
        <p:txBody>
          <a:bodyPr wrap="square" rtlCol="0">
            <a:sp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硼砂的致病性及其危害</a:t>
            </a:r>
          </a:p>
        </p:txBody>
      </p:sp>
      <p:grpSp>
        <p:nvGrpSpPr>
          <p:cNvPr id="36" name="组合 35"/>
          <p:cNvGrpSpPr/>
          <p:nvPr>
            <p:custDataLst>
              <p:tags r:id="rId7"/>
            </p:custDataLst>
          </p:nvPr>
        </p:nvGrpSpPr>
        <p:grpSpPr>
          <a:xfrm>
            <a:off x="1192921" y="5526198"/>
            <a:ext cx="952500" cy="584775"/>
            <a:chOff x="6762561" y="4752991"/>
            <a:chExt cx="952500" cy="584775"/>
          </a:xfrm>
        </p:grpSpPr>
        <p:sp>
          <p:nvSpPr>
            <p:cNvPr id="37" name="矩形 36"/>
            <p:cNvSpPr/>
            <p:nvPr>
              <p:custDataLst>
                <p:tags r:id="rId9"/>
              </p:custDataLst>
            </p:nvPr>
          </p:nvSpPr>
          <p:spPr>
            <a:xfrm>
              <a:off x="6762561" y="48040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776D"/>
                </a:solidFill>
                <a:cs typeface="+mn-ea"/>
                <a:sym typeface="+mn-lt"/>
              </a:endParaRPr>
            </a:p>
          </p:txBody>
        </p:sp>
        <p:sp>
          <p:nvSpPr>
            <p:cNvPr id="38" name="文本框 37"/>
            <p:cNvSpPr txBox="1"/>
            <p:nvPr>
              <p:custDataLst>
                <p:tags r:id="rId10"/>
              </p:custDataLst>
            </p:nvPr>
          </p:nvSpPr>
          <p:spPr>
            <a:xfrm>
              <a:off x="6786937" y="4752991"/>
              <a:ext cx="901700" cy="584775"/>
            </a:xfrm>
            <a:prstGeom prst="rect">
              <a:avLst/>
            </a:prstGeom>
            <a:noFill/>
          </p:spPr>
          <p:txBody>
            <a:bodyPr wrap="square" rtlCol="0">
              <a:spAutoFit/>
            </a:bodyPr>
            <a:lstStyle/>
            <a:p>
              <a:pPr algn="ctr"/>
              <a:r>
                <a:rPr lang="en-US" altLang="zh-CN" sz="3200" dirty="0">
                  <a:solidFill>
                    <a:srgbClr val="27776D"/>
                  </a:solidFill>
                  <a:cs typeface="+mn-ea"/>
                  <a:sym typeface="+mn-lt"/>
                </a:rPr>
                <a:t>04</a:t>
              </a:r>
              <a:endParaRPr lang="zh-CN" altLang="en-US" sz="3200" dirty="0">
                <a:solidFill>
                  <a:srgbClr val="27776D"/>
                </a:solidFill>
                <a:cs typeface="+mn-ea"/>
                <a:sym typeface="+mn-lt"/>
              </a:endParaRPr>
            </a:p>
          </p:txBody>
        </p:sp>
      </p:grpSp>
      <p:sp>
        <p:nvSpPr>
          <p:cNvPr id="40" name="文本框 39"/>
          <p:cNvSpPr txBox="1"/>
          <p:nvPr>
            <p:custDataLst>
              <p:tags r:id="rId8"/>
            </p:custDataLst>
          </p:nvPr>
        </p:nvSpPr>
        <p:spPr>
          <a:xfrm>
            <a:off x="2527935" y="5471160"/>
            <a:ext cx="8430260" cy="645160"/>
          </a:xfrm>
          <a:prstGeom prst="rect">
            <a:avLst/>
          </a:prstGeom>
          <a:noFill/>
        </p:spPr>
        <p:txBody>
          <a:bodyPr wrap="square" rtlCol="0">
            <a:spAutoFit/>
          </a:bodyPr>
          <a:lstStyle/>
          <a:p>
            <a:r>
              <a:rPr lang="zh-CN" altLang="en-US" sz="3600" spc="400" dirty="0">
                <a:solidFill>
                  <a:srgbClr val="27776D"/>
                </a:solidFill>
                <a:effectLst>
                  <a:outerShdw blurRad="76200" dist="38100" dir="5400000" algn="t" rotWithShape="0">
                    <a:prstClr val="black">
                      <a:alpha val="22000"/>
                    </a:prstClr>
                  </a:outerShdw>
                </a:effectLst>
                <a:cs typeface="+mn-ea"/>
                <a:sym typeface="+mn-lt"/>
              </a:rPr>
              <a:t>非法添加硼砂的预防控制措施</a:t>
            </a:r>
          </a:p>
        </p:txBody>
      </p:sp>
      <p:sp>
        <p:nvSpPr>
          <p:cNvPr id="42" name="椭圆 41"/>
          <p:cNvSpPr/>
          <p:nvPr/>
        </p:nvSpPr>
        <p:spPr>
          <a:xfrm>
            <a:off x="10299343" y="5470946"/>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11660072" y="4507969"/>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9983151" y="517176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cover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15" name="文本框 14"/>
          <p:cNvSpPr txBox="1"/>
          <p:nvPr>
            <p:custDataLst>
              <p:tags r:id="rId2"/>
            </p:custDataLst>
          </p:nvPr>
        </p:nvSpPr>
        <p:spPr>
          <a:xfrm>
            <a:off x="814070" y="609600"/>
            <a:ext cx="10158730" cy="7620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00" dirty="0">
                <a:solidFill>
                  <a:srgbClr val="27776D"/>
                </a:solidFill>
                <a:uFillTx/>
                <a:latin typeface="微软雅黑" panose="020B0503020204020204" charset="-122"/>
                <a:ea typeface="微软雅黑" panose="020B0503020204020204" charset="-122"/>
                <a:sym typeface="+mn-lt"/>
              </a:rPr>
              <a:t>硼砂</a:t>
            </a:r>
          </a:p>
        </p:txBody>
      </p:sp>
      <p:sp>
        <p:nvSpPr>
          <p:cNvPr id="16" name="Title 6"/>
          <p:cNvSpPr txBox="1"/>
          <p:nvPr>
            <p:custDataLst>
              <p:tags r:id="rId3"/>
            </p:custDataLst>
          </p:nvPr>
        </p:nvSpPr>
        <p:spPr>
          <a:xfrm>
            <a:off x="609556" y="1676390"/>
            <a:ext cx="10972876" cy="91140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6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硼砂，通常为含有无色晶体的</a:t>
            </a:r>
            <a:r>
              <a:rPr lang="zh-CN" altLang="en-US" sz="16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白色粉末</a:t>
            </a:r>
            <a:r>
              <a:rPr lang="zh-CN" altLang="en-US" sz="16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，是一种易溶于水的无机化合物，也被称为</a:t>
            </a:r>
            <a:r>
              <a:rPr lang="zh-CN" altLang="en-US" sz="16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月石</a:t>
            </a:r>
            <a:r>
              <a:rPr lang="zh-CN" altLang="en-US" sz="16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和</a:t>
            </a:r>
            <a:r>
              <a:rPr lang="zh-CN" altLang="en-US" sz="16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四硼酸钠</a:t>
            </a:r>
            <a:r>
              <a:rPr lang="zh-CN" altLang="en-US" sz="16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。它在自然界中以</a:t>
            </a:r>
            <a:r>
              <a:rPr lang="zh-CN" altLang="en-US" sz="1600" b="1"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硼酸盐类矿物</a:t>
            </a:r>
            <a:r>
              <a:rPr lang="zh-CN" altLang="en-US" sz="16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存在，通常是从某些盐湖的沉积物中提取出来的。</a:t>
            </a:r>
          </a:p>
        </p:txBody>
      </p:sp>
      <p:sp>
        <p:nvSpPr>
          <p:cNvPr id="17" name="Title 6"/>
          <p:cNvSpPr txBox="1"/>
          <p:nvPr>
            <p:custDataLst>
              <p:tags r:id="rId4"/>
            </p:custDataLst>
          </p:nvPr>
        </p:nvSpPr>
        <p:spPr>
          <a:xfrm>
            <a:off x="609600" y="2751455"/>
            <a:ext cx="6496050" cy="3790315"/>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清洁剂：由于其碱性和溶解油脂的能力，硼砂常被用作</a:t>
            </a:r>
            <a:r>
              <a:rPr lang="zh-CN" altLang="en-US" sz="1600" b="1"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家用清洁剂。</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玻璃和陶瓷工业：作为</a:t>
            </a:r>
            <a:r>
              <a:rPr lang="zh-CN" altLang="en-US" sz="1600" b="1"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助熔剂</a:t>
            </a: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使用，可以帮助降低生产过程中所需温度。</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冶金行业：作为添加剂，有助于提高金属的可锻性和韧性。</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化妆品和个人护理产品：有时会出现在牙膏、洗发水中作为</a:t>
            </a:r>
            <a:r>
              <a:rPr lang="zh-CN" altLang="en-US" sz="1600" b="1"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pH调节剂或是轻微的防腐剂</a:t>
            </a: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农业方面：可用于</a:t>
            </a:r>
            <a:r>
              <a:rPr lang="zh-CN" altLang="en-US" sz="1600" b="1"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配制农药</a:t>
            </a: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，起到一定的杀虫作用。</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600" spc="6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lt"/>
              </a:rPr>
              <a:t>医学领域：在一些传统医学中曾有应用，具有清热消痰，解毒防腐的作用。但需要注意的是，现代医学对其使用有严格的限制和规范。</a:t>
            </a:r>
          </a:p>
        </p:txBody>
      </p:sp>
      <p:pic>
        <p:nvPicPr>
          <p:cNvPr id="18" name="图片 17"/>
          <p:cNvPicPr>
            <a:picLocks noChangeAspect="1"/>
          </p:cNvPicPr>
          <p:nvPr>
            <p:custDataLst>
              <p:tags r:id="rId5"/>
            </p:custDataLst>
          </p:nvPr>
        </p:nvPicPr>
        <p:blipFill rotWithShape="1">
          <a:blip r:embed="rId13"/>
          <a:srcRect l="1089" r="1089"/>
          <a:stretch>
            <a:fillRect/>
          </a:stretch>
        </p:blipFill>
        <p:spPr>
          <a:xfrm>
            <a:off x="7423184" y="3045009"/>
            <a:ext cx="4172001" cy="3203410"/>
          </a:xfrm>
          <a:custGeom>
            <a:avLst/>
            <a:gdLst/>
            <a:ahLst/>
            <a:cxnLst>
              <a:cxn ang="3">
                <a:pos x="hc" y="t"/>
              </a:cxn>
              <a:cxn ang="cd2">
                <a:pos x="l" y="vc"/>
              </a:cxn>
              <a:cxn ang="cd4">
                <a:pos x="hc" y="b"/>
              </a:cxn>
              <a:cxn ang="0">
                <a:pos x="r" y="vc"/>
              </a:cxn>
            </a:cxnLst>
            <a:rect l="l" t="t" r="r" b="b"/>
            <a:pathLst>
              <a:path w="11520" h="4080">
                <a:moveTo>
                  <a:pt x="0" y="0"/>
                </a:moveTo>
                <a:lnTo>
                  <a:pt x="11520" y="0"/>
                </a:lnTo>
                <a:lnTo>
                  <a:pt x="11520" y="4080"/>
                </a:lnTo>
                <a:lnTo>
                  <a:pt x="0" y="4080"/>
                </a:lnTo>
                <a:lnTo>
                  <a:pt x="0" y="0"/>
                </a:lnTo>
                <a:close/>
              </a:path>
            </a:pathLst>
          </a:custGeom>
        </p:spPr>
      </p:pic>
      <p:grpSp>
        <p:nvGrpSpPr>
          <p:cNvPr id="19" name="组合 18"/>
          <p:cNvGrpSpPr/>
          <p:nvPr>
            <p:custDataLst>
              <p:tags r:id="rId6"/>
            </p:custDataLst>
          </p:nvPr>
        </p:nvGrpSpPr>
        <p:grpSpPr>
          <a:xfrm>
            <a:off x="11125289" y="-10795"/>
            <a:ext cx="442595" cy="527050"/>
            <a:chOff x="8403172" y="5693128"/>
            <a:chExt cx="698373" cy="831143"/>
          </a:xfrm>
          <a:solidFill>
            <a:srgbClr val="27776D"/>
          </a:solidFill>
        </p:grpSpPr>
        <p:sp>
          <p:nvSpPr>
            <p:cNvPr id="20" name="任意多边形: 形状 44"/>
            <p:cNvSpPr/>
            <p:nvPr>
              <p:custDataLst>
                <p:tags r:id="rId9"/>
              </p:custDataLst>
            </p:nvPr>
          </p:nvSpPr>
          <p:spPr>
            <a:xfrm>
              <a:off x="8403172" y="5693128"/>
              <a:ext cx="698373" cy="831143"/>
            </a:xfrm>
            <a:custGeom>
              <a:avLst/>
              <a:gdLst/>
              <a:ahLst/>
              <a:cxnLst/>
              <a:rect l="0" t="0" r="0" b="0"/>
              <a:pathLst>
                <a:path w="334011" h="397511">
                  <a:moveTo>
                    <a:pt x="334010" y="397510"/>
                  </a:moveTo>
                  <a:lnTo>
                    <a:pt x="167640" y="312420"/>
                  </a:lnTo>
                  <a:lnTo>
                    <a:pt x="0" y="397510"/>
                  </a:lnTo>
                  <a:lnTo>
                    <a:pt x="0" y="0"/>
                  </a:lnTo>
                  <a:lnTo>
                    <a:pt x="334010" y="0"/>
                  </a:lnTo>
                </a:path>
              </a:pathLst>
            </a:custGeom>
            <a:gr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dk1"/>
                </a:solidFill>
                <a:latin typeface="微软雅黑" panose="020B0503020204020204" charset="-122"/>
                <a:ea typeface="微软雅黑" panose="020B0503020204020204" charset="-122"/>
              </a:endParaRPr>
            </a:p>
          </p:txBody>
        </p:sp>
        <p:sp>
          <p:nvSpPr>
            <p:cNvPr id="21" name="PA_ImportSvg_636718263529450003"/>
            <p:cNvSpPr/>
            <p:nvPr>
              <p:custDataLst>
                <p:tags r:id="rId10"/>
              </p:custDataLst>
            </p:nvPr>
          </p:nvSpPr>
          <p:spPr>
            <a:xfrm rot="10800000">
              <a:off x="8540333" y="5873450"/>
              <a:ext cx="407148" cy="317336"/>
            </a:xfrm>
            <a:custGeom>
              <a:avLst/>
              <a:gdLst/>
              <a:ahLst/>
              <a:cxnLst/>
              <a:rect l="l" t="t" r="r" b="b"/>
              <a:pathLst>
                <a:path w="172720" h="134620">
                  <a:moveTo>
                    <a:pt x="62230" y="134620"/>
                  </a:moveTo>
                  <a:lnTo>
                    <a:pt x="0" y="134620"/>
                  </a:lnTo>
                  <a:lnTo>
                    <a:pt x="0" y="90170"/>
                  </a:lnTo>
                  <a:cubicBezTo>
                    <a:pt x="0" y="72390"/>
                    <a:pt x="1270" y="58420"/>
                    <a:pt x="5080" y="46990"/>
                  </a:cubicBezTo>
                  <a:cubicBezTo>
                    <a:pt x="8890" y="36830"/>
                    <a:pt x="13970" y="26670"/>
                    <a:pt x="22860" y="19050"/>
                  </a:cubicBezTo>
                  <a:cubicBezTo>
                    <a:pt x="31750" y="10160"/>
                    <a:pt x="41910" y="3810"/>
                    <a:pt x="55880" y="0"/>
                  </a:cubicBezTo>
                  <a:lnTo>
                    <a:pt x="68580" y="25400"/>
                  </a:lnTo>
                  <a:cubicBezTo>
                    <a:pt x="55880" y="29210"/>
                    <a:pt x="46990" y="35560"/>
                    <a:pt x="41910" y="43180"/>
                  </a:cubicBezTo>
                  <a:cubicBezTo>
                    <a:pt x="36830" y="50800"/>
                    <a:pt x="33020" y="60960"/>
                    <a:pt x="33020" y="72390"/>
                  </a:cubicBezTo>
                  <a:lnTo>
                    <a:pt x="63500" y="72390"/>
                  </a:lnTo>
                  <a:lnTo>
                    <a:pt x="63500" y="134620"/>
                  </a:lnTo>
                  <a:moveTo>
                    <a:pt x="166370" y="134620"/>
                  </a:moveTo>
                  <a:lnTo>
                    <a:pt x="104140" y="134620"/>
                  </a:lnTo>
                  <a:lnTo>
                    <a:pt x="104140" y="90170"/>
                  </a:lnTo>
                  <a:cubicBezTo>
                    <a:pt x="104140" y="72390"/>
                    <a:pt x="105410" y="57150"/>
                    <a:pt x="109220" y="46990"/>
                  </a:cubicBezTo>
                  <a:cubicBezTo>
                    <a:pt x="113031" y="36830"/>
                    <a:pt x="118110" y="26670"/>
                    <a:pt x="127000" y="19050"/>
                  </a:cubicBezTo>
                  <a:cubicBezTo>
                    <a:pt x="135890" y="11430"/>
                    <a:pt x="146050" y="3810"/>
                    <a:pt x="160020" y="0"/>
                  </a:cubicBezTo>
                  <a:lnTo>
                    <a:pt x="172720" y="25400"/>
                  </a:lnTo>
                  <a:cubicBezTo>
                    <a:pt x="160020" y="29210"/>
                    <a:pt x="151130" y="35560"/>
                    <a:pt x="146050" y="43180"/>
                  </a:cubicBezTo>
                  <a:cubicBezTo>
                    <a:pt x="140970" y="50800"/>
                    <a:pt x="137160" y="60960"/>
                    <a:pt x="137160" y="72390"/>
                  </a:cubicBezTo>
                  <a:lnTo>
                    <a:pt x="167640" y="72390"/>
                  </a:lnTo>
                  <a:lnTo>
                    <a:pt x="167640" y="134620"/>
                  </a:lnTo>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09605" y="673994"/>
            <a:ext cx="109220" cy="634365"/>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cxnSp>
        <p:nvCxnSpPr>
          <p:cNvPr id="14" name="直接连接符 13"/>
          <p:cNvCxnSpPr/>
          <p:nvPr>
            <p:custDataLst>
              <p:tags r:id="rId8"/>
            </p:custDataLst>
          </p:nvPr>
        </p:nvCxnSpPr>
        <p:spPr>
          <a:xfrm flipH="1">
            <a:off x="609556" y="2586510"/>
            <a:ext cx="10972888" cy="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6104"/>
    </mc:Choice>
    <mc:Fallback xmlns="">
      <p:transition spd="slow" advTm="610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custDataLst>
              <p:tags r:id="rId2"/>
            </p:custDataLst>
          </p:nvPr>
        </p:nvGrpSpPr>
        <p:grpSpPr>
          <a:xfrm>
            <a:off x="9614202" y="4088595"/>
            <a:ext cx="3295250" cy="3942035"/>
            <a:chOff x="9614202" y="4088595"/>
            <a:chExt cx="3295250" cy="3942035"/>
          </a:xfrm>
        </p:grpSpPr>
        <p:sp>
          <p:nvSpPr>
            <p:cNvPr id="69" name="椭圆 68"/>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p:cNvSpPr/>
            <p:nvPr>
              <p:custDataLst>
                <p:tags r:id="rId3"/>
              </p:custDataLst>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1" name="组合 60"/>
          <p:cNvGrpSpPr/>
          <p:nvPr/>
        </p:nvGrpSpPr>
        <p:grpSpPr>
          <a:xfrm>
            <a:off x="420106" y="300845"/>
            <a:ext cx="760161" cy="654908"/>
            <a:chOff x="401056" y="200808"/>
            <a:chExt cx="760161" cy="654908"/>
          </a:xfrm>
        </p:grpSpPr>
        <p:sp>
          <p:nvSpPr>
            <p:cNvPr id="62" name="椭圆 61"/>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文本框 2"/>
          <p:cNvSpPr txBox="1"/>
          <p:nvPr/>
        </p:nvSpPr>
        <p:spPr>
          <a:xfrm>
            <a:off x="762000" y="1224915"/>
            <a:ext cx="6096000" cy="645160"/>
          </a:xfrm>
          <a:prstGeom prst="rect">
            <a:avLst/>
          </a:prstGeom>
          <a:noFill/>
        </p:spPr>
        <p:txBody>
          <a:bodyPr wrap="square" rtlCol="0" anchor="t">
            <a:spAutoFit/>
          </a:bodyPr>
          <a:lstStyle/>
          <a:p>
            <a:r>
              <a:rPr lang="en-US" altLang="zh-CN">
                <a:hlinkClick r:id="rId5" action="ppaction://hlinkfile"/>
              </a:rPr>
              <a:t>https://www.bilibili.com/video/BV1dz4y1H7cf/?spm_id_from=333.337.search-card.all.click</a:t>
            </a: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631"/>
    </mc:Choice>
    <mc:Fallback xmlns="">
      <p:transition spd="slow" advTm="46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632153" y="698518"/>
            <a:ext cx="2810756" cy="350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2632153" y="698518"/>
            <a:ext cx="2810756" cy="35091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Isosceles"/>
          <p:cNvSpPr/>
          <p:nvPr>
            <p:custDataLst>
              <p:tags r:id="rId4"/>
            </p:custDataLst>
          </p:nvPr>
        </p:nvSpPr>
        <p:spPr>
          <a:xfrm>
            <a:off x="2632153" y="698518"/>
            <a:ext cx="2810756" cy="1053890"/>
          </a:xfrm>
          <a:custGeom>
            <a:avLst/>
            <a:gdLst>
              <a:gd name="connsiteX0" fmla="*/ 0 w 1556439"/>
              <a:gd name="connsiteY0" fmla="*/ 0 h 583659"/>
              <a:gd name="connsiteX1" fmla="*/ 1556439 w 1556439"/>
              <a:gd name="connsiteY1" fmla="*/ 1 h 583659"/>
              <a:gd name="connsiteX2" fmla="*/ 778219 w 1556439"/>
              <a:gd name="connsiteY2" fmla="*/ 583659 h 583659"/>
            </a:gdLst>
            <a:ahLst/>
            <a:cxnLst>
              <a:cxn ang="0">
                <a:pos x="connsiteX0" y="connsiteY0"/>
              </a:cxn>
              <a:cxn ang="0">
                <a:pos x="connsiteX1" y="connsiteY1"/>
              </a:cxn>
              <a:cxn ang="0">
                <a:pos x="connsiteX2" y="connsiteY2"/>
              </a:cxn>
            </a:cxnLst>
            <a:rect l="l" t="t" r="r" b="b"/>
            <a:pathLst>
              <a:path w="1556439" h="583659">
                <a:moveTo>
                  <a:pt x="0" y="0"/>
                </a:moveTo>
                <a:lnTo>
                  <a:pt x="1556439" y="1"/>
                </a:lnTo>
                <a:lnTo>
                  <a:pt x="778219" y="58365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custDataLst>
              <p:tags r:id="rId5"/>
            </p:custDataLst>
          </p:nvPr>
        </p:nvSpPr>
        <p:spPr>
          <a:xfrm>
            <a:off x="2217018" y="1049433"/>
            <a:ext cx="3643318" cy="519376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6"/>
            </p:custDataLst>
          </p:nvPr>
        </p:nvSpPr>
        <p:spPr>
          <a:xfrm flipH="1">
            <a:off x="3416550" y="615950"/>
            <a:ext cx="1251136" cy="985084"/>
          </a:xfrm>
          <a:prstGeom prst="rect">
            <a:avLst/>
          </a:prstGeom>
          <a:noFill/>
        </p:spPr>
        <p:txBody>
          <a:bodyPr wrap="square" rtlCol="0" anchor="ctr">
            <a:normAutofit/>
          </a:bodyPr>
          <a:lstStyle/>
          <a:p>
            <a:pPr algn="ctr"/>
            <a:r>
              <a:rPr lang="en-US" sz="2800" b="1" spc="300" dirty="0">
                <a:solidFill>
                  <a:schemeClr val="lt1"/>
                </a:solidFill>
                <a:latin typeface="Arial" panose="020B0604020202020204" pitchFamily="34" charset="0"/>
                <a:ea typeface="微软雅黑" panose="020B0503020204020204" charset="-122"/>
                <a:cs typeface="Montserrat Black"/>
              </a:rPr>
              <a:t>01</a:t>
            </a:r>
          </a:p>
        </p:txBody>
      </p:sp>
      <p:sp>
        <p:nvSpPr>
          <p:cNvPr id="7" name="TextBox 21"/>
          <p:cNvSpPr txBox="1"/>
          <p:nvPr>
            <p:custDataLst>
              <p:tags r:id="rId7"/>
            </p:custDataLst>
          </p:nvPr>
        </p:nvSpPr>
        <p:spPr>
          <a:xfrm flipH="1">
            <a:off x="2367280" y="2917190"/>
            <a:ext cx="3368675" cy="3117850"/>
          </a:xfrm>
          <a:prstGeom prst="rect">
            <a:avLst/>
          </a:prstGeom>
          <a:noFill/>
        </p:spPr>
        <p:txBody>
          <a:bodyPr wrap="square" rtlCol="0" anchor="ctr">
            <a:normAutofit/>
          </a:bodyPr>
          <a:lstStyle/>
          <a:p>
            <a:pPr marL="0" lvl="0" indent="0" algn="l">
              <a:lnSpc>
                <a:spcPct val="120000"/>
              </a:lnSpc>
              <a:spcBef>
                <a:spcPts val="0"/>
              </a:spcBef>
              <a:spcAft>
                <a:spcPts val="800"/>
              </a:spcAft>
              <a:buSzPct val="100000"/>
              <a:buNone/>
            </a:pPr>
            <a:r>
              <a:rPr lang="en-US" altLang="zh-CN" sz="1600" spc="140">
                <a:solidFill>
                  <a:schemeClr val="dk1">
                    <a:lumMod val="85000"/>
                    <a:lumOff val="15000"/>
                  </a:schemeClr>
                </a:solidFill>
                <a:uFillTx/>
                <a:latin typeface="Arial" panose="020B0604020202020204" pitchFamily="34" charset="0"/>
                <a:ea typeface="微软雅黑" panose="020B0503020204020204" charset="-122"/>
              </a:rPr>
              <a:t>‌‌</a:t>
            </a:r>
            <a:r>
              <a:rPr lang="zh-CN" altLang="en-US" sz="1400" b="1" spc="140">
                <a:solidFill>
                  <a:schemeClr val="dk1">
                    <a:lumMod val="85000"/>
                    <a:lumOff val="15000"/>
                  </a:schemeClr>
                </a:solidFill>
                <a:uFillTx/>
                <a:latin typeface="Arial" panose="020B0604020202020204" pitchFamily="34" charset="0"/>
                <a:ea typeface="微软雅黑" panose="020B0503020204020204" charset="-122"/>
                <a:sym typeface="+mn-ea"/>
              </a:rPr>
              <a:t>面制品</a:t>
            </a:r>
            <a:r>
              <a:rPr lang="zh-CN" altLang="en-US" sz="1400" b="1" spc="140">
                <a:solidFill>
                  <a:schemeClr val="dk1">
                    <a:lumMod val="85000"/>
                    <a:lumOff val="15000"/>
                  </a:schemeClr>
                </a:solidFill>
                <a:uFillTx/>
                <a:latin typeface="Arial" panose="020B0604020202020204" pitchFamily="34" charset="0"/>
                <a:ea typeface="微软雅黑" panose="020B0503020204020204" charset="-122"/>
              </a:rPr>
              <a:t>‌</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：如</a:t>
            </a:r>
            <a:r>
              <a:rPr lang="zh-CN" altLang="en-US" sz="1400" spc="140">
                <a:solidFill>
                  <a:schemeClr val="dk1">
                    <a:lumMod val="85000"/>
                    <a:lumOff val="15000"/>
                  </a:schemeClr>
                </a:solidFill>
                <a:uFillTx/>
                <a:latin typeface="Arial" panose="020B0604020202020204" pitchFamily="34" charset="0"/>
                <a:ea typeface="微软雅黑" panose="020B0503020204020204" charset="-122"/>
                <a:sym typeface="+mn-ea"/>
              </a:rPr>
              <a:t>面条，饺子皮等，</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增加面食的筋度和弹性，使面条更耐煮、饺子皮更不易破。</a:t>
            </a:r>
          </a:p>
          <a:p>
            <a:pPr marL="0" lvl="0" indent="0" algn="l">
              <a:lnSpc>
                <a:spcPct val="120000"/>
              </a:lnSpc>
              <a:spcBef>
                <a:spcPts val="0"/>
              </a:spcBef>
              <a:spcAft>
                <a:spcPts val="800"/>
              </a:spcAft>
              <a:buSzPct val="100000"/>
              <a:buNone/>
            </a:pP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a:t>
            </a:r>
            <a:r>
              <a:rPr lang="zh-CN" altLang="en-US" sz="1400" b="1" spc="140">
                <a:solidFill>
                  <a:schemeClr val="dk1">
                    <a:lumMod val="85000"/>
                    <a:lumOff val="15000"/>
                  </a:schemeClr>
                </a:solidFill>
                <a:uFillTx/>
                <a:latin typeface="Arial" panose="020B0604020202020204" pitchFamily="34" charset="0"/>
                <a:ea typeface="微软雅黑" panose="020B0503020204020204" charset="-122"/>
              </a:rPr>
              <a:t>豆制品</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‌：如</a:t>
            </a:r>
            <a:r>
              <a:rPr lang="zh-CN" altLang="en-US" sz="1400" spc="140">
                <a:solidFill>
                  <a:schemeClr val="dk1">
                    <a:lumMod val="85000"/>
                    <a:lumOff val="15000"/>
                  </a:schemeClr>
                </a:solidFill>
                <a:uFillTx/>
                <a:latin typeface="Arial" panose="020B0604020202020204" pitchFamily="34" charset="0"/>
                <a:ea typeface="微软雅黑" panose="020B0503020204020204" charset="-122"/>
                <a:sym typeface="+mn-ea"/>
              </a:rPr>
              <a:t>腐竹，豆皮等，</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改善质地和口感，延长保存时间。</a:t>
            </a:r>
          </a:p>
          <a:p>
            <a:pPr marL="0" lvl="0" indent="0" algn="l">
              <a:lnSpc>
                <a:spcPct val="120000"/>
              </a:lnSpc>
              <a:spcBef>
                <a:spcPts val="0"/>
              </a:spcBef>
              <a:spcAft>
                <a:spcPts val="800"/>
              </a:spcAft>
              <a:buSzPct val="100000"/>
              <a:buNone/>
            </a:pP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a:t>
            </a:r>
            <a:r>
              <a:rPr lang="zh-CN" altLang="en-US" sz="1400" b="1" spc="140">
                <a:solidFill>
                  <a:schemeClr val="dk1">
                    <a:lumMod val="85000"/>
                    <a:lumOff val="15000"/>
                  </a:schemeClr>
                </a:solidFill>
                <a:uFillTx/>
                <a:latin typeface="Arial" panose="020B0604020202020204" pitchFamily="34" charset="0"/>
                <a:ea typeface="微软雅黑" panose="020B0503020204020204" charset="-122"/>
              </a:rPr>
              <a:t>肉及肉制品</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‌：如猪肉、</a:t>
            </a:r>
            <a:r>
              <a:rPr lang="zh-CN" altLang="en-US" sz="1400" spc="140">
                <a:solidFill>
                  <a:schemeClr val="dk1">
                    <a:lumMod val="85000"/>
                    <a:lumOff val="15000"/>
                  </a:schemeClr>
                </a:solidFill>
                <a:uFillTx/>
                <a:latin typeface="Arial" panose="020B0604020202020204" pitchFamily="34" charset="0"/>
                <a:ea typeface="微软雅黑" panose="020B0503020204020204" charset="-122"/>
                <a:sym typeface="+mn-ea"/>
              </a:rPr>
              <a:t>肉丸、鱼丸等，</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提升口感和外观，常见于超市和火锅店。</a:t>
            </a:r>
          </a:p>
          <a:p>
            <a:pPr marL="0" lvl="0" indent="0" algn="l">
              <a:lnSpc>
                <a:spcPct val="120000"/>
              </a:lnSpc>
              <a:spcBef>
                <a:spcPts val="0"/>
              </a:spcBef>
              <a:spcAft>
                <a:spcPts val="800"/>
              </a:spcAft>
              <a:buSzPct val="100000"/>
              <a:buNone/>
            </a:pP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a:t>
            </a:r>
            <a:r>
              <a:rPr lang="zh-CN" altLang="en-US" sz="1400" b="1" spc="140">
                <a:solidFill>
                  <a:schemeClr val="dk1">
                    <a:lumMod val="85000"/>
                    <a:lumOff val="15000"/>
                  </a:schemeClr>
                </a:solidFill>
                <a:uFillTx/>
                <a:latin typeface="Arial" panose="020B0604020202020204" pitchFamily="34" charset="0"/>
                <a:ea typeface="微软雅黑" panose="020B0503020204020204" charset="-122"/>
              </a:rPr>
              <a:t>烘焙食品</a:t>
            </a:r>
            <a:r>
              <a:rPr lang="zh-CN" altLang="en-US" sz="1400" spc="140">
                <a:solidFill>
                  <a:schemeClr val="dk1">
                    <a:lumMod val="85000"/>
                    <a:lumOff val="15000"/>
                  </a:schemeClr>
                </a:solidFill>
                <a:uFillTx/>
                <a:latin typeface="Arial" panose="020B0604020202020204" pitchFamily="34" charset="0"/>
                <a:ea typeface="微软雅黑" panose="020B0503020204020204" charset="-122"/>
              </a:rPr>
              <a:t>‌：如面包、蛋糕等，增加面团的筋度和弹性‌。</a:t>
            </a:r>
            <a:endParaRPr lang="zh-CN" altLang="en-US" sz="1600" spc="140">
              <a:solidFill>
                <a:schemeClr val="dk1">
                  <a:lumMod val="85000"/>
                  <a:lumOff val="15000"/>
                </a:schemeClr>
              </a:solidFill>
              <a:uFillTx/>
              <a:latin typeface="Arial" panose="020B0604020202020204" pitchFamily="34" charset="0"/>
              <a:ea typeface="微软雅黑" panose="020B0503020204020204" charset="-122"/>
            </a:endParaRPr>
          </a:p>
          <a:p>
            <a:pPr marL="0" lvl="0" indent="0" algn="l">
              <a:lnSpc>
                <a:spcPct val="120000"/>
              </a:lnSpc>
              <a:spcBef>
                <a:spcPts val="0"/>
              </a:spcBef>
              <a:spcAft>
                <a:spcPts val="800"/>
              </a:spcAft>
              <a:buSzPct val="100000"/>
              <a:buNone/>
            </a:pPr>
            <a:endParaRPr lang="zh-CN" altLang="en-US" sz="1600" spc="140">
              <a:solidFill>
                <a:schemeClr val="dk1">
                  <a:lumMod val="85000"/>
                  <a:lumOff val="15000"/>
                </a:schemeClr>
              </a:solidFill>
              <a:uFillTx/>
              <a:latin typeface="Arial" panose="020B0604020202020204" pitchFamily="34" charset="0"/>
              <a:ea typeface="微软雅黑" panose="020B0503020204020204" charset="-122"/>
            </a:endParaRPr>
          </a:p>
        </p:txBody>
      </p:sp>
      <p:sp>
        <p:nvSpPr>
          <p:cNvPr id="10" name="Rectangle 29"/>
          <p:cNvSpPr/>
          <p:nvPr>
            <p:custDataLst>
              <p:tags r:id="rId8"/>
            </p:custDataLst>
          </p:nvPr>
        </p:nvSpPr>
        <p:spPr>
          <a:xfrm flipH="1">
            <a:off x="2367076" y="1846422"/>
            <a:ext cx="3291257" cy="82453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20000"/>
              </a:lnSpc>
              <a:spcBef>
                <a:spcPts val="0"/>
              </a:spcBef>
              <a:spcAft>
                <a:spcPts val="0"/>
              </a:spcAft>
              <a:buSzPct val="100000"/>
              <a:buNone/>
            </a:pPr>
            <a:r>
              <a:rPr lang="zh-CN" altLang="en-US" sz="1700" b="1" spc="120" dirty="0">
                <a:solidFill>
                  <a:schemeClr val="tx1">
                    <a:lumMod val="75000"/>
                    <a:lumOff val="25000"/>
                  </a:schemeClr>
                </a:solidFill>
                <a:uFillTx/>
                <a:latin typeface="Arial" panose="020B0604020202020204" pitchFamily="34" charset="0"/>
                <a:ea typeface="微软雅黑" panose="020B0503020204020204" charset="-122"/>
                <a:sym typeface="+mn-ea"/>
              </a:rPr>
              <a:t>问题一：最容易被添加硼砂的食品有哪些？</a:t>
            </a:r>
          </a:p>
        </p:txBody>
      </p:sp>
      <p:sp>
        <p:nvSpPr>
          <p:cNvPr id="96" name="矩形 95"/>
          <p:cNvSpPr/>
          <p:nvPr>
            <p:custDataLst>
              <p:tags r:id="rId9"/>
            </p:custDataLst>
          </p:nvPr>
        </p:nvSpPr>
        <p:spPr>
          <a:xfrm>
            <a:off x="6747944" y="698518"/>
            <a:ext cx="2810756" cy="3509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custDataLst>
              <p:tags r:id="rId10"/>
            </p:custDataLst>
          </p:nvPr>
        </p:nvSpPr>
        <p:spPr>
          <a:xfrm>
            <a:off x="6747944" y="698518"/>
            <a:ext cx="2810756" cy="35091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custDataLst>
              <p:tags r:id="rId11"/>
            </p:custDataLst>
          </p:nvPr>
        </p:nvSpPr>
        <p:spPr>
          <a:xfrm>
            <a:off x="6332810" y="1049433"/>
            <a:ext cx="3643318" cy="5193764"/>
          </a:xfrm>
          <a:prstGeom prst="rect">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2"/>
            </p:custDataLst>
          </p:nvPr>
        </p:nvSpPr>
        <p:spPr>
          <a:xfrm flipH="1">
            <a:off x="7532341" y="615950"/>
            <a:ext cx="1251136" cy="985084"/>
          </a:xfrm>
          <a:prstGeom prst="rect">
            <a:avLst/>
          </a:prstGeom>
          <a:noFill/>
        </p:spPr>
        <p:txBody>
          <a:bodyPr wrap="square" rtlCol="0" anchor="ctr">
            <a:normAutofit/>
          </a:bodyPr>
          <a:lstStyle/>
          <a:p>
            <a:pPr algn="ctr"/>
            <a:r>
              <a:rPr lang="en-US" sz="2800" b="1" spc="300" dirty="0">
                <a:solidFill>
                  <a:schemeClr val="lt1"/>
                </a:solidFill>
                <a:latin typeface="Arial" panose="020B0604020202020204" pitchFamily="34" charset="0"/>
                <a:ea typeface="微软雅黑" panose="020B0503020204020204" charset="-122"/>
                <a:cs typeface="Montserrat Black"/>
              </a:rPr>
              <a:t>02</a:t>
            </a:r>
          </a:p>
        </p:txBody>
      </p:sp>
      <p:sp>
        <p:nvSpPr>
          <p:cNvPr id="94" name="TextBox 21"/>
          <p:cNvSpPr txBox="1"/>
          <p:nvPr>
            <p:custDataLst>
              <p:tags r:id="rId13"/>
            </p:custDataLst>
          </p:nvPr>
        </p:nvSpPr>
        <p:spPr>
          <a:xfrm flipH="1">
            <a:off x="6520180" y="2586355"/>
            <a:ext cx="3329305" cy="3448685"/>
          </a:xfrm>
          <a:prstGeom prst="rect">
            <a:avLst/>
          </a:prstGeom>
          <a:noFill/>
        </p:spPr>
        <p:txBody>
          <a:bodyPr wrap="square" rtlCol="0" anchor="ctr"/>
          <a:lstStyle/>
          <a:p>
            <a:pPr marL="0" lvl="0" indent="0" algn="l" fontAlgn="ctr">
              <a:lnSpc>
                <a:spcPct val="120000"/>
              </a:lnSpc>
              <a:spcBef>
                <a:spcPts val="0"/>
              </a:spcBef>
              <a:spcAft>
                <a:spcPts val="800"/>
              </a:spcAft>
              <a:buSzPct val="100000"/>
              <a:buFont typeface="WPS-Bullets" pitchFamily="2" charset="0"/>
              <a:buNone/>
            </a:pPr>
            <a:r>
              <a:rPr lang="zh-CN" altLang="en-US" sz="1400" b="1" spc="140">
                <a:solidFill>
                  <a:schemeClr val="dk1">
                    <a:lumMod val="85000"/>
                    <a:lumOff val="15000"/>
                  </a:schemeClr>
                </a:solidFill>
                <a:uFillTx/>
                <a:latin typeface="Arial" panose="020B0604020202020204" pitchFamily="34" charset="0"/>
                <a:ea typeface="微软雅黑" panose="020B0503020204020204" charset="-122"/>
                <a:sym typeface="+mn-ea"/>
              </a:rPr>
              <a:t>色泽</a:t>
            </a:r>
            <a:r>
              <a:rPr lang="zh-CN" altLang="en-US" sz="1400" spc="140">
                <a:solidFill>
                  <a:schemeClr val="dk1">
                    <a:lumMod val="85000"/>
                    <a:lumOff val="15000"/>
                  </a:schemeClr>
                </a:solidFill>
                <a:uFillTx/>
                <a:latin typeface="Arial" panose="020B0604020202020204" pitchFamily="34" charset="0"/>
                <a:ea typeface="微软雅黑" panose="020B0503020204020204" charset="-122"/>
                <a:sym typeface="+mn-ea"/>
              </a:rPr>
              <a:t>：正常猪肉呈淡红色或鲜红色，表面微干或稍湿。而添加硼砂的猪肉颜色可能会比正常猪肉更鲜艳。</a:t>
            </a:r>
          </a:p>
          <a:p>
            <a:pPr marL="0" lvl="0" indent="0" algn="l" fontAlgn="ctr">
              <a:lnSpc>
                <a:spcPct val="120000"/>
              </a:lnSpc>
              <a:spcBef>
                <a:spcPts val="0"/>
              </a:spcBef>
              <a:spcAft>
                <a:spcPts val="800"/>
              </a:spcAft>
              <a:buSzPct val="100000"/>
              <a:buFont typeface="WPS-Bullets" pitchFamily="2" charset="0"/>
              <a:buNone/>
            </a:pPr>
            <a:r>
              <a:rPr lang="zh-CN" altLang="en-US" sz="1400" b="1" spc="140">
                <a:solidFill>
                  <a:schemeClr val="dk1">
                    <a:lumMod val="85000"/>
                    <a:lumOff val="15000"/>
                  </a:schemeClr>
                </a:solidFill>
                <a:uFillTx/>
                <a:latin typeface="Arial" panose="020B0604020202020204" pitchFamily="34" charset="0"/>
                <a:ea typeface="微软雅黑" panose="020B0503020204020204" charset="-122"/>
                <a:sym typeface="+mn-ea"/>
              </a:rPr>
              <a:t>触感</a:t>
            </a:r>
            <a:r>
              <a:rPr lang="zh-CN" altLang="en-US" sz="1400" spc="140">
                <a:solidFill>
                  <a:schemeClr val="dk1">
                    <a:lumMod val="85000"/>
                    <a:lumOff val="15000"/>
                  </a:schemeClr>
                </a:solidFill>
                <a:uFillTx/>
                <a:latin typeface="Arial" panose="020B0604020202020204" pitchFamily="34" charset="0"/>
                <a:ea typeface="微软雅黑" panose="020B0503020204020204" charset="-122"/>
                <a:sym typeface="+mn-ea"/>
              </a:rPr>
              <a:t>：正常猪肉肉质有弹性，手指按压后凹陷能立即恢复。添加硼砂的猪肉可能会比正常猪肉更有弹性，摸起来有滑腻感。</a:t>
            </a:r>
          </a:p>
          <a:p>
            <a:pPr marL="0" lvl="0" indent="0" algn="l" fontAlgn="ctr">
              <a:lnSpc>
                <a:spcPct val="120000"/>
              </a:lnSpc>
              <a:spcBef>
                <a:spcPts val="0"/>
              </a:spcBef>
              <a:spcAft>
                <a:spcPts val="800"/>
              </a:spcAft>
              <a:buSzPct val="100000"/>
              <a:buFont typeface="WPS-Bullets" pitchFamily="2" charset="0"/>
              <a:buNone/>
            </a:pPr>
            <a:r>
              <a:rPr lang="zh-CN" altLang="en-US" sz="1400" b="1" spc="140">
                <a:solidFill>
                  <a:schemeClr val="dk1">
                    <a:lumMod val="85000"/>
                    <a:lumOff val="15000"/>
                  </a:schemeClr>
                </a:solidFill>
                <a:uFillTx/>
                <a:latin typeface="Arial" panose="020B0604020202020204" pitchFamily="34" charset="0"/>
                <a:ea typeface="微软雅黑" panose="020B0503020204020204" charset="-122"/>
                <a:sym typeface="+mn-ea"/>
              </a:rPr>
              <a:t>气味</a:t>
            </a:r>
            <a:r>
              <a:rPr lang="zh-CN" altLang="en-US" sz="1400" spc="140">
                <a:solidFill>
                  <a:schemeClr val="dk1">
                    <a:lumMod val="85000"/>
                    <a:lumOff val="15000"/>
                  </a:schemeClr>
                </a:solidFill>
                <a:uFillTx/>
                <a:latin typeface="Arial" panose="020B0604020202020204" pitchFamily="34" charset="0"/>
                <a:ea typeface="微软雅黑" panose="020B0503020204020204" charset="-122"/>
                <a:sym typeface="+mn-ea"/>
              </a:rPr>
              <a:t>：正常猪肉有淡淡的肉腥味。添加硼砂的猪肉可能会有轻微的碱性气味。</a:t>
            </a:r>
          </a:p>
        </p:txBody>
      </p:sp>
      <p:sp>
        <p:nvSpPr>
          <p:cNvPr id="95" name="Rectangle 29"/>
          <p:cNvSpPr/>
          <p:nvPr>
            <p:custDataLst>
              <p:tags r:id="rId14"/>
            </p:custDataLst>
          </p:nvPr>
        </p:nvSpPr>
        <p:spPr>
          <a:xfrm flipH="1">
            <a:off x="6494932" y="1845787"/>
            <a:ext cx="3291257" cy="82453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20000"/>
              </a:lnSpc>
              <a:spcBef>
                <a:spcPts val="0"/>
              </a:spcBef>
              <a:spcAft>
                <a:spcPts val="0"/>
              </a:spcAft>
              <a:buSzPct val="100000"/>
              <a:buNone/>
            </a:pPr>
            <a:r>
              <a:rPr lang="zh-CN" altLang="en-US" sz="1700" b="1" spc="90" dirty="0">
                <a:solidFill>
                  <a:schemeClr val="tx1">
                    <a:lumMod val="75000"/>
                    <a:lumOff val="25000"/>
                  </a:schemeClr>
                </a:solidFill>
                <a:uFillTx/>
                <a:latin typeface="Arial" panose="020B0604020202020204" pitchFamily="34" charset="0"/>
                <a:ea typeface="微软雅黑" panose="020B0503020204020204" charset="-122"/>
                <a:sym typeface="+mn-ea"/>
              </a:rPr>
              <a:t>问题二：添加硼砂的猪肉与未添加硼砂的猪肉有什么不同？</a:t>
            </a:r>
          </a:p>
        </p:txBody>
      </p:sp>
      <p:sp>
        <p:nvSpPr>
          <p:cNvPr id="90" name="Isosceles"/>
          <p:cNvSpPr/>
          <p:nvPr>
            <p:custDataLst>
              <p:tags r:id="rId15"/>
            </p:custDataLst>
          </p:nvPr>
        </p:nvSpPr>
        <p:spPr>
          <a:xfrm>
            <a:off x="6747944" y="698518"/>
            <a:ext cx="2810756" cy="1053890"/>
          </a:xfrm>
          <a:custGeom>
            <a:avLst/>
            <a:gdLst>
              <a:gd name="connsiteX0" fmla="*/ 0 w 1556439"/>
              <a:gd name="connsiteY0" fmla="*/ 0 h 583659"/>
              <a:gd name="connsiteX1" fmla="*/ 1556439 w 1556439"/>
              <a:gd name="connsiteY1" fmla="*/ 1 h 583659"/>
              <a:gd name="connsiteX2" fmla="*/ 778219 w 1556439"/>
              <a:gd name="connsiteY2" fmla="*/ 583659 h 583659"/>
            </a:gdLst>
            <a:ahLst/>
            <a:cxnLst>
              <a:cxn ang="0">
                <a:pos x="connsiteX0" y="connsiteY0"/>
              </a:cxn>
              <a:cxn ang="0">
                <a:pos x="connsiteX1" y="connsiteY1"/>
              </a:cxn>
              <a:cxn ang="0">
                <a:pos x="connsiteX2" y="connsiteY2"/>
              </a:cxn>
            </a:cxnLst>
            <a:rect l="l" t="t" r="r" b="b"/>
            <a:pathLst>
              <a:path w="1556439" h="583659">
                <a:moveTo>
                  <a:pt x="0" y="0"/>
                </a:moveTo>
                <a:lnTo>
                  <a:pt x="1556439" y="1"/>
                </a:lnTo>
                <a:lnTo>
                  <a:pt x="778219" y="583659"/>
                </a:lnTo>
                <a:close/>
              </a:path>
            </a:pathLst>
          </a:cu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252095" numCol="1" spcCol="0" rtlCol="0" fromWordArt="0" anchor="ctr" anchorCtr="0" forceAA="0" compatLnSpc="1">
            <a:noAutofit/>
          </a:bodyPr>
          <a:lstStyle/>
          <a:p>
            <a:pPr algn="ctr"/>
            <a:r>
              <a:rPr lang="en-US" sz="2800" b="1" spc="300" dirty="0">
                <a:latin typeface="Arial" panose="020B0604020202020204" pitchFamily="34" charset="0"/>
                <a:ea typeface="微软雅黑" panose="020B0503020204020204" charset="-122"/>
                <a:cs typeface="Montserrat Black"/>
                <a:sym typeface="+mn-ea"/>
              </a:rPr>
              <a:t>02</a:t>
            </a:r>
            <a:endParaRPr lang="en-US" altLang="en-US" sz="2800" b="1" spc="300" dirty="0">
              <a:latin typeface="Arial" panose="020B0604020202020204" pitchFamily="34" charset="0"/>
              <a:ea typeface="微软雅黑" panose="020B0503020204020204" charset="-122"/>
              <a:cs typeface="Montserrat Black"/>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631"/>
    </mc:Choice>
    <mc:Fallback xmlns="">
      <p:transition spd="slow" advTm="4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fill="hold"/>
                                        <p:tgtEl>
                                          <p:spTgt spid="94"/>
                                        </p:tgtEl>
                                        <p:attrNameLst>
                                          <p:attrName>ppt_x</p:attrName>
                                        </p:attrNameLst>
                                      </p:cBhvr>
                                      <p:tavLst>
                                        <p:tav tm="0">
                                          <p:val>
                                            <p:strVal val="#ppt_x"/>
                                          </p:val>
                                        </p:tav>
                                        <p:tav tm="100000">
                                          <p:val>
                                            <p:strVal val="#ppt_x"/>
                                          </p:val>
                                        </p:tav>
                                      </p:tavLst>
                                    </p:anim>
                                    <p:anim calcmode="lin" valueType="num">
                                      <p:cBhvr additive="base">
                                        <p:cTn id="1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4" grpId="0"/>
      <p:bldP spid="94"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3" name="矩形 10"/>
          <p:cNvSpPr/>
          <p:nvPr>
            <p:custDataLst>
              <p:tags r:id="rId2"/>
            </p:custDataLst>
          </p:nvPr>
        </p:nvSpPr>
        <p:spPr>
          <a:xfrm>
            <a:off x="1162050" y="1248410"/>
            <a:ext cx="9806940" cy="5088890"/>
          </a:xfrm>
          <a:prstGeom prst="rect">
            <a:avLst/>
          </a:prstGeom>
          <a:solidFill>
            <a:schemeClr val="lt2"/>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cxnSp>
        <p:nvCxnSpPr>
          <p:cNvPr id="16" name="直接连接符 15"/>
          <p:cNvCxnSpPr/>
          <p:nvPr>
            <p:custDataLst>
              <p:tags r:id="rId3"/>
            </p:custDataLst>
          </p:nvPr>
        </p:nvCxnSpPr>
        <p:spPr>
          <a:xfrm>
            <a:off x="1910669" y="2980340"/>
            <a:ext cx="2385695" cy="120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flipV="1">
            <a:off x="9200469" y="2980340"/>
            <a:ext cx="1158240" cy="120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5"/>
            </p:custDataLst>
          </p:nvPr>
        </p:nvSpPr>
        <p:spPr>
          <a:xfrm>
            <a:off x="635" y="509905"/>
            <a:ext cx="12191365" cy="638175"/>
          </a:xfrm>
          <a:prstGeom prst="rect">
            <a:avLst/>
          </a:prstGeom>
          <a:noFill/>
        </p:spPr>
        <p:txBody>
          <a:bodyPr wrap="square" lIns="63500" tIns="25400" rIns="63500" bIns="25400" rtlCol="0" anchor="t" anchorCtr="0">
            <a:normAutofit/>
          </a:bodyPr>
          <a:lstStyle/>
          <a:p>
            <a:pPr marL="0" indent="0" algn="ctr">
              <a:lnSpc>
                <a:spcPct val="100000"/>
              </a:lnSpc>
              <a:spcBef>
                <a:spcPts val="0"/>
              </a:spcBef>
              <a:spcAft>
                <a:spcPts val="0"/>
              </a:spcAft>
              <a:buSzPct val="100000"/>
              <a:buNone/>
            </a:pPr>
            <a:r>
              <a:rPr lang="zh-CN" altLang="en-US" sz="3600" b="1" spc="200" dirty="0">
                <a:solidFill>
                  <a:schemeClr val="accent1"/>
                </a:solidFill>
                <a:uFillTx/>
                <a:latin typeface="微软雅黑" panose="020B0503020204020204" charset="-122"/>
                <a:ea typeface="微软雅黑" panose="020B0503020204020204" charset="-122"/>
              </a:rPr>
              <a:t>案例概述</a:t>
            </a:r>
          </a:p>
        </p:txBody>
      </p:sp>
      <p:sp>
        <p:nvSpPr>
          <p:cNvPr id="11" name="Title 6"/>
          <p:cNvSpPr txBox="1"/>
          <p:nvPr>
            <p:custDataLst>
              <p:tags r:id="rId6"/>
            </p:custDataLst>
          </p:nvPr>
        </p:nvSpPr>
        <p:spPr>
          <a:xfrm>
            <a:off x="1874520" y="1424940"/>
            <a:ext cx="8483600" cy="147764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416560" algn="just" fontAlgn="auto">
              <a:lnSpc>
                <a:spcPct val="120000"/>
              </a:lnSpc>
              <a:spcBef>
                <a:spcPts val="0"/>
              </a:spcBef>
              <a:spcAft>
                <a:spcPts val="800"/>
              </a:spcAft>
              <a:buSzPct val="100000"/>
              <a:buNone/>
              <a:extLst>
                <a:ext uri="{35155182-B16C-46BC-9424-99874614C6A1}">
                  <wpsdc:indentchars xmlns:wpsdc="http://www.wps.cn/officeDocument/2017/drawingmlCustomData" xmlns="" val="200" checksum="4275258624"/>
                </a:ext>
              </a:extLst>
            </a:pPr>
            <a:r>
              <a:rPr lang="en-US" altLang="zh-CN" sz="16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2015年6月15日，湖南省邵阳市邵阳县食品药品监督管理局接群众举报，称某食品店销售有硼砂，可能用于</a:t>
            </a:r>
            <a:r>
              <a:rPr lang="en-US" altLang="zh-CN" sz="16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馄饨皮</a:t>
            </a:r>
            <a:r>
              <a:rPr lang="en-US" altLang="zh-CN" sz="16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制作。当地食品药品监督管理局和公安部门经现场检查发现，在店主郭某某住处杂物区发现一袋有标识的硼砂，</a:t>
            </a:r>
            <a:r>
              <a:rPr lang="en-US" altLang="zh-CN" sz="1600" b="1" spc="4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sym typeface="+mn-ea"/>
              </a:rPr>
              <a:t>标识量50kg，现场检查时余20kg</a:t>
            </a:r>
            <a:r>
              <a:rPr lang="en-US" altLang="zh-CN" sz="16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。监管部门对此违法添加案件进行了查处。</a:t>
            </a:r>
          </a:p>
        </p:txBody>
      </p:sp>
      <p:sp>
        <p:nvSpPr>
          <p:cNvPr id="7" name="Title 6"/>
          <p:cNvSpPr txBox="1"/>
          <p:nvPr>
            <p:custDataLst>
              <p:tags r:id="rId7"/>
            </p:custDataLst>
          </p:nvPr>
        </p:nvSpPr>
        <p:spPr>
          <a:xfrm>
            <a:off x="1779905" y="3163570"/>
            <a:ext cx="8638540" cy="296989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416560" algn="just" fontAlgn="auto">
              <a:lnSpc>
                <a:spcPct val="120000"/>
              </a:lnSpc>
              <a:spcBef>
                <a:spcPts val="0"/>
              </a:spcBef>
              <a:spcAft>
                <a:spcPts val="800"/>
              </a:spcAft>
              <a:buSzPct val="100000"/>
              <a:buNone/>
              <a:extLst>
                <a:ext uri="{35155182-B16C-46BC-9424-99874614C6A1}">
                  <wpsdc:indentchars xmlns:wpsdc="http://www.wps.cn/officeDocument/2017/drawingmlCustomData" xmlns="" val="200" checksum="4275258624"/>
                </a:ext>
              </a:extLst>
            </a:pPr>
            <a:r>
              <a:rPr lang="en-US" altLang="zh-CN" sz="16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2019年5月14日，韶关市曲江区市场监督管理局对曲江区马坝镇某美食店加工的粽子（加工日期：2019-05-14）进行监督抽样，经检验，当事人加工该批次</a:t>
            </a:r>
            <a:r>
              <a:rPr lang="en-US" altLang="zh-CN" sz="16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粽子</a:t>
            </a:r>
            <a:r>
              <a:rPr lang="en-US" altLang="zh-CN" sz="16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不符合《食品中可能违法添加的非食用物质和易滥用的食品添加剂品种名单（第一批）》要求，检验结论为不合格。执法人员在该门店的洗消间发现一罐</a:t>
            </a:r>
            <a:r>
              <a:rPr lang="en-US" altLang="zh-CN" sz="16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散装硼砂（约</a:t>
            </a:r>
            <a:r>
              <a:rPr lang="en-US" altLang="zh-CN" sz="1600" b="1" spc="40">
                <a:ln w="3175">
                  <a:noFill/>
                  <a:prstDash val="dash"/>
                </a:ln>
                <a:solidFill>
                  <a:schemeClr val="dk1">
                    <a:lumMod val="75000"/>
                    <a:lumOff val="25000"/>
                  </a:schemeClr>
                </a:solidFill>
                <a:uFillTx/>
                <a:latin typeface="Times New Roman" panose="02020603050405020304" charset="0"/>
                <a:ea typeface="微软雅黑" panose="020B0503020204020204" charset="-122"/>
                <a:cs typeface="Times New Roman" panose="02020603050405020304" charset="0"/>
              </a:rPr>
              <a:t>150g</a:t>
            </a:r>
            <a:r>
              <a:rPr lang="en-US" altLang="zh-CN" sz="16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en-US" altLang="zh-CN" sz="16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当事人承认在加工自制上述批次粽子时使用了硼砂。曲江区市场监督管理局于2019年8月13日作出行政处罚，没收所得金额及用于违法生产的硼砂150g，处以罚款10000元。同时，此案涉嫌触犯《中华人民共和国刑法》第一百四十四条生产、销售有毒、有害食品罪，曲江区市场监督管理局于8月23日依法将该案移送韶关市公安局曲江分局立案处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631"/>
    </mc:Choice>
    <mc:Fallback xmlns="">
      <p:transition spd="slow" advTm="46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133600" y="2057400"/>
            <a:ext cx="7391400" cy="1945725"/>
          </a:xfrm>
          <a:prstGeom prst="rect">
            <a:avLst/>
          </a:prstGeom>
        </p:spPr>
        <p:txBody>
          <a:bodyPr vert="horz" wrap="square" lIns="114300" tIns="57150" rIns="114300" bIns="57150" rtlCol="0" anchor="t" anchorCtr="0">
            <a:spAutoFit/>
          </a:bodyPr>
          <a:lstStyle/>
          <a:p>
            <a:pPr marL="0" marR="0" lvl="0" indent="0" algn="ctr" defTabSz="914400" rtl="0" eaLnBrk="1" fontAlgn="auto" latinLnBrk="0" hangingPunct="1">
              <a:lnSpc>
                <a:spcPct val="120000"/>
              </a:lnSpc>
              <a:spcBef>
                <a:spcPts val="450"/>
              </a:spcBef>
              <a:spcAft>
                <a:spcPts val="0"/>
              </a:spcAft>
              <a:buClrTx/>
              <a:buSzTx/>
              <a:buFontTx/>
              <a:buNone/>
              <a:tabLst/>
              <a:defRPr/>
            </a:pPr>
            <a:r>
              <a:rPr kumimoji="0" lang="zh-CN" altLang="en-US" sz="5175"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rPr>
              <a:t>非法添加瘦肉精引发的食品安全案例</a:t>
            </a:r>
            <a:endParaRPr kumimoji="0" lang="en-US" sz="5175" b="1" i="0" u="none" strike="noStrike" kern="1200" cap="none" spc="0" normalizeH="0" baseline="0" noProof="0" dirty="0">
              <a:ln>
                <a:noFill/>
              </a:ln>
              <a:solidFill>
                <a:srgbClr val="000000">
                  <a:alpha val="100000"/>
                </a:srgbClr>
              </a:solidFill>
              <a:effectLst/>
              <a:uLnTx/>
              <a:uFillTx/>
              <a:latin typeface="Microsoft Yahei"/>
              <a:ea typeface="Microsoft Yahei"/>
              <a:cs typeface="Microsoft Yahei"/>
            </a:endParaRPr>
          </a:p>
        </p:txBody>
      </p:sp>
    </p:spTree>
    <p:extLst>
      <p:ext uri="{BB962C8B-B14F-4D97-AF65-F5344CB8AC3E}">
        <p14:creationId xmlns:p14="http://schemas.microsoft.com/office/powerpoint/2010/main" val="2584682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pPr>
            <a:r>
              <a:rPr kumimoji="0" lang="en-US" altLang="zh-CN" sz="100" b="0" i="0" u="none" strike="noStrike" kern="0" cap="none" spc="0" normalizeH="0" baseline="0" noProof="0" dirty="0">
                <a:ln>
                  <a:noFill/>
                </a:ln>
                <a:solidFill>
                  <a:schemeClr val="lt1">
                    <a:lumMod val="50000"/>
                  </a:schemeClr>
                </a:solidFill>
                <a:effectLst/>
                <a:uLnTx/>
                <a:uFillTx/>
              </a:rPr>
              <a:t>PPT</a:t>
            </a:r>
            <a:r>
              <a:rPr kumimoji="0" lang="zh-CN" altLang="en-US" sz="100" b="0" i="0" u="none" strike="noStrike" kern="0" cap="none" spc="0" normalizeH="0" baseline="0" noProof="0" dirty="0">
                <a:ln>
                  <a:noFill/>
                </a:ln>
                <a:solidFill>
                  <a:schemeClr val="lt1">
                    <a:lumMod val="50000"/>
                  </a:schemeClr>
                </a:solidFill>
                <a:effectLst/>
                <a:uLnTx/>
                <a:uFillTx/>
              </a:rPr>
              <a:t>模板 </a:t>
            </a:r>
            <a:r>
              <a:rPr kumimoji="0" lang="en-US" altLang="zh-CN" sz="100" b="0" i="0" u="none" strike="noStrike" kern="0" cap="none" spc="0" normalizeH="0" baseline="0" noProof="0" dirty="0">
                <a:ln>
                  <a:noFill/>
                </a:ln>
                <a:solidFill>
                  <a:schemeClr val="lt1">
                    <a:lumMod val="50000"/>
                  </a:schemeClr>
                </a:solidFill>
                <a:effectLst/>
                <a:uLnTx/>
                <a:uFillTx/>
              </a:rPr>
              <a:t>http://www.1ppt.com/moban/</a:t>
            </a:r>
            <a:r>
              <a:rPr kumimoji="0" lang="zh-CN" altLang="en-US" sz="100" b="0" i="0" u="none" strike="noStrike" kern="0" cap="none" spc="0" normalizeH="0" baseline="0" noProof="0" dirty="0">
                <a:ln>
                  <a:noFill/>
                </a:ln>
                <a:solidFill>
                  <a:schemeClr val="lt1">
                    <a:lumMod val="50000"/>
                  </a:schemeClr>
                </a:solidFill>
                <a:effectLst/>
                <a:uLnTx/>
                <a:uFillTx/>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dirty="0">
              <a:solidFill>
                <a:schemeClr val="bg1"/>
              </a:solidFill>
              <a:latin typeface="Arial" panose="020B0604020202020204" pitchFamily="34" charset="0"/>
              <a:ea typeface="微软雅黑" panose="020B0503020204020204" charset="-122"/>
            </a:endParaRPr>
          </a:p>
        </p:txBody>
      </p:sp>
      <p:sp>
        <p:nvSpPr>
          <p:cNvPr id="17" name="矩形 16"/>
          <p:cNvSpPr/>
          <p:nvPr>
            <p:custDataLst>
              <p:tags r:id="rId4"/>
            </p:custDataLst>
          </p:nvPr>
        </p:nvSpPr>
        <p:spPr>
          <a:xfrm>
            <a:off x="333829" y="1672533"/>
            <a:ext cx="11321142" cy="4408572"/>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zh-CN" altLang="en-US" sz="1600" b="1" dirty="0">
              <a:solidFill>
                <a:schemeClr val="bg1"/>
              </a:solidFill>
              <a:latin typeface="Arial" panose="020B0604020202020204" pitchFamily="34" charset="0"/>
              <a:ea typeface="微软雅黑" panose="020B0503020204020204" charset="-122"/>
            </a:endParaRPr>
          </a:p>
        </p:txBody>
      </p:sp>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14" name="任意多边形: 形状 13"/>
          <p:cNvSpPr>
            <a:spLocks noChangeAspect="1"/>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dirty="0">
              <a:latin typeface="Arial" panose="020B0604020202020204" pitchFamily="34" charset="0"/>
              <a:ea typeface="微软雅黑" panose="020B0503020204020204" charset="-122"/>
            </a:endParaRPr>
          </a:p>
        </p:txBody>
      </p:sp>
      <p:sp>
        <p:nvSpPr>
          <p:cNvPr id="15" name="任意多边形: 形状 14"/>
          <p:cNvSpPr>
            <a:spLocks noChangeAspect="1"/>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12" name="任意多边形: 形状 11"/>
          <p:cNvSpPr>
            <a:spLocks noChangeAspect="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13" name="任意多边形: 形状 12"/>
          <p:cNvSpPr>
            <a:spLocks noChangeAspect="1"/>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latin typeface="Arial" panose="020B0604020202020204" pitchFamily="34" charset="0"/>
              <a:ea typeface="微软雅黑" panose="020B0503020204020204" charset="-122"/>
            </a:endParaRPr>
          </a:p>
        </p:txBody>
      </p:sp>
      <p:sp>
        <p:nvSpPr>
          <p:cNvPr id="93" name="文本框 92"/>
          <p:cNvSpPr txBox="1"/>
          <p:nvPr>
            <p:custDataLst>
              <p:tags r:id="rId10"/>
            </p:custDataLst>
          </p:nvPr>
        </p:nvSpPr>
        <p:spPr>
          <a:xfrm>
            <a:off x="568325" y="2072005"/>
            <a:ext cx="10852150" cy="3609975"/>
          </a:xfrm>
          <a:prstGeom prst="rect">
            <a:avLst/>
          </a:prstGeom>
          <a:noFill/>
        </p:spPr>
        <p:txBody>
          <a:bodyPr wrap="square" lIns="90000" tIns="46800" rIns="90000" bIns="46800" rtlCol="0" anchor="ctr" anchorCtr="0">
            <a:normAutofit/>
          </a:bodyPr>
          <a:lstStyle>
            <a:defPPr>
              <a:defRPr lang="zh-CN"/>
            </a:defPPr>
            <a:lvl1pPr fontAlgn="auto">
              <a:lnSpc>
                <a:spcPct val="130000"/>
              </a:lnSpc>
              <a:spcAft>
                <a:spcPts val="1000"/>
              </a:spcAft>
              <a:defRPr sz="1600" spc="150"/>
            </a:lvl1pPr>
          </a:lstStyle>
          <a:p>
            <a:pPr marL="317500" lvl="0" indent="-317500" algn="l" fontAlgn="ctr">
              <a:lnSpc>
                <a:spcPct val="120000"/>
              </a:lnSpc>
              <a:spcBef>
                <a:spcPts val="0"/>
              </a:spcBef>
              <a:spcAft>
                <a:spcPts val="800"/>
              </a:spcAft>
              <a:buClr>
                <a:schemeClr val="accent2"/>
              </a:buClr>
              <a:buSzPct val="100000"/>
              <a:buFont typeface="WPS-Bullets" pitchFamily="2" charset="0"/>
              <a:buChar char=""/>
            </a:pPr>
            <a:r>
              <a:rPr lang="zh-CN" altLang="en-US" sz="1700" spc="90">
                <a:solidFill>
                  <a:schemeClr val="tx1">
                    <a:lumMod val="75000"/>
                    <a:lumOff val="25000"/>
                  </a:schemeClr>
                </a:solidFill>
                <a:latin typeface="Arial" panose="020B0604020202020204" pitchFamily="34" charset="0"/>
                <a:ea typeface="微软雅黑" panose="020B0503020204020204" charset="-122"/>
              </a:rPr>
              <a:t>硼砂被部分来源列为</a:t>
            </a:r>
            <a:r>
              <a:rPr lang="zh-CN" altLang="en-US" sz="1700" b="1" spc="90">
                <a:solidFill>
                  <a:schemeClr val="tx1">
                    <a:lumMod val="75000"/>
                    <a:lumOff val="25000"/>
                  </a:schemeClr>
                </a:solidFill>
                <a:latin typeface="Arial" panose="020B0604020202020204" pitchFamily="34" charset="0"/>
                <a:ea typeface="微软雅黑" panose="020B0503020204020204" charset="-122"/>
              </a:rPr>
              <a:t>一级致癌物</a:t>
            </a:r>
            <a:r>
              <a:rPr lang="zh-CN" altLang="en-US" sz="1700" spc="90">
                <a:solidFill>
                  <a:schemeClr val="tx1">
                    <a:lumMod val="75000"/>
                    <a:lumOff val="25000"/>
                  </a:schemeClr>
                </a:solidFill>
                <a:latin typeface="Arial" panose="020B0604020202020204" pitchFamily="34" charset="0"/>
                <a:ea typeface="微软雅黑" panose="020B0503020204020204" charset="-122"/>
              </a:rPr>
              <a:t>，在人体内显示出较高的毒性作用。成人摄入硼砂</a:t>
            </a:r>
            <a:r>
              <a:rPr lang="zh-CN" altLang="en-US" sz="1700" spc="90">
                <a:solidFill>
                  <a:srgbClr val="FF0000"/>
                </a:solidFill>
                <a:latin typeface="Arial" panose="020B0604020202020204" pitchFamily="34" charset="0"/>
                <a:ea typeface="微软雅黑" panose="020B0503020204020204" charset="-122"/>
              </a:rPr>
              <a:t>1～3g</a:t>
            </a:r>
            <a:r>
              <a:rPr lang="zh-CN" altLang="en-US" sz="1700" spc="90">
                <a:solidFill>
                  <a:schemeClr val="tx1">
                    <a:lumMod val="75000"/>
                    <a:lumOff val="25000"/>
                  </a:schemeClr>
                </a:solidFill>
                <a:latin typeface="Arial" panose="020B0604020202020204" pitchFamily="34" charset="0"/>
                <a:ea typeface="微软雅黑" panose="020B0503020204020204" charset="-122"/>
              </a:rPr>
              <a:t>可引起中毒。成人致死量为</a:t>
            </a:r>
            <a:r>
              <a:rPr lang="zh-CN" altLang="en-US" sz="1700" spc="90">
                <a:solidFill>
                  <a:srgbClr val="FF0000"/>
                </a:solidFill>
                <a:latin typeface="Arial" panose="020B0604020202020204" pitchFamily="34" charset="0"/>
                <a:ea typeface="微软雅黑" panose="020B0503020204020204" charset="-122"/>
              </a:rPr>
              <a:t>15～20g</a:t>
            </a:r>
            <a:r>
              <a:rPr lang="zh-CN" altLang="en-US" sz="1700" spc="90">
                <a:solidFill>
                  <a:schemeClr val="tx1">
                    <a:lumMod val="75000"/>
                    <a:lumOff val="25000"/>
                  </a:schemeClr>
                </a:solidFill>
                <a:latin typeface="Arial" panose="020B0604020202020204" pitchFamily="34" charset="0"/>
                <a:ea typeface="微软雅黑" panose="020B0503020204020204" charset="-122"/>
              </a:rPr>
              <a:t>，儿童致死量为</a:t>
            </a:r>
            <a:r>
              <a:rPr lang="zh-CN" altLang="en-US" sz="1700" spc="90">
                <a:solidFill>
                  <a:srgbClr val="FF0000"/>
                </a:solidFill>
                <a:latin typeface="Arial" panose="020B0604020202020204" pitchFamily="34" charset="0"/>
                <a:ea typeface="微软雅黑" panose="020B0503020204020204" charset="-122"/>
              </a:rPr>
              <a:t>5～10g</a:t>
            </a:r>
            <a:r>
              <a:rPr lang="zh-CN" altLang="en-US" sz="1700" spc="90">
                <a:solidFill>
                  <a:schemeClr val="tx1">
                    <a:lumMod val="75000"/>
                    <a:lumOff val="25000"/>
                  </a:schemeClr>
                </a:solidFill>
                <a:latin typeface="Arial" panose="020B0604020202020204" pitchFamily="34" charset="0"/>
                <a:ea typeface="微软雅黑" panose="020B0503020204020204" charset="-122"/>
              </a:rPr>
              <a:t>。</a:t>
            </a:r>
          </a:p>
          <a:p>
            <a:pPr marL="317500" lvl="0" indent="-317500" algn="l" fontAlgn="ctr">
              <a:lnSpc>
                <a:spcPct val="120000"/>
              </a:lnSpc>
              <a:spcBef>
                <a:spcPts val="0"/>
              </a:spcBef>
              <a:spcAft>
                <a:spcPts val="800"/>
              </a:spcAft>
              <a:buClr>
                <a:schemeClr val="accent2"/>
              </a:buClr>
              <a:buSzPct val="100000"/>
              <a:buFont typeface="WPS-Bullets" pitchFamily="2" charset="0"/>
              <a:buChar char=""/>
            </a:pPr>
            <a:r>
              <a:rPr lang="zh-CN" altLang="en-US" sz="1700" spc="90">
                <a:solidFill>
                  <a:schemeClr val="tx1">
                    <a:lumMod val="75000"/>
                    <a:lumOff val="25000"/>
                  </a:schemeClr>
                </a:solidFill>
                <a:latin typeface="Arial" panose="020B0604020202020204" pitchFamily="34" charset="0"/>
                <a:ea typeface="微软雅黑" panose="020B0503020204020204" charset="-122"/>
              </a:rPr>
              <a:t>硼砂本身毒性不大，但通过口服进入人体后，不易排出体外。长期摄食含有微量硼砂的食物，会导致硼砂在体内</a:t>
            </a:r>
            <a:r>
              <a:rPr lang="zh-CN" altLang="en-US" sz="1700" b="1" spc="90">
                <a:solidFill>
                  <a:schemeClr val="tx1">
                    <a:lumMod val="75000"/>
                    <a:lumOff val="25000"/>
                  </a:schemeClr>
                </a:solidFill>
                <a:latin typeface="Arial" panose="020B0604020202020204" pitchFamily="34" charset="0"/>
                <a:ea typeface="微软雅黑" panose="020B0503020204020204" charset="-122"/>
              </a:rPr>
              <a:t>不断蓄积</a:t>
            </a:r>
            <a:r>
              <a:rPr lang="zh-CN" altLang="en-US" sz="1700" spc="90">
                <a:solidFill>
                  <a:schemeClr val="tx1">
                    <a:lumMod val="75000"/>
                    <a:lumOff val="25000"/>
                  </a:schemeClr>
                </a:solidFill>
                <a:latin typeface="Arial" panose="020B0604020202020204" pitchFamily="34" charset="0"/>
                <a:ea typeface="微软雅黑" panose="020B0503020204020204" charset="-122"/>
              </a:rPr>
              <a:t>，继而对人体的健康产生极大的危害。</a:t>
            </a:r>
          </a:p>
          <a:p>
            <a:pPr marL="317500" lvl="0" indent="-317500" algn="l" fontAlgn="ctr">
              <a:lnSpc>
                <a:spcPct val="120000"/>
              </a:lnSpc>
              <a:spcBef>
                <a:spcPts val="0"/>
              </a:spcBef>
              <a:spcAft>
                <a:spcPts val="800"/>
              </a:spcAft>
              <a:buClr>
                <a:schemeClr val="accent2"/>
              </a:buClr>
              <a:buSzPct val="100000"/>
              <a:buFont typeface="WPS-Bullets" pitchFamily="2" charset="0"/>
              <a:buChar char=""/>
            </a:pPr>
            <a:r>
              <a:rPr lang="zh-CN" altLang="en-US" sz="1700" spc="90">
                <a:solidFill>
                  <a:schemeClr val="tx1">
                    <a:lumMod val="75000"/>
                    <a:lumOff val="25000"/>
                  </a:schemeClr>
                </a:solidFill>
                <a:latin typeface="Arial" panose="020B0604020202020204" pitchFamily="34" charset="0"/>
                <a:ea typeface="微软雅黑" panose="020B0503020204020204" charset="-122"/>
              </a:rPr>
              <a:t>食用含有硼砂的食品后，轻者会</a:t>
            </a:r>
            <a:r>
              <a:rPr lang="zh-CN" altLang="en-US" sz="1700" b="1" spc="90">
                <a:solidFill>
                  <a:schemeClr val="tx1">
                    <a:lumMod val="75000"/>
                    <a:lumOff val="25000"/>
                  </a:schemeClr>
                </a:solidFill>
                <a:latin typeface="Arial" panose="020B0604020202020204" pitchFamily="34" charset="0"/>
                <a:ea typeface="微软雅黑" panose="020B0503020204020204" charset="-122"/>
              </a:rPr>
              <a:t>食欲减退、消化不良</a:t>
            </a:r>
            <a:r>
              <a:rPr lang="zh-CN" altLang="en-US" sz="1700" spc="90">
                <a:solidFill>
                  <a:schemeClr val="tx1">
                    <a:lumMod val="75000"/>
                    <a:lumOff val="25000"/>
                  </a:schemeClr>
                </a:solidFill>
                <a:latin typeface="Arial" panose="020B0604020202020204" pitchFamily="34" charset="0"/>
                <a:ea typeface="微软雅黑" panose="020B0503020204020204" charset="-122"/>
              </a:rPr>
              <a:t>，重者会造成</a:t>
            </a:r>
            <a:r>
              <a:rPr lang="zh-CN" altLang="en-US" sz="1700" b="1" spc="90">
                <a:solidFill>
                  <a:schemeClr val="tx1">
                    <a:lumMod val="75000"/>
                    <a:lumOff val="25000"/>
                  </a:schemeClr>
                </a:solidFill>
                <a:latin typeface="Arial" panose="020B0604020202020204" pitchFamily="34" charset="0"/>
                <a:ea typeface="微软雅黑" panose="020B0503020204020204" charset="-122"/>
              </a:rPr>
              <a:t>呕吐、腹泻、红斑、循环系统障碍、休克及昏迷</a:t>
            </a:r>
            <a:r>
              <a:rPr lang="zh-CN" altLang="en-US" sz="1700" spc="90">
                <a:solidFill>
                  <a:schemeClr val="tx1">
                    <a:lumMod val="75000"/>
                    <a:lumOff val="25000"/>
                  </a:schemeClr>
                </a:solidFill>
                <a:latin typeface="Arial" panose="020B0604020202020204" pitchFamily="34" charset="0"/>
                <a:ea typeface="微软雅黑" panose="020B0503020204020204" charset="-122"/>
              </a:rPr>
              <a:t>等硼砂中毒症状。硼砂中毒者的病理检查可见胃、肾、肝、脑和皮肤出现非特异性病变，主要有肝充血、脂肪变性、肝细胞混浊肿胀；肾呈弥漫性水肿，肾小球和肾小管均有损害；脑和肺出现水肿。</a:t>
            </a: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indent="0" algn="l">
              <a:lnSpc>
                <a:spcPct val="100000"/>
              </a:lnSpc>
              <a:spcBef>
                <a:spcPts val="0"/>
              </a:spcBef>
              <a:spcAft>
                <a:spcPts val="0"/>
              </a:spcAft>
              <a:buSzPct val="100000"/>
              <a:buNone/>
            </a:pPr>
            <a:r>
              <a:rPr lang="zh-CN" altLang="en-US" sz="3300" b="1" spc="170" dirty="0">
                <a:solidFill>
                  <a:srgbClr val="27776D"/>
                </a:solidFill>
                <a:uFillTx/>
                <a:latin typeface="Arial" panose="020B0604020202020204" pitchFamily="34" charset="0"/>
                <a:ea typeface="微软雅黑" panose="020B0503020204020204" charset="-122"/>
                <a:sym typeface="+mn-lt"/>
              </a:rPr>
              <a:t>硼砂的致病性及其危害</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3962354" cy="6858000"/>
          </a:xfrm>
          <a:prstGeom prst="rect">
            <a:avLst/>
          </a:prstGeom>
          <a:solidFill>
            <a:srgbClr val="27776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609559" y="1219210"/>
            <a:ext cx="2743213" cy="2286013"/>
          </a:xfrm>
          <a:prstGeom prst="rect">
            <a:avLst/>
          </a:prstGeom>
          <a:noFill/>
        </p:spPr>
        <p:txBody>
          <a:bodyPr wrap="square" lIns="63500" tIns="25400" rIns="63500" bIns="25400" rtlCol="0" anchor="b" anchorCtr="0">
            <a:normAutofit/>
          </a:bodyPr>
          <a:lstStyle/>
          <a:p>
            <a:pPr marL="0" indent="0" algn="l">
              <a:lnSpc>
                <a:spcPct val="110000"/>
              </a:lnSpc>
              <a:spcBef>
                <a:spcPts val="0"/>
              </a:spcBef>
              <a:spcAft>
                <a:spcPts val="0"/>
              </a:spcAft>
              <a:buSzPct val="100000"/>
              <a:buNone/>
            </a:pPr>
            <a:r>
              <a:rPr lang="zh-CN" altLang="en-US" sz="3800" b="1" spc="220" dirty="0">
                <a:solidFill>
                  <a:schemeClr val="lt1"/>
                </a:solidFill>
                <a:uFillTx/>
                <a:latin typeface="微软雅黑" panose="020B0503020204020204" charset="-122"/>
                <a:ea typeface="微软雅黑" panose="020B0503020204020204" charset="-122"/>
                <a:sym typeface="+mn-lt"/>
              </a:rPr>
              <a:t>非法添加硼砂的预防控制措施</a:t>
            </a:r>
          </a:p>
        </p:txBody>
      </p:sp>
      <p:grpSp>
        <p:nvGrpSpPr>
          <p:cNvPr id="8" name="组合 7"/>
          <p:cNvGrpSpPr/>
          <p:nvPr>
            <p:custDataLst>
              <p:tags r:id="rId4"/>
            </p:custDataLst>
          </p:nvPr>
        </p:nvGrpSpPr>
        <p:grpSpPr>
          <a:xfrm>
            <a:off x="4572000" y="691382"/>
            <a:ext cx="778762" cy="1013933"/>
            <a:chOff x="1757" y="3160"/>
            <a:chExt cx="1394" cy="1819"/>
          </a:xfrm>
        </p:grpSpPr>
        <p:grpSp>
          <p:nvGrpSpPr>
            <p:cNvPr id="9" name="组合 8"/>
            <p:cNvGrpSpPr/>
            <p:nvPr/>
          </p:nvGrpSpPr>
          <p:grpSpPr>
            <a:xfrm>
              <a:off x="1852" y="3706"/>
              <a:ext cx="1191" cy="1273"/>
              <a:chOff x="3720" y="3277"/>
              <a:chExt cx="630" cy="673"/>
            </a:xfrm>
          </p:grpSpPr>
          <p:sp>
            <p:nvSpPr>
              <p:cNvPr id="10" name="Freeform 93"/>
              <p:cNvSpPr/>
              <p:nvPr>
                <p:custDataLst>
                  <p:tags r:id="rId36"/>
                </p:custDataLst>
              </p:nvPr>
            </p:nvSpPr>
            <p:spPr bwMode="auto">
              <a:xfrm>
                <a:off x="3720" y="3277"/>
                <a:ext cx="630" cy="357"/>
              </a:xfrm>
              <a:custGeom>
                <a:avLst/>
                <a:gdLst>
                  <a:gd name="T0" fmla="*/ 475 w 665"/>
                  <a:gd name="T1" fmla="*/ 4 h 376"/>
                  <a:gd name="T2" fmla="*/ 414 w 665"/>
                  <a:gd name="T3" fmla="*/ 55 h 376"/>
                  <a:gd name="T4" fmla="*/ 350 w 665"/>
                  <a:gd name="T5" fmla="*/ 9 h 376"/>
                  <a:gd name="T6" fmla="*/ 301 w 665"/>
                  <a:gd name="T7" fmla="*/ 61 h 376"/>
                  <a:gd name="T8" fmla="*/ 225 w 665"/>
                  <a:gd name="T9" fmla="*/ 23 h 376"/>
                  <a:gd name="T10" fmla="*/ 170 w 665"/>
                  <a:gd name="T11" fmla="*/ 85 h 376"/>
                  <a:gd name="T12" fmla="*/ 122 w 665"/>
                  <a:gd name="T13" fmla="*/ 55 h 376"/>
                  <a:gd name="T14" fmla="*/ 71 w 665"/>
                  <a:gd name="T15" fmla="*/ 72 h 376"/>
                  <a:gd name="T16" fmla="*/ 76 w 665"/>
                  <a:gd name="T17" fmla="*/ 134 h 376"/>
                  <a:gd name="T18" fmla="*/ 6 w 665"/>
                  <a:gd name="T19" fmla="*/ 191 h 376"/>
                  <a:gd name="T20" fmla="*/ 53 w 665"/>
                  <a:gd name="T21" fmla="*/ 260 h 376"/>
                  <a:gd name="T22" fmla="*/ 70 w 665"/>
                  <a:gd name="T23" fmla="*/ 347 h 376"/>
                  <a:gd name="T24" fmla="*/ 148 w 665"/>
                  <a:gd name="T25" fmla="*/ 317 h 376"/>
                  <a:gd name="T26" fmla="*/ 227 w 665"/>
                  <a:gd name="T27" fmla="*/ 370 h 376"/>
                  <a:gd name="T28" fmla="*/ 299 w 665"/>
                  <a:gd name="T29" fmla="*/ 301 h 376"/>
                  <a:gd name="T30" fmla="*/ 377 w 665"/>
                  <a:gd name="T31" fmla="*/ 370 h 376"/>
                  <a:gd name="T32" fmla="*/ 458 w 665"/>
                  <a:gd name="T33" fmla="*/ 308 h 376"/>
                  <a:gd name="T34" fmla="*/ 524 w 665"/>
                  <a:gd name="T35" fmla="*/ 358 h 376"/>
                  <a:gd name="T36" fmla="*/ 564 w 665"/>
                  <a:gd name="T37" fmla="*/ 285 h 376"/>
                  <a:gd name="T38" fmla="*/ 639 w 665"/>
                  <a:gd name="T39" fmla="*/ 291 h 376"/>
                  <a:gd name="T40" fmla="*/ 650 w 665"/>
                  <a:gd name="T41" fmla="*/ 211 h 376"/>
                  <a:gd name="T42" fmla="*/ 579 w 665"/>
                  <a:gd name="T43" fmla="*/ 177 h 376"/>
                  <a:gd name="T44" fmla="*/ 612 w 665"/>
                  <a:gd name="T45" fmla="*/ 152 h 376"/>
                  <a:gd name="T46" fmla="*/ 615 w 665"/>
                  <a:gd name="T47" fmla="*/ 109 h 376"/>
                  <a:gd name="T48" fmla="*/ 567 w 665"/>
                  <a:gd name="T49" fmla="*/ 83 h 376"/>
                  <a:gd name="T50" fmla="*/ 513 w 665"/>
                  <a:gd name="T51" fmla="*/ 100 h 376"/>
                  <a:gd name="T52" fmla="*/ 524 w 665"/>
                  <a:gd name="T53" fmla="*/ 64 h 376"/>
                  <a:gd name="T54" fmla="*/ 475 w 665"/>
                  <a:gd name="T55" fmla="*/ 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376">
                    <a:moveTo>
                      <a:pt x="475" y="4"/>
                    </a:moveTo>
                    <a:cubicBezTo>
                      <a:pt x="446" y="0"/>
                      <a:pt x="418" y="24"/>
                      <a:pt x="414" y="55"/>
                    </a:cubicBezTo>
                    <a:cubicBezTo>
                      <a:pt x="400" y="31"/>
                      <a:pt x="377" y="10"/>
                      <a:pt x="350" y="9"/>
                    </a:cubicBezTo>
                    <a:cubicBezTo>
                      <a:pt x="324" y="8"/>
                      <a:pt x="297" y="33"/>
                      <a:pt x="301" y="61"/>
                    </a:cubicBezTo>
                    <a:cubicBezTo>
                      <a:pt x="283" y="36"/>
                      <a:pt x="254" y="20"/>
                      <a:pt x="225" y="23"/>
                    </a:cubicBezTo>
                    <a:cubicBezTo>
                      <a:pt x="196" y="27"/>
                      <a:pt x="170" y="54"/>
                      <a:pt x="170" y="85"/>
                    </a:cubicBezTo>
                    <a:cubicBezTo>
                      <a:pt x="157" y="71"/>
                      <a:pt x="140" y="59"/>
                      <a:pt x="122" y="55"/>
                    </a:cubicBezTo>
                    <a:cubicBezTo>
                      <a:pt x="103" y="52"/>
                      <a:pt x="83" y="57"/>
                      <a:pt x="71" y="72"/>
                    </a:cubicBezTo>
                    <a:cubicBezTo>
                      <a:pt x="58" y="87"/>
                      <a:pt x="63" y="119"/>
                      <a:pt x="76" y="134"/>
                    </a:cubicBezTo>
                    <a:cubicBezTo>
                      <a:pt x="35" y="122"/>
                      <a:pt x="14" y="155"/>
                      <a:pt x="6" y="191"/>
                    </a:cubicBezTo>
                    <a:cubicBezTo>
                      <a:pt x="0" y="220"/>
                      <a:pt x="14" y="276"/>
                      <a:pt x="53" y="260"/>
                    </a:cubicBezTo>
                    <a:cubicBezTo>
                      <a:pt x="34" y="286"/>
                      <a:pt x="42" y="330"/>
                      <a:pt x="70" y="347"/>
                    </a:cubicBezTo>
                    <a:cubicBezTo>
                      <a:pt x="97" y="363"/>
                      <a:pt x="137" y="349"/>
                      <a:pt x="148" y="317"/>
                    </a:cubicBezTo>
                    <a:cubicBezTo>
                      <a:pt x="154" y="353"/>
                      <a:pt x="193" y="376"/>
                      <a:pt x="227" y="370"/>
                    </a:cubicBezTo>
                    <a:cubicBezTo>
                      <a:pt x="260" y="363"/>
                      <a:pt x="287" y="334"/>
                      <a:pt x="299" y="301"/>
                    </a:cubicBezTo>
                    <a:cubicBezTo>
                      <a:pt x="307" y="338"/>
                      <a:pt x="341" y="368"/>
                      <a:pt x="377" y="370"/>
                    </a:cubicBezTo>
                    <a:cubicBezTo>
                      <a:pt x="413" y="372"/>
                      <a:pt x="449" y="345"/>
                      <a:pt x="458" y="308"/>
                    </a:cubicBezTo>
                    <a:cubicBezTo>
                      <a:pt x="462" y="339"/>
                      <a:pt x="494" y="364"/>
                      <a:pt x="524" y="358"/>
                    </a:cubicBezTo>
                    <a:cubicBezTo>
                      <a:pt x="553" y="351"/>
                      <a:pt x="573" y="315"/>
                      <a:pt x="564" y="285"/>
                    </a:cubicBezTo>
                    <a:cubicBezTo>
                      <a:pt x="582" y="307"/>
                      <a:pt x="618" y="310"/>
                      <a:pt x="639" y="291"/>
                    </a:cubicBezTo>
                    <a:cubicBezTo>
                      <a:pt x="660" y="272"/>
                      <a:pt x="665" y="236"/>
                      <a:pt x="650" y="211"/>
                    </a:cubicBezTo>
                    <a:cubicBezTo>
                      <a:pt x="636" y="185"/>
                      <a:pt x="606" y="172"/>
                      <a:pt x="579" y="177"/>
                    </a:cubicBezTo>
                    <a:cubicBezTo>
                      <a:pt x="592" y="173"/>
                      <a:pt x="605" y="164"/>
                      <a:pt x="612" y="152"/>
                    </a:cubicBezTo>
                    <a:cubicBezTo>
                      <a:pt x="620" y="139"/>
                      <a:pt x="621" y="122"/>
                      <a:pt x="615" y="109"/>
                    </a:cubicBezTo>
                    <a:cubicBezTo>
                      <a:pt x="607" y="91"/>
                      <a:pt x="586" y="82"/>
                      <a:pt x="567" y="83"/>
                    </a:cubicBezTo>
                    <a:cubicBezTo>
                      <a:pt x="547" y="83"/>
                      <a:pt x="531" y="93"/>
                      <a:pt x="513" y="100"/>
                    </a:cubicBezTo>
                    <a:cubicBezTo>
                      <a:pt x="517" y="98"/>
                      <a:pt x="523" y="69"/>
                      <a:pt x="524" y="64"/>
                    </a:cubicBezTo>
                    <a:cubicBezTo>
                      <a:pt x="531" y="25"/>
                      <a:pt x="509" y="7"/>
                      <a:pt x="475" y="4"/>
                    </a:cubicBezTo>
                    <a:close/>
                  </a:path>
                </a:pathLst>
              </a:custGeom>
              <a:solidFill>
                <a:schemeClr val="accent4">
                  <a:lumMod val="40000"/>
                  <a:lumOff val="60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1" name="Freeform 97"/>
              <p:cNvSpPr/>
              <p:nvPr>
                <p:custDataLst>
                  <p:tags r:id="rId37"/>
                </p:custDataLst>
              </p:nvPr>
            </p:nvSpPr>
            <p:spPr bwMode="auto">
              <a:xfrm>
                <a:off x="3855" y="3804"/>
                <a:ext cx="38" cy="47"/>
              </a:xfrm>
              <a:custGeom>
                <a:avLst/>
                <a:gdLst>
                  <a:gd name="T0" fmla="*/ 1 w 32"/>
                  <a:gd name="T1" fmla="*/ 18 h 39"/>
                  <a:gd name="T2" fmla="*/ 19 w 32"/>
                  <a:gd name="T3" fmla="*/ 35 h 39"/>
                  <a:gd name="T4" fmla="*/ 28 w 32"/>
                  <a:gd name="T5" fmla="*/ 26 h 39"/>
                  <a:gd name="T6" fmla="*/ 20 w 32"/>
                  <a:gd name="T7" fmla="*/ 2 h 39"/>
                  <a:gd name="T8" fmla="*/ 1 w 32"/>
                  <a:gd name="T9" fmla="*/ 18 h 39"/>
                </a:gdLst>
                <a:ahLst/>
                <a:cxnLst>
                  <a:cxn ang="0">
                    <a:pos x="T0" y="T1"/>
                  </a:cxn>
                  <a:cxn ang="0">
                    <a:pos x="T2" y="T3"/>
                  </a:cxn>
                  <a:cxn ang="0">
                    <a:pos x="T4" y="T5"/>
                  </a:cxn>
                  <a:cxn ang="0">
                    <a:pos x="T6" y="T7"/>
                  </a:cxn>
                  <a:cxn ang="0">
                    <a:pos x="T8" y="T9"/>
                  </a:cxn>
                </a:cxnLst>
                <a:rect l="0" t="0" r="r" b="b"/>
                <a:pathLst>
                  <a:path w="32" h="39">
                    <a:moveTo>
                      <a:pt x="1" y="18"/>
                    </a:moveTo>
                    <a:cubicBezTo>
                      <a:pt x="0" y="27"/>
                      <a:pt x="9" y="39"/>
                      <a:pt x="19" y="35"/>
                    </a:cubicBezTo>
                    <a:cubicBezTo>
                      <a:pt x="23" y="34"/>
                      <a:pt x="26" y="30"/>
                      <a:pt x="28" y="26"/>
                    </a:cubicBezTo>
                    <a:cubicBezTo>
                      <a:pt x="32" y="18"/>
                      <a:pt x="31" y="5"/>
                      <a:pt x="20" y="2"/>
                    </a:cubicBezTo>
                    <a:cubicBezTo>
                      <a:pt x="10" y="0"/>
                      <a:pt x="1" y="9"/>
                      <a:pt x="1" y="18"/>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2" name="Freeform 98"/>
              <p:cNvSpPr/>
              <p:nvPr>
                <p:custDataLst>
                  <p:tags r:id="rId38"/>
                </p:custDataLst>
              </p:nvPr>
            </p:nvSpPr>
            <p:spPr bwMode="auto">
              <a:xfrm>
                <a:off x="4073" y="3900"/>
                <a:ext cx="38" cy="44"/>
              </a:xfrm>
              <a:custGeom>
                <a:avLst/>
                <a:gdLst>
                  <a:gd name="T0" fmla="*/ 0 w 32"/>
                  <a:gd name="T1" fmla="*/ 20 h 37"/>
                  <a:gd name="T2" fmla="*/ 17 w 32"/>
                  <a:gd name="T3" fmla="*/ 35 h 37"/>
                  <a:gd name="T4" fmla="*/ 31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1" y="18"/>
                    </a:cubicBezTo>
                    <a:cubicBezTo>
                      <a:pt x="32" y="8"/>
                      <a:pt x="23" y="0"/>
                      <a:pt x="13" y="2"/>
                    </a:cubicBezTo>
                    <a:cubicBezTo>
                      <a:pt x="6" y="3"/>
                      <a:pt x="0" y="10"/>
                      <a:pt x="0" y="17"/>
                    </a:cubicBezTo>
                    <a:cubicBezTo>
                      <a:pt x="0" y="18"/>
                      <a:pt x="0" y="19"/>
                      <a:pt x="0"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3" name="Freeform 99"/>
              <p:cNvSpPr/>
              <p:nvPr>
                <p:custDataLst>
                  <p:tags r:id="rId39"/>
                </p:custDataLst>
              </p:nvPr>
            </p:nvSpPr>
            <p:spPr bwMode="auto">
              <a:xfrm>
                <a:off x="4248" y="3705"/>
                <a:ext cx="44" cy="54"/>
              </a:xfrm>
              <a:custGeom>
                <a:avLst/>
                <a:gdLst>
                  <a:gd name="T0" fmla="*/ 2 w 37"/>
                  <a:gd name="T1" fmla="*/ 16 h 44"/>
                  <a:gd name="T2" fmla="*/ 4 w 37"/>
                  <a:gd name="T3" fmla="*/ 32 h 44"/>
                  <a:gd name="T4" fmla="*/ 28 w 37"/>
                  <a:gd name="T5" fmla="*/ 37 h 44"/>
                  <a:gd name="T6" fmla="*/ 37 w 37"/>
                  <a:gd name="T7" fmla="*/ 22 h 44"/>
                  <a:gd name="T8" fmla="*/ 34 w 37"/>
                  <a:gd name="T9" fmla="*/ 7 h 44"/>
                  <a:gd name="T10" fmla="*/ 16 w 37"/>
                  <a:gd name="T11" fmla="*/ 1 h 44"/>
                  <a:gd name="T12" fmla="*/ 2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2" y="16"/>
                    </a:moveTo>
                    <a:cubicBezTo>
                      <a:pt x="0" y="21"/>
                      <a:pt x="1" y="27"/>
                      <a:pt x="4" y="32"/>
                    </a:cubicBezTo>
                    <a:cubicBezTo>
                      <a:pt x="9" y="40"/>
                      <a:pt x="20" y="44"/>
                      <a:pt x="28" y="37"/>
                    </a:cubicBezTo>
                    <a:cubicBezTo>
                      <a:pt x="33" y="34"/>
                      <a:pt x="36" y="27"/>
                      <a:pt x="37" y="22"/>
                    </a:cubicBezTo>
                    <a:cubicBezTo>
                      <a:pt x="37" y="17"/>
                      <a:pt x="36" y="11"/>
                      <a:pt x="34" y="7"/>
                    </a:cubicBezTo>
                    <a:cubicBezTo>
                      <a:pt x="30" y="2"/>
                      <a:pt x="22" y="0"/>
                      <a:pt x="16" y="1"/>
                    </a:cubicBezTo>
                    <a:cubicBezTo>
                      <a:pt x="9" y="3"/>
                      <a:pt x="3" y="9"/>
                      <a:pt x="2" y="16"/>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4" name="Freeform 100"/>
              <p:cNvSpPr/>
              <p:nvPr>
                <p:custDataLst>
                  <p:tags r:id="rId40"/>
                </p:custDataLst>
              </p:nvPr>
            </p:nvSpPr>
            <p:spPr bwMode="auto">
              <a:xfrm>
                <a:off x="4091" y="3708"/>
                <a:ext cx="39" cy="44"/>
              </a:xfrm>
              <a:custGeom>
                <a:avLst/>
                <a:gdLst>
                  <a:gd name="T0" fmla="*/ 1 w 33"/>
                  <a:gd name="T1" fmla="*/ 20 h 37"/>
                  <a:gd name="T2" fmla="*/ 18 w 33"/>
                  <a:gd name="T3" fmla="*/ 35 h 37"/>
                  <a:gd name="T4" fmla="*/ 32 w 33"/>
                  <a:gd name="T5" fmla="*/ 18 h 37"/>
                  <a:gd name="T6" fmla="*/ 14 w 33"/>
                  <a:gd name="T7" fmla="*/ 2 h 37"/>
                  <a:gd name="T8" fmla="*/ 1 w 33"/>
                  <a:gd name="T9" fmla="*/ 17 h 37"/>
                  <a:gd name="T10" fmla="*/ 1 w 33"/>
                  <a:gd name="T11" fmla="*/ 20 h 37"/>
                </a:gdLst>
                <a:ahLst/>
                <a:cxnLst>
                  <a:cxn ang="0">
                    <a:pos x="T0" y="T1"/>
                  </a:cxn>
                  <a:cxn ang="0">
                    <a:pos x="T2" y="T3"/>
                  </a:cxn>
                  <a:cxn ang="0">
                    <a:pos x="T4" y="T5"/>
                  </a:cxn>
                  <a:cxn ang="0">
                    <a:pos x="T6" y="T7"/>
                  </a:cxn>
                  <a:cxn ang="0">
                    <a:pos x="T8" y="T9"/>
                  </a:cxn>
                  <a:cxn ang="0">
                    <a:pos x="T10" y="T11"/>
                  </a:cxn>
                </a:cxnLst>
                <a:rect l="0" t="0" r="r" b="b"/>
                <a:pathLst>
                  <a:path w="33" h="37">
                    <a:moveTo>
                      <a:pt x="1" y="20"/>
                    </a:moveTo>
                    <a:cubicBezTo>
                      <a:pt x="2" y="28"/>
                      <a:pt x="9" y="37"/>
                      <a:pt x="18" y="35"/>
                    </a:cubicBezTo>
                    <a:cubicBezTo>
                      <a:pt x="25" y="34"/>
                      <a:pt x="32" y="26"/>
                      <a:pt x="32" y="18"/>
                    </a:cubicBezTo>
                    <a:cubicBezTo>
                      <a:pt x="33" y="8"/>
                      <a:pt x="24" y="0"/>
                      <a:pt x="14" y="2"/>
                    </a:cubicBezTo>
                    <a:cubicBezTo>
                      <a:pt x="7" y="3"/>
                      <a:pt x="1" y="10"/>
                      <a:pt x="1" y="17"/>
                    </a:cubicBezTo>
                    <a:cubicBezTo>
                      <a:pt x="0" y="18"/>
                      <a:pt x="1" y="19"/>
                      <a:pt x="1"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5" name="Freeform 101"/>
              <p:cNvSpPr/>
              <p:nvPr>
                <p:custDataLst>
                  <p:tags r:id="rId41"/>
                </p:custDataLst>
              </p:nvPr>
            </p:nvSpPr>
            <p:spPr bwMode="auto">
              <a:xfrm>
                <a:off x="3932" y="3898"/>
                <a:ext cx="44" cy="52"/>
              </a:xfrm>
              <a:custGeom>
                <a:avLst/>
                <a:gdLst>
                  <a:gd name="T0" fmla="*/ 1 w 37"/>
                  <a:gd name="T1" fmla="*/ 16 h 44"/>
                  <a:gd name="T2" fmla="*/ 3 w 37"/>
                  <a:gd name="T3" fmla="*/ 32 h 44"/>
                  <a:gd name="T4" fmla="*/ 28 w 37"/>
                  <a:gd name="T5" fmla="*/ 37 h 44"/>
                  <a:gd name="T6" fmla="*/ 36 w 37"/>
                  <a:gd name="T7" fmla="*/ 22 h 44"/>
                  <a:gd name="T8" fmla="*/ 33 w 37"/>
                  <a:gd name="T9" fmla="*/ 7 h 44"/>
                  <a:gd name="T10" fmla="*/ 16 w 37"/>
                  <a:gd name="T11" fmla="*/ 1 h 44"/>
                  <a:gd name="T12" fmla="*/ 1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16"/>
                    </a:moveTo>
                    <a:cubicBezTo>
                      <a:pt x="0" y="21"/>
                      <a:pt x="0" y="27"/>
                      <a:pt x="3" y="32"/>
                    </a:cubicBezTo>
                    <a:cubicBezTo>
                      <a:pt x="8" y="40"/>
                      <a:pt x="20" y="44"/>
                      <a:pt x="28" y="37"/>
                    </a:cubicBezTo>
                    <a:cubicBezTo>
                      <a:pt x="32" y="34"/>
                      <a:pt x="35" y="27"/>
                      <a:pt x="36" y="22"/>
                    </a:cubicBezTo>
                    <a:cubicBezTo>
                      <a:pt x="37" y="17"/>
                      <a:pt x="36" y="11"/>
                      <a:pt x="33" y="7"/>
                    </a:cubicBezTo>
                    <a:cubicBezTo>
                      <a:pt x="29" y="2"/>
                      <a:pt x="22" y="0"/>
                      <a:pt x="16" y="1"/>
                    </a:cubicBezTo>
                    <a:cubicBezTo>
                      <a:pt x="9" y="3"/>
                      <a:pt x="3" y="9"/>
                      <a:pt x="1" y="1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6" name="Freeform 102"/>
              <p:cNvSpPr/>
              <p:nvPr>
                <p:custDataLst>
                  <p:tags r:id="rId42"/>
                </p:custDataLst>
              </p:nvPr>
            </p:nvSpPr>
            <p:spPr bwMode="auto">
              <a:xfrm>
                <a:off x="4017" y="3804"/>
                <a:ext cx="38" cy="47"/>
              </a:xfrm>
              <a:custGeom>
                <a:avLst/>
                <a:gdLst>
                  <a:gd name="T0" fmla="*/ 0 w 32"/>
                  <a:gd name="T1" fmla="*/ 18 h 39"/>
                  <a:gd name="T2" fmla="*/ 19 w 32"/>
                  <a:gd name="T3" fmla="*/ 35 h 39"/>
                  <a:gd name="T4" fmla="*/ 27 w 32"/>
                  <a:gd name="T5" fmla="*/ 26 h 39"/>
                  <a:gd name="T6" fmla="*/ 19 w 32"/>
                  <a:gd name="T7" fmla="*/ 2 h 39"/>
                  <a:gd name="T8" fmla="*/ 0 w 32"/>
                  <a:gd name="T9" fmla="*/ 18 h 39"/>
                </a:gdLst>
                <a:ahLst/>
                <a:cxnLst>
                  <a:cxn ang="0">
                    <a:pos x="T0" y="T1"/>
                  </a:cxn>
                  <a:cxn ang="0">
                    <a:pos x="T2" y="T3"/>
                  </a:cxn>
                  <a:cxn ang="0">
                    <a:pos x="T4" y="T5"/>
                  </a:cxn>
                  <a:cxn ang="0">
                    <a:pos x="T6" y="T7"/>
                  </a:cxn>
                  <a:cxn ang="0">
                    <a:pos x="T8" y="T9"/>
                  </a:cxn>
                </a:cxnLst>
                <a:rect l="0" t="0" r="r" b="b"/>
                <a:pathLst>
                  <a:path w="32" h="39">
                    <a:moveTo>
                      <a:pt x="0" y="18"/>
                    </a:moveTo>
                    <a:cubicBezTo>
                      <a:pt x="0" y="27"/>
                      <a:pt x="9" y="39"/>
                      <a:pt x="19" y="35"/>
                    </a:cubicBezTo>
                    <a:cubicBezTo>
                      <a:pt x="23" y="34"/>
                      <a:pt x="26" y="30"/>
                      <a:pt x="27" y="26"/>
                    </a:cubicBezTo>
                    <a:cubicBezTo>
                      <a:pt x="32" y="18"/>
                      <a:pt x="30" y="5"/>
                      <a:pt x="19" y="2"/>
                    </a:cubicBezTo>
                    <a:cubicBezTo>
                      <a:pt x="10" y="0"/>
                      <a:pt x="1" y="9"/>
                      <a:pt x="0" y="1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7" name="Freeform 103"/>
              <p:cNvSpPr/>
              <p:nvPr>
                <p:custDataLst>
                  <p:tags r:id="rId43"/>
                </p:custDataLst>
              </p:nvPr>
            </p:nvSpPr>
            <p:spPr bwMode="auto">
              <a:xfrm>
                <a:off x="3766" y="3703"/>
                <a:ext cx="52" cy="56"/>
              </a:xfrm>
              <a:custGeom>
                <a:avLst/>
                <a:gdLst>
                  <a:gd name="T0" fmla="*/ 3 w 43"/>
                  <a:gd name="T1" fmla="*/ 22 h 47"/>
                  <a:gd name="T2" fmla="*/ 24 w 43"/>
                  <a:gd name="T3" fmla="*/ 45 h 47"/>
                  <a:gd name="T4" fmla="*/ 41 w 43"/>
                  <a:gd name="T5" fmla="*/ 16 h 47"/>
                  <a:gd name="T6" fmla="*/ 20 w 43"/>
                  <a:gd name="T7" fmla="*/ 3 h 47"/>
                  <a:gd name="T8" fmla="*/ 3 w 43"/>
                  <a:gd name="T9" fmla="*/ 22 h 47"/>
                </a:gdLst>
                <a:ahLst/>
                <a:cxnLst>
                  <a:cxn ang="0">
                    <a:pos x="T0" y="T1"/>
                  </a:cxn>
                  <a:cxn ang="0">
                    <a:pos x="T2" y="T3"/>
                  </a:cxn>
                  <a:cxn ang="0">
                    <a:pos x="T4" y="T5"/>
                  </a:cxn>
                  <a:cxn ang="0">
                    <a:pos x="T6" y="T7"/>
                  </a:cxn>
                  <a:cxn ang="0">
                    <a:pos x="T8" y="T9"/>
                  </a:cxn>
                </a:cxnLst>
                <a:rect l="0" t="0" r="r" b="b"/>
                <a:pathLst>
                  <a:path w="43" h="47">
                    <a:moveTo>
                      <a:pt x="3" y="22"/>
                    </a:moveTo>
                    <a:cubicBezTo>
                      <a:pt x="0" y="35"/>
                      <a:pt x="10" y="47"/>
                      <a:pt x="24" y="45"/>
                    </a:cubicBezTo>
                    <a:cubicBezTo>
                      <a:pt x="37" y="43"/>
                      <a:pt x="43" y="28"/>
                      <a:pt x="41" y="16"/>
                    </a:cubicBezTo>
                    <a:cubicBezTo>
                      <a:pt x="38" y="7"/>
                      <a:pt x="30" y="0"/>
                      <a:pt x="20" y="3"/>
                    </a:cubicBezTo>
                    <a:cubicBezTo>
                      <a:pt x="12" y="6"/>
                      <a:pt x="5" y="14"/>
                      <a:pt x="3" y="2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8" name="Freeform 104"/>
              <p:cNvSpPr/>
              <p:nvPr>
                <p:custDataLst>
                  <p:tags r:id="rId44"/>
                </p:custDataLst>
              </p:nvPr>
            </p:nvSpPr>
            <p:spPr bwMode="auto">
              <a:xfrm>
                <a:off x="4178" y="3804"/>
                <a:ext cx="38" cy="44"/>
              </a:xfrm>
              <a:custGeom>
                <a:avLst/>
                <a:gdLst>
                  <a:gd name="T0" fmla="*/ 0 w 32"/>
                  <a:gd name="T1" fmla="*/ 20 h 37"/>
                  <a:gd name="T2" fmla="*/ 17 w 32"/>
                  <a:gd name="T3" fmla="*/ 35 h 37"/>
                  <a:gd name="T4" fmla="*/ 32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2" y="18"/>
                    </a:cubicBezTo>
                    <a:cubicBezTo>
                      <a:pt x="32" y="8"/>
                      <a:pt x="23" y="0"/>
                      <a:pt x="13" y="2"/>
                    </a:cubicBezTo>
                    <a:cubicBezTo>
                      <a:pt x="6" y="3"/>
                      <a:pt x="0" y="10"/>
                      <a:pt x="0" y="17"/>
                    </a:cubicBezTo>
                    <a:cubicBezTo>
                      <a:pt x="0" y="18"/>
                      <a:pt x="0" y="19"/>
                      <a:pt x="0" y="2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19" name="Freeform 105"/>
              <p:cNvSpPr/>
              <p:nvPr>
                <p:custDataLst>
                  <p:tags r:id="rId45"/>
                </p:custDataLst>
              </p:nvPr>
            </p:nvSpPr>
            <p:spPr bwMode="auto">
              <a:xfrm>
                <a:off x="3930" y="3708"/>
                <a:ext cx="48" cy="46"/>
              </a:xfrm>
              <a:custGeom>
                <a:avLst/>
                <a:gdLst>
                  <a:gd name="T0" fmla="*/ 6 w 40"/>
                  <a:gd name="T1" fmla="*/ 13 h 38"/>
                  <a:gd name="T2" fmla="*/ 5 w 40"/>
                  <a:gd name="T3" fmla="*/ 16 h 38"/>
                  <a:gd name="T4" fmla="*/ 26 w 40"/>
                  <a:gd name="T5" fmla="*/ 33 h 38"/>
                  <a:gd name="T6" fmla="*/ 20 w 40"/>
                  <a:gd name="T7" fmla="*/ 4 h 38"/>
                  <a:gd name="T8" fmla="*/ 10 w 40"/>
                  <a:gd name="T9" fmla="*/ 9 h 38"/>
                  <a:gd name="T10" fmla="*/ 6 w 40"/>
                  <a:gd name="T11" fmla="*/ 13 h 38"/>
                </a:gdLst>
                <a:ahLst/>
                <a:cxnLst>
                  <a:cxn ang="0">
                    <a:pos x="T0" y="T1"/>
                  </a:cxn>
                  <a:cxn ang="0">
                    <a:pos x="T2" y="T3"/>
                  </a:cxn>
                  <a:cxn ang="0">
                    <a:pos x="T4" y="T5"/>
                  </a:cxn>
                  <a:cxn ang="0">
                    <a:pos x="T6" y="T7"/>
                  </a:cxn>
                  <a:cxn ang="0">
                    <a:pos x="T8" y="T9"/>
                  </a:cxn>
                  <a:cxn ang="0">
                    <a:pos x="T10" y="T11"/>
                  </a:cxn>
                </a:cxnLst>
                <a:rect l="0" t="0" r="r" b="b"/>
                <a:pathLst>
                  <a:path w="40" h="38">
                    <a:moveTo>
                      <a:pt x="6" y="13"/>
                    </a:moveTo>
                    <a:cubicBezTo>
                      <a:pt x="6" y="14"/>
                      <a:pt x="5" y="15"/>
                      <a:pt x="5" y="16"/>
                    </a:cubicBezTo>
                    <a:cubicBezTo>
                      <a:pt x="0" y="28"/>
                      <a:pt x="16" y="38"/>
                      <a:pt x="26" y="33"/>
                    </a:cubicBezTo>
                    <a:cubicBezTo>
                      <a:pt x="40" y="26"/>
                      <a:pt x="37" y="0"/>
                      <a:pt x="20" y="4"/>
                    </a:cubicBezTo>
                    <a:cubicBezTo>
                      <a:pt x="16" y="4"/>
                      <a:pt x="13" y="6"/>
                      <a:pt x="10" y="9"/>
                    </a:cubicBezTo>
                    <a:cubicBezTo>
                      <a:pt x="9" y="10"/>
                      <a:pt x="8" y="11"/>
                      <a:pt x="6" y="1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grpSp>
        <p:sp>
          <p:nvSpPr>
            <p:cNvPr id="20" name="文本框 19"/>
            <p:cNvSpPr txBox="1"/>
            <p:nvPr>
              <p:custDataLst>
                <p:tags r:id="rId35"/>
              </p:custDataLst>
            </p:nvPr>
          </p:nvSpPr>
          <p:spPr>
            <a:xfrm>
              <a:off x="1757" y="3160"/>
              <a:ext cx="1394" cy="1274"/>
            </a:xfrm>
            <a:prstGeom prst="rect">
              <a:avLst/>
            </a:prstGeom>
            <a:noFill/>
          </p:spPr>
          <p:txBody>
            <a:bodyPr wrap="square" rtlCol="0" anchor="ctr" anchorCtr="0">
              <a:normAutofit/>
            </a:bodyPr>
            <a:lstStyle/>
            <a:p>
              <a:pPr algn="ctr"/>
              <a:r>
                <a:rPr lang="en-US" altLang="zh-CN" sz="3200" b="1" dirty="0">
                  <a:solidFill>
                    <a:schemeClr val="accent4">
                      <a:lumMod val="50000"/>
                    </a:schemeClr>
                  </a:solidFill>
                  <a:latin typeface="Arial" panose="020B0604020202020204" pitchFamily="34" charset="0"/>
                  <a:cs typeface="Arial" panose="020B0604020202020204" pitchFamily="34" charset="0"/>
                </a:rPr>
                <a:t>01</a:t>
              </a:r>
            </a:p>
          </p:txBody>
        </p:sp>
      </p:grpSp>
      <p:sp>
        <p:nvSpPr>
          <p:cNvPr id="22" name="文本框 21"/>
          <p:cNvSpPr txBox="1"/>
          <p:nvPr>
            <p:custDataLst>
              <p:tags r:id="rId5"/>
            </p:custDataLst>
          </p:nvPr>
        </p:nvSpPr>
        <p:spPr>
          <a:xfrm>
            <a:off x="5412740" y="826770"/>
            <a:ext cx="6169660" cy="1657985"/>
          </a:xfrm>
          <a:prstGeom prst="rect">
            <a:avLst/>
          </a:prstGeom>
          <a:noFill/>
        </p:spPr>
        <p:txBody>
          <a:bodyPr vert="horz" wrap="square" lIns="91440" tIns="36195" rIns="91440" bIns="252095" rtlCol="0" anchor="t" anchorCtr="0">
            <a:noAutofit/>
          </a:bodyPr>
          <a:lstStyle/>
          <a:p>
            <a:pPr marL="0" indent="0" algn="l" fontAlgn="auto">
              <a:lnSpc>
                <a:spcPct val="140000"/>
              </a:lnSpc>
              <a:spcBef>
                <a:spcPts val="0"/>
              </a:spcBef>
              <a:spcAft>
                <a:spcPts val="0"/>
              </a:spcAft>
              <a:buSzPct val="100000"/>
            </a:pPr>
            <a:r>
              <a:rPr lang="zh-CN" altLang="en-US" sz="2100" spc="130">
                <a:solidFill>
                  <a:schemeClr val="tx1"/>
                </a:solidFill>
              </a:rPr>
              <a:t>加大宣传科普力度，提高公民食品安全素养</a:t>
            </a:r>
          </a:p>
          <a:p>
            <a:pPr indent="457200" algn="l" fontAlgn="auto">
              <a:lnSpc>
                <a:spcPct val="120000"/>
              </a:lnSpc>
              <a:spcBef>
                <a:spcPts val="0"/>
              </a:spcBef>
              <a:spcAft>
                <a:spcPts val="0"/>
              </a:spcAft>
              <a:buSzPct val="100000"/>
            </a:pPr>
            <a:r>
              <a:rPr lang="zh-CN" altLang="en-US" sz="1500" spc="130">
                <a:solidFill>
                  <a:schemeClr val="tx1">
                    <a:lumMod val="75000"/>
                    <a:lumOff val="25000"/>
                  </a:schemeClr>
                </a:solidFill>
                <a:uFillTx/>
                <a:sym typeface="+mn-ea"/>
              </a:rPr>
              <a:t>加大对商家和摊贩的科普宣传，杜绝在食品或食品加工过程中使用硼砂。政府对食品从业人员进行教育培训，从科学角度解析其对人类的危害性；在全国各地各级市场进行教育宣传，加强学生的食品安全教育，让广大消费者了解到添加硼砂的危害。</a:t>
            </a:r>
          </a:p>
        </p:txBody>
      </p:sp>
      <p:grpSp>
        <p:nvGrpSpPr>
          <p:cNvPr id="23" name="组合 22"/>
          <p:cNvGrpSpPr/>
          <p:nvPr>
            <p:custDataLst>
              <p:tags r:id="rId6"/>
            </p:custDataLst>
          </p:nvPr>
        </p:nvGrpSpPr>
        <p:grpSpPr>
          <a:xfrm>
            <a:off x="4572000" y="2531882"/>
            <a:ext cx="778762" cy="1013933"/>
            <a:chOff x="1757" y="3160"/>
            <a:chExt cx="1394" cy="1819"/>
          </a:xfrm>
        </p:grpSpPr>
        <p:grpSp>
          <p:nvGrpSpPr>
            <p:cNvPr id="24" name="组合 23"/>
            <p:cNvGrpSpPr/>
            <p:nvPr/>
          </p:nvGrpSpPr>
          <p:grpSpPr>
            <a:xfrm>
              <a:off x="1852" y="3706"/>
              <a:ext cx="1191" cy="1273"/>
              <a:chOff x="3720" y="3277"/>
              <a:chExt cx="630" cy="673"/>
            </a:xfrm>
          </p:grpSpPr>
          <p:sp>
            <p:nvSpPr>
              <p:cNvPr id="25" name="Freeform 93"/>
              <p:cNvSpPr/>
              <p:nvPr>
                <p:custDataLst>
                  <p:tags r:id="rId25"/>
                </p:custDataLst>
              </p:nvPr>
            </p:nvSpPr>
            <p:spPr bwMode="auto">
              <a:xfrm>
                <a:off x="3720" y="3277"/>
                <a:ext cx="630" cy="357"/>
              </a:xfrm>
              <a:custGeom>
                <a:avLst/>
                <a:gdLst>
                  <a:gd name="T0" fmla="*/ 475 w 665"/>
                  <a:gd name="T1" fmla="*/ 4 h 376"/>
                  <a:gd name="T2" fmla="*/ 414 w 665"/>
                  <a:gd name="T3" fmla="*/ 55 h 376"/>
                  <a:gd name="T4" fmla="*/ 350 w 665"/>
                  <a:gd name="T5" fmla="*/ 9 h 376"/>
                  <a:gd name="T6" fmla="*/ 301 w 665"/>
                  <a:gd name="T7" fmla="*/ 61 h 376"/>
                  <a:gd name="T8" fmla="*/ 225 w 665"/>
                  <a:gd name="T9" fmla="*/ 23 h 376"/>
                  <a:gd name="T10" fmla="*/ 170 w 665"/>
                  <a:gd name="T11" fmla="*/ 85 h 376"/>
                  <a:gd name="T12" fmla="*/ 122 w 665"/>
                  <a:gd name="T13" fmla="*/ 55 h 376"/>
                  <a:gd name="T14" fmla="*/ 71 w 665"/>
                  <a:gd name="T15" fmla="*/ 72 h 376"/>
                  <a:gd name="T16" fmla="*/ 76 w 665"/>
                  <a:gd name="T17" fmla="*/ 134 h 376"/>
                  <a:gd name="T18" fmla="*/ 6 w 665"/>
                  <a:gd name="T19" fmla="*/ 191 h 376"/>
                  <a:gd name="T20" fmla="*/ 53 w 665"/>
                  <a:gd name="T21" fmla="*/ 260 h 376"/>
                  <a:gd name="T22" fmla="*/ 70 w 665"/>
                  <a:gd name="T23" fmla="*/ 347 h 376"/>
                  <a:gd name="T24" fmla="*/ 148 w 665"/>
                  <a:gd name="T25" fmla="*/ 317 h 376"/>
                  <a:gd name="T26" fmla="*/ 227 w 665"/>
                  <a:gd name="T27" fmla="*/ 370 h 376"/>
                  <a:gd name="T28" fmla="*/ 299 w 665"/>
                  <a:gd name="T29" fmla="*/ 301 h 376"/>
                  <a:gd name="T30" fmla="*/ 377 w 665"/>
                  <a:gd name="T31" fmla="*/ 370 h 376"/>
                  <a:gd name="T32" fmla="*/ 458 w 665"/>
                  <a:gd name="T33" fmla="*/ 308 h 376"/>
                  <a:gd name="T34" fmla="*/ 524 w 665"/>
                  <a:gd name="T35" fmla="*/ 358 h 376"/>
                  <a:gd name="T36" fmla="*/ 564 w 665"/>
                  <a:gd name="T37" fmla="*/ 285 h 376"/>
                  <a:gd name="T38" fmla="*/ 639 w 665"/>
                  <a:gd name="T39" fmla="*/ 291 h 376"/>
                  <a:gd name="T40" fmla="*/ 650 w 665"/>
                  <a:gd name="T41" fmla="*/ 211 h 376"/>
                  <a:gd name="T42" fmla="*/ 579 w 665"/>
                  <a:gd name="T43" fmla="*/ 177 h 376"/>
                  <a:gd name="T44" fmla="*/ 612 w 665"/>
                  <a:gd name="T45" fmla="*/ 152 h 376"/>
                  <a:gd name="T46" fmla="*/ 615 w 665"/>
                  <a:gd name="T47" fmla="*/ 109 h 376"/>
                  <a:gd name="T48" fmla="*/ 567 w 665"/>
                  <a:gd name="T49" fmla="*/ 83 h 376"/>
                  <a:gd name="T50" fmla="*/ 513 w 665"/>
                  <a:gd name="T51" fmla="*/ 100 h 376"/>
                  <a:gd name="T52" fmla="*/ 524 w 665"/>
                  <a:gd name="T53" fmla="*/ 64 h 376"/>
                  <a:gd name="T54" fmla="*/ 475 w 665"/>
                  <a:gd name="T55" fmla="*/ 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376">
                    <a:moveTo>
                      <a:pt x="475" y="4"/>
                    </a:moveTo>
                    <a:cubicBezTo>
                      <a:pt x="446" y="0"/>
                      <a:pt x="418" y="24"/>
                      <a:pt x="414" y="55"/>
                    </a:cubicBezTo>
                    <a:cubicBezTo>
                      <a:pt x="400" y="31"/>
                      <a:pt x="377" y="10"/>
                      <a:pt x="350" y="9"/>
                    </a:cubicBezTo>
                    <a:cubicBezTo>
                      <a:pt x="324" y="8"/>
                      <a:pt x="297" y="33"/>
                      <a:pt x="301" y="61"/>
                    </a:cubicBezTo>
                    <a:cubicBezTo>
                      <a:pt x="283" y="36"/>
                      <a:pt x="254" y="20"/>
                      <a:pt x="225" y="23"/>
                    </a:cubicBezTo>
                    <a:cubicBezTo>
                      <a:pt x="196" y="27"/>
                      <a:pt x="170" y="54"/>
                      <a:pt x="170" y="85"/>
                    </a:cubicBezTo>
                    <a:cubicBezTo>
                      <a:pt x="157" y="71"/>
                      <a:pt x="140" y="59"/>
                      <a:pt x="122" y="55"/>
                    </a:cubicBezTo>
                    <a:cubicBezTo>
                      <a:pt x="103" y="52"/>
                      <a:pt x="83" y="57"/>
                      <a:pt x="71" y="72"/>
                    </a:cubicBezTo>
                    <a:cubicBezTo>
                      <a:pt x="58" y="87"/>
                      <a:pt x="63" y="119"/>
                      <a:pt x="76" y="134"/>
                    </a:cubicBezTo>
                    <a:cubicBezTo>
                      <a:pt x="35" y="122"/>
                      <a:pt x="14" y="155"/>
                      <a:pt x="6" y="191"/>
                    </a:cubicBezTo>
                    <a:cubicBezTo>
                      <a:pt x="0" y="220"/>
                      <a:pt x="14" y="276"/>
                      <a:pt x="53" y="260"/>
                    </a:cubicBezTo>
                    <a:cubicBezTo>
                      <a:pt x="34" y="286"/>
                      <a:pt x="42" y="330"/>
                      <a:pt x="70" y="347"/>
                    </a:cubicBezTo>
                    <a:cubicBezTo>
                      <a:pt x="97" y="363"/>
                      <a:pt x="137" y="349"/>
                      <a:pt x="148" y="317"/>
                    </a:cubicBezTo>
                    <a:cubicBezTo>
                      <a:pt x="154" y="353"/>
                      <a:pt x="193" y="376"/>
                      <a:pt x="227" y="370"/>
                    </a:cubicBezTo>
                    <a:cubicBezTo>
                      <a:pt x="260" y="363"/>
                      <a:pt x="287" y="334"/>
                      <a:pt x="299" y="301"/>
                    </a:cubicBezTo>
                    <a:cubicBezTo>
                      <a:pt x="307" y="338"/>
                      <a:pt x="341" y="368"/>
                      <a:pt x="377" y="370"/>
                    </a:cubicBezTo>
                    <a:cubicBezTo>
                      <a:pt x="413" y="372"/>
                      <a:pt x="449" y="345"/>
                      <a:pt x="458" y="308"/>
                    </a:cubicBezTo>
                    <a:cubicBezTo>
                      <a:pt x="462" y="339"/>
                      <a:pt x="494" y="364"/>
                      <a:pt x="524" y="358"/>
                    </a:cubicBezTo>
                    <a:cubicBezTo>
                      <a:pt x="553" y="351"/>
                      <a:pt x="573" y="315"/>
                      <a:pt x="564" y="285"/>
                    </a:cubicBezTo>
                    <a:cubicBezTo>
                      <a:pt x="582" y="307"/>
                      <a:pt x="618" y="310"/>
                      <a:pt x="639" y="291"/>
                    </a:cubicBezTo>
                    <a:cubicBezTo>
                      <a:pt x="660" y="272"/>
                      <a:pt x="665" y="236"/>
                      <a:pt x="650" y="211"/>
                    </a:cubicBezTo>
                    <a:cubicBezTo>
                      <a:pt x="636" y="185"/>
                      <a:pt x="606" y="172"/>
                      <a:pt x="579" y="177"/>
                    </a:cubicBezTo>
                    <a:cubicBezTo>
                      <a:pt x="592" y="173"/>
                      <a:pt x="605" y="164"/>
                      <a:pt x="612" y="152"/>
                    </a:cubicBezTo>
                    <a:cubicBezTo>
                      <a:pt x="620" y="139"/>
                      <a:pt x="621" y="122"/>
                      <a:pt x="615" y="109"/>
                    </a:cubicBezTo>
                    <a:cubicBezTo>
                      <a:pt x="607" y="91"/>
                      <a:pt x="586" y="82"/>
                      <a:pt x="567" y="83"/>
                    </a:cubicBezTo>
                    <a:cubicBezTo>
                      <a:pt x="547" y="83"/>
                      <a:pt x="531" y="93"/>
                      <a:pt x="513" y="100"/>
                    </a:cubicBezTo>
                    <a:cubicBezTo>
                      <a:pt x="517" y="98"/>
                      <a:pt x="523" y="69"/>
                      <a:pt x="524" y="64"/>
                    </a:cubicBezTo>
                    <a:cubicBezTo>
                      <a:pt x="531" y="25"/>
                      <a:pt x="509" y="7"/>
                      <a:pt x="475" y="4"/>
                    </a:cubicBezTo>
                    <a:close/>
                  </a:path>
                </a:pathLst>
              </a:custGeom>
              <a:solidFill>
                <a:schemeClr val="accent4">
                  <a:lumMod val="40000"/>
                  <a:lumOff val="60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6" name="Freeform 97"/>
              <p:cNvSpPr/>
              <p:nvPr>
                <p:custDataLst>
                  <p:tags r:id="rId26"/>
                </p:custDataLst>
              </p:nvPr>
            </p:nvSpPr>
            <p:spPr bwMode="auto">
              <a:xfrm>
                <a:off x="3855" y="3804"/>
                <a:ext cx="38" cy="47"/>
              </a:xfrm>
              <a:custGeom>
                <a:avLst/>
                <a:gdLst>
                  <a:gd name="T0" fmla="*/ 1 w 32"/>
                  <a:gd name="T1" fmla="*/ 18 h 39"/>
                  <a:gd name="T2" fmla="*/ 19 w 32"/>
                  <a:gd name="T3" fmla="*/ 35 h 39"/>
                  <a:gd name="T4" fmla="*/ 28 w 32"/>
                  <a:gd name="T5" fmla="*/ 26 h 39"/>
                  <a:gd name="T6" fmla="*/ 20 w 32"/>
                  <a:gd name="T7" fmla="*/ 2 h 39"/>
                  <a:gd name="T8" fmla="*/ 1 w 32"/>
                  <a:gd name="T9" fmla="*/ 18 h 39"/>
                </a:gdLst>
                <a:ahLst/>
                <a:cxnLst>
                  <a:cxn ang="0">
                    <a:pos x="T0" y="T1"/>
                  </a:cxn>
                  <a:cxn ang="0">
                    <a:pos x="T2" y="T3"/>
                  </a:cxn>
                  <a:cxn ang="0">
                    <a:pos x="T4" y="T5"/>
                  </a:cxn>
                  <a:cxn ang="0">
                    <a:pos x="T6" y="T7"/>
                  </a:cxn>
                  <a:cxn ang="0">
                    <a:pos x="T8" y="T9"/>
                  </a:cxn>
                </a:cxnLst>
                <a:rect l="0" t="0" r="r" b="b"/>
                <a:pathLst>
                  <a:path w="32" h="39">
                    <a:moveTo>
                      <a:pt x="1" y="18"/>
                    </a:moveTo>
                    <a:cubicBezTo>
                      <a:pt x="0" y="27"/>
                      <a:pt x="9" y="39"/>
                      <a:pt x="19" y="35"/>
                    </a:cubicBezTo>
                    <a:cubicBezTo>
                      <a:pt x="23" y="34"/>
                      <a:pt x="26" y="30"/>
                      <a:pt x="28" y="26"/>
                    </a:cubicBezTo>
                    <a:cubicBezTo>
                      <a:pt x="32" y="18"/>
                      <a:pt x="31" y="5"/>
                      <a:pt x="20" y="2"/>
                    </a:cubicBezTo>
                    <a:cubicBezTo>
                      <a:pt x="10" y="0"/>
                      <a:pt x="1" y="9"/>
                      <a:pt x="1" y="18"/>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7" name="Freeform 98"/>
              <p:cNvSpPr/>
              <p:nvPr>
                <p:custDataLst>
                  <p:tags r:id="rId27"/>
                </p:custDataLst>
              </p:nvPr>
            </p:nvSpPr>
            <p:spPr bwMode="auto">
              <a:xfrm>
                <a:off x="4073" y="3900"/>
                <a:ext cx="38" cy="44"/>
              </a:xfrm>
              <a:custGeom>
                <a:avLst/>
                <a:gdLst>
                  <a:gd name="T0" fmla="*/ 0 w 32"/>
                  <a:gd name="T1" fmla="*/ 20 h 37"/>
                  <a:gd name="T2" fmla="*/ 17 w 32"/>
                  <a:gd name="T3" fmla="*/ 35 h 37"/>
                  <a:gd name="T4" fmla="*/ 31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1" y="18"/>
                    </a:cubicBezTo>
                    <a:cubicBezTo>
                      <a:pt x="32" y="8"/>
                      <a:pt x="23" y="0"/>
                      <a:pt x="13" y="2"/>
                    </a:cubicBezTo>
                    <a:cubicBezTo>
                      <a:pt x="6" y="3"/>
                      <a:pt x="0" y="10"/>
                      <a:pt x="0" y="17"/>
                    </a:cubicBezTo>
                    <a:cubicBezTo>
                      <a:pt x="0" y="18"/>
                      <a:pt x="0" y="19"/>
                      <a:pt x="0"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8" name="Freeform 99"/>
              <p:cNvSpPr/>
              <p:nvPr>
                <p:custDataLst>
                  <p:tags r:id="rId28"/>
                </p:custDataLst>
              </p:nvPr>
            </p:nvSpPr>
            <p:spPr bwMode="auto">
              <a:xfrm>
                <a:off x="4248" y="3705"/>
                <a:ext cx="44" cy="54"/>
              </a:xfrm>
              <a:custGeom>
                <a:avLst/>
                <a:gdLst>
                  <a:gd name="T0" fmla="*/ 2 w 37"/>
                  <a:gd name="T1" fmla="*/ 16 h 44"/>
                  <a:gd name="T2" fmla="*/ 4 w 37"/>
                  <a:gd name="T3" fmla="*/ 32 h 44"/>
                  <a:gd name="T4" fmla="*/ 28 w 37"/>
                  <a:gd name="T5" fmla="*/ 37 h 44"/>
                  <a:gd name="T6" fmla="*/ 37 w 37"/>
                  <a:gd name="T7" fmla="*/ 22 h 44"/>
                  <a:gd name="T8" fmla="*/ 34 w 37"/>
                  <a:gd name="T9" fmla="*/ 7 h 44"/>
                  <a:gd name="T10" fmla="*/ 16 w 37"/>
                  <a:gd name="T11" fmla="*/ 1 h 44"/>
                  <a:gd name="T12" fmla="*/ 2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2" y="16"/>
                    </a:moveTo>
                    <a:cubicBezTo>
                      <a:pt x="0" y="21"/>
                      <a:pt x="1" y="27"/>
                      <a:pt x="4" y="32"/>
                    </a:cubicBezTo>
                    <a:cubicBezTo>
                      <a:pt x="9" y="40"/>
                      <a:pt x="20" y="44"/>
                      <a:pt x="28" y="37"/>
                    </a:cubicBezTo>
                    <a:cubicBezTo>
                      <a:pt x="33" y="34"/>
                      <a:pt x="36" y="27"/>
                      <a:pt x="37" y="22"/>
                    </a:cubicBezTo>
                    <a:cubicBezTo>
                      <a:pt x="37" y="17"/>
                      <a:pt x="36" y="11"/>
                      <a:pt x="34" y="7"/>
                    </a:cubicBezTo>
                    <a:cubicBezTo>
                      <a:pt x="30" y="2"/>
                      <a:pt x="22" y="0"/>
                      <a:pt x="16" y="1"/>
                    </a:cubicBezTo>
                    <a:cubicBezTo>
                      <a:pt x="9" y="3"/>
                      <a:pt x="3" y="9"/>
                      <a:pt x="2" y="16"/>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9" name="Freeform 100"/>
              <p:cNvSpPr/>
              <p:nvPr>
                <p:custDataLst>
                  <p:tags r:id="rId29"/>
                </p:custDataLst>
              </p:nvPr>
            </p:nvSpPr>
            <p:spPr bwMode="auto">
              <a:xfrm>
                <a:off x="4091" y="3708"/>
                <a:ext cx="39" cy="44"/>
              </a:xfrm>
              <a:custGeom>
                <a:avLst/>
                <a:gdLst>
                  <a:gd name="T0" fmla="*/ 1 w 33"/>
                  <a:gd name="T1" fmla="*/ 20 h 37"/>
                  <a:gd name="T2" fmla="*/ 18 w 33"/>
                  <a:gd name="T3" fmla="*/ 35 h 37"/>
                  <a:gd name="T4" fmla="*/ 32 w 33"/>
                  <a:gd name="T5" fmla="*/ 18 h 37"/>
                  <a:gd name="T6" fmla="*/ 14 w 33"/>
                  <a:gd name="T7" fmla="*/ 2 h 37"/>
                  <a:gd name="T8" fmla="*/ 1 w 33"/>
                  <a:gd name="T9" fmla="*/ 17 h 37"/>
                  <a:gd name="T10" fmla="*/ 1 w 33"/>
                  <a:gd name="T11" fmla="*/ 20 h 37"/>
                </a:gdLst>
                <a:ahLst/>
                <a:cxnLst>
                  <a:cxn ang="0">
                    <a:pos x="T0" y="T1"/>
                  </a:cxn>
                  <a:cxn ang="0">
                    <a:pos x="T2" y="T3"/>
                  </a:cxn>
                  <a:cxn ang="0">
                    <a:pos x="T4" y="T5"/>
                  </a:cxn>
                  <a:cxn ang="0">
                    <a:pos x="T6" y="T7"/>
                  </a:cxn>
                  <a:cxn ang="0">
                    <a:pos x="T8" y="T9"/>
                  </a:cxn>
                  <a:cxn ang="0">
                    <a:pos x="T10" y="T11"/>
                  </a:cxn>
                </a:cxnLst>
                <a:rect l="0" t="0" r="r" b="b"/>
                <a:pathLst>
                  <a:path w="33" h="37">
                    <a:moveTo>
                      <a:pt x="1" y="20"/>
                    </a:moveTo>
                    <a:cubicBezTo>
                      <a:pt x="2" y="28"/>
                      <a:pt x="9" y="37"/>
                      <a:pt x="18" y="35"/>
                    </a:cubicBezTo>
                    <a:cubicBezTo>
                      <a:pt x="25" y="34"/>
                      <a:pt x="32" y="26"/>
                      <a:pt x="32" y="18"/>
                    </a:cubicBezTo>
                    <a:cubicBezTo>
                      <a:pt x="33" y="8"/>
                      <a:pt x="24" y="0"/>
                      <a:pt x="14" y="2"/>
                    </a:cubicBezTo>
                    <a:cubicBezTo>
                      <a:pt x="7" y="3"/>
                      <a:pt x="1" y="10"/>
                      <a:pt x="1" y="17"/>
                    </a:cubicBezTo>
                    <a:cubicBezTo>
                      <a:pt x="0" y="18"/>
                      <a:pt x="1" y="19"/>
                      <a:pt x="1"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30" name="Freeform 101"/>
              <p:cNvSpPr/>
              <p:nvPr>
                <p:custDataLst>
                  <p:tags r:id="rId30"/>
                </p:custDataLst>
              </p:nvPr>
            </p:nvSpPr>
            <p:spPr bwMode="auto">
              <a:xfrm>
                <a:off x="3932" y="3898"/>
                <a:ext cx="44" cy="52"/>
              </a:xfrm>
              <a:custGeom>
                <a:avLst/>
                <a:gdLst>
                  <a:gd name="T0" fmla="*/ 1 w 37"/>
                  <a:gd name="T1" fmla="*/ 16 h 44"/>
                  <a:gd name="T2" fmla="*/ 3 w 37"/>
                  <a:gd name="T3" fmla="*/ 32 h 44"/>
                  <a:gd name="T4" fmla="*/ 28 w 37"/>
                  <a:gd name="T5" fmla="*/ 37 h 44"/>
                  <a:gd name="T6" fmla="*/ 36 w 37"/>
                  <a:gd name="T7" fmla="*/ 22 h 44"/>
                  <a:gd name="T8" fmla="*/ 33 w 37"/>
                  <a:gd name="T9" fmla="*/ 7 h 44"/>
                  <a:gd name="T10" fmla="*/ 16 w 37"/>
                  <a:gd name="T11" fmla="*/ 1 h 44"/>
                  <a:gd name="T12" fmla="*/ 1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16"/>
                    </a:moveTo>
                    <a:cubicBezTo>
                      <a:pt x="0" y="21"/>
                      <a:pt x="0" y="27"/>
                      <a:pt x="3" y="32"/>
                    </a:cubicBezTo>
                    <a:cubicBezTo>
                      <a:pt x="8" y="40"/>
                      <a:pt x="20" y="44"/>
                      <a:pt x="28" y="37"/>
                    </a:cubicBezTo>
                    <a:cubicBezTo>
                      <a:pt x="32" y="34"/>
                      <a:pt x="35" y="27"/>
                      <a:pt x="36" y="22"/>
                    </a:cubicBezTo>
                    <a:cubicBezTo>
                      <a:pt x="37" y="17"/>
                      <a:pt x="36" y="11"/>
                      <a:pt x="33" y="7"/>
                    </a:cubicBezTo>
                    <a:cubicBezTo>
                      <a:pt x="29" y="2"/>
                      <a:pt x="22" y="0"/>
                      <a:pt x="16" y="1"/>
                    </a:cubicBezTo>
                    <a:cubicBezTo>
                      <a:pt x="9" y="3"/>
                      <a:pt x="3" y="9"/>
                      <a:pt x="1" y="1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31" name="Freeform 102"/>
              <p:cNvSpPr/>
              <p:nvPr>
                <p:custDataLst>
                  <p:tags r:id="rId31"/>
                </p:custDataLst>
              </p:nvPr>
            </p:nvSpPr>
            <p:spPr bwMode="auto">
              <a:xfrm>
                <a:off x="4017" y="3804"/>
                <a:ext cx="38" cy="47"/>
              </a:xfrm>
              <a:custGeom>
                <a:avLst/>
                <a:gdLst>
                  <a:gd name="T0" fmla="*/ 0 w 32"/>
                  <a:gd name="T1" fmla="*/ 18 h 39"/>
                  <a:gd name="T2" fmla="*/ 19 w 32"/>
                  <a:gd name="T3" fmla="*/ 35 h 39"/>
                  <a:gd name="T4" fmla="*/ 27 w 32"/>
                  <a:gd name="T5" fmla="*/ 26 h 39"/>
                  <a:gd name="T6" fmla="*/ 19 w 32"/>
                  <a:gd name="T7" fmla="*/ 2 h 39"/>
                  <a:gd name="T8" fmla="*/ 0 w 32"/>
                  <a:gd name="T9" fmla="*/ 18 h 39"/>
                </a:gdLst>
                <a:ahLst/>
                <a:cxnLst>
                  <a:cxn ang="0">
                    <a:pos x="T0" y="T1"/>
                  </a:cxn>
                  <a:cxn ang="0">
                    <a:pos x="T2" y="T3"/>
                  </a:cxn>
                  <a:cxn ang="0">
                    <a:pos x="T4" y="T5"/>
                  </a:cxn>
                  <a:cxn ang="0">
                    <a:pos x="T6" y="T7"/>
                  </a:cxn>
                  <a:cxn ang="0">
                    <a:pos x="T8" y="T9"/>
                  </a:cxn>
                </a:cxnLst>
                <a:rect l="0" t="0" r="r" b="b"/>
                <a:pathLst>
                  <a:path w="32" h="39">
                    <a:moveTo>
                      <a:pt x="0" y="18"/>
                    </a:moveTo>
                    <a:cubicBezTo>
                      <a:pt x="0" y="27"/>
                      <a:pt x="9" y="39"/>
                      <a:pt x="19" y="35"/>
                    </a:cubicBezTo>
                    <a:cubicBezTo>
                      <a:pt x="23" y="34"/>
                      <a:pt x="26" y="30"/>
                      <a:pt x="27" y="26"/>
                    </a:cubicBezTo>
                    <a:cubicBezTo>
                      <a:pt x="32" y="18"/>
                      <a:pt x="30" y="5"/>
                      <a:pt x="19" y="2"/>
                    </a:cubicBezTo>
                    <a:cubicBezTo>
                      <a:pt x="10" y="0"/>
                      <a:pt x="1" y="9"/>
                      <a:pt x="0" y="1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32" name="Freeform 103"/>
              <p:cNvSpPr/>
              <p:nvPr>
                <p:custDataLst>
                  <p:tags r:id="rId32"/>
                </p:custDataLst>
              </p:nvPr>
            </p:nvSpPr>
            <p:spPr bwMode="auto">
              <a:xfrm>
                <a:off x="3766" y="3703"/>
                <a:ext cx="52" cy="56"/>
              </a:xfrm>
              <a:custGeom>
                <a:avLst/>
                <a:gdLst>
                  <a:gd name="T0" fmla="*/ 3 w 43"/>
                  <a:gd name="T1" fmla="*/ 22 h 47"/>
                  <a:gd name="T2" fmla="*/ 24 w 43"/>
                  <a:gd name="T3" fmla="*/ 45 h 47"/>
                  <a:gd name="T4" fmla="*/ 41 w 43"/>
                  <a:gd name="T5" fmla="*/ 16 h 47"/>
                  <a:gd name="T6" fmla="*/ 20 w 43"/>
                  <a:gd name="T7" fmla="*/ 3 h 47"/>
                  <a:gd name="T8" fmla="*/ 3 w 43"/>
                  <a:gd name="T9" fmla="*/ 22 h 47"/>
                </a:gdLst>
                <a:ahLst/>
                <a:cxnLst>
                  <a:cxn ang="0">
                    <a:pos x="T0" y="T1"/>
                  </a:cxn>
                  <a:cxn ang="0">
                    <a:pos x="T2" y="T3"/>
                  </a:cxn>
                  <a:cxn ang="0">
                    <a:pos x="T4" y="T5"/>
                  </a:cxn>
                  <a:cxn ang="0">
                    <a:pos x="T6" y="T7"/>
                  </a:cxn>
                  <a:cxn ang="0">
                    <a:pos x="T8" y="T9"/>
                  </a:cxn>
                </a:cxnLst>
                <a:rect l="0" t="0" r="r" b="b"/>
                <a:pathLst>
                  <a:path w="43" h="47">
                    <a:moveTo>
                      <a:pt x="3" y="22"/>
                    </a:moveTo>
                    <a:cubicBezTo>
                      <a:pt x="0" y="35"/>
                      <a:pt x="10" y="47"/>
                      <a:pt x="24" y="45"/>
                    </a:cubicBezTo>
                    <a:cubicBezTo>
                      <a:pt x="37" y="43"/>
                      <a:pt x="43" y="28"/>
                      <a:pt x="41" y="16"/>
                    </a:cubicBezTo>
                    <a:cubicBezTo>
                      <a:pt x="38" y="7"/>
                      <a:pt x="30" y="0"/>
                      <a:pt x="20" y="3"/>
                    </a:cubicBezTo>
                    <a:cubicBezTo>
                      <a:pt x="12" y="6"/>
                      <a:pt x="5" y="14"/>
                      <a:pt x="3" y="2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33" name="Freeform 104"/>
              <p:cNvSpPr/>
              <p:nvPr>
                <p:custDataLst>
                  <p:tags r:id="rId33"/>
                </p:custDataLst>
              </p:nvPr>
            </p:nvSpPr>
            <p:spPr bwMode="auto">
              <a:xfrm>
                <a:off x="4178" y="3804"/>
                <a:ext cx="38" cy="44"/>
              </a:xfrm>
              <a:custGeom>
                <a:avLst/>
                <a:gdLst>
                  <a:gd name="T0" fmla="*/ 0 w 32"/>
                  <a:gd name="T1" fmla="*/ 20 h 37"/>
                  <a:gd name="T2" fmla="*/ 17 w 32"/>
                  <a:gd name="T3" fmla="*/ 35 h 37"/>
                  <a:gd name="T4" fmla="*/ 32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2" y="18"/>
                    </a:cubicBezTo>
                    <a:cubicBezTo>
                      <a:pt x="32" y="8"/>
                      <a:pt x="23" y="0"/>
                      <a:pt x="13" y="2"/>
                    </a:cubicBezTo>
                    <a:cubicBezTo>
                      <a:pt x="6" y="3"/>
                      <a:pt x="0" y="10"/>
                      <a:pt x="0" y="17"/>
                    </a:cubicBezTo>
                    <a:cubicBezTo>
                      <a:pt x="0" y="18"/>
                      <a:pt x="0" y="19"/>
                      <a:pt x="0" y="2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34" name="Freeform 105"/>
              <p:cNvSpPr/>
              <p:nvPr>
                <p:custDataLst>
                  <p:tags r:id="rId34"/>
                </p:custDataLst>
              </p:nvPr>
            </p:nvSpPr>
            <p:spPr bwMode="auto">
              <a:xfrm>
                <a:off x="3930" y="3708"/>
                <a:ext cx="48" cy="46"/>
              </a:xfrm>
              <a:custGeom>
                <a:avLst/>
                <a:gdLst>
                  <a:gd name="T0" fmla="*/ 6 w 40"/>
                  <a:gd name="T1" fmla="*/ 13 h 38"/>
                  <a:gd name="T2" fmla="*/ 5 w 40"/>
                  <a:gd name="T3" fmla="*/ 16 h 38"/>
                  <a:gd name="T4" fmla="*/ 26 w 40"/>
                  <a:gd name="T5" fmla="*/ 33 h 38"/>
                  <a:gd name="T6" fmla="*/ 20 w 40"/>
                  <a:gd name="T7" fmla="*/ 4 h 38"/>
                  <a:gd name="T8" fmla="*/ 10 w 40"/>
                  <a:gd name="T9" fmla="*/ 9 h 38"/>
                  <a:gd name="T10" fmla="*/ 6 w 40"/>
                  <a:gd name="T11" fmla="*/ 13 h 38"/>
                </a:gdLst>
                <a:ahLst/>
                <a:cxnLst>
                  <a:cxn ang="0">
                    <a:pos x="T0" y="T1"/>
                  </a:cxn>
                  <a:cxn ang="0">
                    <a:pos x="T2" y="T3"/>
                  </a:cxn>
                  <a:cxn ang="0">
                    <a:pos x="T4" y="T5"/>
                  </a:cxn>
                  <a:cxn ang="0">
                    <a:pos x="T6" y="T7"/>
                  </a:cxn>
                  <a:cxn ang="0">
                    <a:pos x="T8" y="T9"/>
                  </a:cxn>
                  <a:cxn ang="0">
                    <a:pos x="T10" y="T11"/>
                  </a:cxn>
                </a:cxnLst>
                <a:rect l="0" t="0" r="r" b="b"/>
                <a:pathLst>
                  <a:path w="40" h="38">
                    <a:moveTo>
                      <a:pt x="6" y="13"/>
                    </a:moveTo>
                    <a:cubicBezTo>
                      <a:pt x="6" y="14"/>
                      <a:pt x="5" y="15"/>
                      <a:pt x="5" y="16"/>
                    </a:cubicBezTo>
                    <a:cubicBezTo>
                      <a:pt x="0" y="28"/>
                      <a:pt x="16" y="38"/>
                      <a:pt x="26" y="33"/>
                    </a:cubicBezTo>
                    <a:cubicBezTo>
                      <a:pt x="40" y="26"/>
                      <a:pt x="37" y="0"/>
                      <a:pt x="20" y="4"/>
                    </a:cubicBezTo>
                    <a:cubicBezTo>
                      <a:pt x="16" y="4"/>
                      <a:pt x="13" y="6"/>
                      <a:pt x="10" y="9"/>
                    </a:cubicBezTo>
                    <a:cubicBezTo>
                      <a:pt x="9" y="10"/>
                      <a:pt x="8" y="11"/>
                      <a:pt x="6" y="1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grpSp>
        <p:sp>
          <p:nvSpPr>
            <p:cNvPr id="35" name="文本框 34"/>
            <p:cNvSpPr txBox="1"/>
            <p:nvPr>
              <p:custDataLst>
                <p:tags r:id="rId24"/>
              </p:custDataLst>
            </p:nvPr>
          </p:nvSpPr>
          <p:spPr>
            <a:xfrm>
              <a:off x="1757" y="3160"/>
              <a:ext cx="1394" cy="1274"/>
            </a:xfrm>
            <a:prstGeom prst="rect">
              <a:avLst/>
            </a:prstGeom>
            <a:noFill/>
          </p:spPr>
          <p:txBody>
            <a:bodyPr wrap="square" rtlCol="0" anchor="ctr" anchorCtr="0">
              <a:normAutofit/>
            </a:bodyPr>
            <a:lstStyle/>
            <a:p>
              <a:pPr algn="ctr"/>
              <a:r>
                <a:rPr lang="en-US" altLang="zh-CN" sz="3200" b="1" dirty="0">
                  <a:solidFill>
                    <a:schemeClr val="accent4">
                      <a:lumMod val="50000"/>
                    </a:schemeClr>
                  </a:solidFill>
                  <a:latin typeface="Arial" panose="020B0604020202020204" pitchFamily="34" charset="0"/>
                  <a:cs typeface="Arial" panose="020B0604020202020204" pitchFamily="34" charset="0"/>
                </a:rPr>
                <a:t>02</a:t>
              </a:r>
            </a:p>
          </p:txBody>
        </p:sp>
      </p:grpSp>
      <p:sp>
        <p:nvSpPr>
          <p:cNvPr id="36" name="文本框 35"/>
          <p:cNvSpPr txBox="1"/>
          <p:nvPr>
            <p:custDataLst>
              <p:tags r:id="rId7"/>
            </p:custDataLst>
          </p:nvPr>
        </p:nvSpPr>
        <p:spPr>
          <a:xfrm>
            <a:off x="5412446" y="3083183"/>
            <a:ext cx="6169954" cy="1242616"/>
          </a:xfrm>
          <a:prstGeom prst="rect">
            <a:avLst/>
          </a:prstGeom>
          <a:noFill/>
        </p:spPr>
        <p:txBody>
          <a:bodyPr vert="horz" wrap="square" lIns="91440" tIns="45720" rIns="91440" bIns="45720" rtlCol="0" anchor="t" anchorCtr="0">
            <a:normAutofit/>
          </a:bodyPr>
          <a:lstStyle/>
          <a:p>
            <a:pPr lvl="0" indent="457200" algn="l" fontAlgn="auto">
              <a:lnSpc>
                <a:spcPct val="120000"/>
              </a:lnSpc>
              <a:spcBef>
                <a:spcPts val="0"/>
              </a:spcBef>
              <a:spcAft>
                <a:spcPts val="800"/>
              </a:spcAft>
              <a:buSzPct val="100000"/>
              <a:buNone/>
            </a:pPr>
            <a:r>
              <a:rPr lang="zh-CN" altLang="en-US" sz="1500" spc="130">
                <a:solidFill>
                  <a:schemeClr val="tx1">
                    <a:lumMod val="75000"/>
                    <a:lumOff val="25000"/>
                  </a:schemeClr>
                </a:solidFill>
                <a:uFillTx/>
              </a:rPr>
              <a:t>我国早在2009年就明确禁止在食品中添加硼砂，除了继续加大宣传教育工作外，还要进行严格执法，充分发挥法律的威慑力。</a:t>
            </a:r>
          </a:p>
        </p:txBody>
      </p:sp>
      <p:sp>
        <p:nvSpPr>
          <p:cNvPr id="37" name="文本框 36"/>
          <p:cNvSpPr txBox="1"/>
          <p:nvPr>
            <p:custDataLst>
              <p:tags r:id="rId8"/>
            </p:custDataLst>
          </p:nvPr>
        </p:nvSpPr>
        <p:spPr>
          <a:xfrm>
            <a:off x="5412740" y="2667635"/>
            <a:ext cx="6169660" cy="474345"/>
          </a:xfrm>
          <a:prstGeom prst="rect">
            <a:avLst/>
          </a:prstGeom>
          <a:noFill/>
        </p:spPr>
        <p:txBody>
          <a:bodyPr vert="horz" wrap="square" lIns="91440" tIns="45720" rIns="91440" bIns="45720" rtlCol="0" anchor="t" anchorCtr="0">
            <a:noAutofit/>
          </a:bodyPr>
          <a:lstStyle/>
          <a:p>
            <a:pPr marL="0" indent="0" algn="l" fontAlgn="auto">
              <a:lnSpc>
                <a:spcPct val="100000"/>
              </a:lnSpc>
              <a:spcBef>
                <a:spcPts val="0"/>
              </a:spcBef>
              <a:spcAft>
                <a:spcPts val="0"/>
              </a:spcAft>
              <a:buSzPct val="100000"/>
            </a:pPr>
            <a:r>
              <a:rPr lang="zh-CN" altLang="en-US" sz="2100" spc="130">
                <a:solidFill>
                  <a:schemeClr val="tx1"/>
                </a:solidFill>
              </a:rPr>
              <a:t>加强执法力度</a:t>
            </a:r>
          </a:p>
        </p:txBody>
      </p:sp>
      <p:grpSp>
        <p:nvGrpSpPr>
          <p:cNvPr id="239" name="组合 238"/>
          <p:cNvGrpSpPr/>
          <p:nvPr>
            <p:custDataLst>
              <p:tags r:id="rId9"/>
            </p:custDataLst>
          </p:nvPr>
        </p:nvGrpSpPr>
        <p:grpSpPr>
          <a:xfrm>
            <a:off x="4593589" y="4372381"/>
            <a:ext cx="778762" cy="1013933"/>
            <a:chOff x="1797" y="3160"/>
            <a:chExt cx="1394" cy="1819"/>
          </a:xfrm>
        </p:grpSpPr>
        <p:grpSp>
          <p:nvGrpSpPr>
            <p:cNvPr id="240" name="组合 239"/>
            <p:cNvGrpSpPr/>
            <p:nvPr/>
          </p:nvGrpSpPr>
          <p:grpSpPr>
            <a:xfrm>
              <a:off x="1852" y="3706"/>
              <a:ext cx="1191" cy="1273"/>
              <a:chOff x="3720" y="3277"/>
              <a:chExt cx="630" cy="673"/>
            </a:xfrm>
          </p:grpSpPr>
          <p:sp>
            <p:nvSpPr>
              <p:cNvPr id="241" name="Freeform 93"/>
              <p:cNvSpPr/>
              <p:nvPr>
                <p:custDataLst>
                  <p:tags r:id="rId14"/>
                </p:custDataLst>
              </p:nvPr>
            </p:nvSpPr>
            <p:spPr bwMode="auto">
              <a:xfrm>
                <a:off x="3720" y="3277"/>
                <a:ext cx="630" cy="357"/>
              </a:xfrm>
              <a:custGeom>
                <a:avLst/>
                <a:gdLst>
                  <a:gd name="T0" fmla="*/ 475 w 665"/>
                  <a:gd name="T1" fmla="*/ 4 h 376"/>
                  <a:gd name="T2" fmla="*/ 414 w 665"/>
                  <a:gd name="T3" fmla="*/ 55 h 376"/>
                  <a:gd name="T4" fmla="*/ 350 w 665"/>
                  <a:gd name="T5" fmla="*/ 9 h 376"/>
                  <a:gd name="T6" fmla="*/ 301 w 665"/>
                  <a:gd name="T7" fmla="*/ 61 h 376"/>
                  <a:gd name="T8" fmla="*/ 225 w 665"/>
                  <a:gd name="T9" fmla="*/ 23 h 376"/>
                  <a:gd name="T10" fmla="*/ 170 w 665"/>
                  <a:gd name="T11" fmla="*/ 85 h 376"/>
                  <a:gd name="T12" fmla="*/ 122 w 665"/>
                  <a:gd name="T13" fmla="*/ 55 h 376"/>
                  <a:gd name="T14" fmla="*/ 71 w 665"/>
                  <a:gd name="T15" fmla="*/ 72 h 376"/>
                  <a:gd name="T16" fmla="*/ 76 w 665"/>
                  <a:gd name="T17" fmla="*/ 134 h 376"/>
                  <a:gd name="T18" fmla="*/ 6 w 665"/>
                  <a:gd name="T19" fmla="*/ 191 h 376"/>
                  <a:gd name="T20" fmla="*/ 53 w 665"/>
                  <a:gd name="T21" fmla="*/ 260 h 376"/>
                  <a:gd name="T22" fmla="*/ 70 w 665"/>
                  <a:gd name="T23" fmla="*/ 347 h 376"/>
                  <a:gd name="T24" fmla="*/ 148 w 665"/>
                  <a:gd name="T25" fmla="*/ 317 h 376"/>
                  <a:gd name="T26" fmla="*/ 227 w 665"/>
                  <a:gd name="T27" fmla="*/ 370 h 376"/>
                  <a:gd name="T28" fmla="*/ 299 w 665"/>
                  <a:gd name="T29" fmla="*/ 301 h 376"/>
                  <a:gd name="T30" fmla="*/ 377 w 665"/>
                  <a:gd name="T31" fmla="*/ 370 h 376"/>
                  <a:gd name="T32" fmla="*/ 458 w 665"/>
                  <a:gd name="T33" fmla="*/ 308 h 376"/>
                  <a:gd name="T34" fmla="*/ 524 w 665"/>
                  <a:gd name="T35" fmla="*/ 358 h 376"/>
                  <a:gd name="T36" fmla="*/ 564 w 665"/>
                  <a:gd name="T37" fmla="*/ 285 h 376"/>
                  <a:gd name="T38" fmla="*/ 639 w 665"/>
                  <a:gd name="T39" fmla="*/ 291 h 376"/>
                  <a:gd name="T40" fmla="*/ 650 w 665"/>
                  <a:gd name="T41" fmla="*/ 211 h 376"/>
                  <a:gd name="T42" fmla="*/ 579 w 665"/>
                  <a:gd name="T43" fmla="*/ 177 h 376"/>
                  <a:gd name="T44" fmla="*/ 612 w 665"/>
                  <a:gd name="T45" fmla="*/ 152 h 376"/>
                  <a:gd name="T46" fmla="*/ 615 w 665"/>
                  <a:gd name="T47" fmla="*/ 109 h 376"/>
                  <a:gd name="T48" fmla="*/ 567 w 665"/>
                  <a:gd name="T49" fmla="*/ 83 h 376"/>
                  <a:gd name="T50" fmla="*/ 513 w 665"/>
                  <a:gd name="T51" fmla="*/ 100 h 376"/>
                  <a:gd name="T52" fmla="*/ 524 w 665"/>
                  <a:gd name="T53" fmla="*/ 64 h 376"/>
                  <a:gd name="T54" fmla="*/ 475 w 665"/>
                  <a:gd name="T55" fmla="*/ 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376">
                    <a:moveTo>
                      <a:pt x="475" y="4"/>
                    </a:moveTo>
                    <a:cubicBezTo>
                      <a:pt x="446" y="0"/>
                      <a:pt x="418" y="24"/>
                      <a:pt x="414" y="55"/>
                    </a:cubicBezTo>
                    <a:cubicBezTo>
                      <a:pt x="400" y="31"/>
                      <a:pt x="377" y="10"/>
                      <a:pt x="350" y="9"/>
                    </a:cubicBezTo>
                    <a:cubicBezTo>
                      <a:pt x="324" y="8"/>
                      <a:pt x="297" y="33"/>
                      <a:pt x="301" y="61"/>
                    </a:cubicBezTo>
                    <a:cubicBezTo>
                      <a:pt x="283" y="36"/>
                      <a:pt x="254" y="20"/>
                      <a:pt x="225" y="23"/>
                    </a:cubicBezTo>
                    <a:cubicBezTo>
                      <a:pt x="196" y="27"/>
                      <a:pt x="170" y="54"/>
                      <a:pt x="170" y="85"/>
                    </a:cubicBezTo>
                    <a:cubicBezTo>
                      <a:pt x="157" y="71"/>
                      <a:pt x="140" y="59"/>
                      <a:pt x="122" y="55"/>
                    </a:cubicBezTo>
                    <a:cubicBezTo>
                      <a:pt x="103" y="52"/>
                      <a:pt x="83" y="57"/>
                      <a:pt x="71" y="72"/>
                    </a:cubicBezTo>
                    <a:cubicBezTo>
                      <a:pt x="58" y="87"/>
                      <a:pt x="63" y="119"/>
                      <a:pt x="76" y="134"/>
                    </a:cubicBezTo>
                    <a:cubicBezTo>
                      <a:pt x="35" y="122"/>
                      <a:pt x="14" y="155"/>
                      <a:pt x="6" y="191"/>
                    </a:cubicBezTo>
                    <a:cubicBezTo>
                      <a:pt x="0" y="220"/>
                      <a:pt x="14" y="276"/>
                      <a:pt x="53" y="260"/>
                    </a:cubicBezTo>
                    <a:cubicBezTo>
                      <a:pt x="34" y="286"/>
                      <a:pt x="42" y="330"/>
                      <a:pt x="70" y="347"/>
                    </a:cubicBezTo>
                    <a:cubicBezTo>
                      <a:pt x="97" y="363"/>
                      <a:pt x="137" y="349"/>
                      <a:pt x="148" y="317"/>
                    </a:cubicBezTo>
                    <a:cubicBezTo>
                      <a:pt x="154" y="353"/>
                      <a:pt x="193" y="376"/>
                      <a:pt x="227" y="370"/>
                    </a:cubicBezTo>
                    <a:cubicBezTo>
                      <a:pt x="260" y="363"/>
                      <a:pt x="287" y="334"/>
                      <a:pt x="299" y="301"/>
                    </a:cubicBezTo>
                    <a:cubicBezTo>
                      <a:pt x="307" y="338"/>
                      <a:pt x="341" y="368"/>
                      <a:pt x="377" y="370"/>
                    </a:cubicBezTo>
                    <a:cubicBezTo>
                      <a:pt x="413" y="372"/>
                      <a:pt x="449" y="345"/>
                      <a:pt x="458" y="308"/>
                    </a:cubicBezTo>
                    <a:cubicBezTo>
                      <a:pt x="462" y="339"/>
                      <a:pt x="494" y="364"/>
                      <a:pt x="524" y="358"/>
                    </a:cubicBezTo>
                    <a:cubicBezTo>
                      <a:pt x="553" y="351"/>
                      <a:pt x="573" y="315"/>
                      <a:pt x="564" y="285"/>
                    </a:cubicBezTo>
                    <a:cubicBezTo>
                      <a:pt x="582" y="307"/>
                      <a:pt x="618" y="310"/>
                      <a:pt x="639" y="291"/>
                    </a:cubicBezTo>
                    <a:cubicBezTo>
                      <a:pt x="660" y="272"/>
                      <a:pt x="665" y="236"/>
                      <a:pt x="650" y="211"/>
                    </a:cubicBezTo>
                    <a:cubicBezTo>
                      <a:pt x="636" y="185"/>
                      <a:pt x="606" y="172"/>
                      <a:pt x="579" y="177"/>
                    </a:cubicBezTo>
                    <a:cubicBezTo>
                      <a:pt x="592" y="173"/>
                      <a:pt x="605" y="164"/>
                      <a:pt x="612" y="152"/>
                    </a:cubicBezTo>
                    <a:cubicBezTo>
                      <a:pt x="620" y="139"/>
                      <a:pt x="621" y="122"/>
                      <a:pt x="615" y="109"/>
                    </a:cubicBezTo>
                    <a:cubicBezTo>
                      <a:pt x="607" y="91"/>
                      <a:pt x="586" y="82"/>
                      <a:pt x="567" y="83"/>
                    </a:cubicBezTo>
                    <a:cubicBezTo>
                      <a:pt x="547" y="83"/>
                      <a:pt x="531" y="93"/>
                      <a:pt x="513" y="100"/>
                    </a:cubicBezTo>
                    <a:cubicBezTo>
                      <a:pt x="517" y="98"/>
                      <a:pt x="523" y="69"/>
                      <a:pt x="524" y="64"/>
                    </a:cubicBezTo>
                    <a:cubicBezTo>
                      <a:pt x="531" y="25"/>
                      <a:pt x="509" y="7"/>
                      <a:pt x="475" y="4"/>
                    </a:cubicBezTo>
                    <a:close/>
                  </a:path>
                </a:pathLst>
              </a:custGeom>
              <a:solidFill>
                <a:schemeClr val="accent4">
                  <a:lumMod val="40000"/>
                  <a:lumOff val="60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2" name="Freeform 97"/>
              <p:cNvSpPr/>
              <p:nvPr>
                <p:custDataLst>
                  <p:tags r:id="rId15"/>
                </p:custDataLst>
              </p:nvPr>
            </p:nvSpPr>
            <p:spPr bwMode="auto">
              <a:xfrm>
                <a:off x="3855" y="3804"/>
                <a:ext cx="38" cy="47"/>
              </a:xfrm>
              <a:custGeom>
                <a:avLst/>
                <a:gdLst>
                  <a:gd name="T0" fmla="*/ 1 w 32"/>
                  <a:gd name="T1" fmla="*/ 18 h 39"/>
                  <a:gd name="T2" fmla="*/ 19 w 32"/>
                  <a:gd name="T3" fmla="*/ 35 h 39"/>
                  <a:gd name="T4" fmla="*/ 28 w 32"/>
                  <a:gd name="T5" fmla="*/ 26 h 39"/>
                  <a:gd name="T6" fmla="*/ 20 w 32"/>
                  <a:gd name="T7" fmla="*/ 2 h 39"/>
                  <a:gd name="T8" fmla="*/ 1 w 32"/>
                  <a:gd name="T9" fmla="*/ 18 h 39"/>
                </a:gdLst>
                <a:ahLst/>
                <a:cxnLst>
                  <a:cxn ang="0">
                    <a:pos x="T0" y="T1"/>
                  </a:cxn>
                  <a:cxn ang="0">
                    <a:pos x="T2" y="T3"/>
                  </a:cxn>
                  <a:cxn ang="0">
                    <a:pos x="T4" y="T5"/>
                  </a:cxn>
                  <a:cxn ang="0">
                    <a:pos x="T6" y="T7"/>
                  </a:cxn>
                  <a:cxn ang="0">
                    <a:pos x="T8" y="T9"/>
                  </a:cxn>
                </a:cxnLst>
                <a:rect l="0" t="0" r="r" b="b"/>
                <a:pathLst>
                  <a:path w="32" h="39">
                    <a:moveTo>
                      <a:pt x="1" y="18"/>
                    </a:moveTo>
                    <a:cubicBezTo>
                      <a:pt x="0" y="27"/>
                      <a:pt x="9" y="39"/>
                      <a:pt x="19" y="35"/>
                    </a:cubicBezTo>
                    <a:cubicBezTo>
                      <a:pt x="23" y="34"/>
                      <a:pt x="26" y="30"/>
                      <a:pt x="28" y="26"/>
                    </a:cubicBezTo>
                    <a:cubicBezTo>
                      <a:pt x="32" y="18"/>
                      <a:pt x="31" y="5"/>
                      <a:pt x="20" y="2"/>
                    </a:cubicBezTo>
                    <a:cubicBezTo>
                      <a:pt x="10" y="0"/>
                      <a:pt x="1" y="9"/>
                      <a:pt x="1" y="18"/>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3" name="Freeform 98"/>
              <p:cNvSpPr/>
              <p:nvPr>
                <p:custDataLst>
                  <p:tags r:id="rId16"/>
                </p:custDataLst>
              </p:nvPr>
            </p:nvSpPr>
            <p:spPr bwMode="auto">
              <a:xfrm>
                <a:off x="4073" y="3900"/>
                <a:ext cx="38" cy="44"/>
              </a:xfrm>
              <a:custGeom>
                <a:avLst/>
                <a:gdLst>
                  <a:gd name="T0" fmla="*/ 0 w 32"/>
                  <a:gd name="T1" fmla="*/ 20 h 37"/>
                  <a:gd name="T2" fmla="*/ 17 w 32"/>
                  <a:gd name="T3" fmla="*/ 35 h 37"/>
                  <a:gd name="T4" fmla="*/ 31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1" y="18"/>
                    </a:cubicBezTo>
                    <a:cubicBezTo>
                      <a:pt x="32" y="8"/>
                      <a:pt x="23" y="0"/>
                      <a:pt x="13" y="2"/>
                    </a:cubicBezTo>
                    <a:cubicBezTo>
                      <a:pt x="6" y="3"/>
                      <a:pt x="0" y="10"/>
                      <a:pt x="0" y="17"/>
                    </a:cubicBezTo>
                    <a:cubicBezTo>
                      <a:pt x="0" y="18"/>
                      <a:pt x="0" y="19"/>
                      <a:pt x="0"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4" name="Freeform 99"/>
              <p:cNvSpPr/>
              <p:nvPr>
                <p:custDataLst>
                  <p:tags r:id="rId17"/>
                </p:custDataLst>
              </p:nvPr>
            </p:nvSpPr>
            <p:spPr bwMode="auto">
              <a:xfrm>
                <a:off x="4248" y="3705"/>
                <a:ext cx="44" cy="54"/>
              </a:xfrm>
              <a:custGeom>
                <a:avLst/>
                <a:gdLst>
                  <a:gd name="T0" fmla="*/ 2 w 37"/>
                  <a:gd name="T1" fmla="*/ 16 h 44"/>
                  <a:gd name="T2" fmla="*/ 4 w 37"/>
                  <a:gd name="T3" fmla="*/ 32 h 44"/>
                  <a:gd name="T4" fmla="*/ 28 w 37"/>
                  <a:gd name="T5" fmla="*/ 37 h 44"/>
                  <a:gd name="T6" fmla="*/ 37 w 37"/>
                  <a:gd name="T7" fmla="*/ 22 h 44"/>
                  <a:gd name="T8" fmla="*/ 34 w 37"/>
                  <a:gd name="T9" fmla="*/ 7 h 44"/>
                  <a:gd name="T10" fmla="*/ 16 w 37"/>
                  <a:gd name="T11" fmla="*/ 1 h 44"/>
                  <a:gd name="T12" fmla="*/ 2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2" y="16"/>
                    </a:moveTo>
                    <a:cubicBezTo>
                      <a:pt x="0" y="21"/>
                      <a:pt x="1" y="27"/>
                      <a:pt x="4" y="32"/>
                    </a:cubicBezTo>
                    <a:cubicBezTo>
                      <a:pt x="9" y="40"/>
                      <a:pt x="20" y="44"/>
                      <a:pt x="28" y="37"/>
                    </a:cubicBezTo>
                    <a:cubicBezTo>
                      <a:pt x="33" y="34"/>
                      <a:pt x="36" y="27"/>
                      <a:pt x="37" y="22"/>
                    </a:cubicBezTo>
                    <a:cubicBezTo>
                      <a:pt x="37" y="17"/>
                      <a:pt x="36" y="11"/>
                      <a:pt x="34" y="7"/>
                    </a:cubicBezTo>
                    <a:cubicBezTo>
                      <a:pt x="30" y="2"/>
                      <a:pt x="22" y="0"/>
                      <a:pt x="16" y="1"/>
                    </a:cubicBezTo>
                    <a:cubicBezTo>
                      <a:pt x="9" y="3"/>
                      <a:pt x="3" y="9"/>
                      <a:pt x="2" y="16"/>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5" name="Freeform 100"/>
              <p:cNvSpPr/>
              <p:nvPr>
                <p:custDataLst>
                  <p:tags r:id="rId18"/>
                </p:custDataLst>
              </p:nvPr>
            </p:nvSpPr>
            <p:spPr bwMode="auto">
              <a:xfrm>
                <a:off x="4091" y="3708"/>
                <a:ext cx="39" cy="44"/>
              </a:xfrm>
              <a:custGeom>
                <a:avLst/>
                <a:gdLst>
                  <a:gd name="T0" fmla="*/ 1 w 33"/>
                  <a:gd name="T1" fmla="*/ 20 h 37"/>
                  <a:gd name="T2" fmla="*/ 18 w 33"/>
                  <a:gd name="T3" fmla="*/ 35 h 37"/>
                  <a:gd name="T4" fmla="*/ 32 w 33"/>
                  <a:gd name="T5" fmla="*/ 18 h 37"/>
                  <a:gd name="T6" fmla="*/ 14 w 33"/>
                  <a:gd name="T7" fmla="*/ 2 h 37"/>
                  <a:gd name="T8" fmla="*/ 1 w 33"/>
                  <a:gd name="T9" fmla="*/ 17 h 37"/>
                  <a:gd name="T10" fmla="*/ 1 w 33"/>
                  <a:gd name="T11" fmla="*/ 20 h 37"/>
                </a:gdLst>
                <a:ahLst/>
                <a:cxnLst>
                  <a:cxn ang="0">
                    <a:pos x="T0" y="T1"/>
                  </a:cxn>
                  <a:cxn ang="0">
                    <a:pos x="T2" y="T3"/>
                  </a:cxn>
                  <a:cxn ang="0">
                    <a:pos x="T4" y="T5"/>
                  </a:cxn>
                  <a:cxn ang="0">
                    <a:pos x="T6" y="T7"/>
                  </a:cxn>
                  <a:cxn ang="0">
                    <a:pos x="T8" y="T9"/>
                  </a:cxn>
                  <a:cxn ang="0">
                    <a:pos x="T10" y="T11"/>
                  </a:cxn>
                </a:cxnLst>
                <a:rect l="0" t="0" r="r" b="b"/>
                <a:pathLst>
                  <a:path w="33" h="37">
                    <a:moveTo>
                      <a:pt x="1" y="20"/>
                    </a:moveTo>
                    <a:cubicBezTo>
                      <a:pt x="2" y="28"/>
                      <a:pt x="9" y="37"/>
                      <a:pt x="18" y="35"/>
                    </a:cubicBezTo>
                    <a:cubicBezTo>
                      <a:pt x="25" y="34"/>
                      <a:pt x="32" y="26"/>
                      <a:pt x="32" y="18"/>
                    </a:cubicBezTo>
                    <a:cubicBezTo>
                      <a:pt x="33" y="8"/>
                      <a:pt x="24" y="0"/>
                      <a:pt x="14" y="2"/>
                    </a:cubicBezTo>
                    <a:cubicBezTo>
                      <a:pt x="7" y="3"/>
                      <a:pt x="1" y="10"/>
                      <a:pt x="1" y="17"/>
                    </a:cubicBezTo>
                    <a:cubicBezTo>
                      <a:pt x="0" y="18"/>
                      <a:pt x="1" y="19"/>
                      <a:pt x="1"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6" name="Freeform 101"/>
              <p:cNvSpPr/>
              <p:nvPr>
                <p:custDataLst>
                  <p:tags r:id="rId19"/>
                </p:custDataLst>
              </p:nvPr>
            </p:nvSpPr>
            <p:spPr bwMode="auto">
              <a:xfrm>
                <a:off x="3932" y="3898"/>
                <a:ext cx="44" cy="52"/>
              </a:xfrm>
              <a:custGeom>
                <a:avLst/>
                <a:gdLst>
                  <a:gd name="T0" fmla="*/ 1 w 37"/>
                  <a:gd name="T1" fmla="*/ 16 h 44"/>
                  <a:gd name="T2" fmla="*/ 3 w 37"/>
                  <a:gd name="T3" fmla="*/ 32 h 44"/>
                  <a:gd name="T4" fmla="*/ 28 w 37"/>
                  <a:gd name="T5" fmla="*/ 37 h 44"/>
                  <a:gd name="T6" fmla="*/ 36 w 37"/>
                  <a:gd name="T7" fmla="*/ 22 h 44"/>
                  <a:gd name="T8" fmla="*/ 33 w 37"/>
                  <a:gd name="T9" fmla="*/ 7 h 44"/>
                  <a:gd name="T10" fmla="*/ 16 w 37"/>
                  <a:gd name="T11" fmla="*/ 1 h 44"/>
                  <a:gd name="T12" fmla="*/ 1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16"/>
                    </a:moveTo>
                    <a:cubicBezTo>
                      <a:pt x="0" y="21"/>
                      <a:pt x="0" y="27"/>
                      <a:pt x="3" y="32"/>
                    </a:cubicBezTo>
                    <a:cubicBezTo>
                      <a:pt x="8" y="40"/>
                      <a:pt x="20" y="44"/>
                      <a:pt x="28" y="37"/>
                    </a:cubicBezTo>
                    <a:cubicBezTo>
                      <a:pt x="32" y="34"/>
                      <a:pt x="35" y="27"/>
                      <a:pt x="36" y="22"/>
                    </a:cubicBezTo>
                    <a:cubicBezTo>
                      <a:pt x="37" y="17"/>
                      <a:pt x="36" y="11"/>
                      <a:pt x="33" y="7"/>
                    </a:cubicBezTo>
                    <a:cubicBezTo>
                      <a:pt x="29" y="2"/>
                      <a:pt x="22" y="0"/>
                      <a:pt x="16" y="1"/>
                    </a:cubicBezTo>
                    <a:cubicBezTo>
                      <a:pt x="9" y="3"/>
                      <a:pt x="3" y="9"/>
                      <a:pt x="1" y="1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7" name="Freeform 102"/>
              <p:cNvSpPr/>
              <p:nvPr>
                <p:custDataLst>
                  <p:tags r:id="rId20"/>
                </p:custDataLst>
              </p:nvPr>
            </p:nvSpPr>
            <p:spPr bwMode="auto">
              <a:xfrm>
                <a:off x="4017" y="3804"/>
                <a:ext cx="38" cy="47"/>
              </a:xfrm>
              <a:custGeom>
                <a:avLst/>
                <a:gdLst>
                  <a:gd name="T0" fmla="*/ 0 w 32"/>
                  <a:gd name="T1" fmla="*/ 18 h 39"/>
                  <a:gd name="T2" fmla="*/ 19 w 32"/>
                  <a:gd name="T3" fmla="*/ 35 h 39"/>
                  <a:gd name="T4" fmla="*/ 27 w 32"/>
                  <a:gd name="T5" fmla="*/ 26 h 39"/>
                  <a:gd name="T6" fmla="*/ 19 w 32"/>
                  <a:gd name="T7" fmla="*/ 2 h 39"/>
                  <a:gd name="T8" fmla="*/ 0 w 32"/>
                  <a:gd name="T9" fmla="*/ 18 h 39"/>
                </a:gdLst>
                <a:ahLst/>
                <a:cxnLst>
                  <a:cxn ang="0">
                    <a:pos x="T0" y="T1"/>
                  </a:cxn>
                  <a:cxn ang="0">
                    <a:pos x="T2" y="T3"/>
                  </a:cxn>
                  <a:cxn ang="0">
                    <a:pos x="T4" y="T5"/>
                  </a:cxn>
                  <a:cxn ang="0">
                    <a:pos x="T6" y="T7"/>
                  </a:cxn>
                  <a:cxn ang="0">
                    <a:pos x="T8" y="T9"/>
                  </a:cxn>
                </a:cxnLst>
                <a:rect l="0" t="0" r="r" b="b"/>
                <a:pathLst>
                  <a:path w="32" h="39">
                    <a:moveTo>
                      <a:pt x="0" y="18"/>
                    </a:moveTo>
                    <a:cubicBezTo>
                      <a:pt x="0" y="27"/>
                      <a:pt x="9" y="39"/>
                      <a:pt x="19" y="35"/>
                    </a:cubicBezTo>
                    <a:cubicBezTo>
                      <a:pt x="23" y="34"/>
                      <a:pt x="26" y="30"/>
                      <a:pt x="27" y="26"/>
                    </a:cubicBezTo>
                    <a:cubicBezTo>
                      <a:pt x="32" y="18"/>
                      <a:pt x="30" y="5"/>
                      <a:pt x="19" y="2"/>
                    </a:cubicBezTo>
                    <a:cubicBezTo>
                      <a:pt x="10" y="0"/>
                      <a:pt x="1" y="9"/>
                      <a:pt x="0" y="1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8" name="Freeform 103"/>
              <p:cNvSpPr/>
              <p:nvPr>
                <p:custDataLst>
                  <p:tags r:id="rId21"/>
                </p:custDataLst>
              </p:nvPr>
            </p:nvSpPr>
            <p:spPr bwMode="auto">
              <a:xfrm>
                <a:off x="3766" y="3703"/>
                <a:ext cx="52" cy="56"/>
              </a:xfrm>
              <a:custGeom>
                <a:avLst/>
                <a:gdLst>
                  <a:gd name="T0" fmla="*/ 3 w 43"/>
                  <a:gd name="T1" fmla="*/ 22 h 47"/>
                  <a:gd name="T2" fmla="*/ 24 w 43"/>
                  <a:gd name="T3" fmla="*/ 45 h 47"/>
                  <a:gd name="T4" fmla="*/ 41 w 43"/>
                  <a:gd name="T5" fmla="*/ 16 h 47"/>
                  <a:gd name="T6" fmla="*/ 20 w 43"/>
                  <a:gd name="T7" fmla="*/ 3 h 47"/>
                  <a:gd name="T8" fmla="*/ 3 w 43"/>
                  <a:gd name="T9" fmla="*/ 22 h 47"/>
                </a:gdLst>
                <a:ahLst/>
                <a:cxnLst>
                  <a:cxn ang="0">
                    <a:pos x="T0" y="T1"/>
                  </a:cxn>
                  <a:cxn ang="0">
                    <a:pos x="T2" y="T3"/>
                  </a:cxn>
                  <a:cxn ang="0">
                    <a:pos x="T4" y="T5"/>
                  </a:cxn>
                  <a:cxn ang="0">
                    <a:pos x="T6" y="T7"/>
                  </a:cxn>
                  <a:cxn ang="0">
                    <a:pos x="T8" y="T9"/>
                  </a:cxn>
                </a:cxnLst>
                <a:rect l="0" t="0" r="r" b="b"/>
                <a:pathLst>
                  <a:path w="43" h="47">
                    <a:moveTo>
                      <a:pt x="3" y="22"/>
                    </a:moveTo>
                    <a:cubicBezTo>
                      <a:pt x="0" y="35"/>
                      <a:pt x="10" y="47"/>
                      <a:pt x="24" y="45"/>
                    </a:cubicBezTo>
                    <a:cubicBezTo>
                      <a:pt x="37" y="43"/>
                      <a:pt x="43" y="28"/>
                      <a:pt x="41" y="16"/>
                    </a:cubicBezTo>
                    <a:cubicBezTo>
                      <a:pt x="38" y="7"/>
                      <a:pt x="30" y="0"/>
                      <a:pt x="20" y="3"/>
                    </a:cubicBezTo>
                    <a:cubicBezTo>
                      <a:pt x="12" y="6"/>
                      <a:pt x="5" y="14"/>
                      <a:pt x="3" y="2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49" name="Freeform 104"/>
              <p:cNvSpPr/>
              <p:nvPr>
                <p:custDataLst>
                  <p:tags r:id="rId22"/>
                </p:custDataLst>
              </p:nvPr>
            </p:nvSpPr>
            <p:spPr bwMode="auto">
              <a:xfrm>
                <a:off x="4178" y="3804"/>
                <a:ext cx="38" cy="44"/>
              </a:xfrm>
              <a:custGeom>
                <a:avLst/>
                <a:gdLst>
                  <a:gd name="T0" fmla="*/ 0 w 32"/>
                  <a:gd name="T1" fmla="*/ 20 h 37"/>
                  <a:gd name="T2" fmla="*/ 17 w 32"/>
                  <a:gd name="T3" fmla="*/ 35 h 37"/>
                  <a:gd name="T4" fmla="*/ 32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2" y="18"/>
                    </a:cubicBezTo>
                    <a:cubicBezTo>
                      <a:pt x="32" y="8"/>
                      <a:pt x="23" y="0"/>
                      <a:pt x="13" y="2"/>
                    </a:cubicBezTo>
                    <a:cubicBezTo>
                      <a:pt x="6" y="3"/>
                      <a:pt x="0" y="10"/>
                      <a:pt x="0" y="17"/>
                    </a:cubicBezTo>
                    <a:cubicBezTo>
                      <a:pt x="0" y="18"/>
                      <a:pt x="0" y="19"/>
                      <a:pt x="0" y="2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sp>
            <p:nvSpPr>
              <p:cNvPr id="250" name="Freeform 105"/>
              <p:cNvSpPr/>
              <p:nvPr>
                <p:custDataLst>
                  <p:tags r:id="rId23"/>
                </p:custDataLst>
              </p:nvPr>
            </p:nvSpPr>
            <p:spPr bwMode="auto">
              <a:xfrm>
                <a:off x="3930" y="3708"/>
                <a:ext cx="48" cy="46"/>
              </a:xfrm>
              <a:custGeom>
                <a:avLst/>
                <a:gdLst>
                  <a:gd name="T0" fmla="*/ 6 w 40"/>
                  <a:gd name="T1" fmla="*/ 13 h 38"/>
                  <a:gd name="T2" fmla="*/ 5 w 40"/>
                  <a:gd name="T3" fmla="*/ 16 h 38"/>
                  <a:gd name="T4" fmla="*/ 26 w 40"/>
                  <a:gd name="T5" fmla="*/ 33 h 38"/>
                  <a:gd name="T6" fmla="*/ 20 w 40"/>
                  <a:gd name="T7" fmla="*/ 4 h 38"/>
                  <a:gd name="T8" fmla="*/ 10 w 40"/>
                  <a:gd name="T9" fmla="*/ 9 h 38"/>
                  <a:gd name="T10" fmla="*/ 6 w 40"/>
                  <a:gd name="T11" fmla="*/ 13 h 38"/>
                </a:gdLst>
                <a:ahLst/>
                <a:cxnLst>
                  <a:cxn ang="0">
                    <a:pos x="T0" y="T1"/>
                  </a:cxn>
                  <a:cxn ang="0">
                    <a:pos x="T2" y="T3"/>
                  </a:cxn>
                  <a:cxn ang="0">
                    <a:pos x="T4" y="T5"/>
                  </a:cxn>
                  <a:cxn ang="0">
                    <a:pos x="T6" y="T7"/>
                  </a:cxn>
                  <a:cxn ang="0">
                    <a:pos x="T8" y="T9"/>
                  </a:cxn>
                  <a:cxn ang="0">
                    <a:pos x="T10" y="T11"/>
                  </a:cxn>
                </a:cxnLst>
                <a:rect l="0" t="0" r="r" b="b"/>
                <a:pathLst>
                  <a:path w="40" h="38">
                    <a:moveTo>
                      <a:pt x="6" y="13"/>
                    </a:moveTo>
                    <a:cubicBezTo>
                      <a:pt x="6" y="14"/>
                      <a:pt x="5" y="15"/>
                      <a:pt x="5" y="16"/>
                    </a:cubicBezTo>
                    <a:cubicBezTo>
                      <a:pt x="0" y="28"/>
                      <a:pt x="16" y="38"/>
                      <a:pt x="26" y="33"/>
                    </a:cubicBezTo>
                    <a:cubicBezTo>
                      <a:pt x="40" y="26"/>
                      <a:pt x="37" y="0"/>
                      <a:pt x="20" y="4"/>
                    </a:cubicBezTo>
                    <a:cubicBezTo>
                      <a:pt x="16" y="4"/>
                      <a:pt x="13" y="6"/>
                      <a:pt x="10" y="9"/>
                    </a:cubicBezTo>
                    <a:cubicBezTo>
                      <a:pt x="9" y="10"/>
                      <a:pt x="8" y="11"/>
                      <a:pt x="6" y="1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zh-CN" altLang="en-US"/>
              </a:p>
            </p:txBody>
          </p:sp>
        </p:grpSp>
        <p:sp>
          <p:nvSpPr>
            <p:cNvPr id="251" name="文本框 250"/>
            <p:cNvSpPr txBox="1"/>
            <p:nvPr>
              <p:custDataLst>
                <p:tags r:id="rId13"/>
              </p:custDataLst>
            </p:nvPr>
          </p:nvSpPr>
          <p:spPr>
            <a:xfrm>
              <a:off x="1797" y="3160"/>
              <a:ext cx="1394" cy="1274"/>
            </a:xfrm>
            <a:prstGeom prst="rect">
              <a:avLst/>
            </a:prstGeom>
            <a:noFill/>
          </p:spPr>
          <p:txBody>
            <a:bodyPr wrap="square" rtlCol="0" anchor="ctr" anchorCtr="0">
              <a:normAutofit/>
            </a:bodyPr>
            <a:lstStyle/>
            <a:p>
              <a:pPr algn="ctr"/>
              <a:r>
                <a:rPr lang="en-US" altLang="zh-CN" sz="3200" b="1" dirty="0">
                  <a:solidFill>
                    <a:schemeClr val="accent4">
                      <a:lumMod val="50000"/>
                    </a:schemeClr>
                  </a:solidFill>
                  <a:latin typeface="Arial" panose="020B0604020202020204" pitchFamily="34" charset="0"/>
                  <a:cs typeface="Arial" panose="020B0604020202020204" pitchFamily="34" charset="0"/>
                </a:rPr>
                <a:t>03</a:t>
              </a:r>
            </a:p>
          </p:txBody>
        </p:sp>
      </p:grpSp>
      <p:sp>
        <p:nvSpPr>
          <p:cNvPr id="252" name="文本框 251"/>
          <p:cNvSpPr txBox="1"/>
          <p:nvPr>
            <p:custDataLst>
              <p:tags r:id="rId10"/>
            </p:custDataLst>
          </p:nvPr>
        </p:nvSpPr>
        <p:spPr>
          <a:xfrm>
            <a:off x="5412446" y="4923683"/>
            <a:ext cx="6169954" cy="1242616"/>
          </a:xfrm>
          <a:prstGeom prst="rect">
            <a:avLst/>
          </a:prstGeom>
          <a:noFill/>
        </p:spPr>
        <p:txBody>
          <a:bodyPr vert="horz" wrap="square" lIns="91440" tIns="45720" rIns="91440" bIns="45720" rtlCol="0" anchor="t" anchorCtr="0">
            <a:normAutofit/>
          </a:bodyPr>
          <a:lstStyle/>
          <a:p>
            <a:pPr lvl="0" indent="457200" algn="l" fontAlgn="auto">
              <a:lnSpc>
                <a:spcPct val="120000"/>
              </a:lnSpc>
              <a:spcBef>
                <a:spcPts val="0"/>
              </a:spcBef>
              <a:spcAft>
                <a:spcPts val="800"/>
              </a:spcAft>
              <a:buSzPct val="100000"/>
              <a:buNone/>
            </a:pPr>
            <a:r>
              <a:rPr lang="zh-CN" altLang="en-US" sz="1500" spc="130">
                <a:solidFill>
                  <a:schemeClr val="tx1">
                    <a:lumMod val="75000"/>
                    <a:lumOff val="25000"/>
                  </a:schemeClr>
                </a:solidFill>
                <a:uFillTx/>
              </a:rPr>
              <a:t>对于危险品的销售和购买，严格执行透明制度，建立原料采购档案，做到有据可查全程追溯制度，从根源上杜绝危险品流通到食品市场上。</a:t>
            </a:r>
          </a:p>
        </p:txBody>
      </p:sp>
      <p:sp>
        <p:nvSpPr>
          <p:cNvPr id="253" name="文本框 252"/>
          <p:cNvSpPr txBox="1"/>
          <p:nvPr>
            <p:custDataLst>
              <p:tags r:id="rId11"/>
            </p:custDataLst>
          </p:nvPr>
        </p:nvSpPr>
        <p:spPr>
          <a:xfrm>
            <a:off x="5412445" y="4508017"/>
            <a:ext cx="6169954" cy="414020"/>
          </a:xfrm>
          <a:prstGeom prst="rect">
            <a:avLst/>
          </a:prstGeom>
          <a:noFill/>
        </p:spPr>
        <p:txBody>
          <a:bodyPr vert="horz" wrap="square" lIns="91440" tIns="45720" rIns="91440" bIns="45720" rtlCol="0" anchor="t" anchorCtr="0">
            <a:spAutoFit/>
          </a:bodyPr>
          <a:lstStyle/>
          <a:p>
            <a:pPr marL="0" indent="0" algn="l" fontAlgn="auto">
              <a:lnSpc>
                <a:spcPct val="100000"/>
              </a:lnSpc>
              <a:spcBef>
                <a:spcPts val="0"/>
              </a:spcBef>
              <a:spcAft>
                <a:spcPts val="0"/>
              </a:spcAft>
              <a:buSzPct val="100000"/>
            </a:pPr>
            <a:r>
              <a:rPr lang="zh-CN" altLang="en-US" sz="2100" spc="130">
                <a:solidFill>
                  <a:schemeClr val="tx1"/>
                </a:solidFill>
              </a:rPr>
              <a:t>建立原料采购档案</a:t>
            </a:r>
          </a:p>
        </p:txBody>
      </p:sp>
      <p:sp>
        <p:nvSpPr>
          <p:cNvPr id="4" name="矩形 3"/>
          <p:cNvSpPr/>
          <p:nvPr>
            <p:custDataLst>
              <p:tags r:id="rId12"/>
            </p:custDataLst>
          </p:nvPr>
        </p:nvSpPr>
        <p:spPr>
          <a:xfrm>
            <a:off x="698460" y="3810031"/>
            <a:ext cx="76200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265"/>
    </mc:Choice>
    <mc:Fallback xmlns="">
      <p:transition spd="slow" advTm="5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3"/>
                                        </p:tgtEl>
                                        <p:attrNameLst>
                                          <p:attrName>style.visibility</p:attrName>
                                        </p:attrNameLst>
                                      </p:cBhvr>
                                      <p:to>
                                        <p:strVal val="visible"/>
                                      </p:to>
                                    </p:set>
                                    <p:anim calcmode="lin" valueType="num">
                                      <p:cBhvr additive="base">
                                        <p:cTn id="23" dur="500" fill="hold"/>
                                        <p:tgtEl>
                                          <p:spTgt spid="253"/>
                                        </p:tgtEl>
                                        <p:attrNameLst>
                                          <p:attrName>ppt_x</p:attrName>
                                        </p:attrNameLst>
                                      </p:cBhvr>
                                      <p:tavLst>
                                        <p:tav tm="0">
                                          <p:val>
                                            <p:strVal val="#ppt_x"/>
                                          </p:val>
                                        </p:tav>
                                        <p:tav tm="100000">
                                          <p:val>
                                            <p:strVal val="#ppt_x"/>
                                          </p:val>
                                        </p:tav>
                                      </p:tavLst>
                                    </p:anim>
                                    <p:anim calcmode="lin" valueType="num">
                                      <p:cBhvr additive="base">
                                        <p:cTn id="24" dur="500" fill="hold"/>
                                        <p:tgtEl>
                                          <p:spTgt spid="25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2"/>
                                        </p:tgtEl>
                                        <p:attrNameLst>
                                          <p:attrName>style.visibility</p:attrName>
                                        </p:attrNameLst>
                                      </p:cBhvr>
                                      <p:to>
                                        <p:strVal val="visible"/>
                                      </p:to>
                                    </p:set>
                                    <p:anim calcmode="lin" valueType="num">
                                      <p:cBhvr additive="base">
                                        <p:cTn id="27" dur="500" fill="hold"/>
                                        <p:tgtEl>
                                          <p:spTgt spid="252"/>
                                        </p:tgtEl>
                                        <p:attrNameLst>
                                          <p:attrName>ppt_x</p:attrName>
                                        </p:attrNameLst>
                                      </p:cBhvr>
                                      <p:tavLst>
                                        <p:tav tm="0">
                                          <p:val>
                                            <p:strVal val="#ppt_x"/>
                                          </p:val>
                                        </p:tav>
                                        <p:tav tm="100000">
                                          <p:val>
                                            <p:strVal val="#ppt_x"/>
                                          </p:val>
                                        </p:tav>
                                      </p:tavLst>
                                    </p:anim>
                                    <p:anim calcmode="lin" valueType="num">
                                      <p:cBhvr additive="base">
                                        <p:cTn id="28"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6" grpId="0"/>
      <p:bldP spid="36" grpId="1"/>
      <p:bldP spid="37" grpId="0"/>
      <p:bldP spid="37" grpId="1"/>
      <p:bldP spid="252" grpId="0"/>
      <p:bldP spid="252" grpId="1"/>
      <p:bldP spid="253" grpId="0"/>
      <p:bldP spid="25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1469390" y="1736090"/>
            <a:ext cx="9614535" cy="2400300"/>
            <a:chOff x="2540000" y="1736106"/>
            <a:chExt cx="5870074" cy="2400464"/>
          </a:xfrm>
        </p:grpSpPr>
        <p:sp>
          <p:nvSpPr>
            <p:cNvPr id="4" name="矩形: 圆角 3"/>
            <p:cNvSpPr/>
            <p:nvPr/>
          </p:nvSpPr>
          <p:spPr>
            <a:xfrm>
              <a:off x="2540000" y="2817585"/>
              <a:ext cx="5870074" cy="1318985"/>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649888" y="2750905"/>
              <a:ext cx="5760186" cy="1318985"/>
            </a:xfrm>
            <a:prstGeom prst="rect">
              <a:avLst/>
            </a:prstGeom>
            <a:noFill/>
          </p:spPr>
          <p:txBody>
            <a:bodyPr wrap="square" tIns="431800" rtlCol="0">
              <a:noAutofit/>
            </a:bodyPr>
            <a:lstStyle/>
            <a:p>
              <a:pPr indent="0" algn="l" fontAlgn="auto"/>
              <a:r>
                <a:rPr lang="zh-CN" altLang="en-US" sz="4000" spc="400" dirty="0">
                  <a:solidFill>
                    <a:schemeClr val="bg1"/>
                  </a:solidFill>
                  <a:effectLst>
                    <a:outerShdw blurRad="76200" dist="38100" dir="5400000" algn="t" rotWithShape="0">
                      <a:prstClr val="black">
                        <a:alpha val="22000"/>
                      </a:prstClr>
                    </a:outerShdw>
                  </a:effectLst>
                  <a:cs typeface="+mn-ea"/>
                  <a:sym typeface="+mn-lt"/>
                </a:rPr>
                <a:t>非法添加</a:t>
              </a:r>
              <a:r>
                <a:rPr lang="en-US" altLang="zh-CN" sz="4000" spc="400" dirty="0">
                  <a:solidFill>
                    <a:schemeClr val="bg1"/>
                  </a:solidFill>
                  <a:effectLst>
                    <a:outerShdw blurRad="76200" dist="38100" dir="5400000" algn="t" rotWithShape="0">
                      <a:prstClr val="black">
                        <a:alpha val="22000"/>
                      </a:prstClr>
                    </a:outerShdw>
                  </a:effectLst>
                  <a:cs typeface="+mn-ea"/>
                  <a:sym typeface="+mn-lt"/>
                </a:rPr>
                <a:t>敌敌畏</a:t>
              </a:r>
              <a:r>
                <a:rPr lang="zh-CN" altLang="en-US" sz="4000" spc="400" dirty="0">
                  <a:solidFill>
                    <a:schemeClr val="bg1"/>
                  </a:solidFill>
                  <a:effectLst>
                    <a:outerShdw blurRad="76200" dist="38100" dir="5400000" algn="t" rotWithShape="0">
                      <a:prstClr val="black">
                        <a:alpha val="22000"/>
                      </a:prstClr>
                    </a:outerShdw>
                  </a:effectLst>
                  <a:cs typeface="+mn-ea"/>
                  <a:sym typeface="+mn-lt"/>
                </a:rPr>
                <a:t>引发的食品安全案例</a:t>
              </a:r>
            </a:p>
          </p:txBody>
        </p:sp>
        <p:sp>
          <p:nvSpPr>
            <p:cNvPr id="12" name="文本框 11"/>
            <p:cNvSpPr txBox="1"/>
            <p:nvPr/>
          </p:nvSpPr>
          <p:spPr>
            <a:xfrm>
              <a:off x="4877338" y="1736106"/>
              <a:ext cx="1003049" cy="1005909"/>
            </a:xfrm>
            <a:prstGeom prst="rect">
              <a:avLst/>
            </a:prstGeom>
            <a:noFill/>
          </p:spPr>
          <p:txBody>
            <a:bodyPr wrap="square" rtlCol="0">
              <a:spAutoFit/>
            </a:bodyPr>
            <a:lstStyle/>
            <a:p>
              <a:pPr algn="ctr"/>
              <a:r>
                <a:rPr lang="en-US" altLang="zh-CN" sz="6000" dirty="0">
                  <a:solidFill>
                    <a:srgbClr val="27776D"/>
                  </a:solidFill>
                  <a:effectLst>
                    <a:outerShdw blurRad="38100" dist="38100" dir="2700000" algn="tl">
                      <a:srgbClr val="000000">
                        <a:alpha val="43137"/>
                      </a:srgbClr>
                    </a:outerShdw>
                  </a:effectLst>
                  <a:cs typeface="+mn-ea"/>
                  <a:sym typeface="+mn-lt"/>
                </a:rPr>
                <a:t>04</a:t>
              </a: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0"/>
          <p:cNvSpPr/>
          <p:nvPr>
            <p:custDataLst>
              <p:tags r:id="rId2"/>
            </p:custDataLst>
          </p:nvPr>
        </p:nvSpPr>
        <p:spPr>
          <a:xfrm>
            <a:off x="629285" y="407035"/>
            <a:ext cx="11232515" cy="6239510"/>
          </a:xfrm>
          <a:prstGeom prst="rect">
            <a:avLst/>
          </a:prstGeom>
          <a:solidFill>
            <a:schemeClr val="lt2"/>
          </a:solidFill>
          <a:ln>
            <a:noFill/>
          </a:ln>
          <a:effectLst>
            <a:outerShdw blurRad="127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2" name="文本框 1"/>
          <p:cNvSpPr txBox="1"/>
          <p:nvPr>
            <p:custDataLst>
              <p:tags r:id="rId3"/>
            </p:custDataLst>
          </p:nvPr>
        </p:nvSpPr>
        <p:spPr>
          <a:xfrm>
            <a:off x="149860" y="1008380"/>
            <a:ext cx="12191365" cy="638175"/>
          </a:xfrm>
          <a:prstGeom prst="rect">
            <a:avLst/>
          </a:prstGeom>
          <a:noFill/>
        </p:spPr>
        <p:txBody>
          <a:bodyPr wrap="square" lIns="63500" tIns="25400" rIns="63500" bIns="25400" rtlCol="0" anchor="t" anchorCtr="0">
            <a:normAutofit/>
          </a:bodyPr>
          <a:lstStyle/>
          <a:p>
            <a:pPr marL="0" indent="0" algn="ctr">
              <a:lnSpc>
                <a:spcPct val="100000"/>
              </a:lnSpc>
              <a:spcBef>
                <a:spcPts val="0"/>
              </a:spcBef>
              <a:spcAft>
                <a:spcPts val="0"/>
              </a:spcAft>
              <a:buSzPct val="100000"/>
              <a:buNone/>
            </a:pPr>
            <a:r>
              <a:rPr lang="zh-CN" altLang="en-US" sz="3600" b="1" spc="200" dirty="0">
                <a:solidFill>
                  <a:schemeClr val="accent1"/>
                </a:solidFill>
                <a:uFillTx/>
                <a:latin typeface="微软雅黑" panose="020B0503020204020204" charset="-122"/>
                <a:ea typeface="微软雅黑" panose="020B0503020204020204" charset="-122"/>
              </a:rPr>
              <a:t>案例概述</a:t>
            </a:r>
          </a:p>
        </p:txBody>
      </p:sp>
      <p:sp>
        <p:nvSpPr>
          <p:cNvPr id="11" name="Title 6"/>
          <p:cNvSpPr txBox="1"/>
          <p:nvPr>
            <p:custDataLst>
              <p:tags r:id="rId4"/>
            </p:custDataLst>
          </p:nvPr>
        </p:nvSpPr>
        <p:spPr>
          <a:xfrm>
            <a:off x="871220" y="1322070"/>
            <a:ext cx="10999470" cy="467169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416560" algn="just" fontAlgn="auto">
              <a:lnSpc>
                <a:spcPct val="120000"/>
              </a:lnSpc>
              <a:spcBef>
                <a:spcPts val="0"/>
              </a:spcBef>
              <a:spcAft>
                <a:spcPts val="800"/>
              </a:spcAft>
              <a:buSzPct val="100000"/>
              <a:buNone/>
            </a:pPr>
            <a:r>
              <a:rPr lang="en-US" altLang="zh-CN" sz="18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2012年5月</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a:t>
            </a:r>
            <a:r>
              <a:rPr lang="en-US" altLang="zh-CN" sz="18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浙江杭州市</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发生一起肉制品非法添加敌敌畏事件。杭州市食品安全监管部门在例行抽检中发现，某市场销售的</a:t>
            </a:r>
            <a:r>
              <a:rPr lang="en-US" altLang="zh-CN" sz="18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腌制肉制品</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中含有敌敌畏成分。经深入调查，该批产品来自一家无证作坊，为延长产品保质期、防虫驱虫，生产商在腌制过程中非法添加敌敌畏。这批次产品共约</a:t>
            </a:r>
            <a:r>
              <a:rPr lang="en-US" altLang="zh-CN" sz="1800" spc="40">
                <a:ln w="3175">
                  <a:noFill/>
                  <a:prstDash val="dash"/>
                </a:ln>
                <a:solidFill>
                  <a:srgbClr val="FF0000"/>
                </a:solidFill>
                <a:uFillTx/>
                <a:latin typeface="微软雅黑" panose="020B0503020204020204" charset="-122"/>
                <a:ea typeface="微软雅黑" panose="020B0503020204020204" charset="-122"/>
                <a:cs typeface="微软雅黑" panose="020B0503020204020204" charset="-122"/>
                <a:sym typeface="+mn-ea"/>
              </a:rPr>
              <a:t>20余吨</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，大部分已流入当地餐饮行业和农贸市场。</a:t>
            </a:r>
          </a:p>
          <a:p>
            <a:pPr lvl="0" indent="416560" algn="just" fontAlgn="auto">
              <a:lnSpc>
                <a:spcPct val="120000"/>
              </a:lnSpc>
              <a:spcBef>
                <a:spcPts val="0"/>
              </a:spcBef>
              <a:spcAft>
                <a:spcPts val="800"/>
              </a:spcAft>
              <a:buSzPct val="100000"/>
              <a:buNone/>
            </a:pPr>
            <a:r>
              <a:rPr lang="en-US" altLang="zh-CN" sz="18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2018年10月</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a:t>
            </a:r>
            <a:r>
              <a:rPr lang="en-US" altLang="zh-CN" sz="18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湖南澧县的水产批发市场</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也发现</a:t>
            </a:r>
            <a:r>
              <a:rPr lang="en-US" altLang="zh-CN" sz="1800" b="1"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腊鱼</a:t>
            </a:r>
            <a:r>
              <a:rPr lang="en-US" altLang="zh-CN" sz="1800" spc="4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中非法添加敌敌畏成分。当地市场监管部门在日常检测中发现某批次腊鱼存在敌敌畏残留。这些腊鱼主要销往当地零售商和餐饮业，事件曝光后，引起了广泛的公众关注，监管部门立即采取行动，查封涉事商户并没收违规产品。</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631"/>
    </mc:Choice>
    <mc:Fallback xmlns="">
      <p:transition spd="slow" advTm="463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024-11-12 14:23:14.358000"/>
          <p:cNvPicPr>
            <a:picLocks noChangeAspect="1"/>
          </p:cNvPicPr>
          <p:nvPr/>
        </p:nvPicPr>
        <p:blipFill>
          <a:blip r:embed="rId4"/>
          <a:stretch>
            <a:fillRect/>
          </a:stretch>
        </p:blipFill>
        <p:spPr>
          <a:xfrm>
            <a:off x="354330" y="1024890"/>
            <a:ext cx="11421110" cy="5699125"/>
          </a:xfrm>
          <a:prstGeom prst="rect">
            <a:avLst/>
          </a:prstGeom>
        </p:spPr>
      </p:pic>
      <p:sp>
        <p:nvSpPr>
          <p:cNvPr id="5" name="文本框 4"/>
          <p:cNvSpPr txBox="1"/>
          <p:nvPr>
            <p:custDataLst>
              <p:tags r:id="rId2"/>
            </p:custDataLst>
          </p:nvPr>
        </p:nvSpPr>
        <p:spPr>
          <a:xfrm>
            <a:off x="354330" y="509905"/>
            <a:ext cx="12191365" cy="638175"/>
          </a:xfrm>
          <a:prstGeom prst="rect">
            <a:avLst/>
          </a:prstGeom>
          <a:noFill/>
        </p:spPr>
        <p:txBody>
          <a:bodyPr wrap="square" lIns="63500" tIns="25400" rIns="63500" bIns="25400" rtlCol="0" anchor="t" anchorCtr="0">
            <a:normAutofit/>
          </a:bodyPr>
          <a:lstStyle/>
          <a:p>
            <a:pPr marL="0" marR="0" lvl="0" indent="0" algn="ctr" defTabSz="914400" rtl="0" eaLnBrk="1" fontAlgn="auto" latinLnBrk="0" hangingPunct="1">
              <a:lnSpc>
                <a:spcPct val="100000"/>
              </a:lnSpc>
              <a:spcBef>
                <a:spcPts val="0"/>
              </a:spcBef>
              <a:spcAft>
                <a:spcPts val="0"/>
              </a:spcAft>
              <a:buClrTx/>
              <a:buSzPct val="100000"/>
              <a:buFontTx/>
              <a:buNone/>
              <a:defRPr/>
            </a:pPr>
            <a:r>
              <a:rPr kumimoji="0" lang="zh-CN" altLang="en-US" sz="3600" b="1" i="0" u="none" strike="noStrike" kern="1200" cap="none" spc="200" normalizeH="0" baseline="0" noProof="0" dirty="0">
                <a:ln>
                  <a:noFill/>
                </a:ln>
                <a:solidFill>
                  <a:srgbClr val="5B9BD5"/>
                </a:solidFill>
                <a:effectLst/>
                <a:uLnTx/>
                <a:uFillTx/>
                <a:latin typeface="微软雅黑" panose="020B0503020204020204" charset="-122"/>
                <a:ea typeface="微软雅黑" panose="020B0503020204020204" charset="-122"/>
                <a:cs typeface="+mn-cs"/>
              </a:rPr>
              <a:t>涉案</a:t>
            </a:r>
            <a:r>
              <a:rPr kumimoji="0" lang="en-US" altLang="zh-CN" sz="3600" b="1" i="0" u="none" strike="noStrike" kern="1200" cap="none" spc="200" normalizeH="0" baseline="0" noProof="0" dirty="0">
                <a:ln>
                  <a:noFill/>
                </a:ln>
                <a:solidFill>
                  <a:srgbClr val="5B9BD5"/>
                </a:solidFill>
                <a:effectLst/>
                <a:uLnTx/>
                <a:uFillTx/>
                <a:latin typeface="微软雅黑" panose="020B0503020204020204" charset="-122"/>
                <a:ea typeface="微软雅黑" panose="020B0503020204020204" charset="-122"/>
                <a:cs typeface="+mn-cs"/>
              </a:rPr>
              <a:t>产品检测汇总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631"/>
    </mc:Choice>
    <mc:Fallback xmlns="">
      <p:transition spd="slow" advTm="463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PPT</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模板 </a:t>
            </a: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http://www.1ppt.com/moban/</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7" name="矩形 16"/>
          <p:cNvSpPr/>
          <p:nvPr>
            <p:custDataLst>
              <p:tags r:id="rId4"/>
            </p:custDataLst>
          </p:nvPr>
        </p:nvSpPr>
        <p:spPr>
          <a:xfrm>
            <a:off x="333829" y="1672533"/>
            <a:ext cx="11321142" cy="4408572"/>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pic>
        <p:nvPicPr>
          <p:cNvPr id="2" name="图片 1" descr="2024-11-17 17:04:45.158000"/>
          <p:cNvPicPr>
            <a:picLocks noChangeAspect="1"/>
          </p:cNvPicPr>
          <p:nvPr/>
        </p:nvPicPr>
        <p:blipFill>
          <a:blip r:embed="rId13"/>
          <a:stretch>
            <a:fillRect/>
          </a:stretch>
        </p:blipFill>
        <p:spPr>
          <a:xfrm>
            <a:off x="8037195" y="1961515"/>
            <a:ext cx="3515360" cy="3850005"/>
          </a:xfrm>
          <a:prstGeom prst="rect">
            <a:avLst/>
          </a:prstGeom>
        </p:spPr>
      </p:pic>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4" name="任意多边形: 形状 13"/>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任意多边形: 形状 14"/>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2" name="任意多边形: 形状 1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3" name="任意多边形: 形状 12"/>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3" name="文本框 92"/>
          <p:cNvSpPr txBox="1"/>
          <p:nvPr>
            <p:custDataLst>
              <p:tags r:id="rId10"/>
            </p:custDataLst>
          </p:nvPr>
        </p:nvSpPr>
        <p:spPr>
          <a:xfrm>
            <a:off x="568960" y="2081530"/>
            <a:ext cx="10852150" cy="3609975"/>
          </a:xfrm>
          <a:prstGeom prst="rect">
            <a:avLst/>
          </a:prstGeom>
          <a:noFill/>
        </p:spPr>
        <p:txBody>
          <a:bodyPr wrap="square" lIns="90000" tIns="46800" rIns="90000" bIns="46800" rtlCol="0" anchor="ctr" anchorCtr="0">
            <a:normAutofit/>
          </a:bodyPr>
          <a:lstStyle>
            <a:defPPr>
              <a:defRPr lang="zh-CN"/>
            </a:defPPr>
            <a:lvl1pPr fontAlgn="auto">
              <a:lnSpc>
                <a:spcPct val="130000"/>
              </a:lnSpc>
              <a:spcAft>
                <a:spcPts val="1000"/>
              </a:spcAft>
              <a:defRPr sz="1600" spc="150"/>
            </a:lvl1pPr>
          </a:lstStyle>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4"/>
              </a:buBlip>
              <a:defRPr/>
            </a:pP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敌敌畏</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sym typeface="+mn-ea"/>
              </a:rPr>
              <a:t>（Dichlorvos）</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是一种高毒性</a:t>
            </a:r>
            <a:r>
              <a:rPr kumimoji="0" lang="zh-CN" altLang="en-US" sz="1700" b="1"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有机磷杀虫剂</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，主要用于</a:t>
            </a:r>
            <a:r>
              <a:rPr kumimoji="0" lang="zh-CN" altLang="en-US" sz="1700" b="1"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农作物病虫害防治</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4"/>
              </a:buBlip>
              <a:defRPr/>
            </a:pP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对人体毒性：敌敌畏具有</a:t>
            </a:r>
            <a:r>
              <a:rPr kumimoji="0" lang="en-US" altLang="zh-CN" sz="1700" b="1"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高毒性</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a:t>
            </a:r>
            <a:r>
              <a:rPr kumimoji="0" lang="zh-CN" altLang="en-US" sz="1700" b="1"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神经毒性作用</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，吸入、摄入或皮肤接触均可引起中毒。</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4"/>
              </a:buBlip>
              <a:defRPr/>
            </a:pP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中毒剂量：成人口服致死量为</a:t>
            </a:r>
            <a:r>
              <a:rPr kumimoji="0" lang="zh-CN" altLang="en-US" sz="1700" b="1" i="0" u="none" strike="noStrike" kern="1200" cap="none" spc="90" normalizeH="0" baseline="0" noProof="0">
                <a:ln>
                  <a:noFill/>
                </a:ln>
                <a:solidFill>
                  <a:srgbClr val="FF0000"/>
                </a:solidFill>
                <a:effectLst/>
                <a:uLnTx/>
                <a:uFillTx/>
                <a:latin typeface="Arial" panose="020B0604020202020204" pitchFamily="34" charset="0"/>
                <a:ea typeface="微软雅黑" panose="020B0503020204020204" charset="-122"/>
                <a:cs typeface="+mn-cs"/>
              </a:rPr>
              <a:t>0.5-5克</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，低剂量也可能引起严重的神经损伤。</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4"/>
              </a:buBlip>
              <a:defRPr/>
            </a:pP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中毒症状：轻度中毒表现为</a:t>
            </a:r>
            <a:r>
              <a:rPr kumimoji="0" lang="zh-CN" altLang="en-US" sz="1700" b="1"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头晕、恶心</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，严重时可导致</a:t>
            </a:r>
            <a:r>
              <a:rPr kumimoji="0" lang="zh-CN" altLang="en-US" sz="1700" b="1"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呼吸困难、昏迷甚至死亡</a:t>
            </a:r>
            <a:r>
              <a:rPr kumimoji="0" lang="zh-CN" altLang="en-US" sz="1700" b="0" i="0" u="none" strike="noStrike" kern="1200" cap="none" spc="90" normalizeH="0" baseline="0" noProof="0">
                <a:ln>
                  <a:noFill/>
                </a:ln>
                <a:solidFill>
                  <a:prstClr val="black">
                    <a:lumMod val="75000"/>
                    <a:lumOff val="25000"/>
                  </a:prstClr>
                </a:solidFill>
                <a:effectLst/>
                <a:uLnTx/>
                <a:uFillTx/>
                <a:latin typeface="Arial" panose="020B0604020202020204" pitchFamily="34" charset="0"/>
                <a:ea typeface="微软雅黑" panose="020B0503020204020204" charset="-122"/>
                <a:cs typeface="+mn-cs"/>
              </a:rPr>
              <a:t>。</a:t>
            </a: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300" b="0" i="0" u="none" strike="noStrike" kern="1200" cap="none" spc="90" normalizeH="0" baseline="0" noProof="0">
                <a:ln>
                  <a:noFill/>
                </a:ln>
                <a:solidFill>
                  <a:srgbClr val="004D40"/>
                </a:solidFill>
                <a:effectLst/>
                <a:uLnTx/>
                <a:uFillTx/>
                <a:latin typeface="Arial" panose="020B0604020202020204" pitchFamily="34" charset="0"/>
                <a:ea typeface="微软雅黑" panose="020B0503020204020204" charset="-122"/>
                <a:cs typeface="+mn-cs"/>
                <a:sym typeface="+mn-ea"/>
              </a:rPr>
              <a:t>敌敌畏的</a:t>
            </a:r>
            <a:r>
              <a:rPr kumimoji="0" lang="en-US" altLang="zh-CN" sz="3300" b="0" i="0" u="none" strike="noStrike" kern="1200" cap="none" spc="90" normalizeH="0" baseline="0" noProof="0">
                <a:ln>
                  <a:noFill/>
                </a:ln>
                <a:solidFill>
                  <a:srgbClr val="004D40"/>
                </a:solidFill>
                <a:effectLst/>
                <a:uLnTx/>
                <a:uFillTx/>
                <a:latin typeface="Arial" panose="020B0604020202020204" pitchFamily="34" charset="0"/>
                <a:ea typeface="微软雅黑" panose="020B0503020204020204" charset="-122"/>
                <a:cs typeface="+mn-cs"/>
                <a:sym typeface="+mn-ea"/>
              </a:rPr>
              <a:t>致病性及其危害</a:t>
            </a:r>
            <a:endParaRPr kumimoji="0" lang="en-US" altLang="zh-CN" sz="3300" b="1" i="0" u="none" strike="noStrike" kern="1200" cap="none" spc="90" normalizeH="0" baseline="0" noProof="0" dirty="0">
              <a:ln>
                <a:noFill/>
              </a:ln>
              <a:solidFill>
                <a:srgbClr val="004D40"/>
              </a:solidFill>
              <a:effectLst/>
              <a:uLnTx/>
              <a:uFillTx/>
              <a:latin typeface="Arial" panose="020B0604020202020204" pitchFamily="34" charset="0"/>
              <a:ea typeface="微软雅黑" panose="020B0503020204020204" charset="-122"/>
              <a:cs typeface="+mn-cs"/>
              <a:sym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PPT</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模板 </a:t>
            </a: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http://www.1ppt.com/moban/</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7" name="矩形 16"/>
          <p:cNvSpPr/>
          <p:nvPr>
            <p:custDataLst>
              <p:tags r:id="rId4"/>
            </p:custDataLst>
          </p:nvPr>
        </p:nvSpPr>
        <p:spPr>
          <a:xfrm>
            <a:off x="333829" y="1672533"/>
            <a:ext cx="11321142" cy="4408572"/>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4" name="任意多边形: 形状 13"/>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任意多边形: 形状 14"/>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2" name="任意多边形: 形状 1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3" name="任意多边形: 形状 12"/>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3" name="文本框 92"/>
          <p:cNvSpPr txBox="1"/>
          <p:nvPr>
            <p:custDataLst>
              <p:tags r:id="rId10"/>
            </p:custDataLst>
          </p:nvPr>
        </p:nvSpPr>
        <p:spPr>
          <a:xfrm>
            <a:off x="568325" y="2072005"/>
            <a:ext cx="7225665" cy="3609975"/>
          </a:xfrm>
          <a:prstGeom prst="rect">
            <a:avLst/>
          </a:prstGeom>
          <a:noFill/>
        </p:spPr>
        <p:txBody>
          <a:bodyPr wrap="square" lIns="90000" tIns="46800" rIns="90000" bIns="46800" rtlCol="0" anchor="ctr" anchorCtr="0">
            <a:normAutofit/>
          </a:bodyPr>
          <a:lstStyle>
            <a:defPPr>
              <a:defRPr lang="zh-CN"/>
            </a:defPPr>
            <a:lvl1pPr fontAlgn="auto">
              <a:lnSpc>
                <a:spcPct val="130000"/>
              </a:lnSpc>
              <a:spcAft>
                <a:spcPts val="1000"/>
              </a:spcAft>
              <a:defRPr sz="1600" spc="150"/>
            </a:lvl1pPr>
          </a:lstStyle>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1.为什么某些商家会选择</a:t>
            </a:r>
            <a:r>
              <a:rPr kumimoji="0" lang="zh-CN" altLang="en-US" sz="24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非法添加敌敌畏</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endPar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2.如果你是</a:t>
            </a:r>
            <a:r>
              <a:rPr kumimoji="0" lang="zh-CN" altLang="en-US" sz="24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食品安全监管部门</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，面对这种非法添加敌敌畏的事件，你会采取哪些</a:t>
            </a:r>
            <a:r>
              <a:rPr kumimoji="0" lang="zh-CN" altLang="en-US" sz="24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紧急应对措施</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300" b="1" i="0" u="none" strike="noStrike" kern="1200" cap="none" spc="90" normalizeH="0" baseline="0" noProof="0" dirty="0">
                <a:ln>
                  <a:noFill/>
                </a:ln>
                <a:solidFill>
                  <a:srgbClr val="004D40"/>
                </a:solidFill>
                <a:effectLst/>
                <a:uLnTx/>
                <a:uFillTx/>
                <a:latin typeface="Arial" panose="020B0604020202020204" pitchFamily="34" charset="0"/>
                <a:ea typeface="微软雅黑" panose="020B0503020204020204" charset="-122"/>
                <a:cs typeface="+mn-cs"/>
                <a:sym typeface="+mn-ea"/>
              </a:rPr>
              <a:t>互动讨论</a:t>
            </a:r>
          </a:p>
        </p:txBody>
      </p:sp>
      <p:pic>
        <p:nvPicPr>
          <p:cNvPr id="2" name="图片 1" descr="2024-11-17 17:06:35.570000"/>
          <p:cNvPicPr>
            <a:picLocks noChangeAspect="1"/>
          </p:cNvPicPr>
          <p:nvPr/>
        </p:nvPicPr>
        <p:blipFill>
          <a:blip r:embed="rId13"/>
          <a:stretch>
            <a:fillRect/>
          </a:stretch>
        </p:blipFill>
        <p:spPr>
          <a:xfrm>
            <a:off x="7842250" y="1761490"/>
            <a:ext cx="3810635" cy="42271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8165" y="676275"/>
            <a:ext cx="10781030" cy="2072640"/>
          </a:xfrm>
          <a:prstGeom prst="rect">
            <a:avLst/>
          </a:prstGeom>
          <a:noFill/>
        </p:spPr>
        <p:txBody>
          <a:bodyPr wrap="square" rtlCol="0" anchor="t">
            <a:noAutofit/>
          </a:bodyPr>
          <a:lstStyle/>
          <a:p>
            <a:r>
              <a:rPr lang="en-US" altLang="zh-CN">
                <a:hlinkClick r:id="rId3" action="ppaction://hlinkfile"/>
              </a:rPr>
              <a:t>https://www.bilibili.com/video/BV1pa4y1a7Pk/?buvid=YC40C6CFAE21E8F6486386D3D004DB939162&amp;is_story_h5=false&amp;mid=gKnMfMTim2XmPCF88Wc3yw%3D%3D&amp;p=1&amp;plat_id=114&amp;share_from=ugc&amp;share_medium=ipad&amp;share_plat=ios&amp;share_source=COPY&amp;share_tag=s_i&amp;timestamp=1733280637&amp;</a:t>
            </a:r>
            <a:endParaRPr lang="en-US" altLang="zh-CN"/>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631"/>
    </mc:Choice>
    <mc:Fallback xmlns="">
      <p:transition spd="slow" advTm="463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PPT</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模板 </a:t>
            </a: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http://www.1ppt.com/moban/</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7" name="矩形 16"/>
          <p:cNvSpPr/>
          <p:nvPr>
            <p:custDataLst>
              <p:tags r:id="rId4"/>
            </p:custDataLst>
          </p:nvPr>
        </p:nvSpPr>
        <p:spPr>
          <a:xfrm>
            <a:off x="333829" y="1672533"/>
            <a:ext cx="11321142" cy="4408572"/>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4" name="任意多边形: 形状 13"/>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任意多边形: 形状 14"/>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2" name="任意多边形: 形状 1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3" name="任意多边形: 形状 12"/>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3" name="文本框 92"/>
          <p:cNvSpPr txBox="1"/>
          <p:nvPr>
            <p:custDataLst>
              <p:tags r:id="rId10"/>
            </p:custDataLst>
          </p:nvPr>
        </p:nvSpPr>
        <p:spPr>
          <a:xfrm>
            <a:off x="568325" y="2072005"/>
            <a:ext cx="7225665" cy="3609975"/>
          </a:xfrm>
          <a:prstGeom prst="rect">
            <a:avLst/>
          </a:prstGeom>
          <a:noFill/>
        </p:spPr>
        <p:txBody>
          <a:bodyPr wrap="square" lIns="90000" tIns="46800" rIns="90000" bIns="46800" rtlCol="0" anchor="ctr" anchorCtr="0">
            <a:normAutofit/>
          </a:bodyPr>
          <a:lstStyle>
            <a:defPPr>
              <a:defRPr lang="zh-CN"/>
            </a:defPPr>
            <a:lvl1pPr fontAlgn="auto">
              <a:lnSpc>
                <a:spcPct val="130000"/>
              </a:lnSpc>
              <a:spcAft>
                <a:spcPts val="1000"/>
              </a:spcAft>
              <a:defRPr sz="1600" spc="150"/>
            </a:lvl1pPr>
          </a:lstStyle>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1.为什么某些商家会选择</a:t>
            </a:r>
            <a:r>
              <a:rPr kumimoji="0" lang="zh-CN" altLang="en-US" sz="24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非法添加敌敌畏</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endPar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2.如果你是</a:t>
            </a:r>
            <a:r>
              <a:rPr kumimoji="0" lang="zh-CN" altLang="en-US" sz="24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食品安全监管部门</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，面对这种非法添加敌敌畏的事件，你会采取哪些</a:t>
            </a:r>
            <a:r>
              <a:rPr kumimoji="0" lang="zh-CN" altLang="en-US" sz="24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紧急应对措施</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300" b="1" i="0" u="none" strike="noStrike" kern="1200" cap="none" spc="90" normalizeH="0" baseline="0" noProof="0" dirty="0">
                <a:ln>
                  <a:noFill/>
                </a:ln>
                <a:solidFill>
                  <a:srgbClr val="004D40"/>
                </a:solidFill>
                <a:effectLst/>
                <a:uLnTx/>
                <a:uFillTx/>
                <a:latin typeface="Arial" panose="020B0604020202020204" pitchFamily="34" charset="0"/>
                <a:ea typeface="微软雅黑" panose="020B0503020204020204" charset="-122"/>
                <a:cs typeface="+mn-cs"/>
                <a:sym typeface="+mn-ea"/>
              </a:rPr>
              <a:t>互动讨论</a:t>
            </a:r>
          </a:p>
        </p:txBody>
      </p:sp>
      <p:pic>
        <p:nvPicPr>
          <p:cNvPr id="2" name="图片 1" descr="2024-11-17 17:06:35.570000"/>
          <p:cNvPicPr>
            <a:picLocks noChangeAspect="1"/>
          </p:cNvPicPr>
          <p:nvPr/>
        </p:nvPicPr>
        <p:blipFill>
          <a:blip r:embed="rId13"/>
          <a:stretch>
            <a:fillRect/>
          </a:stretch>
        </p:blipFill>
        <p:spPr>
          <a:xfrm>
            <a:off x="7842250" y="1761490"/>
            <a:ext cx="3810635" cy="42271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PPT</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模板 </a:t>
            </a: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http://www.1ppt.com/moban/</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7" name="矩形 16"/>
          <p:cNvSpPr/>
          <p:nvPr>
            <p:custDataLst>
              <p:tags r:id="rId4"/>
            </p:custDataLst>
          </p:nvPr>
        </p:nvSpPr>
        <p:spPr>
          <a:xfrm>
            <a:off x="333829" y="1672533"/>
            <a:ext cx="11321142" cy="4408572"/>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4" name="任意多边形: 形状 13"/>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任意多边形: 形状 14"/>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2" name="任意多边形: 形状 1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3" name="任意多边形: 形状 12"/>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3" name="文本框 92"/>
          <p:cNvSpPr txBox="1"/>
          <p:nvPr>
            <p:custDataLst>
              <p:tags r:id="rId10"/>
            </p:custDataLst>
          </p:nvPr>
        </p:nvSpPr>
        <p:spPr>
          <a:xfrm>
            <a:off x="438150" y="1673225"/>
            <a:ext cx="11353800" cy="4356735"/>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18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1. 为什么某些商家会选择非法添加敌敌畏？</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降低成本</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：敌敌畏是一种低成本的化学物质，商家为了降低生产成本，可能会非法添加敌敌畏来防止虫害并延长食品的保质期。</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增加利润</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：通过非法添加敌敌畏，商家可以让产品看起来保持较长时间的新鲜感，吸引消费者购买，从而增加销售额和利润。</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缺乏监管压力</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：一些小作坊和不法商家由于缺乏有效监管，可能认为通过非法添加物绕过检查不会带来严重后果，或者他们认为执法部门的检查不严密，能轻易逃避检测。</a:t>
            </a: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300" b="1" i="0" u="none" strike="noStrike" kern="1200" cap="none" spc="90" normalizeH="0" baseline="0" noProof="0" dirty="0">
                <a:ln>
                  <a:noFill/>
                </a:ln>
                <a:solidFill>
                  <a:srgbClr val="004D40"/>
                </a:solidFill>
                <a:effectLst/>
                <a:uLnTx/>
                <a:uFillTx/>
                <a:latin typeface="Arial" panose="020B0604020202020204" pitchFamily="34" charset="0"/>
                <a:ea typeface="微软雅黑" panose="020B0503020204020204" charset="-122"/>
                <a:cs typeface="+mn-cs"/>
                <a:sym typeface="+mn-ea"/>
              </a:rPr>
              <a:t>互动讨论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50963"/>
            <a:ext cx="2181249" cy="6957731"/>
          </a:xfrm>
          <a:prstGeom prst="rect">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extBox 3"/>
          <p:cNvSpPr txBox="1"/>
          <p:nvPr/>
        </p:nvSpPr>
        <p:spPr>
          <a:xfrm rot="5400000">
            <a:off x="-2669843" y="1842943"/>
            <a:ext cx="8139131" cy="3872103"/>
          </a:xfrm>
          <a:prstGeom prst="rect">
            <a:avLst/>
          </a:prstGeom>
        </p:spPr>
        <p:txBody>
          <a:bodyPr vert="horz" wrap="square" lIns="123825" tIns="123825" rIns="57150" bIns="123825" rtlCol="0" anchor="t" anchorCtr="0">
            <a:spAutoFit/>
          </a:bodyPr>
          <a:lstStyle/>
          <a:p>
            <a:pPr marL="0" marR="0" lvl="0" indent="0" algn="ctr" defTabSz="914400" rtl="0" eaLnBrk="1" fontAlgn="auto" latinLnBrk="0" hangingPunct="1">
              <a:lnSpc>
                <a:spcPct val="186000"/>
              </a:lnSpc>
              <a:spcBef>
                <a:spcPts val="0"/>
              </a:spcBef>
              <a:spcAft>
                <a:spcPts val="0"/>
              </a:spcAft>
              <a:buClrTx/>
              <a:buSzTx/>
              <a:buFontTx/>
              <a:buNone/>
              <a:tabLst/>
              <a:defRPr/>
            </a:pPr>
            <a:r>
              <a:rPr kumimoji="0" lang="en-US" sz="12300" b="0" i="0" u="none" strike="noStrike" kern="1200" cap="none" spc="0" normalizeH="0" baseline="0" noProof="0">
                <a:ln>
                  <a:noFill/>
                </a:ln>
                <a:solidFill>
                  <a:srgbClr val="FFFFFF">
                    <a:alpha val="46000"/>
                  </a:srgbClr>
                </a:solidFill>
                <a:effectLst/>
                <a:uLnTx/>
                <a:uFillTx/>
                <a:latin typeface="Microsoft Yahei"/>
                <a:ea typeface="Microsoft Yahei"/>
                <a:cs typeface="Microsoft Yahei"/>
              </a:rPr>
              <a:t>contents</a:t>
            </a:r>
          </a:p>
        </p:txBody>
      </p:sp>
      <p:sp>
        <p:nvSpPr>
          <p:cNvPr id="4" name="TextBox 4"/>
          <p:cNvSpPr txBox="1"/>
          <p:nvPr/>
        </p:nvSpPr>
        <p:spPr>
          <a:xfrm>
            <a:off x="2181249" y="2574463"/>
            <a:ext cx="3626990" cy="2072640"/>
          </a:xfrm>
          <a:prstGeom prst="rect">
            <a:avLst/>
          </a:prstGeom>
        </p:spPr>
        <p:txBody>
          <a:bodyPr vert="horz" wrap="square" lIns="123825" tIns="123825" rIns="57150" bIns="123825" rtlCol="0" anchor="t" anchorCtr="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9225" b="1" i="0" u="none" strike="noStrike" kern="1200" cap="none" spc="0" normalizeH="0" baseline="0" noProof="0">
                <a:ln>
                  <a:noFill/>
                </a:ln>
                <a:solidFill>
                  <a:srgbClr val="AF79DE">
                    <a:alpha val="100000"/>
                  </a:srgbClr>
                </a:solidFill>
                <a:effectLst/>
                <a:uLnTx/>
                <a:uFillTx/>
                <a:latin typeface="Microsoft Yahei"/>
                <a:ea typeface="Microsoft Yahei"/>
                <a:cs typeface="Microsoft Yahei"/>
              </a:rPr>
              <a:t>目录</a:t>
            </a:r>
          </a:p>
        </p:txBody>
      </p:sp>
      <p:sp>
        <p:nvSpPr>
          <p:cNvPr id="5" name="TextBox 5"/>
          <p:cNvSpPr txBox="1"/>
          <p:nvPr/>
        </p:nvSpPr>
        <p:spPr>
          <a:xfrm>
            <a:off x="6324600" y="1752600"/>
            <a:ext cx="5391267" cy="3117713"/>
          </a:xfrm>
          <a:prstGeom prst="rect">
            <a:avLst/>
          </a:prstGeom>
        </p:spPr>
        <p:txBody>
          <a:bodyPr vert="horz" wrap="square" lIns="123825" tIns="123825" rIns="57150" bIns="123825" rtlCol="0" anchor="t" anchorCtr="0">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瘦肉精概述</a:t>
            </a:r>
            <a:endParaRPr kumimoji="0" 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瘦肉精的危害</a:t>
            </a:r>
            <a:endParaRPr kumimoji="0" 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瘦肉精的预防控制措施</a:t>
            </a:r>
            <a:endParaRPr kumimoji="0" 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u"/>
              <a:tabLst/>
              <a:defRPr/>
            </a:pPr>
            <a:r>
              <a:rPr kumimoji="0" lang="zh-CN" alt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案例分析</a:t>
            </a:r>
            <a:endParaRPr kumimoji="0" lang="en-US" sz="32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cxnSp>
        <p:nvCxnSpPr>
          <p:cNvPr id="6" name="Connector 6"/>
          <p:cNvCxnSpPr/>
          <p:nvPr/>
        </p:nvCxnSpPr>
        <p:spPr>
          <a:xfrm>
            <a:off x="5999076" y="1410844"/>
            <a:ext cx="0" cy="4034118"/>
          </a:xfrm>
          <a:prstGeom prst="line">
            <a:avLst/>
          </a:prstGeom>
          <a:ln w="9525">
            <a:solidFill>
              <a:schemeClr val="accent1"/>
            </a:solidFill>
            <a:prstDash val="solid"/>
            <a:headEnd type="oval"/>
            <a:tailEnd type="oval"/>
          </a:ln>
        </p:spPr>
        <p:style>
          <a:lnRef idx="0">
            <a:schemeClr val="accent1"/>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22134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PPT</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模板 </a:t>
            </a: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http://www.1ppt.com/moban/</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7" name="矩形 16"/>
          <p:cNvSpPr/>
          <p:nvPr>
            <p:custDataLst>
              <p:tags r:id="rId4"/>
            </p:custDataLst>
          </p:nvPr>
        </p:nvSpPr>
        <p:spPr>
          <a:xfrm>
            <a:off x="333829" y="1672533"/>
            <a:ext cx="11321142" cy="4408572"/>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4" name="任意多边形: 形状 13"/>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任意多边形: 形状 14"/>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2" name="任意多边形: 形状 1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3" name="任意多边形: 形状 12"/>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3" name="文本框 92"/>
          <p:cNvSpPr txBox="1"/>
          <p:nvPr>
            <p:custDataLst>
              <p:tags r:id="rId10"/>
            </p:custDataLst>
          </p:nvPr>
        </p:nvSpPr>
        <p:spPr>
          <a:xfrm>
            <a:off x="568325" y="2072005"/>
            <a:ext cx="7225665" cy="3609975"/>
          </a:xfrm>
          <a:prstGeom prst="rect">
            <a:avLst/>
          </a:prstGeom>
          <a:noFill/>
        </p:spPr>
        <p:txBody>
          <a:bodyPr wrap="square" lIns="90000" tIns="46800" rIns="90000" bIns="46800" rtlCol="0" anchor="ctr" anchorCtr="0">
            <a:normAutofit/>
          </a:bodyPr>
          <a:lstStyle>
            <a:defPPr>
              <a:defRPr lang="zh-CN"/>
            </a:defPPr>
            <a:lvl1pPr fontAlgn="auto">
              <a:lnSpc>
                <a:spcPct val="130000"/>
              </a:lnSpc>
              <a:spcAft>
                <a:spcPts val="1000"/>
              </a:spcAft>
              <a:defRPr sz="1600" spc="150"/>
            </a:lvl1pPr>
          </a:lstStyle>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1.为什么某些商家会选择</a:t>
            </a:r>
            <a:r>
              <a:rPr kumimoji="0" lang="zh-CN" altLang="en-US" sz="24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非法添加敌敌畏</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endPar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2.如果你是</a:t>
            </a:r>
            <a:r>
              <a:rPr kumimoji="0" lang="zh-CN" altLang="en-US" sz="24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食品安全监管部门</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，面对这种非法添加敌敌畏的事件，你会采取哪些</a:t>
            </a:r>
            <a:r>
              <a:rPr kumimoji="0" lang="zh-CN" altLang="en-US" sz="24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紧急应对措施</a:t>
            </a:r>
            <a:r>
              <a:rPr kumimoji="0" lang="zh-CN" altLang="en-US" sz="24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300" b="1" i="0" u="none" strike="noStrike" kern="1200" cap="none" spc="90" normalizeH="0" baseline="0" noProof="0" dirty="0">
                <a:ln>
                  <a:noFill/>
                </a:ln>
                <a:solidFill>
                  <a:srgbClr val="004D40"/>
                </a:solidFill>
                <a:effectLst/>
                <a:uLnTx/>
                <a:uFillTx/>
                <a:latin typeface="Arial" panose="020B0604020202020204" pitchFamily="34" charset="0"/>
                <a:ea typeface="微软雅黑" panose="020B0503020204020204" charset="-122"/>
                <a:cs typeface="+mn-cs"/>
                <a:sym typeface="+mn-ea"/>
              </a:rPr>
              <a:t>互动讨论</a:t>
            </a:r>
          </a:p>
        </p:txBody>
      </p:sp>
      <p:pic>
        <p:nvPicPr>
          <p:cNvPr id="2" name="图片 1" descr="2024-11-17 17:06:35.570000"/>
          <p:cNvPicPr>
            <a:picLocks noChangeAspect="1"/>
          </p:cNvPicPr>
          <p:nvPr/>
        </p:nvPicPr>
        <p:blipFill>
          <a:blip r:embed="rId13"/>
          <a:stretch>
            <a:fillRect/>
          </a:stretch>
        </p:blipFill>
        <p:spPr>
          <a:xfrm>
            <a:off x="7842250" y="1761490"/>
            <a:ext cx="3810635" cy="42271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8"/>
          <p:cNvSpPr txBox="1"/>
          <p:nvPr>
            <p:custDataLst>
              <p:tags r:id="rId2"/>
            </p:custDataLst>
          </p:nvPr>
        </p:nvSpPr>
        <p:spPr>
          <a:xfrm>
            <a:off x="134950" y="654110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PPT</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模板 </a:t>
            </a:r>
            <a:r>
              <a:rPr kumimoji="0" lang="en-US" altLang="zh-CN"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http://www.1ppt.com/moban/</a:t>
            </a:r>
            <a:r>
              <a:rPr kumimoji="0" lang="zh-CN" altLang="en-US" sz="1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p:txBody>
      </p:sp>
      <p:sp>
        <p:nvSpPr>
          <p:cNvPr id="16" name="矩形 15"/>
          <p:cNvSpPr/>
          <p:nvPr>
            <p:custDataLst>
              <p:tags r:id="rId3"/>
            </p:custDataLst>
          </p:nvPr>
        </p:nvSpPr>
        <p:spPr>
          <a:xfrm>
            <a:off x="549644" y="1832469"/>
            <a:ext cx="11363028" cy="4499877"/>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7" name="矩形 16"/>
          <p:cNvSpPr/>
          <p:nvPr>
            <p:custDataLst>
              <p:tags r:id="rId4"/>
            </p:custDataLst>
          </p:nvPr>
        </p:nvSpPr>
        <p:spPr>
          <a:xfrm>
            <a:off x="334010" y="1376045"/>
            <a:ext cx="11449685" cy="4705350"/>
          </a:xfrm>
          <a:prstGeom prst="rect">
            <a:avLst/>
          </a:prstGeom>
          <a:solidFill>
            <a:schemeClr val="bg1">
              <a:alpha val="51000"/>
            </a:schemeClr>
          </a:solidFill>
          <a:ln w="50800">
            <a:solidFill>
              <a:srgbClr val="277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1" lang="zh-CN" altLang="en-US" sz="16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1" name="任意多边形: 形状 90"/>
          <p:cNvSpPr/>
          <p:nvPr>
            <p:custDataLst>
              <p:tags r:id="rId5"/>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4" name="任意多边形: 形状 13"/>
          <p:cNvSpPr/>
          <p:nvPr>
            <p:custDataLst>
              <p:tags r:id="rId6"/>
            </p:custDataLst>
          </p:nvPr>
        </p:nvSpPr>
        <p:spPr>
          <a:xfrm rot="10800000">
            <a:off x="11371234"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5" name="任意多边形: 形状 14"/>
          <p:cNvSpPr/>
          <p:nvPr>
            <p:custDataLst>
              <p:tags r:id="rId7"/>
            </p:custDataLst>
          </p:nvPr>
        </p:nvSpPr>
        <p:spPr>
          <a:xfrm rot="10800000">
            <a:off x="10997345" y="776896"/>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2" name="任意多边形: 形状 11"/>
          <p:cNvSpPr/>
          <p:nvPr>
            <p:custDataLst>
              <p:tags r:id="rId8"/>
            </p:custDataLst>
          </p:nvPr>
        </p:nvSpPr>
        <p:spPr>
          <a:xfrm rot="10800000">
            <a:off x="11270350"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3" name="任意多边形: 形状 12"/>
          <p:cNvSpPr/>
          <p:nvPr>
            <p:custDataLst>
              <p:tags r:id="rId9"/>
            </p:custDataLst>
          </p:nvPr>
        </p:nvSpPr>
        <p:spPr>
          <a:xfrm rot="10800000">
            <a:off x="10896461" y="676012"/>
            <a:ext cx="282076" cy="572396"/>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w="38100" cap="rnd">
            <a:solidFill>
              <a:srgbClr val="2777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93" name="文本框 92"/>
          <p:cNvSpPr txBox="1"/>
          <p:nvPr>
            <p:custDataLst>
              <p:tags r:id="rId10"/>
            </p:custDataLst>
          </p:nvPr>
        </p:nvSpPr>
        <p:spPr>
          <a:xfrm>
            <a:off x="438150" y="1673225"/>
            <a:ext cx="11353800" cy="4356735"/>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r>
              <a:rPr kumimoji="0" lang="zh-CN" altLang="en-US" sz="1800" b="0"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2. 如果你是食品安全监管部门，面对这种非法添加敌敌畏的事件，你会采取哪些紧急应对措施？</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3"/>
              </a:buBlip>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立刻封存和召回</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：对已经流入市场的非法产品进行封存和召回，避免更多消费者食用受污染的食品。通过媒体和官方网站发布召回公告，及时通知消费者停止食用。</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3"/>
              </a:buBlip>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追溯源头</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：通过产品批次号和供应链追溯，追查敌敌畏的来源，查清涉及的生产环节、原料供应商和其他可能参与的企业，确保责任追究到位。</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3"/>
              </a:buBlip>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抽检和检测</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：加强市场抽检力度，对食品进行随机抽样，快速检测是否存在非法添加物。通过技术手段如气相色谱、液相色谱等检测敌敌畏残留量，确认污染程度。</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3"/>
              </a:buBlip>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行政处罚和法律追责</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：对非法添加的商家进行处罚，依据《食品安全法》对违法者罚款、吊销执照，严重的案件应移送公安部门追究刑事责任。</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Blip>
                <a:blip r:embed="rId13"/>
              </a:buBlip>
              <a:defRPr/>
            </a:pPr>
            <a:r>
              <a:rPr kumimoji="0" lang="zh-CN" altLang="en-US" sz="1800" b="1" i="0" u="none" strike="noStrike" kern="1200" cap="none" spc="90" normalizeH="0" baseline="0" noProof="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发布公众警示</a:t>
            </a:r>
            <a:r>
              <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rPr>
              <a:t>：通过电视、广播、社交媒体等平台，迅速向公众发布警示，告知消费者如何识别问题食品，并提醒他们避免购买或食用可能受污染的食品。</a:t>
            </a:r>
          </a:p>
          <a:p>
            <a:pPr marL="0" marR="0" lvl="0" indent="0" algn="l" defTabSz="914400" rtl="0" eaLnBrk="1" fontAlgn="ctr" latinLnBrk="0" hangingPunct="1">
              <a:lnSpc>
                <a:spcPct val="120000"/>
              </a:lnSpc>
              <a:spcBef>
                <a:spcPts val="0"/>
              </a:spcBef>
              <a:spcAft>
                <a:spcPts val="800"/>
              </a:spcAft>
              <a:buClr>
                <a:srgbClr val="ED7D31"/>
              </a:buClr>
              <a:buSzPct val="100000"/>
              <a:buFont typeface="WPS-Bullets" pitchFamily="2" charset="0"/>
              <a:buNone/>
              <a:defRPr/>
            </a:pPr>
            <a:endParaRPr kumimoji="0" lang="zh-CN" altLang="en-US" sz="1800" b="1" i="0" u="none" strike="noStrike" kern="1200" cap="none" spc="9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4" name="文本框 93"/>
          <p:cNvSpPr txBox="1"/>
          <p:nvPr>
            <p:custDataLst>
              <p:tags r:id="rId11"/>
            </p:custDataLst>
          </p:nvPr>
        </p:nvSpPr>
        <p:spPr>
          <a:xfrm>
            <a:off x="549910" y="645795"/>
            <a:ext cx="9982200" cy="629920"/>
          </a:xfrm>
          <a:prstGeom prst="rect">
            <a:avLst/>
          </a:prstGeom>
          <a:noFill/>
        </p:spPr>
        <p:txBody>
          <a:bodyPr wrap="square" lIns="90000" tIns="46800" rIns="90000" bIns="46800" rtlCol="0">
            <a:norm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3300" b="1" i="0" u="none" strike="noStrike" kern="1200" cap="none" spc="90" normalizeH="0" baseline="0" noProof="0" dirty="0">
                <a:ln>
                  <a:noFill/>
                </a:ln>
                <a:solidFill>
                  <a:srgbClr val="004D40"/>
                </a:solidFill>
                <a:effectLst/>
                <a:uLnTx/>
                <a:uFillTx/>
                <a:latin typeface="Arial" panose="020B0604020202020204" pitchFamily="34" charset="0"/>
                <a:ea typeface="微软雅黑" panose="020B0503020204020204" charset="-122"/>
                <a:cs typeface="+mn-cs"/>
                <a:sym typeface="+mn-ea"/>
              </a:rPr>
              <a:t>互动讨论</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986"/>
    </mc:Choice>
    <mc:Fallback xmlns="">
      <p:transition spd="slow" advTm="498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3962354" cy="6858000"/>
          </a:xfrm>
          <a:prstGeom prst="rect">
            <a:avLst/>
          </a:prstGeom>
          <a:solidFill>
            <a:srgbClr val="27776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endParaRPr>
          </a:p>
        </p:txBody>
      </p:sp>
      <p:sp>
        <p:nvSpPr>
          <p:cNvPr id="7" name="文本框 6"/>
          <p:cNvSpPr txBox="1"/>
          <p:nvPr>
            <p:custDataLst>
              <p:tags r:id="rId3"/>
            </p:custDataLst>
          </p:nvPr>
        </p:nvSpPr>
        <p:spPr>
          <a:xfrm>
            <a:off x="106680" y="1219200"/>
            <a:ext cx="3735705" cy="2737485"/>
          </a:xfrm>
          <a:prstGeom prst="rect">
            <a:avLst/>
          </a:prstGeom>
          <a:noFill/>
        </p:spPr>
        <p:txBody>
          <a:bodyPr wrap="square" lIns="63500" tIns="25400" rIns="63500" bIns="25400" rtlCol="0" anchor="b" anchorCtr="0">
            <a:normAutofit/>
          </a:bodyPr>
          <a:lstStyle/>
          <a:p>
            <a:pPr marL="0" marR="0" lvl="0" indent="0" algn="l" defTabSz="914400" rtl="0" eaLnBrk="1" fontAlgn="auto" latinLnBrk="0" hangingPunct="1">
              <a:lnSpc>
                <a:spcPct val="110000"/>
              </a:lnSpc>
              <a:spcBef>
                <a:spcPts val="0"/>
              </a:spcBef>
              <a:spcAft>
                <a:spcPts val="0"/>
              </a:spcAft>
              <a:buClrTx/>
              <a:buSzPct val="100000"/>
              <a:buFontTx/>
              <a:buNone/>
              <a:defRPr/>
            </a:pPr>
            <a:r>
              <a:rPr kumimoji="0" lang="zh-CN" altLang="en-US" sz="3800" b="1" i="0" u="none" strike="noStrike" kern="1200" cap="none" spc="22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lt"/>
              </a:rPr>
              <a:t>非法添加</a:t>
            </a:r>
            <a:r>
              <a:rPr kumimoji="0" lang="en-US" altLang="zh-CN" sz="3800" b="1" i="0" u="none" strike="noStrike" kern="1200" cap="none" spc="22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lt"/>
              </a:rPr>
              <a:t>敌敌畏残留</a:t>
            </a:r>
            <a:r>
              <a:rPr kumimoji="0" lang="zh-CN" altLang="en-US" sz="3800" b="1" i="0" u="none" strike="noStrike" kern="1200" cap="none" spc="22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lt"/>
              </a:rPr>
              <a:t>的预防控制措施</a:t>
            </a:r>
          </a:p>
        </p:txBody>
      </p:sp>
      <p:grpSp>
        <p:nvGrpSpPr>
          <p:cNvPr id="8" name="组合 7"/>
          <p:cNvGrpSpPr/>
          <p:nvPr>
            <p:custDataLst>
              <p:tags r:id="rId4"/>
            </p:custDataLst>
          </p:nvPr>
        </p:nvGrpSpPr>
        <p:grpSpPr>
          <a:xfrm>
            <a:off x="4572000" y="691382"/>
            <a:ext cx="778762" cy="1013933"/>
            <a:chOff x="1757" y="3160"/>
            <a:chExt cx="1394" cy="1819"/>
          </a:xfrm>
        </p:grpSpPr>
        <p:grpSp>
          <p:nvGrpSpPr>
            <p:cNvPr id="9" name="组合 8"/>
            <p:cNvGrpSpPr/>
            <p:nvPr/>
          </p:nvGrpSpPr>
          <p:grpSpPr>
            <a:xfrm>
              <a:off x="1852" y="3706"/>
              <a:ext cx="1191" cy="1273"/>
              <a:chOff x="3720" y="3277"/>
              <a:chExt cx="630" cy="673"/>
            </a:xfrm>
          </p:grpSpPr>
          <p:sp>
            <p:nvSpPr>
              <p:cNvPr id="10" name="Freeform 93"/>
              <p:cNvSpPr/>
              <p:nvPr>
                <p:custDataLst>
                  <p:tags r:id="rId36"/>
                </p:custDataLst>
              </p:nvPr>
            </p:nvSpPr>
            <p:spPr bwMode="auto">
              <a:xfrm>
                <a:off x="3720" y="3277"/>
                <a:ext cx="630" cy="357"/>
              </a:xfrm>
              <a:custGeom>
                <a:avLst/>
                <a:gdLst>
                  <a:gd name="T0" fmla="*/ 475 w 665"/>
                  <a:gd name="T1" fmla="*/ 4 h 376"/>
                  <a:gd name="T2" fmla="*/ 414 w 665"/>
                  <a:gd name="T3" fmla="*/ 55 h 376"/>
                  <a:gd name="T4" fmla="*/ 350 w 665"/>
                  <a:gd name="T5" fmla="*/ 9 h 376"/>
                  <a:gd name="T6" fmla="*/ 301 w 665"/>
                  <a:gd name="T7" fmla="*/ 61 h 376"/>
                  <a:gd name="T8" fmla="*/ 225 w 665"/>
                  <a:gd name="T9" fmla="*/ 23 h 376"/>
                  <a:gd name="T10" fmla="*/ 170 w 665"/>
                  <a:gd name="T11" fmla="*/ 85 h 376"/>
                  <a:gd name="T12" fmla="*/ 122 w 665"/>
                  <a:gd name="T13" fmla="*/ 55 h 376"/>
                  <a:gd name="T14" fmla="*/ 71 w 665"/>
                  <a:gd name="T15" fmla="*/ 72 h 376"/>
                  <a:gd name="T16" fmla="*/ 76 w 665"/>
                  <a:gd name="T17" fmla="*/ 134 h 376"/>
                  <a:gd name="T18" fmla="*/ 6 w 665"/>
                  <a:gd name="T19" fmla="*/ 191 h 376"/>
                  <a:gd name="T20" fmla="*/ 53 w 665"/>
                  <a:gd name="T21" fmla="*/ 260 h 376"/>
                  <a:gd name="T22" fmla="*/ 70 w 665"/>
                  <a:gd name="T23" fmla="*/ 347 h 376"/>
                  <a:gd name="T24" fmla="*/ 148 w 665"/>
                  <a:gd name="T25" fmla="*/ 317 h 376"/>
                  <a:gd name="T26" fmla="*/ 227 w 665"/>
                  <a:gd name="T27" fmla="*/ 370 h 376"/>
                  <a:gd name="T28" fmla="*/ 299 w 665"/>
                  <a:gd name="T29" fmla="*/ 301 h 376"/>
                  <a:gd name="T30" fmla="*/ 377 w 665"/>
                  <a:gd name="T31" fmla="*/ 370 h 376"/>
                  <a:gd name="T32" fmla="*/ 458 w 665"/>
                  <a:gd name="T33" fmla="*/ 308 h 376"/>
                  <a:gd name="T34" fmla="*/ 524 w 665"/>
                  <a:gd name="T35" fmla="*/ 358 h 376"/>
                  <a:gd name="T36" fmla="*/ 564 w 665"/>
                  <a:gd name="T37" fmla="*/ 285 h 376"/>
                  <a:gd name="T38" fmla="*/ 639 w 665"/>
                  <a:gd name="T39" fmla="*/ 291 h 376"/>
                  <a:gd name="T40" fmla="*/ 650 w 665"/>
                  <a:gd name="T41" fmla="*/ 211 h 376"/>
                  <a:gd name="T42" fmla="*/ 579 w 665"/>
                  <a:gd name="T43" fmla="*/ 177 h 376"/>
                  <a:gd name="T44" fmla="*/ 612 w 665"/>
                  <a:gd name="T45" fmla="*/ 152 h 376"/>
                  <a:gd name="T46" fmla="*/ 615 w 665"/>
                  <a:gd name="T47" fmla="*/ 109 h 376"/>
                  <a:gd name="T48" fmla="*/ 567 w 665"/>
                  <a:gd name="T49" fmla="*/ 83 h 376"/>
                  <a:gd name="T50" fmla="*/ 513 w 665"/>
                  <a:gd name="T51" fmla="*/ 100 h 376"/>
                  <a:gd name="T52" fmla="*/ 524 w 665"/>
                  <a:gd name="T53" fmla="*/ 64 h 376"/>
                  <a:gd name="T54" fmla="*/ 475 w 665"/>
                  <a:gd name="T55" fmla="*/ 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376">
                    <a:moveTo>
                      <a:pt x="475" y="4"/>
                    </a:moveTo>
                    <a:cubicBezTo>
                      <a:pt x="446" y="0"/>
                      <a:pt x="418" y="24"/>
                      <a:pt x="414" y="55"/>
                    </a:cubicBezTo>
                    <a:cubicBezTo>
                      <a:pt x="400" y="31"/>
                      <a:pt x="377" y="10"/>
                      <a:pt x="350" y="9"/>
                    </a:cubicBezTo>
                    <a:cubicBezTo>
                      <a:pt x="324" y="8"/>
                      <a:pt x="297" y="33"/>
                      <a:pt x="301" y="61"/>
                    </a:cubicBezTo>
                    <a:cubicBezTo>
                      <a:pt x="283" y="36"/>
                      <a:pt x="254" y="20"/>
                      <a:pt x="225" y="23"/>
                    </a:cubicBezTo>
                    <a:cubicBezTo>
                      <a:pt x="196" y="27"/>
                      <a:pt x="170" y="54"/>
                      <a:pt x="170" y="85"/>
                    </a:cubicBezTo>
                    <a:cubicBezTo>
                      <a:pt x="157" y="71"/>
                      <a:pt x="140" y="59"/>
                      <a:pt x="122" y="55"/>
                    </a:cubicBezTo>
                    <a:cubicBezTo>
                      <a:pt x="103" y="52"/>
                      <a:pt x="83" y="57"/>
                      <a:pt x="71" y="72"/>
                    </a:cubicBezTo>
                    <a:cubicBezTo>
                      <a:pt x="58" y="87"/>
                      <a:pt x="63" y="119"/>
                      <a:pt x="76" y="134"/>
                    </a:cubicBezTo>
                    <a:cubicBezTo>
                      <a:pt x="35" y="122"/>
                      <a:pt x="14" y="155"/>
                      <a:pt x="6" y="191"/>
                    </a:cubicBezTo>
                    <a:cubicBezTo>
                      <a:pt x="0" y="220"/>
                      <a:pt x="14" y="276"/>
                      <a:pt x="53" y="260"/>
                    </a:cubicBezTo>
                    <a:cubicBezTo>
                      <a:pt x="34" y="286"/>
                      <a:pt x="42" y="330"/>
                      <a:pt x="70" y="347"/>
                    </a:cubicBezTo>
                    <a:cubicBezTo>
                      <a:pt x="97" y="363"/>
                      <a:pt x="137" y="349"/>
                      <a:pt x="148" y="317"/>
                    </a:cubicBezTo>
                    <a:cubicBezTo>
                      <a:pt x="154" y="353"/>
                      <a:pt x="193" y="376"/>
                      <a:pt x="227" y="370"/>
                    </a:cubicBezTo>
                    <a:cubicBezTo>
                      <a:pt x="260" y="363"/>
                      <a:pt x="287" y="334"/>
                      <a:pt x="299" y="301"/>
                    </a:cubicBezTo>
                    <a:cubicBezTo>
                      <a:pt x="307" y="338"/>
                      <a:pt x="341" y="368"/>
                      <a:pt x="377" y="370"/>
                    </a:cubicBezTo>
                    <a:cubicBezTo>
                      <a:pt x="413" y="372"/>
                      <a:pt x="449" y="345"/>
                      <a:pt x="458" y="308"/>
                    </a:cubicBezTo>
                    <a:cubicBezTo>
                      <a:pt x="462" y="339"/>
                      <a:pt x="494" y="364"/>
                      <a:pt x="524" y="358"/>
                    </a:cubicBezTo>
                    <a:cubicBezTo>
                      <a:pt x="553" y="351"/>
                      <a:pt x="573" y="315"/>
                      <a:pt x="564" y="285"/>
                    </a:cubicBezTo>
                    <a:cubicBezTo>
                      <a:pt x="582" y="307"/>
                      <a:pt x="618" y="310"/>
                      <a:pt x="639" y="291"/>
                    </a:cubicBezTo>
                    <a:cubicBezTo>
                      <a:pt x="660" y="272"/>
                      <a:pt x="665" y="236"/>
                      <a:pt x="650" y="211"/>
                    </a:cubicBezTo>
                    <a:cubicBezTo>
                      <a:pt x="636" y="185"/>
                      <a:pt x="606" y="172"/>
                      <a:pt x="579" y="177"/>
                    </a:cubicBezTo>
                    <a:cubicBezTo>
                      <a:pt x="592" y="173"/>
                      <a:pt x="605" y="164"/>
                      <a:pt x="612" y="152"/>
                    </a:cubicBezTo>
                    <a:cubicBezTo>
                      <a:pt x="620" y="139"/>
                      <a:pt x="621" y="122"/>
                      <a:pt x="615" y="109"/>
                    </a:cubicBezTo>
                    <a:cubicBezTo>
                      <a:pt x="607" y="91"/>
                      <a:pt x="586" y="82"/>
                      <a:pt x="567" y="83"/>
                    </a:cubicBezTo>
                    <a:cubicBezTo>
                      <a:pt x="547" y="83"/>
                      <a:pt x="531" y="93"/>
                      <a:pt x="513" y="100"/>
                    </a:cubicBezTo>
                    <a:cubicBezTo>
                      <a:pt x="517" y="98"/>
                      <a:pt x="523" y="69"/>
                      <a:pt x="524" y="64"/>
                    </a:cubicBezTo>
                    <a:cubicBezTo>
                      <a:pt x="531" y="25"/>
                      <a:pt x="509" y="7"/>
                      <a:pt x="475" y="4"/>
                    </a:cubicBezTo>
                    <a:close/>
                  </a:path>
                </a:pathLst>
              </a:custGeom>
              <a:solidFill>
                <a:schemeClr val="accent4">
                  <a:lumMod val="40000"/>
                  <a:lumOff val="60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 name="Freeform 97"/>
              <p:cNvSpPr/>
              <p:nvPr>
                <p:custDataLst>
                  <p:tags r:id="rId37"/>
                </p:custDataLst>
              </p:nvPr>
            </p:nvSpPr>
            <p:spPr bwMode="auto">
              <a:xfrm>
                <a:off x="3855" y="3804"/>
                <a:ext cx="38" cy="47"/>
              </a:xfrm>
              <a:custGeom>
                <a:avLst/>
                <a:gdLst>
                  <a:gd name="T0" fmla="*/ 1 w 32"/>
                  <a:gd name="T1" fmla="*/ 18 h 39"/>
                  <a:gd name="T2" fmla="*/ 19 w 32"/>
                  <a:gd name="T3" fmla="*/ 35 h 39"/>
                  <a:gd name="T4" fmla="*/ 28 w 32"/>
                  <a:gd name="T5" fmla="*/ 26 h 39"/>
                  <a:gd name="T6" fmla="*/ 20 w 32"/>
                  <a:gd name="T7" fmla="*/ 2 h 39"/>
                  <a:gd name="T8" fmla="*/ 1 w 32"/>
                  <a:gd name="T9" fmla="*/ 18 h 39"/>
                </a:gdLst>
                <a:ahLst/>
                <a:cxnLst>
                  <a:cxn ang="0">
                    <a:pos x="T0" y="T1"/>
                  </a:cxn>
                  <a:cxn ang="0">
                    <a:pos x="T2" y="T3"/>
                  </a:cxn>
                  <a:cxn ang="0">
                    <a:pos x="T4" y="T5"/>
                  </a:cxn>
                  <a:cxn ang="0">
                    <a:pos x="T6" y="T7"/>
                  </a:cxn>
                  <a:cxn ang="0">
                    <a:pos x="T8" y="T9"/>
                  </a:cxn>
                </a:cxnLst>
                <a:rect l="0" t="0" r="r" b="b"/>
                <a:pathLst>
                  <a:path w="32" h="39">
                    <a:moveTo>
                      <a:pt x="1" y="18"/>
                    </a:moveTo>
                    <a:cubicBezTo>
                      <a:pt x="0" y="27"/>
                      <a:pt x="9" y="39"/>
                      <a:pt x="19" y="35"/>
                    </a:cubicBezTo>
                    <a:cubicBezTo>
                      <a:pt x="23" y="34"/>
                      <a:pt x="26" y="30"/>
                      <a:pt x="28" y="26"/>
                    </a:cubicBezTo>
                    <a:cubicBezTo>
                      <a:pt x="32" y="18"/>
                      <a:pt x="31" y="5"/>
                      <a:pt x="20" y="2"/>
                    </a:cubicBezTo>
                    <a:cubicBezTo>
                      <a:pt x="10" y="0"/>
                      <a:pt x="1" y="9"/>
                      <a:pt x="1" y="18"/>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 name="Freeform 98"/>
              <p:cNvSpPr/>
              <p:nvPr>
                <p:custDataLst>
                  <p:tags r:id="rId38"/>
                </p:custDataLst>
              </p:nvPr>
            </p:nvSpPr>
            <p:spPr bwMode="auto">
              <a:xfrm>
                <a:off x="4073" y="3900"/>
                <a:ext cx="38" cy="44"/>
              </a:xfrm>
              <a:custGeom>
                <a:avLst/>
                <a:gdLst>
                  <a:gd name="T0" fmla="*/ 0 w 32"/>
                  <a:gd name="T1" fmla="*/ 20 h 37"/>
                  <a:gd name="T2" fmla="*/ 17 w 32"/>
                  <a:gd name="T3" fmla="*/ 35 h 37"/>
                  <a:gd name="T4" fmla="*/ 31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1" y="18"/>
                    </a:cubicBezTo>
                    <a:cubicBezTo>
                      <a:pt x="32" y="8"/>
                      <a:pt x="23" y="0"/>
                      <a:pt x="13" y="2"/>
                    </a:cubicBezTo>
                    <a:cubicBezTo>
                      <a:pt x="6" y="3"/>
                      <a:pt x="0" y="10"/>
                      <a:pt x="0" y="17"/>
                    </a:cubicBezTo>
                    <a:cubicBezTo>
                      <a:pt x="0" y="18"/>
                      <a:pt x="0" y="19"/>
                      <a:pt x="0"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3" name="Freeform 99"/>
              <p:cNvSpPr/>
              <p:nvPr>
                <p:custDataLst>
                  <p:tags r:id="rId39"/>
                </p:custDataLst>
              </p:nvPr>
            </p:nvSpPr>
            <p:spPr bwMode="auto">
              <a:xfrm>
                <a:off x="4248" y="3705"/>
                <a:ext cx="44" cy="54"/>
              </a:xfrm>
              <a:custGeom>
                <a:avLst/>
                <a:gdLst>
                  <a:gd name="T0" fmla="*/ 2 w 37"/>
                  <a:gd name="T1" fmla="*/ 16 h 44"/>
                  <a:gd name="T2" fmla="*/ 4 w 37"/>
                  <a:gd name="T3" fmla="*/ 32 h 44"/>
                  <a:gd name="T4" fmla="*/ 28 w 37"/>
                  <a:gd name="T5" fmla="*/ 37 h 44"/>
                  <a:gd name="T6" fmla="*/ 37 w 37"/>
                  <a:gd name="T7" fmla="*/ 22 h 44"/>
                  <a:gd name="T8" fmla="*/ 34 w 37"/>
                  <a:gd name="T9" fmla="*/ 7 h 44"/>
                  <a:gd name="T10" fmla="*/ 16 w 37"/>
                  <a:gd name="T11" fmla="*/ 1 h 44"/>
                  <a:gd name="T12" fmla="*/ 2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2" y="16"/>
                    </a:moveTo>
                    <a:cubicBezTo>
                      <a:pt x="0" y="21"/>
                      <a:pt x="1" y="27"/>
                      <a:pt x="4" y="32"/>
                    </a:cubicBezTo>
                    <a:cubicBezTo>
                      <a:pt x="9" y="40"/>
                      <a:pt x="20" y="44"/>
                      <a:pt x="28" y="37"/>
                    </a:cubicBezTo>
                    <a:cubicBezTo>
                      <a:pt x="33" y="34"/>
                      <a:pt x="36" y="27"/>
                      <a:pt x="37" y="22"/>
                    </a:cubicBezTo>
                    <a:cubicBezTo>
                      <a:pt x="37" y="17"/>
                      <a:pt x="36" y="11"/>
                      <a:pt x="34" y="7"/>
                    </a:cubicBezTo>
                    <a:cubicBezTo>
                      <a:pt x="30" y="2"/>
                      <a:pt x="22" y="0"/>
                      <a:pt x="16" y="1"/>
                    </a:cubicBezTo>
                    <a:cubicBezTo>
                      <a:pt x="9" y="3"/>
                      <a:pt x="3" y="9"/>
                      <a:pt x="2" y="16"/>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4" name="Freeform 100"/>
              <p:cNvSpPr/>
              <p:nvPr>
                <p:custDataLst>
                  <p:tags r:id="rId40"/>
                </p:custDataLst>
              </p:nvPr>
            </p:nvSpPr>
            <p:spPr bwMode="auto">
              <a:xfrm>
                <a:off x="4091" y="3708"/>
                <a:ext cx="39" cy="44"/>
              </a:xfrm>
              <a:custGeom>
                <a:avLst/>
                <a:gdLst>
                  <a:gd name="T0" fmla="*/ 1 w 33"/>
                  <a:gd name="T1" fmla="*/ 20 h 37"/>
                  <a:gd name="T2" fmla="*/ 18 w 33"/>
                  <a:gd name="T3" fmla="*/ 35 h 37"/>
                  <a:gd name="T4" fmla="*/ 32 w 33"/>
                  <a:gd name="T5" fmla="*/ 18 h 37"/>
                  <a:gd name="T6" fmla="*/ 14 w 33"/>
                  <a:gd name="T7" fmla="*/ 2 h 37"/>
                  <a:gd name="T8" fmla="*/ 1 w 33"/>
                  <a:gd name="T9" fmla="*/ 17 h 37"/>
                  <a:gd name="T10" fmla="*/ 1 w 33"/>
                  <a:gd name="T11" fmla="*/ 20 h 37"/>
                </a:gdLst>
                <a:ahLst/>
                <a:cxnLst>
                  <a:cxn ang="0">
                    <a:pos x="T0" y="T1"/>
                  </a:cxn>
                  <a:cxn ang="0">
                    <a:pos x="T2" y="T3"/>
                  </a:cxn>
                  <a:cxn ang="0">
                    <a:pos x="T4" y="T5"/>
                  </a:cxn>
                  <a:cxn ang="0">
                    <a:pos x="T6" y="T7"/>
                  </a:cxn>
                  <a:cxn ang="0">
                    <a:pos x="T8" y="T9"/>
                  </a:cxn>
                  <a:cxn ang="0">
                    <a:pos x="T10" y="T11"/>
                  </a:cxn>
                </a:cxnLst>
                <a:rect l="0" t="0" r="r" b="b"/>
                <a:pathLst>
                  <a:path w="33" h="37">
                    <a:moveTo>
                      <a:pt x="1" y="20"/>
                    </a:moveTo>
                    <a:cubicBezTo>
                      <a:pt x="2" y="28"/>
                      <a:pt x="9" y="37"/>
                      <a:pt x="18" y="35"/>
                    </a:cubicBezTo>
                    <a:cubicBezTo>
                      <a:pt x="25" y="34"/>
                      <a:pt x="32" y="26"/>
                      <a:pt x="32" y="18"/>
                    </a:cubicBezTo>
                    <a:cubicBezTo>
                      <a:pt x="33" y="8"/>
                      <a:pt x="24" y="0"/>
                      <a:pt x="14" y="2"/>
                    </a:cubicBezTo>
                    <a:cubicBezTo>
                      <a:pt x="7" y="3"/>
                      <a:pt x="1" y="10"/>
                      <a:pt x="1" y="17"/>
                    </a:cubicBezTo>
                    <a:cubicBezTo>
                      <a:pt x="0" y="18"/>
                      <a:pt x="1" y="19"/>
                      <a:pt x="1"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5" name="Freeform 101"/>
              <p:cNvSpPr/>
              <p:nvPr>
                <p:custDataLst>
                  <p:tags r:id="rId41"/>
                </p:custDataLst>
              </p:nvPr>
            </p:nvSpPr>
            <p:spPr bwMode="auto">
              <a:xfrm>
                <a:off x="3932" y="3898"/>
                <a:ext cx="44" cy="52"/>
              </a:xfrm>
              <a:custGeom>
                <a:avLst/>
                <a:gdLst>
                  <a:gd name="T0" fmla="*/ 1 w 37"/>
                  <a:gd name="T1" fmla="*/ 16 h 44"/>
                  <a:gd name="T2" fmla="*/ 3 w 37"/>
                  <a:gd name="T3" fmla="*/ 32 h 44"/>
                  <a:gd name="T4" fmla="*/ 28 w 37"/>
                  <a:gd name="T5" fmla="*/ 37 h 44"/>
                  <a:gd name="T6" fmla="*/ 36 w 37"/>
                  <a:gd name="T7" fmla="*/ 22 h 44"/>
                  <a:gd name="T8" fmla="*/ 33 w 37"/>
                  <a:gd name="T9" fmla="*/ 7 h 44"/>
                  <a:gd name="T10" fmla="*/ 16 w 37"/>
                  <a:gd name="T11" fmla="*/ 1 h 44"/>
                  <a:gd name="T12" fmla="*/ 1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16"/>
                    </a:moveTo>
                    <a:cubicBezTo>
                      <a:pt x="0" y="21"/>
                      <a:pt x="0" y="27"/>
                      <a:pt x="3" y="32"/>
                    </a:cubicBezTo>
                    <a:cubicBezTo>
                      <a:pt x="8" y="40"/>
                      <a:pt x="20" y="44"/>
                      <a:pt x="28" y="37"/>
                    </a:cubicBezTo>
                    <a:cubicBezTo>
                      <a:pt x="32" y="34"/>
                      <a:pt x="35" y="27"/>
                      <a:pt x="36" y="22"/>
                    </a:cubicBezTo>
                    <a:cubicBezTo>
                      <a:pt x="37" y="17"/>
                      <a:pt x="36" y="11"/>
                      <a:pt x="33" y="7"/>
                    </a:cubicBezTo>
                    <a:cubicBezTo>
                      <a:pt x="29" y="2"/>
                      <a:pt x="22" y="0"/>
                      <a:pt x="16" y="1"/>
                    </a:cubicBezTo>
                    <a:cubicBezTo>
                      <a:pt x="9" y="3"/>
                      <a:pt x="3" y="9"/>
                      <a:pt x="1" y="1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6" name="Freeform 102"/>
              <p:cNvSpPr/>
              <p:nvPr>
                <p:custDataLst>
                  <p:tags r:id="rId42"/>
                </p:custDataLst>
              </p:nvPr>
            </p:nvSpPr>
            <p:spPr bwMode="auto">
              <a:xfrm>
                <a:off x="4017" y="3804"/>
                <a:ext cx="38" cy="47"/>
              </a:xfrm>
              <a:custGeom>
                <a:avLst/>
                <a:gdLst>
                  <a:gd name="T0" fmla="*/ 0 w 32"/>
                  <a:gd name="T1" fmla="*/ 18 h 39"/>
                  <a:gd name="T2" fmla="*/ 19 w 32"/>
                  <a:gd name="T3" fmla="*/ 35 h 39"/>
                  <a:gd name="T4" fmla="*/ 27 w 32"/>
                  <a:gd name="T5" fmla="*/ 26 h 39"/>
                  <a:gd name="T6" fmla="*/ 19 w 32"/>
                  <a:gd name="T7" fmla="*/ 2 h 39"/>
                  <a:gd name="T8" fmla="*/ 0 w 32"/>
                  <a:gd name="T9" fmla="*/ 18 h 39"/>
                </a:gdLst>
                <a:ahLst/>
                <a:cxnLst>
                  <a:cxn ang="0">
                    <a:pos x="T0" y="T1"/>
                  </a:cxn>
                  <a:cxn ang="0">
                    <a:pos x="T2" y="T3"/>
                  </a:cxn>
                  <a:cxn ang="0">
                    <a:pos x="T4" y="T5"/>
                  </a:cxn>
                  <a:cxn ang="0">
                    <a:pos x="T6" y="T7"/>
                  </a:cxn>
                  <a:cxn ang="0">
                    <a:pos x="T8" y="T9"/>
                  </a:cxn>
                </a:cxnLst>
                <a:rect l="0" t="0" r="r" b="b"/>
                <a:pathLst>
                  <a:path w="32" h="39">
                    <a:moveTo>
                      <a:pt x="0" y="18"/>
                    </a:moveTo>
                    <a:cubicBezTo>
                      <a:pt x="0" y="27"/>
                      <a:pt x="9" y="39"/>
                      <a:pt x="19" y="35"/>
                    </a:cubicBezTo>
                    <a:cubicBezTo>
                      <a:pt x="23" y="34"/>
                      <a:pt x="26" y="30"/>
                      <a:pt x="27" y="26"/>
                    </a:cubicBezTo>
                    <a:cubicBezTo>
                      <a:pt x="32" y="18"/>
                      <a:pt x="30" y="5"/>
                      <a:pt x="19" y="2"/>
                    </a:cubicBezTo>
                    <a:cubicBezTo>
                      <a:pt x="10" y="0"/>
                      <a:pt x="1" y="9"/>
                      <a:pt x="0" y="1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Freeform 103"/>
              <p:cNvSpPr/>
              <p:nvPr>
                <p:custDataLst>
                  <p:tags r:id="rId43"/>
                </p:custDataLst>
              </p:nvPr>
            </p:nvSpPr>
            <p:spPr bwMode="auto">
              <a:xfrm>
                <a:off x="3766" y="3703"/>
                <a:ext cx="52" cy="56"/>
              </a:xfrm>
              <a:custGeom>
                <a:avLst/>
                <a:gdLst>
                  <a:gd name="T0" fmla="*/ 3 w 43"/>
                  <a:gd name="T1" fmla="*/ 22 h 47"/>
                  <a:gd name="T2" fmla="*/ 24 w 43"/>
                  <a:gd name="T3" fmla="*/ 45 h 47"/>
                  <a:gd name="T4" fmla="*/ 41 w 43"/>
                  <a:gd name="T5" fmla="*/ 16 h 47"/>
                  <a:gd name="T6" fmla="*/ 20 w 43"/>
                  <a:gd name="T7" fmla="*/ 3 h 47"/>
                  <a:gd name="T8" fmla="*/ 3 w 43"/>
                  <a:gd name="T9" fmla="*/ 22 h 47"/>
                </a:gdLst>
                <a:ahLst/>
                <a:cxnLst>
                  <a:cxn ang="0">
                    <a:pos x="T0" y="T1"/>
                  </a:cxn>
                  <a:cxn ang="0">
                    <a:pos x="T2" y="T3"/>
                  </a:cxn>
                  <a:cxn ang="0">
                    <a:pos x="T4" y="T5"/>
                  </a:cxn>
                  <a:cxn ang="0">
                    <a:pos x="T6" y="T7"/>
                  </a:cxn>
                  <a:cxn ang="0">
                    <a:pos x="T8" y="T9"/>
                  </a:cxn>
                </a:cxnLst>
                <a:rect l="0" t="0" r="r" b="b"/>
                <a:pathLst>
                  <a:path w="43" h="47">
                    <a:moveTo>
                      <a:pt x="3" y="22"/>
                    </a:moveTo>
                    <a:cubicBezTo>
                      <a:pt x="0" y="35"/>
                      <a:pt x="10" y="47"/>
                      <a:pt x="24" y="45"/>
                    </a:cubicBezTo>
                    <a:cubicBezTo>
                      <a:pt x="37" y="43"/>
                      <a:pt x="43" y="28"/>
                      <a:pt x="41" y="16"/>
                    </a:cubicBezTo>
                    <a:cubicBezTo>
                      <a:pt x="38" y="7"/>
                      <a:pt x="30" y="0"/>
                      <a:pt x="20" y="3"/>
                    </a:cubicBezTo>
                    <a:cubicBezTo>
                      <a:pt x="12" y="6"/>
                      <a:pt x="5" y="14"/>
                      <a:pt x="3" y="2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 name="Freeform 104"/>
              <p:cNvSpPr/>
              <p:nvPr>
                <p:custDataLst>
                  <p:tags r:id="rId44"/>
                </p:custDataLst>
              </p:nvPr>
            </p:nvSpPr>
            <p:spPr bwMode="auto">
              <a:xfrm>
                <a:off x="4178" y="3804"/>
                <a:ext cx="38" cy="44"/>
              </a:xfrm>
              <a:custGeom>
                <a:avLst/>
                <a:gdLst>
                  <a:gd name="T0" fmla="*/ 0 w 32"/>
                  <a:gd name="T1" fmla="*/ 20 h 37"/>
                  <a:gd name="T2" fmla="*/ 17 w 32"/>
                  <a:gd name="T3" fmla="*/ 35 h 37"/>
                  <a:gd name="T4" fmla="*/ 32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2" y="18"/>
                    </a:cubicBezTo>
                    <a:cubicBezTo>
                      <a:pt x="32" y="8"/>
                      <a:pt x="23" y="0"/>
                      <a:pt x="13" y="2"/>
                    </a:cubicBezTo>
                    <a:cubicBezTo>
                      <a:pt x="6" y="3"/>
                      <a:pt x="0" y="10"/>
                      <a:pt x="0" y="17"/>
                    </a:cubicBezTo>
                    <a:cubicBezTo>
                      <a:pt x="0" y="18"/>
                      <a:pt x="0" y="19"/>
                      <a:pt x="0" y="2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Freeform 105"/>
              <p:cNvSpPr/>
              <p:nvPr>
                <p:custDataLst>
                  <p:tags r:id="rId45"/>
                </p:custDataLst>
              </p:nvPr>
            </p:nvSpPr>
            <p:spPr bwMode="auto">
              <a:xfrm>
                <a:off x="3930" y="3708"/>
                <a:ext cx="48" cy="46"/>
              </a:xfrm>
              <a:custGeom>
                <a:avLst/>
                <a:gdLst>
                  <a:gd name="T0" fmla="*/ 6 w 40"/>
                  <a:gd name="T1" fmla="*/ 13 h 38"/>
                  <a:gd name="T2" fmla="*/ 5 w 40"/>
                  <a:gd name="T3" fmla="*/ 16 h 38"/>
                  <a:gd name="T4" fmla="*/ 26 w 40"/>
                  <a:gd name="T5" fmla="*/ 33 h 38"/>
                  <a:gd name="T6" fmla="*/ 20 w 40"/>
                  <a:gd name="T7" fmla="*/ 4 h 38"/>
                  <a:gd name="T8" fmla="*/ 10 w 40"/>
                  <a:gd name="T9" fmla="*/ 9 h 38"/>
                  <a:gd name="T10" fmla="*/ 6 w 40"/>
                  <a:gd name="T11" fmla="*/ 13 h 38"/>
                </a:gdLst>
                <a:ahLst/>
                <a:cxnLst>
                  <a:cxn ang="0">
                    <a:pos x="T0" y="T1"/>
                  </a:cxn>
                  <a:cxn ang="0">
                    <a:pos x="T2" y="T3"/>
                  </a:cxn>
                  <a:cxn ang="0">
                    <a:pos x="T4" y="T5"/>
                  </a:cxn>
                  <a:cxn ang="0">
                    <a:pos x="T6" y="T7"/>
                  </a:cxn>
                  <a:cxn ang="0">
                    <a:pos x="T8" y="T9"/>
                  </a:cxn>
                  <a:cxn ang="0">
                    <a:pos x="T10" y="T11"/>
                  </a:cxn>
                </a:cxnLst>
                <a:rect l="0" t="0" r="r" b="b"/>
                <a:pathLst>
                  <a:path w="40" h="38">
                    <a:moveTo>
                      <a:pt x="6" y="13"/>
                    </a:moveTo>
                    <a:cubicBezTo>
                      <a:pt x="6" y="14"/>
                      <a:pt x="5" y="15"/>
                      <a:pt x="5" y="16"/>
                    </a:cubicBezTo>
                    <a:cubicBezTo>
                      <a:pt x="0" y="28"/>
                      <a:pt x="16" y="38"/>
                      <a:pt x="26" y="33"/>
                    </a:cubicBezTo>
                    <a:cubicBezTo>
                      <a:pt x="40" y="26"/>
                      <a:pt x="37" y="0"/>
                      <a:pt x="20" y="4"/>
                    </a:cubicBezTo>
                    <a:cubicBezTo>
                      <a:pt x="16" y="4"/>
                      <a:pt x="13" y="6"/>
                      <a:pt x="10" y="9"/>
                    </a:cubicBezTo>
                    <a:cubicBezTo>
                      <a:pt x="9" y="10"/>
                      <a:pt x="8" y="11"/>
                      <a:pt x="6" y="1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20" name="文本框 19"/>
            <p:cNvSpPr txBox="1"/>
            <p:nvPr>
              <p:custDataLst>
                <p:tags r:id="rId35"/>
              </p:custDataLst>
            </p:nvPr>
          </p:nvSpPr>
          <p:spPr>
            <a:xfrm>
              <a:off x="1757" y="3160"/>
              <a:ext cx="1394" cy="1274"/>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微软雅黑" panose="020B0503020204020204" charset="-122"/>
                  <a:cs typeface="Arial" panose="020B0604020202020204" pitchFamily="34" charset="0"/>
                </a:rPr>
                <a:t>01</a:t>
              </a:r>
            </a:p>
          </p:txBody>
        </p:sp>
      </p:grpSp>
      <p:sp>
        <p:nvSpPr>
          <p:cNvPr id="22" name="文本框 21"/>
          <p:cNvSpPr txBox="1"/>
          <p:nvPr>
            <p:custDataLst>
              <p:tags r:id="rId5"/>
            </p:custDataLst>
          </p:nvPr>
        </p:nvSpPr>
        <p:spPr>
          <a:xfrm>
            <a:off x="5412740" y="826770"/>
            <a:ext cx="6169660" cy="1657985"/>
          </a:xfrm>
          <a:prstGeom prst="rect">
            <a:avLst/>
          </a:prstGeom>
          <a:noFill/>
        </p:spPr>
        <p:txBody>
          <a:bodyPr vert="horz" wrap="square" lIns="91440" tIns="36195" rIns="91440" bIns="252095" rtlCol="0" anchor="t" anchorCtr="0">
            <a:noAutofit/>
          </a:bodyPr>
          <a:lstStyle/>
          <a:p>
            <a:pPr marL="0" marR="0" lvl="0" indent="0" algn="l" defTabSz="914400" rtl="0" eaLnBrk="1" fontAlgn="auto" latinLnBrk="0" hangingPunct="1">
              <a:lnSpc>
                <a:spcPct val="140000"/>
              </a:lnSpc>
              <a:spcBef>
                <a:spcPts val="0"/>
              </a:spcBef>
              <a:spcAft>
                <a:spcPts val="0"/>
              </a:spcAft>
              <a:buClrTx/>
              <a:buSzPct val="100000"/>
              <a:buFontTx/>
              <a:buNone/>
              <a:defRPr/>
            </a:pPr>
            <a:r>
              <a:rPr kumimoji="0" lang="zh-CN" altLang="en-US" sz="21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加强用药检测监测，提高食品安全生产意识</a:t>
            </a:r>
          </a:p>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果蔬生产</a:t>
            </a:r>
          </a:p>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食品加工</a:t>
            </a:r>
          </a:p>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检测方法</a:t>
            </a:r>
            <a:endPar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40000"/>
              </a:lnSpc>
              <a:spcBef>
                <a:spcPts val="0"/>
              </a:spcBef>
              <a:spcAft>
                <a:spcPts val="0"/>
              </a:spcAft>
              <a:buClrTx/>
              <a:buSzPct val="100000"/>
              <a:buFontTx/>
              <a:buNone/>
              <a:defRPr/>
            </a:pPr>
            <a:endPar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endParaRPr>
          </a:p>
        </p:txBody>
      </p:sp>
      <p:grpSp>
        <p:nvGrpSpPr>
          <p:cNvPr id="23" name="组合 22"/>
          <p:cNvGrpSpPr/>
          <p:nvPr>
            <p:custDataLst>
              <p:tags r:id="rId6"/>
            </p:custDataLst>
          </p:nvPr>
        </p:nvGrpSpPr>
        <p:grpSpPr>
          <a:xfrm>
            <a:off x="4572000" y="2531882"/>
            <a:ext cx="778762" cy="1013933"/>
            <a:chOff x="1757" y="3160"/>
            <a:chExt cx="1394" cy="1819"/>
          </a:xfrm>
        </p:grpSpPr>
        <p:grpSp>
          <p:nvGrpSpPr>
            <p:cNvPr id="24" name="组合 23"/>
            <p:cNvGrpSpPr/>
            <p:nvPr/>
          </p:nvGrpSpPr>
          <p:grpSpPr>
            <a:xfrm>
              <a:off x="1852" y="3706"/>
              <a:ext cx="1191" cy="1273"/>
              <a:chOff x="3720" y="3277"/>
              <a:chExt cx="630" cy="673"/>
            </a:xfrm>
          </p:grpSpPr>
          <p:sp>
            <p:nvSpPr>
              <p:cNvPr id="25" name="Freeform 93"/>
              <p:cNvSpPr/>
              <p:nvPr>
                <p:custDataLst>
                  <p:tags r:id="rId25"/>
                </p:custDataLst>
              </p:nvPr>
            </p:nvSpPr>
            <p:spPr bwMode="auto">
              <a:xfrm>
                <a:off x="3720" y="3277"/>
                <a:ext cx="630" cy="357"/>
              </a:xfrm>
              <a:custGeom>
                <a:avLst/>
                <a:gdLst>
                  <a:gd name="T0" fmla="*/ 475 w 665"/>
                  <a:gd name="T1" fmla="*/ 4 h 376"/>
                  <a:gd name="T2" fmla="*/ 414 w 665"/>
                  <a:gd name="T3" fmla="*/ 55 h 376"/>
                  <a:gd name="T4" fmla="*/ 350 w 665"/>
                  <a:gd name="T5" fmla="*/ 9 h 376"/>
                  <a:gd name="T6" fmla="*/ 301 w 665"/>
                  <a:gd name="T7" fmla="*/ 61 h 376"/>
                  <a:gd name="T8" fmla="*/ 225 w 665"/>
                  <a:gd name="T9" fmla="*/ 23 h 376"/>
                  <a:gd name="T10" fmla="*/ 170 w 665"/>
                  <a:gd name="T11" fmla="*/ 85 h 376"/>
                  <a:gd name="T12" fmla="*/ 122 w 665"/>
                  <a:gd name="T13" fmla="*/ 55 h 376"/>
                  <a:gd name="T14" fmla="*/ 71 w 665"/>
                  <a:gd name="T15" fmla="*/ 72 h 376"/>
                  <a:gd name="T16" fmla="*/ 76 w 665"/>
                  <a:gd name="T17" fmla="*/ 134 h 376"/>
                  <a:gd name="T18" fmla="*/ 6 w 665"/>
                  <a:gd name="T19" fmla="*/ 191 h 376"/>
                  <a:gd name="T20" fmla="*/ 53 w 665"/>
                  <a:gd name="T21" fmla="*/ 260 h 376"/>
                  <a:gd name="T22" fmla="*/ 70 w 665"/>
                  <a:gd name="T23" fmla="*/ 347 h 376"/>
                  <a:gd name="T24" fmla="*/ 148 w 665"/>
                  <a:gd name="T25" fmla="*/ 317 h 376"/>
                  <a:gd name="T26" fmla="*/ 227 w 665"/>
                  <a:gd name="T27" fmla="*/ 370 h 376"/>
                  <a:gd name="T28" fmla="*/ 299 w 665"/>
                  <a:gd name="T29" fmla="*/ 301 h 376"/>
                  <a:gd name="T30" fmla="*/ 377 w 665"/>
                  <a:gd name="T31" fmla="*/ 370 h 376"/>
                  <a:gd name="T32" fmla="*/ 458 w 665"/>
                  <a:gd name="T33" fmla="*/ 308 h 376"/>
                  <a:gd name="T34" fmla="*/ 524 w 665"/>
                  <a:gd name="T35" fmla="*/ 358 h 376"/>
                  <a:gd name="T36" fmla="*/ 564 w 665"/>
                  <a:gd name="T37" fmla="*/ 285 h 376"/>
                  <a:gd name="T38" fmla="*/ 639 w 665"/>
                  <a:gd name="T39" fmla="*/ 291 h 376"/>
                  <a:gd name="T40" fmla="*/ 650 w 665"/>
                  <a:gd name="T41" fmla="*/ 211 h 376"/>
                  <a:gd name="T42" fmla="*/ 579 w 665"/>
                  <a:gd name="T43" fmla="*/ 177 h 376"/>
                  <a:gd name="T44" fmla="*/ 612 w 665"/>
                  <a:gd name="T45" fmla="*/ 152 h 376"/>
                  <a:gd name="T46" fmla="*/ 615 w 665"/>
                  <a:gd name="T47" fmla="*/ 109 h 376"/>
                  <a:gd name="T48" fmla="*/ 567 w 665"/>
                  <a:gd name="T49" fmla="*/ 83 h 376"/>
                  <a:gd name="T50" fmla="*/ 513 w 665"/>
                  <a:gd name="T51" fmla="*/ 100 h 376"/>
                  <a:gd name="T52" fmla="*/ 524 w 665"/>
                  <a:gd name="T53" fmla="*/ 64 h 376"/>
                  <a:gd name="T54" fmla="*/ 475 w 665"/>
                  <a:gd name="T55" fmla="*/ 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376">
                    <a:moveTo>
                      <a:pt x="475" y="4"/>
                    </a:moveTo>
                    <a:cubicBezTo>
                      <a:pt x="446" y="0"/>
                      <a:pt x="418" y="24"/>
                      <a:pt x="414" y="55"/>
                    </a:cubicBezTo>
                    <a:cubicBezTo>
                      <a:pt x="400" y="31"/>
                      <a:pt x="377" y="10"/>
                      <a:pt x="350" y="9"/>
                    </a:cubicBezTo>
                    <a:cubicBezTo>
                      <a:pt x="324" y="8"/>
                      <a:pt x="297" y="33"/>
                      <a:pt x="301" y="61"/>
                    </a:cubicBezTo>
                    <a:cubicBezTo>
                      <a:pt x="283" y="36"/>
                      <a:pt x="254" y="20"/>
                      <a:pt x="225" y="23"/>
                    </a:cubicBezTo>
                    <a:cubicBezTo>
                      <a:pt x="196" y="27"/>
                      <a:pt x="170" y="54"/>
                      <a:pt x="170" y="85"/>
                    </a:cubicBezTo>
                    <a:cubicBezTo>
                      <a:pt x="157" y="71"/>
                      <a:pt x="140" y="59"/>
                      <a:pt x="122" y="55"/>
                    </a:cubicBezTo>
                    <a:cubicBezTo>
                      <a:pt x="103" y="52"/>
                      <a:pt x="83" y="57"/>
                      <a:pt x="71" y="72"/>
                    </a:cubicBezTo>
                    <a:cubicBezTo>
                      <a:pt x="58" y="87"/>
                      <a:pt x="63" y="119"/>
                      <a:pt x="76" y="134"/>
                    </a:cubicBezTo>
                    <a:cubicBezTo>
                      <a:pt x="35" y="122"/>
                      <a:pt x="14" y="155"/>
                      <a:pt x="6" y="191"/>
                    </a:cubicBezTo>
                    <a:cubicBezTo>
                      <a:pt x="0" y="220"/>
                      <a:pt x="14" y="276"/>
                      <a:pt x="53" y="260"/>
                    </a:cubicBezTo>
                    <a:cubicBezTo>
                      <a:pt x="34" y="286"/>
                      <a:pt x="42" y="330"/>
                      <a:pt x="70" y="347"/>
                    </a:cubicBezTo>
                    <a:cubicBezTo>
                      <a:pt x="97" y="363"/>
                      <a:pt x="137" y="349"/>
                      <a:pt x="148" y="317"/>
                    </a:cubicBezTo>
                    <a:cubicBezTo>
                      <a:pt x="154" y="353"/>
                      <a:pt x="193" y="376"/>
                      <a:pt x="227" y="370"/>
                    </a:cubicBezTo>
                    <a:cubicBezTo>
                      <a:pt x="260" y="363"/>
                      <a:pt x="287" y="334"/>
                      <a:pt x="299" y="301"/>
                    </a:cubicBezTo>
                    <a:cubicBezTo>
                      <a:pt x="307" y="338"/>
                      <a:pt x="341" y="368"/>
                      <a:pt x="377" y="370"/>
                    </a:cubicBezTo>
                    <a:cubicBezTo>
                      <a:pt x="413" y="372"/>
                      <a:pt x="449" y="345"/>
                      <a:pt x="458" y="308"/>
                    </a:cubicBezTo>
                    <a:cubicBezTo>
                      <a:pt x="462" y="339"/>
                      <a:pt x="494" y="364"/>
                      <a:pt x="524" y="358"/>
                    </a:cubicBezTo>
                    <a:cubicBezTo>
                      <a:pt x="553" y="351"/>
                      <a:pt x="573" y="315"/>
                      <a:pt x="564" y="285"/>
                    </a:cubicBezTo>
                    <a:cubicBezTo>
                      <a:pt x="582" y="307"/>
                      <a:pt x="618" y="310"/>
                      <a:pt x="639" y="291"/>
                    </a:cubicBezTo>
                    <a:cubicBezTo>
                      <a:pt x="660" y="272"/>
                      <a:pt x="665" y="236"/>
                      <a:pt x="650" y="211"/>
                    </a:cubicBezTo>
                    <a:cubicBezTo>
                      <a:pt x="636" y="185"/>
                      <a:pt x="606" y="172"/>
                      <a:pt x="579" y="177"/>
                    </a:cubicBezTo>
                    <a:cubicBezTo>
                      <a:pt x="592" y="173"/>
                      <a:pt x="605" y="164"/>
                      <a:pt x="612" y="152"/>
                    </a:cubicBezTo>
                    <a:cubicBezTo>
                      <a:pt x="620" y="139"/>
                      <a:pt x="621" y="122"/>
                      <a:pt x="615" y="109"/>
                    </a:cubicBezTo>
                    <a:cubicBezTo>
                      <a:pt x="607" y="91"/>
                      <a:pt x="586" y="82"/>
                      <a:pt x="567" y="83"/>
                    </a:cubicBezTo>
                    <a:cubicBezTo>
                      <a:pt x="547" y="83"/>
                      <a:pt x="531" y="93"/>
                      <a:pt x="513" y="100"/>
                    </a:cubicBezTo>
                    <a:cubicBezTo>
                      <a:pt x="517" y="98"/>
                      <a:pt x="523" y="69"/>
                      <a:pt x="524" y="64"/>
                    </a:cubicBezTo>
                    <a:cubicBezTo>
                      <a:pt x="531" y="25"/>
                      <a:pt x="509" y="7"/>
                      <a:pt x="475" y="4"/>
                    </a:cubicBezTo>
                    <a:close/>
                  </a:path>
                </a:pathLst>
              </a:custGeom>
              <a:solidFill>
                <a:schemeClr val="accent4">
                  <a:lumMod val="40000"/>
                  <a:lumOff val="60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Freeform 97"/>
              <p:cNvSpPr/>
              <p:nvPr>
                <p:custDataLst>
                  <p:tags r:id="rId26"/>
                </p:custDataLst>
              </p:nvPr>
            </p:nvSpPr>
            <p:spPr bwMode="auto">
              <a:xfrm>
                <a:off x="3855" y="3804"/>
                <a:ext cx="38" cy="47"/>
              </a:xfrm>
              <a:custGeom>
                <a:avLst/>
                <a:gdLst>
                  <a:gd name="T0" fmla="*/ 1 w 32"/>
                  <a:gd name="T1" fmla="*/ 18 h 39"/>
                  <a:gd name="T2" fmla="*/ 19 w 32"/>
                  <a:gd name="T3" fmla="*/ 35 h 39"/>
                  <a:gd name="T4" fmla="*/ 28 w 32"/>
                  <a:gd name="T5" fmla="*/ 26 h 39"/>
                  <a:gd name="T6" fmla="*/ 20 w 32"/>
                  <a:gd name="T7" fmla="*/ 2 h 39"/>
                  <a:gd name="T8" fmla="*/ 1 w 32"/>
                  <a:gd name="T9" fmla="*/ 18 h 39"/>
                </a:gdLst>
                <a:ahLst/>
                <a:cxnLst>
                  <a:cxn ang="0">
                    <a:pos x="T0" y="T1"/>
                  </a:cxn>
                  <a:cxn ang="0">
                    <a:pos x="T2" y="T3"/>
                  </a:cxn>
                  <a:cxn ang="0">
                    <a:pos x="T4" y="T5"/>
                  </a:cxn>
                  <a:cxn ang="0">
                    <a:pos x="T6" y="T7"/>
                  </a:cxn>
                  <a:cxn ang="0">
                    <a:pos x="T8" y="T9"/>
                  </a:cxn>
                </a:cxnLst>
                <a:rect l="0" t="0" r="r" b="b"/>
                <a:pathLst>
                  <a:path w="32" h="39">
                    <a:moveTo>
                      <a:pt x="1" y="18"/>
                    </a:moveTo>
                    <a:cubicBezTo>
                      <a:pt x="0" y="27"/>
                      <a:pt x="9" y="39"/>
                      <a:pt x="19" y="35"/>
                    </a:cubicBezTo>
                    <a:cubicBezTo>
                      <a:pt x="23" y="34"/>
                      <a:pt x="26" y="30"/>
                      <a:pt x="28" y="26"/>
                    </a:cubicBezTo>
                    <a:cubicBezTo>
                      <a:pt x="32" y="18"/>
                      <a:pt x="31" y="5"/>
                      <a:pt x="20" y="2"/>
                    </a:cubicBezTo>
                    <a:cubicBezTo>
                      <a:pt x="10" y="0"/>
                      <a:pt x="1" y="9"/>
                      <a:pt x="1" y="18"/>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7" name="Freeform 98"/>
              <p:cNvSpPr/>
              <p:nvPr>
                <p:custDataLst>
                  <p:tags r:id="rId27"/>
                </p:custDataLst>
              </p:nvPr>
            </p:nvSpPr>
            <p:spPr bwMode="auto">
              <a:xfrm>
                <a:off x="4073" y="3900"/>
                <a:ext cx="38" cy="44"/>
              </a:xfrm>
              <a:custGeom>
                <a:avLst/>
                <a:gdLst>
                  <a:gd name="T0" fmla="*/ 0 w 32"/>
                  <a:gd name="T1" fmla="*/ 20 h 37"/>
                  <a:gd name="T2" fmla="*/ 17 w 32"/>
                  <a:gd name="T3" fmla="*/ 35 h 37"/>
                  <a:gd name="T4" fmla="*/ 31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1" y="18"/>
                    </a:cubicBezTo>
                    <a:cubicBezTo>
                      <a:pt x="32" y="8"/>
                      <a:pt x="23" y="0"/>
                      <a:pt x="13" y="2"/>
                    </a:cubicBezTo>
                    <a:cubicBezTo>
                      <a:pt x="6" y="3"/>
                      <a:pt x="0" y="10"/>
                      <a:pt x="0" y="17"/>
                    </a:cubicBezTo>
                    <a:cubicBezTo>
                      <a:pt x="0" y="18"/>
                      <a:pt x="0" y="19"/>
                      <a:pt x="0"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8" name="Freeform 99"/>
              <p:cNvSpPr/>
              <p:nvPr>
                <p:custDataLst>
                  <p:tags r:id="rId28"/>
                </p:custDataLst>
              </p:nvPr>
            </p:nvSpPr>
            <p:spPr bwMode="auto">
              <a:xfrm>
                <a:off x="4248" y="3705"/>
                <a:ext cx="44" cy="54"/>
              </a:xfrm>
              <a:custGeom>
                <a:avLst/>
                <a:gdLst>
                  <a:gd name="T0" fmla="*/ 2 w 37"/>
                  <a:gd name="T1" fmla="*/ 16 h 44"/>
                  <a:gd name="T2" fmla="*/ 4 w 37"/>
                  <a:gd name="T3" fmla="*/ 32 h 44"/>
                  <a:gd name="T4" fmla="*/ 28 w 37"/>
                  <a:gd name="T5" fmla="*/ 37 h 44"/>
                  <a:gd name="T6" fmla="*/ 37 w 37"/>
                  <a:gd name="T7" fmla="*/ 22 h 44"/>
                  <a:gd name="T8" fmla="*/ 34 w 37"/>
                  <a:gd name="T9" fmla="*/ 7 h 44"/>
                  <a:gd name="T10" fmla="*/ 16 w 37"/>
                  <a:gd name="T11" fmla="*/ 1 h 44"/>
                  <a:gd name="T12" fmla="*/ 2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2" y="16"/>
                    </a:moveTo>
                    <a:cubicBezTo>
                      <a:pt x="0" y="21"/>
                      <a:pt x="1" y="27"/>
                      <a:pt x="4" y="32"/>
                    </a:cubicBezTo>
                    <a:cubicBezTo>
                      <a:pt x="9" y="40"/>
                      <a:pt x="20" y="44"/>
                      <a:pt x="28" y="37"/>
                    </a:cubicBezTo>
                    <a:cubicBezTo>
                      <a:pt x="33" y="34"/>
                      <a:pt x="36" y="27"/>
                      <a:pt x="37" y="22"/>
                    </a:cubicBezTo>
                    <a:cubicBezTo>
                      <a:pt x="37" y="17"/>
                      <a:pt x="36" y="11"/>
                      <a:pt x="34" y="7"/>
                    </a:cubicBezTo>
                    <a:cubicBezTo>
                      <a:pt x="30" y="2"/>
                      <a:pt x="22" y="0"/>
                      <a:pt x="16" y="1"/>
                    </a:cubicBezTo>
                    <a:cubicBezTo>
                      <a:pt x="9" y="3"/>
                      <a:pt x="3" y="9"/>
                      <a:pt x="2" y="16"/>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9" name="Freeform 100"/>
              <p:cNvSpPr/>
              <p:nvPr>
                <p:custDataLst>
                  <p:tags r:id="rId29"/>
                </p:custDataLst>
              </p:nvPr>
            </p:nvSpPr>
            <p:spPr bwMode="auto">
              <a:xfrm>
                <a:off x="4091" y="3708"/>
                <a:ext cx="39" cy="44"/>
              </a:xfrm>
              <a:custGeom>
                <a:avLst/>
                <a:gdLst>
                  <a:gd name="T0" fmla="*/ 1 w 33"/>
                  <a:gd name="T1" fmla="*/ 20 h 37"/>
                  <a:gd name="T2" fmla="*/ 18 w 33"/>
                  <a:gd name="T3" fmla="*/ 35 h 37"/>
                  <a:gd name="T4" fmla="*/ 32 w 33"/>
                  <a:gd name="T5" fmla="*/ 18 h 37"/>
                  <a:gd name="T6" fmla="*/ 14 w 33"/>
                  <a:gd name="T7" fmla="*/ 2 h 37"/>
                  <a:gd name="T8" fmla="*/ 1 w 33"/>
                  <a:gd name="T9" fmla="*/ 17 h 37"/>
                  <a:gd name="T10" fmla="*/ 1 w 33"/>
                  <a:gd name="T11" fmla="*/ 20 h 37"/>
                </a:gdLst>
                <a:ahLst/>
                <a:cxnLst>
                  <a:cxn ang="0">
                    <a:pos x="T0" y="T1"/>
                  </a:cxn>
                  <a:cxn ang="0">
                    <a:pos x="T2" y="T3"/>
                  </a:cxn>
                  <a:cxn ang="0">
                    <a:pos x="T4" y="T5"/>
                  </a:cxn>
                  <a:cxn ang="0">
                    <a:pos x="T6" y="T7"/>
                  </a:cxn>
                  <a:cxn ang="0">
                    <a:pos x="T8" y="T9"/>
                  </a:cxn>
                  <a:cxn ang="0">
                    <a:pos x="T10" y="T11"/>
                  </a:cxn>
                </a:cxnLst>
                <a:rect l="0" t="0" r="r" b="b"/>
                <a:pathLst>
                  <a:path w="33" h="37">
                    <a:moveTo>
                      <a:pt x="1" y="20"/>
                    </a:moveTo>
                    <a:cubicBezTo>
                      <a:pt x="2" y="28"/>
                      <a:pt x="9" y="37"/>
                      <a:pt x="18" y="35"/>
                    </a:cubicBezTo>
                    <a:cubicBezTo>
                      <a:pt x="25" y="34"/>
                      <a:pt x="32" y="26"/>
                      <a:pt x="32" y="18"/>
                    </a:cubicBezTo>
                    <a:cubicBezTo>
                      <a:pt x="33" y="8"/>
                      <a:pt x="24" y="0"/>
                      <a:pt x="14" y="2"/>
                    </a:cubicBezTo>
                    <a:cubicBezTo>
                      <a:pt x="7" y="3"/>
                      <a:pt x="1" y="10"/>
                      <a:pt x="1" y="17"/>
                    </a:cubicBezTo>
                    <a:cubicBezTo>
                      <a:pt x="0" y="18"/>
                      <a:pt x="1" y="19"/>
                      <a:pt x="1"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Freeform 101"/>
              <p:cNvSpPr/>
              <p:nvPr>
                <p:custDataLst>
                  <p:tags r:id="rId30"/>
                </p:custDataLst>
              </p:nvPr>
            </p:nvSpPr>
            <p:spPr bwMode="auto">
              <a:xfrm>
                <a:off x="3932" y="3898"/>
                <a:ext cx="44" cy="52"/>
              </a:xfrm>
              <a:custGeom>
                <a:avLst/>
                <a:gdLst>
                  <a:gd name="T0" fmla="*/ 1 w 37"/>
                  <a:gd name="T1" fmla="*/ 16 h 44"/>
                  <a:gd name="T2" fmla="*/ 3 w 37"/>
                  <a:gd name="T3" fmla="*/ 32 h 44"/>
                  <a:gd name="T4" fmla="*/ 28 w 37"/>
                  <a:gd name="T5" fmla="*/ 37 h 44"/>
                  <a:gd name="T6" fmla="*/ 36 w 37"/>
                  <a:gd name="T7" fmla="*/ 22 h 44"/>
                  <a:gd name="T8" fmla="*/ 33 w 37"/>
                  <a:gd name="T9" fmla="*/ 7 h 44"/>
                  <a:gd name="T10" fmla="*/ 16 w 37"/>
                  <a:gd name="T11" fmla="*/ 1 h 44"/>
                  <a:gd name="T12" fmla="*/ 1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16"/>
                    </a:moveTo>
                    <a:cubicBezTo>
                      <a:pt x="0" y="21"/>
                      <a:pt x="0" y="27"/>
                      <a:pt x="3" y="32"/>
                    </a:cubicBezTo>
                    <a:cubicBezTo>
                      <a:pt x="8" y="40"/>
                      <a:pt x="20" y="44"/>
                      <a:pt x="28" y="37"/>
                    </a:cubicBezTo>
                    <a:cubicBezTo>
                      <a:pt x="32" y="34"/>
                      <a:pt x="35" y="27"/>
                      <a:pt x="36" y="22"/>
                    </a:cubicBezTo>
                    <a:cubicBezTo>
                      <a:pt x="37" y="17"/>
                      <a:pt x="36" y="11"/>
                      <a:pt x="33" y="7"/>
                    </a:cubicBezTo>
                    <a:cubicBezTo>
                      <a:pt x="29" y="2"/>
                      <a:pt x="22" y="0"/>
                      <a:pt x="16" y="1"/>
                    </a:cubicBezTo>
                    <a:cubicBezTo>
                      <a:pt x="9" y="3"/>
                      <a:pt x="3" y="9"/>
                      <a:pt x="1" y="1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Freeform 102"/>
              <p:cNvSpPr/>
              <p:nvPr>
                <p:custDataLst>
                  <p:tags r:id="rId31"/>
                </p:custDataLst>
              </p:nvPr>
            </p:nvSpPr>
            <p:spPr bwMode="auto">
              <a:xfrm>
                <a:off x="4017" y="3804"/>
                <a:ext cx="38" cy="47"/>
              </a:xfrm>
              <a:custGeom>
                <a:avLst/>
                <a:gdLst>
                  <a:gd name="T0" fmla="*/ 0 w 32"/>
                  <a:gd name="T1" fmla="*/ 18 h 39"/>
                  <a:gd name="T2" fmla="*/ 19 w 32"/>
                  <a:gd name="T3" fmla="*/ 35 h 39"/>
                  <a:gd name="T4" fmla="*/ 27 w 32"/>
                  <a:gd name="T5" fmla="*/ 26 h 39"/>
                  <a:gd name="T6" fmla="*/ 19 w 32"/>
                  <a:gd name="T7" fmla="*/ 2 h 39"/>
                  <a:gd name="T8" fmla="*/ 0 w 32"/>
                  <a:gd name="T9" fmla="*/ 18 h 39"/>
                </a:gdLst>
                <a:ahLst/>
                <a:cxnLst>
                  <a:cxn ang="0">
                    <a:pos x="T0" y="T1"/>
                  </a:cxn>
                  <a:cxn ang="0">
                    <a:pos x="T2" y="T3"/>
                  </a:cxn>
                  <a:cxn ang="0">
                    <a:pos x="T4" y="T5"/>
                  </a:cxn>
                  <a:cxn ang="0">
                    <a:pos x="T6" y="T7"/>
                  </a:cxn>
                  <a:cxn ang="0">
                    <a:pos x="T8" y="T9"/>
                  </a:cxn>
                </a:cxnLst>
                <a:rect l="0" t="0" r="r" b="b"/>
                <a:pathLst>
                  <a:path w="32" h="39">
                    <a:moveTo>
                      <a:pt x="0" y="18"/>
                    </a:moveTo>
                    <a:cubicBezTo>
                      <a:pt x="0" y="27"/>
                      <a:pt x="9" y="39"/>
                      <a:pt x="19" y="35"/>
                    </a:cubicBezTo>
                    <a:cubicBezTo>
                      <a:pt x="23" y="34"/>
                      <a:pt x="26" y="30"/>
                      <a:pt x="27" y="26"/>
                    </a:cubicBezTo>
                    <a:cubicBezTo>
                      <a:pt x="32" y="18"/>
                      <a:pt x="30" y="5"/>
                      <a:pt x="19" y="2"/>
                    </a:cubicBezTo>
                    <a:cubicBezTo>
                      <a:pt x="10" y="0"/>
                      <a:pt x="1" y="9"/>
                      <a:pt x="0" y="1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103"/>
              <p:cNvSpPr/>
              <p:nvPr>
                <p:custDataLst>
                  <p:tags r:id="rId32"/>
                </p:custDataLst>
              </p:nvPr>
            </p:nvSpPr>
            <p:spPr bwMode="auto">
              <a:xfrm>
                <a:off x="3766" y="3703"/>
                <a:ext cx="52" cy="56"/>
              </a:xfrm>
              <a:custGeom>
                <a:avLst/>
                <a:gdLst>
                  <a:gd name="T0" fmla="*/ 3 w 43"/>
                  <a:gd name="T1" fmla="*/ 22 h 47"/>
                  <a:gd name="T2" fmla="*/ 24 w 43"/>
                  <a:gd name="T3" fmla="*/ 45 h 47"/>
                  <a:gd name="T4" fmla="*/ 41 w 43"/>
                  <a:gd name="T5" fmla="*/ 16 h 47"/>
                  <a:gd name="T6" fmla="*/ 20 w 43"/>
                  <a:gd name="T7" fmla="*/ 3 h 47"/>
                  <a:gd name="T8" fmla="*/ 3 w 43"/>
                  <a:gd name="T9" fmla="*/ 22 h 47"/>
                </a:gdLst>
                <a:ahLst/>
                <a:cxnLst>
                  <a:cxn ang="0">
                    <a:pos x="T0" y="T1"/>
                  </a:cxn>
                  <a:cxn ang="0">
                    <a:pos x="T2" y="T3"/>
                  </a:cxn>
                  <a:cxn ang="0">
                    <a:pos x="T4" y="T5"/>
                  </a:cxn>
                  <a:cxn ang="0">
                    <a:pos x="T6" y="T7"/>
                  </a:cxn>
                  <a:cxn ang="0">
                    <a:pos x="T8" y="T9"/>
                  </a:cxn>
                </a:cxnLst>
                <a:rect l="0" t="0" r="r" b="b"/>
                <a:pathLst>
                  <a:path w="43" h="47">
                    <a:moveTo>
                      <a:pt x="3" y="22"/>
                    </a:moveTo>
                    <a:cubicBezTo>
                      <a:pt x="0" y="35"/>
                      <a:pt x="10" y="47"/>
                      <a:pt x="24" y="45"/>
                    </a:cubicBezTo>
                    <a:cubicBezTo>
                      <a:pt x="37" y="43"/>
                      <a:pt x="43" y="28"/>
                      <a:pt x="41" y="16"/>
                    </a:cubicBezTo>
                    <a:cubicBezTo>
                      <a:pt x="38" y="7"/>
                      <a:pt x="30" y="0"/>
                      <a:pt x="20" y="3"/>
                    </a:cubicBezTo>
                    <a:cubicBezTo>
                      <a:pt x="12" y="6"/>
                      <a:pt x="5" y="14"/>
                      <a:pt x="3" y="2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Freeform 104"/>
              <p:cNvSpPr/>
              <p:nvPr>
                <p:custDataLst>
                  <p:tags r:id="rId33"/>
                </p:custDataLst>
              </p:nvPr>
            </p:nvSpPr>
            <p:spPr bwMode="auto">
              <a:xfrm>
                <a:off x="4178" y="3804"/>
                <a:ext cx="38" cy="44"/>
              </a:xfrm>
              <a:custGeom>
                <a:avLst/>
                <a:gdLst>
                  <a:gd name="T0" fmla="*/ 0 w 32"/>
                  <a:gd name="T1" fmla="*/ 20 h 37"/>
                  <a:gd name="T2" fmla="*/ 17 w 32"/>
                  <a:gd name="T3" fmla="*/ 35 h 37"/>
                  <a:gd name="T4" fmla="*/ 32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2" y="18"/>
                    </a:cubicBezTo>
                    <a:cubicBezTo>
                      <a:pt x="32" y="8"/>
                      <a:pt x="23" y="0"/>
                      <a:pt x="13" y="2"/>
                    </a:cubicBezTo>
                    <a:cubicBezTo>
                      <a:pt x="6" y="3"/>
                      <a:pt x="0" y="10"/>
                      <a:pt x="0" y="17"/>
                    </a:cubicBezTo>
                    <a:cubicBezTo>
                      <a:pt x="0" y="18"/>
                      <a:pt x="0" y="19"/>
                      <a:pt x="0" y="2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Freeform 105"/>
              <p:cNvSpPr/>
              <p:nvPr>
                <p:custDataLst>
                  <p:tags r:id="rId34"/>
                </p:custDataLst>
              </p:nvPr>
            </p:nvSpPr>
            <p:spPr bwMode="auto">
              <a:xfrm>
                <a:off x="3930" y="3708"/>
                <a:ext cx="48" cy="46"/>
              </a:xfrm>
              <a:custGeom>
                <a:avLst/>
                <a:gdLst>
                  <a:gd name="T0" fmla="*/ 6 w 40"/>
                  <a:gd name="T1" fmla="*/ 13 h 38"/>
                  <a:gd name="T2" fmla="*/ 5 w 40"/>
                  <a:gd name="T3" fmla="*/ 16 h 38"/>
                  <a:gd name="T4" fmla="*/ 26 w 40"/>
                  <a:gd name="T5" fmla="*/ 33 h 38"/>
                  <a:gd name="T6" fmla="*/ 20 w 40"/>
                  <a:gd name="T7" fmla="*/ 4 h 38"/>
                  <a:gd name="T8" fmla="*/ 10 w 40"/>
                  <a:gd name="T9" fmla="*/ 9 h 38"/>
                  <a:gd name="T10" fmla="*/ 6 w 40"/>
                  <a:gd name="T11" fmla="*/ 13 h 38"/>
                </a:gdLst>
                <a:ahLst/>
                <a:cxnLst>
                  <a:cxn ang="0">
                    <a:pos x="T0" y="T1"/>
                  </a:cxn>
                  <a:cxn ang="0">
                    <a:pos x="T2" y="T3"/>
                  </a:cxn>
                  <a:cxn ang="0">
                    <a:pos x="T4" y="T5"/>
                  </a:cxn>
                  <a:cxn ang="0">
                    <a:pos x="T6" y="T7"/>
                  </a:cxn>
                  <a:cxn ang="0">
                    <a:pos x="T8" y="T9"/>
                  </a:cxn>
                  <a:cxn ang="0">
                    <a:pos x="T10" y="T11"/>
                  </a:cxn>
                </a:cxnLst>
                <a:rect l="0" t="0" r="r" b="b"/>
                <a:pathLst>
                  <a:path w="40" h="38">
                    <a:moveTo>
                      <a:pt x="6" y="13"/>
                    </a:moveTo>
                    <a:cubicBezTo>
                      <a:pt x="6" y="14"/>
                      <a:pt x="5" y="15"/>
                      <a:pt x="5" y="16"/>
                    </a:cubicBezTo>
                    <a:cubicBezTo>
                      <a:pt x="0" y="28"/>
                      <a:pt x="16" y="38"/>
                      <a:pt x="26" y="33"/>
                    </a:cubicBezTo>
                    <a:cubicBezTo>
                      <a:pt x="40" y="26"/>
                      <a:pt x="37" y="0"/>
                      <a:pt x="20" y="4"/>
                    </a:cubicBezTo>
                    <a:cubicBezTo>
                      <a:pt x="16" y="4"/>
                      <a:pt x="13" y="6"/>
                      <a:pt x="10" y="9"/>
                    </a:cubicBezTo>
                    <a:cubicBezTo>
                      <a:pt x="9" y="10"/>
                      <a:pt x="8" y="11"/>
                      <a:pt x="6" y="1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35" name="文本框 34"/>
            <p:cNvSpPr txBox="1"/>
            <p:nvPr>
              <p:custDataLst>
                <p:tags r:id="rId24"/>
              </p:custDataLst>
            </p:nvPr>
          </p:nvSpPr>
          <p:spPr>
            <a:xfrm>
              <a:off x="1757" y="3160"/>
              <a:ext cx="1394" cy="1274"/>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微软雅黑" panose="020B0503020204020204" charset="-122"/>
                  <a:cs typeface="Arial" panose="020B0604020202020204" pitchFamily="34" charset="0"/>
                </a:rPr>
                <a:t>02</a:t>
              </a:r>
            </a:p>
          </p:txBody>
        </p:sp>
      </p:grpSp>
      <p:sp>
        <p:nvSpPr>
          <p:cNvPr id="36" name="文本框 35"/>
          <p:cNvSpPr txBox="1"/>
          <p:nvPr>
            <p:custDataLst>
              <p:tags r:id="rId7"/>
            </p:custDataLst>
          </p:nvPr>
        </p:nvSpPr>
        <p:spPr>
          <a:xfrm>
            <a:off x="5412740" y="3082925"/>
            <a:ext cx="6388100" cy="1242695"/>
          </a:xfrm>
          <a:prstGeom prst="rect">
            <a:avLst/>
          </a:prstGeom>
          <a:noFill/>
        </p:spPr>
        <p:txBody>
          <a:bodyPr vert="horz" wrap="square" lIns="91440" tIns="45720" rIns="91440" bIns="45720" rtlCol="0" anchor="t" anchorCtr="0">
            <a:normAutofit/>
          </a:bodyPr>
          <a:lstStyle/>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加强监管：对高毒农药加强监管，逐步淘汰剧毒和高残留农药</a:t>
            </a:r>
          </a:p>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推行替代品：推广植物性农药和生物防治技术，减少对化学农药的依赖</a:t>
            </a:r>
            <a:endPar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7" name="文本框 36"/>
          <p:cNvSpPr txBox="1"/>
          <p:nvPr>
            <p:custDataLst>
              <p:tags r:id="rId8"/>
            </p:custDataLst>
          </p:nvPr>
        </p:nvSpPr>
        <p:spPr>
          <a:xfrm>
            <a:off x="5412740" y="2667635"/>
            <a:ext cx="6169660" cy="474345"/>
          </a:xfrm>
          <a:prstGeom prst="rect">
            <a:avLst/>
          </a:prstGeom>
          <a:noFill/>
        </p:spPr>
        <p:txBody>
          <a:bodyPr vert="horz" wrap="square" lIns="91440" tIns="45720" rIns="91440" bIns="4572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21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淘汰高毒农药，优化农药产品结构</a:t>
            </a:r>
            <a:endParaRPr kumimoji="0" lang="zh-CN" altLang="en-US" sz="21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Pct val="100000"/>
              <a:buFontTx/>
              <a:buNone/>
              <a:defRPr/>
            </a:pPr>
            <a:endParaRPr kumimoji="0" lang="zh-CN" altLang="en-US" sz="2100" b="0" i="0" u="none" strike="noStrike" kern="1200" cap="none" spc="13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239" name="组合 238"/>
          <p:cNvGrpSpPr/>
          <p:nvPr>
            <p:custDataLst>
              <p:tags r:id="rId9"/>
            </p:custDataLst>
          </p:nvPr>
        </p:nvGrpSpPr>
        <p:grpSpPr>
          <a:xfrm>
            <a:off x="4593589" y="4372381"/>
            <a:ext cx="778762" cy="1013933"/>
            <a:chOff x="1797" y="3160"/>
            <a:chExt cx="1394" cy="1819"/>
          </a:xfrm>
        </p:grpSpPr>
        <p:grpSp>
          <p:nvGrpSpPr>
            <p:cNvPr id="240" name="组合 239"/>
            <p:cNvGrpSpPr/>
            <p:nvPr/>
          </p:nvGrpSpPr>
          <p:grpSpPr>
            <a:xfrm>
              <a:off x="1852" y="3706"/>
              <a:ext cx="1191" cy="1273"/>
              <a:chOff x="3720" y="3277"/>
              <a:chExt cx="630" cy="673"/>
            </a:xfrm>
          </p:grpSpPr>
          <p:sp>
            <p:nvSpPr>
              <p:cNvPr id="241" name="Freeform 93"/>
              <p:cNvSpPr/>
              <p:nvPr>
                <p:custDataLst>
                  <p:tags r:id="rId14"/>
                </p:custDataLst>
              </p:nvPr>
            </p:nvSpPr>
            <p:spPr bwMode="auto">
              <a:xfrm>
                <a:off x="3720" y="3277"/>
                <a:ext cx="630" cy="357"/>
              </a:xfrm>
              <a:custGeom>
                <a:avLst/>
                <a:gdLst>
                  <a:gd name="T0" fmla="*/ 475 w 665"/>
                  <a:gd name="T1" fmla="*/ 4 h 376"/>
                  <a:gd name="T2" fmla="*/ 414 w 665"/>
                  <a:gd name="T3" fmla="*/ 55 h 376"/>
                  <a:gd name="T4" fmla="*/ 350 w 665"/>
                  <a:gd name="T5" fmla="*/ 9 h 376"/>
                  <a:gd name="T6" fmla="*/ 301 w 665"/>
                  <a:gd name="T7" fmla="*/ 61 h 376"/>
                  <a:gd name="T8" fmla="*/ 225 w 665"/>
                  <a:gd name="T9" fmla="*/ 23 h 376"/>
                  <a:gd name="T10" fmla="*/ 170 w 665"/>
                  <a:gd name="T11" fmla="*/ 85 h 376"/>
                  <a:gd name="T12" fmla="*/ 122 w 665"/>
                  <a:gd name="T13" fmla="*/ 55 h 376"/>
                  <a:gd name="T14" fmla="*/ 71 w 665"/>
                  <a:gd name="T15" fmla="*/ 72 h 376"/>
                  <a:gd name="T16" fmla="*/ 76 w 665"/>
                  <a:gd name="T17" fmla="*/ 134 h 376"/>
                  <a:gd name="T18" fmla="*/ 6 w 665"/>
                  <a:gd name="T19" fmla="*/ 191 h 376"/>
                  <a:gd name="T20" fmla="*/ 53 w 665"/>
                  <a:gd name="T21" fmla="*/ 260 h 376"/>
                  <a:gd name="T22" fmla="*/ 70 w 665"/>
                  <a:gd name="T23" fmla="*/ 347 h 376"/>
                  <a:gd name="T24" fmla="*/ 148 w 665"/>
                  <a:gd name="T25" fmla="*/ 317 h 376"/>
                  <a:gd name="T26" fmla="*/ 227 w 665"/>
                  <a:gd name="T27" fmla="*/ 370 h 376"/>
                  <a:gd name="T28" fmla="*/ 299 w 665"/>
                  <a:gd name="T29" fmla="*/ 301 h 376"/>
                  <a:gd name="T30" fmla="*/ 377 w 665"/>
                  <a:gd name="T31" fmla="*/ 370 h 376"/>
                  <a:gd name="T32" fmla="*/ 458 w 665"/>
                  <a:gd name="T33" fmla="*/ 308 h 376"/>
                  <a:gd name="T34" fmla="*/ 524 w 665"/>
                  <a:gd name="T35" fmla="*/ 358 h 376"/>
                  <a:gd name="T36" fmla="*/ 564 w 665"/>
                  <a:gd name="T37" fmla="*/ 285 h 376"/>
                  <a:gd name="T38" fmla="*/ 639 w 665"/>
                  <a:gd name="T39" fmla="*/ 291 h 376"/>
                  <a:gd name="T40" fmla="*/ 650 w 665"/>
                  <a:gd name="T41" fmla="*/ 211 h 376"/>
                  <a:gd name="T42" fmla="*/ 579 w 665"/>
                  <a:gd name="T43" fmla="*/ 177 h 376"/>
                  <a:gd name="T44" fmla="*/ 612 w 665"/>
                  <a:gd name="T45" fmla="*/ 152 h 376"/>
                  <a:gd name="T46" fmla="*/ 615 w 665"/>
                  <a:gd name="T47" fmla="*/ 109 h 376"/>
                  <a:gd name="T48" fmla="*/ 567 w 665"/>
                  <a:gd name="T49" fmla="*/ 83 h 376"/>
                  <a:gd name="T50" fmla="*/ 513 w 665"/>
                  <a:gd name="T51" fmla="*/ 100 h 376"/>
                  <a:gd name="T52" fmla="*/ 524 w 665"/>
                  <a:gd name="T53" fmla="*/ 64 h 376"/>
                  <a:gd name="T54" fmla="*/ 475 w 665"/>
                  <a:gd name="T55" fmla="*/ 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5" h="376">
                    <a:moveTo>
                      <a:pt x="475" y="4"/>
                    </a:moveTo>
                    <a:cubicBezTo>
                      <a:pt x="446" y="0"/>
                      <a:pt x="418" y="24"/>
                      <a:pt x="414" y="55"/>
                    </a:cubicBezTo>
                    <a:cubicBezTo>
                      <a:pt x="400" y="31"/>
                      <a:pt x="377" y="10"/>
                      <a:pt x="350" y="9"/>
                    </a:cubicBezTo>
                    <a:cubicBezTo>
                      <a:pt x="324" y="8"/>
                      <a:pt x="297" y="33"/>
                      <a:pt x="301" y="61"/>
                    </a:cubicBezTo>
                    <a:cubicBezTo>
                      <a:pt x="283" y="36"/>
                      <a:pt x="254" y="20"/>
                      <a:pt x="225" y="23"/>
                    </a:cubicBezTo>
                    <a:cubicBezTo>
                      <a:pt x="196" y="27"/>
                      <a:pt x="170" y="54"/>
                      <a:pt x="170" y="85"/>
                    </a:cubicBezTo>
                    <a:cubicBezTo>
                      <a:pt x="157" y="71"/>
                      <a:pt x="140" y="59"/>
                      <a:pt x="122" y="55"/>
                    </a:cubicBezTo>
                    <a:cubicBezTo>
                      <a:pt x="103" y="52"/>
                      <a:pt x="83" y="57"/>
                      <a:pt x="71" y="72"/>
                    </a:cubicBezTo>
                    <a:cubicBezTo>
                      <a:pt x="58" y="87"/>
                      <a:pt x="63" y="119"/>
                      <a:pt x="76" y="134"/>
                    </a:cubicBezTo>
                    <a:cubicBezTo>
                      <a:pt x="35" y="122"/>
                      <a:pt x="14" y="155"/>
                      <a:pt x="6" y="191"/>
                    </a:cubicBezTo>
                    <a:cubicBezTo>
                      <a:pt x="0" y="220"/>
                      <a:pt x="14" y="276"/>
                      <a:pt x="53" y="260"/>
                    </a:cubicBezTo>
                    <a:cubicBezTo>
                      <a:pt x="34" y="286"/>
                      <a:pt x="42" y="330"/>
                      <a:pt x="70" y="347"/>
                    </a:cubicBezTo>
                    <a:cubicBezTo>
                      <a:pt x="97" y="363"/>
                      <a:pt x="137" y="349"/>
                      <a:pt x="148" y="317"/>
                    </a:cubicBezTo>
                    <a:cubicBezTo>
                      <a:pt x="154" y="353"/>
                      <a:pt x="193" y="376"/>
                      <a:pt x="227" y="370"/>
                    </a:cubicBezTo>
                    <a:cubicBezTo>
                      <a:pt x="260" y="363"/>
                      <a:pt x="287" y="334"/>
                      <a:pt x="299" y="301"/>
                    </a:cubicBezTo>
                    <a:cubicBezTo>
                      <a:pt x="307" y="338"/>
                      <a:pt x="341" y="368"/>
                      <a:pt x="377" y="370"/>
                    </a:cubicBezTo>
                    <a:cubicBezTo>
                      <a:pt x="413" y="372"/>
                      <a:pt x="449" y="345"/>
                      <a:pt x="458" y="308"/>
                    </a:cubicBezTo>
                    <a:cubicBezTo>
                      <a:pt x="462" y="339"/>
                      <a:pt x="494" y="364"/>
                      <a:pt x="524" y="358"/>
                    </a:cubicBezTo>
                    <a:cubicBezTo>
                      <a:pt x="553" y="351"/>
                      <a:pt x="573" y="315"/>
                      <a:pt x="564" y="285"/>
                    </a:cubicBezTo>
                    <a:cubicBezTo>
                      <a:pt x="582" y="307"/>
                      <a:pt x="618" y="310"/>
                      <a:pt x="639" y="291"/>
                    </a:cubicBezTo>
                    <a:cubicBezTo>
                      <a:pt x="660" y="272"/>
                      <a:pt x="665" y="236"/>
                      <a:pt x="650" y="211"/>
                    </a:cubicBezTo>
                    <a:cubicBezTo>
                      <a:pt x="636" y="185"/>
                      <a:pt x="606" y="172"/>
                      <a:pt x="579" y="177"/>
                    </a:cubicBezTo>
                    <a:cubicBezTo>
                      <a:pt x="592" y="173"/>
                      <a:pt x="605" y="164"/>
                      <a:pt x="612" y="152"/>
                    </a:cubicBezTo>
                    <a:cubicBezTo>
                      <a:pt x="620" y="139"/>
                      <a:pt x="621" y="122"/>
                      <a:pt x="615" y="109"/>
                    </a:cubicBezTo>
                    <a:cubicBezTo>
                      <a:pt x="607" y="91"/>
                      <a:pt x="586" y="82"/>
                      <a:pt x="567" y="83"/>
                    </a:cubicBezTo>
                    <a:cubicBezTo>
                      <a:pt x="547" y="83"/>
                      <a:pt x="531" y="93"/>
                      <a:pt x="513" y="100"/>
                    </a:cubicBezTo>
                    <a:cubicBezTo>
                      <a:pt x="517" y="98"/>
                      <a:pt x="523" y="69"/>
                      <a:pt x="524" y="64"/>
                    </a:cubicBezTo>
                    <a:cubicBezTo>
                      <a:pt x="531" y="25"/>
                      <a:pt x="509" y="7"/>
                      <a:pt x="475" y="4"/>
                    </a:cubicBezTo>
                    <a:close/>
                  </a:path>
                </a:pathLst>
              </a:custGeom>
              <a:solidFill>
                <a:schemeClr val="accent4">
                  <a:lumMod val="40000"/>
                  <a:lumOff val="60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2" name="Freeform 97"/>
              <p:cNvSpPr/>
              <p:nvPr>
                <p:custDataLst>
                  <p:tags r:id="rId15"/>
                </p:custDataLst>
              </p:nvPr>
            </p:nvSpPr>
            <p:spPr bwMode="auto">
              <a:xfrm>
                <a:off x="3855" y="3804"/>
                <a:ext cx="38" cy="47"/>
              </a:xfrm>
              <a:custGeom>
                <a:avLst/>
                <a:gdLst>
                  <a:gd name="T0" fmla="*/ 1 w 32"/>
                  <a:gd name="T1" fmla="*/ 18 h 39"/>
                  <a:gd name="T2" fmla="*/ 19 w 32"/>
                  <a:gd name="T3" fmla="*/ 35 h 39"/>
                  <a:gd name="T4" fmla="*/ 28 w 32"/>
                  <a:gd name="T5" fmla="*/ 26 h 39"/>
                  <a:gd name="T6" fmla="*/ 20 w 32"/>
                  <a:gd name="T7" fmla="*/ 2 h 39"/>
                  <a:gd name="T8" fmla="*/ 1 w 32"/>
                  <a:gd name="T9" fmla="*/ 18 h 39"/>
                </a:gdLst>
                <a:ahLst/>
                <a:cxnLst>
                  <a:cxn ang="0">
                    <a:pos x="T0" y="T1"/>
                  </a:cxn>
                  <a:cxn ang="0">
                    <a:pos x="T2" y="T3"/>
                  </a:cxn>
                  <a:cxn ang="0">
                    <a:pos x="T4" y="T5"/>
                  </a:cxn>
                  <a:cxn ang="0">
                    <a:pos x="T6" y="T7"/>
                  </a:cxn>
                  <a:cxn ang="0">
                    <a:pos x="T8" y="T9"/>
                  </a:cxn>
                </a:cxnLst>
                <a:rect l="0" t="0" r="r" b="b"/>
                <a:pathLst>
                  <a:path w="32" h="39">
                    <a:moveTo>
                      <a:pt x="1" y="18"/>
                    </a:moveTo>
                    <a:cubicBezTo>
                      <a:pt x="0" y="27"/>
                      <a:pt x="9" y="39"/>
                      <a:pt x="19" y="35"/>
                    </a:cubicBezTo>
                    <a:cubicBezTo>
                      <a:pt x="23" y="34"/>
                      <a:pt x="26" y="30"/>
                      <a:pt x="28" y="26"/>
                    </a:cubicBezTo>
                    <a:cubicBezTo>
                      <a:pt x="32" y="18"/>
                      <a:pt x="31" y="5"/>
                      <a:pt x="20" y="2"/>
                    </a:cubicBezTo>
                    <a:cubicBezTo>
                      <a:pt x="10" y="0"/>
                      <a:pt x="1" y="9"/>
                      <a:pt x="1" y="18"/>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3" name="Freeform 98"/>
              <p:cNvSpPr/>
              <p:nvPr>
                <p:custDataLst>
                  <p:tags r:id="rId16"/>
                </p:custDataLst>
              </p:nvPr>
            </p:nvSpPr>
            <p:spPr bwMode="auto">
              <a:xfrm>
                <a:off x="4073" y="3900"/>
                <a:ext cx="38" cy="44"/>
              </a:xfrm>
              <a:custGeom>
                <a:avLst/>
                <a:gdLst>
                  <a:gd name="T0" fmla="*/ 0 w 32"/>
                  <a:gd name="T1" fmla="*/ 20 h 37"/>
                  <a:gd name="T2" fmla="*/ 17 w 32"/>
                  <a:gd name="T3" fmla="*/ 35 h 37"/>
                  <a:gd name="T4" fmla="*/ 31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1" y="18"/>
                    </a:cubicBezTo>
                    <a:cubicBezTo>
                      <a:pt x="32" y="8"/>
                      <a:pt x="23" y="0"/>
                      <a:pt x="13" y="2"/>
                    </a:cubicBezTo>
                    <a:cubicBezTo>
                      <a:pt x="6" y="3"/>
                      <a:pt x="0" y="10"/>
                      <a:pt x="0" y="17"/>
                    </a:cubicBezTo>
                    <a:cubicBezTo>
                      <a:pt x="0" y="18"/>
                      <a:pt x="0" y="19"/>
                      <a:pt x="0"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4" name="Freeform 99"/>
              <p:cNvSpPr/>
              <p:nvPr>
                <p:custDataLst>
                  <p:tags r:id="rId17"/>
                </p:custDataLst>
              </p:nvPr>
            </p:nvSpPr>
            <p:spPr bwMode="auto">
              <a:xfrm>
                <a:off x="4248" y="3705"/>
                <a:ext cx="44" cy="54"/>
              </a:xfrm>
              <a:custGeom>
                <a:avLst/>
                <a:gdLst>
                  <a:gd name="T0" fmla="*/ 2 w 37"/>
                  <a:gd name="T1" fmla="*/ 16 h 44"/>
                  <a:gd name="T2" fmla="*/ 4 w 37"/>
                  <a:gd name="T3" fmla="*/ 32 h 44"/>
                  <a:gd name="T4" fmla="*/ 28 w 37"/>
                  <a:gd name="T5" fmla="*/ 37 h 44"/>
                  <a:gd name="T6" fmla="*/ 37 w 37"/>
                  <a:gd name="T7" fmla="*/ 22 h 44"/>
                  <a:gd name="T8" fmla="*/ 34 w 37"/>
                  <a:gd name="T9" fmla="*/ 7 h 44"/>
                  <a:gd name="T10" fmla="*/ 16 w 37"/>
                  <a:gd name="T11" fmla="*/ 1 h 44"/>
                  <a:gd name="T12" fmla="*/ 2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2" y="16"/>
                    </a:moveTo>
                    <a:cubicBezTo>
                      <a:pt x="0" y="21"/>
                      <a:pt x="1" y="27"/>
                      <a:pt x="4" y="32"/>
                    </a:cubicBezTo>
                    <a:cubicBezTo>
                      <a:pt x="9" y="40"/>
                      <a:pt x="20" y="44"/>
                      <a:pt x="28" y="37"/>
                    </a:cubicBezTo>
                    <a:cubicBezTo>
                      <a:pt x="33" y="34"/>
                      <a:pt x="36" y="27"/>
                      <a:pt x="37" y="22"/>
                    </a:cubicBezTo>
                    <a:cubicBezTo>
                      <a:pt x="37" y="17"/>
                      <a:pt x="36" y="11"/>
                      <a:pt x="34" y="7"/>
                    </a:cubicBezTo>
                    <a:cubicBezTo>
                      <a:pt x="30" y="2"/>
                      <a:pt x="22" y="0"/>
                      <a:pt x="16" y="1"/>
                    </a:cubicBezTo>
                    <a:cubicBezTo>
                      <a:pt x="9" y="3"/>
                      <a:pt x="3" y="9"/>
                      <a:pt x="2" y="16"/>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5" name="Freeform 100"/>
              <p:cNvSpPr/>
              <p:nvPr>
                <p:custDataLst>
                  <p:tags r:id="rId18"/>
                </p:custDataLst>
              </p:nvPr>
            </p:nvSpPr>
            <p:spPr bwMode="auto">
              <a:xfrm>
                <a:off x="4091" y="3708"/>
                <a:ext cx="39" cy="44"/>
              </a:xfrm>
              <a:custGeom>
                <a:avLst/>
                <a:gdLst>
                  <a:gd name="T0" fmla="*/ 1 w 33"/>
                  <a:gd name="T1" fmla="*/ 20 h 37"/>
                  <a:gd name="T2" fmla="*/ 18 w 33"/>
                  <a:gd name="T3" fmla="*/ 35 h 37"/>
                  <a:gd name="T4" fmla="*/ 32 w 33"/>
                  <a:gd name="T5" fmla="*/ 18 h 37"/>
                  <a:gd name="T6" fmla="*/ 14 w 33"/>
                  <a:gd name="T7" fmla="*/ 2 h 37"/>
                  <a:gd name="T8" fmla="*/ 1 w 33"/>
                  <a:gd name="T9" fmla="*/ 17 h 37"/>
                  <a:gd name="T10" fmla="*/ 1 w 33"/>
                  <a:gd name="T11" fmla="*/ 20 h 37"/>
                </a:gdLst>
                <a:ahLst/>
                <a:cxnLst>
                  <a:cxn ang="0">
                    <a:pos x="T0" y="T1"/>
                  </a:cxn>
                  <a:cxn ang="0">
                    <a:pos x="T2" y="T3"/>
                  </a:cxn>
                  <a:cxn ang="0">
                    <a:pos x="T4" y="T5"/>
                  </a:cxn>
                  <a:cxn ang="0">
                    <a:pos x="T6" y="T7"/>
                  </a:cxn>
                  <a:cxn ang="0">
                    <a:pos x="T8" y="T9"/>
                  </a:cxn>
                  <a:cxn ang="0">
                    <a:pos x="T10" y="T11"/>
                  </a:cxn>
                </a:cxnLst>
                <a:rect l="0" t="0" r="r" b="b"/>
                <a:pathLst>
                  <a:path w="33" h="37">
                    <a:moveTo>
                      <a:pt x="1" y="20"/>
                    </a:moveTo>
                    <a:cubicBezTo>
                      <a:pt x="2" y="28"/>
                      <a:pt x="9" y="37"/>
                      <a:pt x="18" y="35"/>
                    </a:cubicBezTo>
                    <a:cubicBezTo>
                      <a:pt x="25" y="34"/>
                      <a:pt x="32" y="26"/>
                      <a:pt x="32" y="18"/>
                    </a:cubicBezTo>
                    <a:cubicBezTo>
                      <a:pt x="33" y="8"/>
                      <a:pt x="24" y="0"/>
                      <a:pt x="14" y="2"/>
                    </a:cubicBezTo>
                    <a:cubicBezTo>
                      <a:pt x="7" y="3"/>
                      <a:pt x="1" y="10"/>
                      <a:pt x="1" y="17"/>
                    </a:cubicBezTo>
                    <a:cubicBezTo>
                      <a:pt x="0" y="18"/>
                      <a:pt x="1" y="19"/>
                      <a:pt x="1" y="20"/>
                    </a:cubicBez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6" name="Freeform 101"/>
              <p:cNvSpPr/>
              <p:nvPr>
                <p:custDataLst>
                  <p:tags r:id="rId19"/>
                </p:custDataLst>
              </p:nvPr>
            </p:nvSpPr>
            <p:spPr bwMode="auto">
              <a:xfrm>
                <a:off x="3932" y="3898"/>
                <a:ext cx="44" cy="52"/>
              </a:xfrm>
              <a:custGeom>
                <a:avLst/>
                <a:gdLst>
                  <a:gd name="T0" fmla="*/ 1 w 37"/>
                  <a:gd name="T1" fmla="*/ 16 h 44"/>
                  <a:gd name="T2" fmla="*/ 3 w 37"/>
                  <a:gd name="T3" fmla="*/ 32 h 44"/>
                  <a:gd name="T4" fmla="*/ 28 w 37"/>
                  <a:gd name="T5" fmla="*/ 37 h 44"/>
                  <a:gd name="T6" fmla="*/ 36 w 37"/>
                  <a:gd name="T7" fmla="*/ 22 h 44"/>
                  <a:gd name="T8" fmla="*/ 33 w 37"/>
                  <a:gd name="T9" fmla="*/ 7 h 44"/>
                  <a:gd name="T10" fmla="*/ 16 w 37"/>
                  <a:gd name="T11" fmla="*/ 1 h 44"/>
                  <a:gd name="T12" fmla="*/ 1 w 37"/>
                  <a:gd name="T13" fmla="*/ 16 h 44"/>
                </a:gdLst>
                <a:ahLst/>
                <a:cxnLst>
                  <a:cxn ang="0">
                    <a:pos x="T0" y="T1"/>
                  </a:cxn>
                  <a:cxn ang="0">
                    <a:pos x="T2" y="T3"/>
                  </a:cxn>
                  <a:cxn ang="0">
                    <a:pos x="T4" y="T5"/>
                  </a:cxn>
                  <a:cxn ang="0">
                    <a:pos x="T6" y="T7"/>
                  </a:cxn>
                  <a:cxn ang="0">
                    <a:pos x="T8" y="T9"/>
                  </a:cxn>
                  <a:cxn ang="0">
                    <a:pos x="T10" y="T11"/>
                  </a:cxn>
                  <a:cxn ang="0">
                    <a:pos x="T12" y="T13"/>
                  </a:cxn>
                </a:cxnLst>
                <a:rect l="0" t="0" r="r" b="b"/>
                <a:pathLst>
                  <a:path w="37" h="44">
                    <a:moveTo>
                      <a:pt x="1" y="16"/>
                    </a:moveTo>
                    <a:cubicBezTo>
                      <a:pt x="0" y="21"/>
                      <a:pt x="0" y="27"/>
                      <a:pt x="3" y="32"/>
                    </a:cubicBezTo>
                    <a:cubicBezTo>
                      <a:pt x="8" y="40"/>
                      <a:pt x="20" y="44"/>
                      <a:pt x="28" y="37"/>
                    </a:cubicBezTo>
                    <a:cubicBezTo>
                      <a:pt x="32" y="34"/>
                      <a:pt x="35" y="27"/>
                      <a:pt x="36" y="22"/>
                    </a:cubicBezTo>
                    <a:cubicBezTo>
                      <a:pt x="37" y="17"/>
                      <a:pt x="36" y="11"/>
                      <a:pt x="33" y="7"/>
                    </a:cubicBezTo>
                    <a:cubicBezTo>
                      <a:pt x="29" y="2"/>
                      <a:pt x="22" y="0"/>
                      <a:pt x="16" y="1"/>
                    </a:cubicBezTo>
                    <a:cubicBezTo>
                      <a:pt x="9" y="3"/>
                      <a:pt x="3" y="9"/>
                      <a:pt x="1" y="16"/>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7" name="Freeform 102"/>
              <p:cNvSpPr/>
              <p:nvPr>
                <p:custDataLst>
                  <p:tags r:id="rId20"/>
                </p:custDataLst>
              </p:nvPr>
            </p:nvSpPr>
            <p:spPr bwMode="auto">
              <a:xfrm>
                <a:off x="4017" y="3804"/>
                <a:ext cx="38" cy="47"/>
              </a:xfrm>
              <a:custGeom>
                <a:avLst/>
                <a:gdLst>
                  <a:gd name="T0" fmla="*/ 0 w 32"/>
                  <a:gd name="T1" fmla="*/ 18 h 39"/>
                  <a:gd name="T2" fmla="*/ 19 w 32"/>
                  <a:gd name="T3" fmla="*/ 35 h 39"/>
                  <a:gd name="T4" fmla="*/ 27 w 32"/>
                  <a:gd name="T5" fmla="*/ 26 h 39"/>
                  <a:gd name="T6" fmla="*/ 19 w 32"/>
                  <a:gd name="T7" fmla="*/ 2 h 39"/>
                  <a:gd name="T8" fmla="*/ 0 w 32"/>
                  <a:gd name="T9" fmla="*/ 18 h 39"/>
                </a:gdLst>
                <a:ahLst/>
                <a:cxnLst>
                  <a:cxn ang="0">
                    <a:pos x="T0" y="T1"/>
                  </a:cxn>
                  <a:cxn ang="0">
                    <a:pos x="T2" y="T3"/>
                  </a:cxn>
                  <a:cxn ang="0">
                    <a:pos x="T4" y="T5"/>
                  </a:cxn>
                  <a:cxn ang="0">
                    <a:pos x="T6" y="T7"/>
                  </a:cxn>
                  <a:cxn ang="0">
                    <a:pos x="T8" y="T9"/>
                  </a:cxn>
                </a:cxnLst>
                <a:rect l="0" t="0" r="r" b="b"/>
                <a:pathLst>
                  <a:path w="32" h="39">
                    <a:moveTo>
                      <a:pt x="0" y="18"/>
                    </a:moveTo>
                    <a:cubicBezTo>
                      <a:pt x="0" y="27"/>
                      <a:pt x="9" y="39"/>
                      <a:pt x="19" y="35"/>
                    </a:cubicBezTo>
                    <a:cubicBezTo>
                      <a:pt x="23" y="34"/>
                      <a:pt x="26" y="30"/>
                      <a:pt x="27" y="26"/>
                    </a:cubicBezTo>
                    <a:cubicBezTo>
                      <a:pt x="32" y="18"/>
                      <a:pt x="30" y="5"/>
                      <a:pt x="19" y="2"/>
                    </a:cubicBezTo>
                    <a:cubicBezTo>
                      <a:pt x="10" y="0"/>
                      <a:pt x="1" y="9"/>
                      <a:pt x="0" y="18"/>
                    </a:cubicBez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8" name="Freeform 103"/>
              <p:cNvSpPr/>
              <p:nvPr>
                <p:custDataLst>
                  <p:tags r:id="rId21"/>
                </p:custDataLst>
              </p:nvPr>
            </p:nvSpPr>
            <p:spPr bwMode="auto">
              <a:xfrm>
                <a:off x="3766" y="3703"/>
                <a:ext cx="52" cy="56"/>
              </a:xfrm>
              <a:custGeom>
                <a:avLst/>
                <a:gdLst>
                  <a:gd name="T0" fmla="*/ 3 w 43"/>
                  <a:gd name="T1" fmla="*/ 22 h 47"/>
                  <a:gd name="T2" fmla="*/ 24 w 43"/>
                  <a:gd name="T3" fmla="*/ 45 h 47"/>
                  <a:gd name="T4" fmla="*/ 41 w 43"/>
                  <a:gd name="T5" fmla="*/ 16 h 47"/>
                  <a:gd name="T6" fmla="*/ 20 w 43"/>
                  <a:gd name="T7" fmla="*/ 3 h 47"/>
                  <a:gd name="T8" fmla="*/ 3 w 43"/>
                  <a:gd name="T9" fmla="*/ 22 h 47"/>
                </a:gdLst>
                <a:ahLst/>
                <a:cxnLst>
                  <a:cxn ang="0">
                    <a:pos x="T0" y="T1"/>
                  </a:cxn>
                  <a:cxn ang="0">
                    <a:pos x="T2" y="T3"/>
                  </a:cxn>
                  <a:cxn ang="0">
                    <a:pos x="T4" y="T5"/>
                  </a:cxn>
                  <a:cxn ang="0">
                    <a:pos x="T6" y="T7"/>
                  </a:cxn>
                  <a:cxn ang="0">
                    <a:pos x="T8" y="T9"/>
                  </a:cxn>
                </a:cxnLst>
                <a:rect l="0" t="0" r="r" b="b"/>
                <a:pathLst>
                  <a:path w="43" h="47">
                    <a:moveTo>
                      <a:pt x="3" y="22"/>
                    </a:moveTo>
                    <a:cubicBezTo>
                      <a:pt x="0" y="35"/>
                      <a:pt x="10" y="47"/>
                      <a:pt x="24" y="45"/>
                    </a:cubicBezTo>
                    <a:cubicBezTo>
                      <a:pt x="37" y="43"/>
                      <a:pt x="43" y="28"/>
                      <a:pt x="41" y="16"/>
                    </a:cubicBezTo>
                    <a:cubicBezTo>
                      <a:pt x="38" y="7"/>
                      <a:pt x="30" y="0"/>
                      <a:pt x="20" y="3"/>
                    </a:cubicBezTo>
                    <a:cubicBezTo>
                      <a:pt x="12" y="6"/>
                      <a:pt x="5" y="14"/>
                      <a:pt x="3" y="22"/>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49" name="Freeform 104"/>
              <p:cNvSpPr/>
              <p:nvPr>
                <p:custDataLst>
                  <p:tags r:id="rId22"/>
                </p:custDataLst>
              </p:nvPr>
            </p:nvSpPr>
            <p:spPr bwMode="auto">
              <a:xfrm>
                <a:off x="4178" y="3804"/>
                <a:ext cx="38" cy="44"/>
              </a:xfrm>
              <a:custGeom>
                <a:avLst/>
                <a:gdLst>
                  <a:gd name="T0" fmla="*/ 0 w 32"/>
                  <a:gd name="T1" fmla="*/ 20 h 37"/>
                  <a:gd name="T2" fmla="*/ 17 w 32"/>
                  <a:gd name="T3" fmla="*/ 35 h 37"/>
                  <a:gd name="T4" fmla="*/ 32 w 32"/>
                  <a:gd name="T5" fmla="*/ 18 h 37"/>
                  <a:gd name="T6" fmla="*/ 13 w 32"/>
                  <a:gd name="T7" fmla="*/ 2 h 37"/>
                  <a:gd name="T8" fmla="*/ 0 w 32"/>
                  <a:gd name="T9" fmla="*/ 17 h 37"/>
                  <a:gd name="T10" fmla="*/ 0 w 32"/>
                  <a:gd name="T11" fmla="*/ 20 h 37"/>
                </a:gdLst>
                <a:ahLst/>
                <a:cxnLst>
                  <a:cxn ang="0">
                    <a:pos x="T0" y="T1"/>
                  </a:cxn>
                  <a:cxn ang="0">
                    <a:pos x="T2" y="T3"/>
                  </a:cxn>
                  <a:cxn ang="0">
                    <a:pos x="T4" y="T5"/>
                  </a:cxn>
                  <a:cxn ang="0">
                    <a:pos x="T6" y="T7"/>
                  </a:cxn>
                  <a:cxn ang="0">
                    <a:pos x="T8" y="T9"/>
                  </a:cxn>
                  <a:cxn ang="0">
                    <a:pos x="T10" y="T11"/>
                  </a:cxn>
                </a:cxnLst>
                <a:rect l="0" t="0" r="r" b="b"/>
                <a:pathLst>
                  <a:path w="32" h="37">
                    <a:moveTo>
                      <a:pt x="0" y="20"/>
                    </a:moveTo>
                    <a:cubicBezTo>
                      <a:pt x="1" y="28"/>
                      <a:pt x="9" y="37"/>
                      <a:pt x="17" y="35"/>
                    </a:cubicBezTo>
                    <a:cubicBezTo>
                      <a:pt x="24" y="34"/>
                      <a:pt x="31" y="26"/>
                      <a:pt x="32" y="18"/>
                    </a:cubicBezTo>
                    <a:cubicBezTo>
                      <a:pt x="32" y="8"/>
                      <a:pt x="23" y="0"/>
                      <a:pt x="13" y="2"/>
                    </a:cubicBezTo>
                    <a:cubicBezTo>
                      <a:pt x="6" y="3"/>
                      <a:pt x="0" y="10"/>
                      <a:pt x="0" y="17"/>
                    </a:cubicBezTo>
                    <a:cubicBezTo>
                      <a:pt x="0" y="18"/>
                      <a:pt x="0" y="19"/>
                      <a:pt x="0" y="20"/>
                    </a:cubicBez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50" name="Freeform 105"/>
              <p:cNvSpPr/>
              <p:nvPr>
                <p:custDataLst>
                  <p:tags r:id="rId23"/>
                </p:custDataLst>
              </p:nvPr>
            </p:nvSpPr>
            <p:spPr bwMode="auto">
              <a:xfrm>
                <a:off x="3930" y="3708"/>
                <a:ext cx="48" cy="46"/>
              </a:xfrm>
              <a:custGeom>
                <a:avLst/>
                <a:gdLst>
                  <a:gd name="T0" fmla="*/ 6 w 40"/>
                  <a:gd name="T1" fmla="*/ 13 h 38"/>
                  <a:gd name="T2" fmla="*/ 5 w 40"/>
                  <a:gd name="T3" fmla="*/ 16 h 38"/>
                  <a:gd name="T4" fmla="*/ 26 w 40"/>
                  <a:gd name="T5" fmla="*/ 33 h 38"/>
                  <a:gd name="T6" fmla="*/ 20 w 40"/>
                  <a:gd name="T7" fmla="*/ 4 h 38"/>
                  <a:gd name="T8" fmla="*/ 10 w 40"/>
                  <a:gd name="T9" fmla="*/ 9 h 38"/>
                  <a:gd name="T10" fmla="*/ 6 w 40"/>
                  <a:gd name="T11" fmla="*/ 13 h 38"/>
                </a:gdLst>
                <a:ahLst/>
                <a:cxnLst>
                  <a:cxn ang="0">
                    <a:pos x="T0" y="T1"/>
                  </a:cxn>
                  <a:cxn ang="0">
                    <a:pos x="T2" y="T3"/>
                  </a:cxn>
                  <a:cxn ang="0">
                    <a:pos x="T4" y="T5"/>
                  </a:cxn>
                  <a:cxn ang="0">
                    <a:pos x="T6" y="T7"/>
                  </a:cxn>
                  <a:cxn ang="0">
                    <a:pos x="T8" y="T9"/>
                  </a:cxn>
                  <a:cxn ang="0">
                    <a:pos x="T10" y="T11"/>
                  </a:cxn>
                </a:cxnLst>
                <a:rect l="0" t="0" r="r" b="b"/>
                <a:pathLst>
                  <a:path w="40" h="38">
                    <a:moveTo>
                      <a:pt x="6" y="13"/>
                    </a:moveTo>
                    <a:cubicBezTo>
                      <a:pt x="6" y="14"/>
                      <a:pt x="5" y="15"/>
                      <a:pt x="5" y="16"/>
                    </a:cubicBezTo>
                    <a:cubicBezTo>
                      <a:pt x="0" y="28"/>
                      <a:pt x="16" y="38"/>
                      <a:pt x="26" y="33"/>
                    </a:cubicBezTo>
                    <a:cubicBezTo>
                      <a:pt x="40" y="26"/>
                      <a:pt x="37" y="0"/>
                      <a:pt x="20" y="4"/>
                    </a:cubicBezTo>
                    <a:cubicBezTo>
                      <a:pt x="16" y="4"/>
                      <a:pt x="13" y="6"/>
                      <a:pt x="10" y="9"/>
                    </a:cubicBezTo>
                    <a:cubicBezTo>
                      <a:pt x="9" y="10"/>
                      <a:pt x="8" y="11"/>
                      <a:pt x="6" y="13"/>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251" name="文本框 250"/>
            <p:cNvSpPr txBox="1"/>
            <p:nvPr>
              <p:custDataLst>
                <p:tags r:id="rId13"/>
              </p:custDataLst>
            </p:nvPr>
          </p:nvSpPr>
          <p:spPr>
            <a:xfrm>
              <a:off x="1797" y="3160"/>
              <a:ext cx="1394" cy="1274"/>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C000">
                      <a:lumMod val="50000"/>
                    </a:srgbClr>
                  </a:solidFill>
                  <a:effectLst/>
                  <a:uLnTx/>
                  <a:uFillTx/>
                  <a:latin typeface="Arial" panose="020B0604020202020204" pitchFamily="34" charset="0"/>
                  <a:ea typeface="微软雅黑" panose="020B0503020204020204" charset="-122"/>
                  <a:cs typeface="Arial" panose="020B0604020202020204" pitchFamily="34" charset="0"/>
                </a:rPr>
                <a:t>03</a:t>
              </a:r>
            </a:p>
          </p:txBody>
        </p:sp>
      </p:grpSp>
      <p:sp>
        <p:nvSpPr>
          <p:cNvPr id="252" name="文本框 251"/>
          <p:cNvSpPr txBox="1"/>
          <p:nvPr>
            <p:custDataLst>
              <p:tags r:id="rId10"/>
            </p:custDataLst>
          </p:nvPr>
        </p:nvSpPr>
        <p:spPr>
          <a:xfrm>
            <a:off x="5412446" y="4923683"/>
            <a:ext cx="6169954" cy="1242616"/>
          </a:xfrm>
          <a:prstGeom prst="rect">
            <a:avLst/>
          </a:prstGeom>
          <a:noFill/>
        </p:spPr>
        <p:txBody>
          <a:bodyPr vert="horz" wrap="square" lIns="91440" tIns="45720" rIns="91440" bIns="45720" rtlCol="0" anchor="t" anchorCtr="0">
            <a:normAutofit/>
          </a:bodyPr>
          <a:lstStyle/>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严格处罚：对农药残留超标的生产者加大惩处力度</a:t>
            </a:r>
          </a:p>
          <a:p>
            <a:pPr marL="0" marR="0" lvl="0" indent="457200" algn="l" defTabSz="914400" rtl="0" eaLnBrk="1" fontAlgn="auto" latinLnBrk="0" hangingPunct="1">
              <a:lnSpc>
                <a:spcPct val="120000"/>
              </a:lnSpc>
              <a:spcBef>
                <a:spcPts val="0"/>
              </a:spcBef>
              <a:spcAft>
                <a:spcPts val="800"/>
              </a:spcAft>
              <a:buClrTx/>
              <a:buSzPct val="100000"/>
              <a:buFontTx/>
              <a:buNone/>
              <a:defRPr/>
            </a:pPr>
            <a:r>
              <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规范化管理：推进无农药残留的放心菜生产基地，确保食品质量和安全</a:t>
            </a:r>
          </a:p>
          <a:p>
            <a:pPr marL="0" marR="0" lvl="0" indent="457200" algn="l" defTabSz="914400" rtl="0" eaLnBrk="1" fontAlgn="auto" latinLnBrk="0" hangingPunct="1">
              <a:lnSpc>
                <a:spcPct val="120000"/>
              </a:lnSpc>
              <a:spcBef>
                <a:spcPts val="0"/>
              </a:spcBef>
              <a:spcAft>
                <a:spcPts val="800"/>
              </a:spcAft>
              <a:buClrTx/>
              <a:buSzPct val="100000"/>
              <a:buFontTx/>
              <a:buNone/>
              <a:defRPr/>
            </a:pPr>
            <a:endParaRPr kumimoji="0" lang="zh-CN" altLang="en-US" sz="15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53" name="文本框 252"/>
          <p:cNvSpPr txBox="1"/>
          <p:nvPr>
            <p:custDataLst>
              <p:tags r:id="rId11"/>
            </p:custDataLst>
          </p:nvPr>
        </p:nvSpPr>
        <p:spPr>
          <a:xfrm>
            <a:off x="5412445" y="4508017"/>
            <a:ext cx="6169954" cy="411480"/>
          </a:xfrm>
          <a:prstGeom prst="rect">
            <a:avLst/>
          </a:prstGeom>
          <a:noFill/>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Pct val="100000"/>
              <a:buFontTx/>
              <a:buNone/>
              <a:defRPr/>
            </a:pPr>
            <a:r>
              <a:rPr kumimoji="0" lang="zh-CN" altLang="en-US" sz="2100" b="0" i="0" u="none" strike="noStrike" kern="1200" cap="none" spc="13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mn-ea"/>
              </a:rPr>
              <a:t>健全法规，规范无公害蔬菜生产</a:t>
            </a:r>
          </a:p>
        </p:txBody>
      </p:sp>
      <p:sp>
        <p:nvSpPr>
          <p:cNvPr id="4" name="矩形 3"/>
          <p:cNvSpPr/>
          <p:nvPr>
            <p:custDataLst>
              <p:tags r:id="rId12"/>
            </p:custDataLst>
          </p:nvPr>
        </p:nvSpPr>
        <p:spPr>
          <a:xfrm flipV="1">
            <a:off x="698500" y="4196080"/>
            <a:ext cx="762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265"/>
    </mc:Choice>
    <mc:Fallback xmlns="">
      <p:transition spd="slow" advTm="5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3"/>
                                        </p:tgtEl>
                                        <p:attrNameLst>
                                          <p:attrName>style.visibility</p:attrName>
                                        </p:attrNameLst>
                                      </p:cBhvr>
                                      <p:to>
                                        <p:strVal val="visible"/>
                                      </p:to>
                                    </p:set>
                                    <p:anim calcmode="lin" valueType="num">
                                      <p:cBhvr additive="base">
                                        <p:cTn id="23" dur="500" fill="hold"/>
                                        <p:tgtEl>
                                          <p:spTgt spid="253"/>
                                        </p:tgtEl>
                                        <p:attrNameLst>
                                          <p:attrName>ppt_x</p:attrName>
                                        </p:attrNameLst>
                                      </p:cBhvr>
                                      <p:tavLst>
                                        <p:tav tm="0">
                                          <p:val>
                                            <p:strVal val="#ppt_x"/>
                                          </p:val>
                                        </p:tav>
                                        <p:tav tm="100000">
                                          <p:val>
                                            <p:strVal val="#ppt_x"/>
                                          </p:val>
                                        </p:tav>
                                      </p:tavLst>
                                    </p:anim>
                                    <p:anim calcmode="lin" valueType="num">
                                      <p:cBhvr additive="base">
                                        <p:cTn id="24" dur="500" fill="hold"/>
                                        <p:tgtEl>
                                          <p:spTgt spid="25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2"/>
                                        </p:tgtEl>
                                        <p:attrNameLst>
                                          <p:attrName>style.visibility</p:attrName>
                                        </p:attrNameLst>
                                      </p:cBhvr>
                                      <p:to>
                                        <p:strVal val="visible"/>
                                      </p:to>
                                    </p:set>
                                    <p:anim calcmode="lin" valueType="num">
                                      <p:cBhvr additive="base">
                                        <p:cTn id="27" dur="500" fill="hold"/>
                                        <p:tgtEl>
                                          <p:spTgt spid="252"/>
                                        </p:tgtEl>
                                        <p:attrNameLst>
                                          <p:attrName>ppt_x</p:attrName>
                                        </p:attrNameLst>
                                      </p:cBhvr>
                                      <p:tavLst>
                                        <p:tav tm="0">
                                          <p:val>
                                            <p:strVal val="#ppt_x"/>
                                          </p:val>
                                        </p:tav>
                                        <p:tav tm="100000">
                                          <p:val>
                                            <p:strVal val="#ppt_x"/>
                                          </p:val>
                                        </p:tav>
                                      </p:tavLst>
                                    </p:anim>
                                    <p:anim calcmode="lin" valueType="num">
                                      <p:cBhvr additive="base">
                                        <p:cTn id="28" dur="500" fill="hold"/>
                                        <p:tgtEl>
                                          <p:spTgt spid="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6" grpId="0"/>
      <p:bldP spid="36" grpId="1"/>
      <p:bldP spid="37" grpId="0"/>
      <p:bldP spid="37" grpId="1"/>
      <p:bldP spid="252" grpId="0"/>
      <p:bldP spid="252" grpId="1"/>
      <p:bldP spid="253" grpId="0"/>
      <p:bldP spid="25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28600" y="1008259"/>
            <a:ext cx="4148233" cy="2713350"/>
            <a:chOff x="981837" y="1604867"/>
            <a:chExt cx="3394996" cy="2116741"/>
          </a:xfrm>
        </p:grpSpPr>
        <p:sp>
          <p:nvSpPr>
            <p:cNvPr id="3" name="AutoShape 3"/>
            <p:cNvSpPr/>
            <p:nvPr/>
          </p:nvSpPr>
          <p:spPr>
            <a:xfrm>
              <a:off x="981837" y="1604867"/>
              <a:ext cx="3394996" cy="2116741"/>
            </a:xfrm>
            <a:prstGeom prst="rect">
              <a:avLst/>
            </a:prstGeom>
            <a:solidFill>
              <a:schemeClr val="accent1">
                <a:alpha val="100000"/>
              </a:schemeClr>
            </a:solidFill>
          </p:spPr>
          <p:txBody>
            <a:bodyPr vert="horz"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40" b="0" i="0" u="none" strike="noStrike" kern="1200" cap="none" spc="0" normalizeH="0" baseline="0" noProof="0">
                  <a:ln>
                    <a:noFill/>
                  </a:ln>
                  <a:solidFill>
                    <a:srgbClr val="FFFFFF">
                      <a:alpha val="100000"/>
                    </a:srgbClr>
                  </a:solidFill>
                  <a:effectLst/>
                  <a:uLnTx/>
                  <a:uFillTx/>
                  <a:latin typeface="Calibri"/>
                  <a:ea typeface="Calibri"/>
                  <a:cs typeface="Calibri"/>
                </a:rPr>
                <a:t>    </a:t>
              </a: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4" name="Group 4"/>
          <p:cNvGrpSpPr/>
          <p:nvPr/>
        </p:nvGrpSpPr>
        <p:grpSpPr>
          <a:xfrm>
            <a:off x="3810000" y="3721608"/>
            <a:ext cx="4267144" cy="2686171"/>
            <a:chOff x="4376738" y="3721608"/>
            <a:chExt cx="3394996" cy="2116741"/>
          </a:xfrm>
        </p:grpSpPr>
        <p:sp>
          <p:nvSpPr>
            <p:cNvPr id="5" name="AutoShape 5"/>
            <p:cNvSpPr/>
            <p:nvPr/>
          </p:nvSpPr>
          <p:spPr>
            <a:xfrm>
              <a:off x="4376738" y="3721608"/>
              <a:ext cx="3394996" cy="2116741"/>
            </a:xfrm>
            <a:prstGeom prst="rect">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6" name="Group 6"/>
          <p:cNvGrpSpPr/>
          <p:nvPr/>
        </p:nvGrpSpPr>
        <p:grpSpPr>
          <a:xfrm>
            <a:off x="7763179" y="1028015"/>
            <a:ext cx="4191667" cy="2713350"/>
            <a:chOff x="7771733" y="1604867"/>
            <a:chExt cx="3394996" cy="2116741"/>
          </a:xfrm>
        </p:grpSpPr>
        <p:sp>
          <p:nvSpPr>
            <p:cNvPr id="7" name="AutoShape 7"/>
            <p:cNvSpPr/>
            <p:nvPr/>
          </p:nvSpPr>
          <p:spPr>
            <a:xfrm>
              <a:off x="7771733" y="1604867"/>
              <a:ext cx="3394996" cy="2116741"/>
            </a:xfrm>
            <a:prstGeom prst="rect">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8" name="Picture 8"/>
          <p:cNvPicPr>
            <a:picLocks noChangeAspect="1"/>
          </p:cNvPicPr>
          <p:nvPr/>
        </p:nvPicPr>
        <p:blipFill>
          <a:blip r:embed="rId3"/>
          <a:srcRect t="2638" b="2638"/>
          <a:stretch>
            <a:fillRect/>
          </a:stretch>
        </p:blipFill>
        <p:spPr>
          <a:xfrm>
            <a:off x="228505" y="3694464"/>
            <a:ext cx="3581495" cy="2713329"/>
          </a:xfrm>
          <a:prstGeom prst="rect">
            <a:avLst/>
          </a:prstGeom>
        </p:spPr>
      </p:pic>
      <p:pic>
        <p:nvPicPr>
          <p:cNvPr id="9" name="Picture 9"/>
          <p:cNvPicPr>
            <a:picLocks noChangeAspect="1"/>
          </p:cNvPicPr>
          <p:nvPr/>
        </p:nvPicPr>
        <p:blipFill>
          <a:blip r:embed="rId4"/>
          <a:srcRect t="28950" b="28950"/>
          <a:stretch>
            <a:fillRect/>
          </a:stretch>
        </p:blipFill>
        <p:spPr>
          <a:xfrm>
            <a:off x="4376812" y="1008259"/>
            <a:ext cx="3394942" cy="2713335"/>
          </a:xfrm>
          <a:prstGeom prst="rect">
            <a:avLst/>
          </a:prstGeom>
        </p:spPr>
      </p:pic>
      <p:pic>
        <p:nvPicPr>
          <p:cNvPr id="10" name="Picture 10"/>
          <p:cNvPicPr>
            <a:picLocks noChangeAspect="1"/>
          </p:cNvPicPr>
          <p:nvPr/>
        </p:nvPicPr>
        <p:blipFill>
          <a:blip r:embed="rId5"/>
          <a:srcRect t="1047" b="1047"/>
          <a:stretch>
            <a:fillRect/>
          </a:stretch>
        </p:blipFill>
        <p:spPr>
          <a:xfrm>
            <a:off x="8077199" y="3721608"/>
            <a:ext cx="3886201" cy="2686170"/>
          </a:xfrm>
          <a:prstGeom prst="rect">
            <a:avLst/>
          </a:prstGeom>
        </p:spPr>
      </p:pic>
      <p:grpSp>
        <p:nvGrpSpPr>
          <p:cNvPr id="11" name="Group 11"/>
          <p:cNvGrpSpPr/>
          <p:nvPr/>
        </p:nvGrpSpPr>
        <p:grpSpPr>
          <a:xfrm>
            <a:off x="454963" y="71337"/>
            <a:ext cx="3077213" cy="826316"/>
            <a:chOff x="454963" y="71337"/>
            <a:chExt cx="3077213" cy="826316"/>
          </a:xfrm>
        </p:grpSpPr>
        <p:sp>
          <p:nvSpPr>
            <p:cNvPr id="12" name="AutoShape 12"/>
            <p:cNvSpPr/>
            <p:nvPr/>
          </p:nvSpPr>
          <p:spPr>
            <a:xfrm>
              <a:off x="454963" y="331168"/>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AutoShape 13"/>
            <p:cNvSpPr/>
            <p:nvPr/>
          </p:nvSpPr>
          <p:spPr>
            <a:xfrm>
              <a:off x="575049" y="337743"/>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AutoShape 14"/>
            <p:cNvSpPr/>
            <p:nvPr/>
          </p:nvSpPr>
          <p:spPr>
            <a:xfrm>
              <a:off x="689125" y="339460"/>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AutoShape 15"/>
            <p:cNvSpPr/>
            <p:nvPr/>
          </p:nvSpPr>
          <p:spPr>
            <a:xfrm>
              <a:off x="799768" y="348430"/>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AutoShape 16"/>
            <p:cNvSpPr/>
            <p:nvPr/>
          </p:nvSpPr>
          <p:spPr>
            <a:xfrm>
              <a:off x="904945" y="344297"/>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AutoShape 17"/>
            <p:cNvSpPr/>
            <p:nvPr/>
          </p:nvSpPr>
          <p:spPr>
            <a:xfrm>
              <a:off x="454963" y="448942"/>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AutoShape 18"/>
            <p:cNvSpPr/>
            <p:nvPr/>
          </p:nvSpPr>
          <p:spPr>
            <a:xfrm>
              <a:off x="575049" y="455517"/>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AutoShape 19"/>
            <p:cNvSpPr/>
            <p:nvPr/>
          </p:nvSpPr>
          <p:spPr>
            <a:xfrm>
              <a:off x="689125" y="457233"/>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AutoShape 20"/>
            <p:cNvSpPr/>
            <p:nvPr/>
          </p:nvSpPr>
          <p:spPr>
            <a:xfrm>
              <a:off x="799768" y="466203"/>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AutoShape 21"/>
            <p:cNvSpPr/>
            <p:nvPr/>
          </p:nvSpPr>
          <p:spPr>
            <a:xfrm>
              <a:off x="904945" y="462070"/>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AutoShape 22"/>
            <p:cNvSpPr/>
            <p:nvPr/>
          </p:nvSpPr>
          <p:spPr>
            <a:xfrm>
              <a:off x="454963" y="566715"/>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AutoShape 23"/>
            <p:cNvSpPr/>
            <p:nvPr/>
          </p:nvSpPr>
          <p:spPr>
            <a:xfrm>
              <a:off x="575049" y="573291"/>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utoShape 24"/>
            <p:cNvSpPr/>
            <p:nvPr/>
          </p:nvSpPr>
          <p:spPr>
            <a:xfrm>
              <a:off x="689125" y="575007"/>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AutoShape 25"/>
            <p:cNvSpPr/>
            <p:nvPr/>
          </p:nvSpPr>
          <p:spPr>
            <a:xfrm>
              <a:off x="799768" y="583977"/>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utoShape 26"/>
            <p:cNvSpPr/>
            <p:nvPr/>
          </p:nvSpPr>
          <p:spPr>
            <a:xfrm>
              <a:off x="904945" y="579844"/>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AutoShape 27"/>
            <p:cNvSpPr/>
            <p:nvPr/>
          </p:nvSpPr>
          <p:spPr>
            <a:xfrm>
              <a:off x="454963" y="684489"/>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AutoShape 28"/>
            <p:cNvSpPr/>
            <p:nvPr/>
          </p:nvSpPr>
          <p:spPr>
            <a:xfrm>
              <a:off x="575049" y="691064"/>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AutoShape 29"/>
            <p:cNvSpPr/>
            <p:nvPr/>
          </p:nvSpPr>
          <p:spPr>
            <a:xfrm>
              <a:off x="689125" y="692781"/>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AutoShape 30"/>
            <p:cNvSpPr/>
            <p:nvPr/>
          </p:nvSpPr>
          <p:spPr>
            <a:xfrm>
              <a:off x="799768" y="701751"/>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AutoShape 31"/>
            <p:cNvSpPr/>
            <p:nvPr/>
          </p:nvSpPr>
          <p:spPr>
            <a:xfrm>
              <a:off x="904945" y="697618"/>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TextBox 32"/>
            <p:cNvSpPr txBox="1"/>
            <p:nvPr/>
          </p:nvSpPr>
          <p:spPr>
            <a:xfrm>
              <a:off x="1219200" y="71337"/>
              <a:ext cx="2312976" cy="82631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定义与性质</a:t>
              </a:r>
              <a:endParaRPr kumimoji="0" 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grpSp>
      <p:grpSp>
        <p:nvGrpSpPr>
          <p:cNvPr id="35" name="Group 35"/>
          <p:cNvGrpSpPr/>
          <p:nvPr/>
        </p:nvGrpSpPr>
        <p:grpSpPr>
          <a:xfrm>
            <a:off x="1090562" y="1702179"/>
            <a:ext cx="3286271" cy="1992286"/>
            <a:chOff x="1090562" y="1702179"/>
            <a:chExt cx="3286271" cy="1992286"/>
          </a:xfrm>
        </p:grpSpPr>
        <p:sp>
          <p:nvSpPr>
            <p:cNvPr id="36" name="TextBox 36"/>
            <p:cNvSpPr txBox="1"/>
            <p:nvPr/>
          </p:nvSpPr>
          <p:spPr>
            <a:xfrm>
              <a:off x="1090562" y="1702179"/>
              <a:ext cx="3286271" cy="1992286"/>
            </a:xfrm>
            <a:prstGeom prst="rect">
              <a:avLst/>
            </a:prstGeom>
          </p:spPr>
          <p:txBody>
            <a:bodyPr vert="horz" wrap="square" lIns="66008" tIns="33052" rIns="66008" bIns="33052" rtlCol="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FFFDFD">
                    <a:alpha val="100000"/>
                  </a:srgbClr>
                </a:solidFill>
                <a:effectLst/>
                <a:uLnTx/>
                <a:uFillTx/>
                <a:latin typeface="Microsoft Yahei"/>
                <a:ea typeface="Microsoft Yahei"/>
                <a:cs typeface="Microsoft Yahei"/>
              </a:endParaRPr>
            </a:p>
          </p:txBody>
        </p:sp>
      </p:grpSp>
      <p:grpSp>
        <p:nvGrpSpPr>
          <p:cNvPr id="37" name="Group 37"/>
          <p:cNvGrpSpPr/>
          <p:nvPr/>
        </p:nvGrpSpPr>
        <p:grpSpPr>
          <a:xfrm>
            <a:off x="4376642" y="3899827"/>
            <a:ext cx="3394996" cy="490334"/>
            <a:chOff x="4376642" y="3899827"/>
            <a:chExt cx="3394996" cy="490334"/>
          </a:xfrm>
        </p:grpSpPr>
        <p:sp>
          <p:nvSpPr>
            <p:cNvPr id="38" name="TextBox 38"/>
            <p:cNvSpPr txBox="1"/>
            <p:nvPr/>
          </p:nvSpPr>
          <p:spPr>
            <a:xfrm>
              <a:off x="4376642" y="3899827"/>
              <a:ext cx="3394996" cy="490334"/>
            </a:xfrm>
            <a:prstGeom prst="rect">
              <a:avLst/>
            </a:prstGeom>
          </p:spPr>
          <p:txBody>
            <a:bodyPr vert="horz" wrap="square" lIns="66008" tIns="33052" rIns="66008" bIns="33052" rtlCol="0" anchor="t" anchorCtr="0">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2025" b="1" i="0" u="none" strike="noStrike" kern="1200" cap="none" spc="0" normalizeH="0" baseline="0" noProof="0" dirty="0">
                <a:ln>
                  <a:noFill/>
                </a:ln>
                <a:solidFill>
                  <a:srgbClr val="FFFDFD">
                    <a:alpha val="100000"/>
                  </a:srgbClr>
                </a:solidFill>
                <a:effectLst/>
                <a:uLnTx/>
                <a:uFillTx/>
                <a:latin typeface="Microsoft Yahei"/>
                <a:ea typeface="Microsoft Yahei"/>
                <a:cs typeface="Microsoft Yahei"/>
              </a:endParaRPr>
            </a:p>
          </p:txBody>
        </p:sp>
      </p:grpSp>
      <p:grpSp>
        <p:nvGrpSpPr>
          <p:cNvPr id="39" name="Group 39"/>
          <p:cNvGrpSpPr/>
          <p:nvPr/>
        </p:nvGrpSpPr>
        <p:grpSpPr>
          <a:xfrm>
            <a:off x="4191001" y="4568378"/>
            <a:ext cx="3580829" cy="1603821"/>
            <a:chOff x="3811322" y="4568378"/>
            <a:chExt cx="3960507" cy="1603821"/>
          </a:xfrm>
        </p:grpSpPr>
        <p:sp>
          <p:nvSpPr>
            <p:cNvPr id="40" name="TextBox 40"/>
            <p:cNvSpPr txBox="1"/>
            <p:nvPr/>
          </p:nvSpPr>
          <p:spPr>
            <a:xfrm>
              <a:off x="3811322" y="4568378"/>
              <a:ext cx="3960507" cy="1603821"/>
            </a:xfrm>
            <a:prstGeom prst="rect">
              <a:avLst/>
            </a:prstGeom>
          </p:spPr>
          <p:txBody>
            <a:bodyPr vert="horz" wrap="square" lIns="66008" tIns="33052" rIns="66008" bIns="33052" rtlCol="0" anchor="ctr" anchorCtr="1">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瘦肉精是一类人工合成的有机化合物，通常为</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icrosoft Yahei"/>
                </a:rPr>
                <a:t>白色粉末</a:t>
              </a: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，无臭、</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icrosoft Yahei"/>
                </a:rPr>
                <a:t>味苦</a:t>
              </a: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a:t>
              </a:r>
              <a:endParaRPr kumimoji="0" lang="en-US" sz="2400" b="1" i="0" u="none" strike="noStrike" kern="1200" cap="none" spc="0" normalizeH="0" baseline="0" noProof="0" dirty="0">
                <a:ln>
                  <a:noFill/>
                </a:ln>
                <a:solidFill>
                  <a:srgbClr val="000000"/>
                </a:solidFill>
                <a:effectLst/>
                <a:uLnTx/>
                <a:uFillTx/>
                <a:latin typeface="+mn-lt"/>
                <a:ea typeface="+mn-ea"/>
                <a:cs typeface="Microsoft Yahei"/>
              </a:endParaRPr>
            </a:p>
          </p:txBody>
        </p:sp>
      </p:grpSp>
      <p:grpSp>
        <p:nvGrpSpPr>
          <p:cNvPr id="41" name="Group 41"/>
          <p:cNvGrpSpPr/>
          <p:nvPr/>
        </p:nvGrpSpPr>
        <p:grpSpPr>
          <a:xfrm>
            <a:off x="7975433" y="1245451"/>
            <a:ext cx="3394996" cy="490334"/>
            <a:chOff x="7878008" y="1821654"/>
            <a:chExt cx="3394996" cy="490334"/>
          </a:xfrm>
        </p:grpSpPr>
        <p:sp>
          <p:nvSpPr>
            <p:cNvPr id="42" name="TextBox 42"/>
            <p:cNvSpPr txBox="1"/>
            <p:nvPr/>
          </p:nvSpPr>
          <p:spPr>
            <a:xfrm>
              <a:off x="7878008" y="1821654"/>
              <a:ext cx="3394996" cy="490334"/>
            </a:xfrm>
            <a:prstGeom prst="rect">
              <a:avLst/>
            </a:prstGeom>
          </p:spPr>
          <p:txBody>
            <a:bodyPr vert="horz" wrap="square" lIns="66008" tIns="33052" rIns="66008" bIns="33052" rtlCol="0" anchor="t" anchorCtr="0">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Yahei"/>
                </a:rPr>
                <a:t>瘦肉精的作用机制</a:t>
              </a:r>
              <a:endParaRPr kumimoji="0" 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icrosoft Yahei"/>
              </a:endParaRPr>
            </a:p>
          </p:txBody>
        </p:sp>
      </p:grpSp>
      <p:grpSp>
        <p:nvGrpSpPr>
          <p:cNvPr id="43" name="Group 43"/>
          <p:cNvGrpSpPr/>
          <p:nvPr/>
        </p:nvGrpSpPr>
        <p:grpSpPr>
          <a:xfrm>
            <a:off x="7880459" y="1702178"/>
            <a:ext cx="4039507" cy="1992287"/>
            <a:chOff x="7880459" y="1702178"/>
            <a:chExt cx="4039507" cy="1992287"/>
          </a:xfrm>
        </p:grpSpPr>
        <p:sp>
          <p:nvSpPr>
            <p:cNvPr id="44" name="TextBox 44"/>
            <p:cNvSpPr txBox="1"/>
            <p:nvPr/>
          </p:nvSpPr>
          <p:spPr>
            <a:xfrm>
              <a:off x="7880459" y="1702178"/>
              <a:ext cx="4039507" cy="1992287"/>
            </a:xfrm>
            <a:prstGeom prst="rect">
              <a:avLst/>
            </a:prstGeom>
          </p:spPr>
          <p:txBody>
            <a:bodyPr vert="horz" wrap="square" lIns="66008" tIns="33052" rIns="66008" bIns="33052" rtlCol="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通过激动</a:t>
              </a:r>
              <a:r>
                <a:rPr kumimoji="0" lang="el-GR" altLang="zh-CN" sz="2400" b="1" i="0" u="none" strike="noStrike" kern="1200" cap="none" spc="0" normalizeH="0" baseline="0" noProof="0" dirty="0">
                  <a:ln>
                    <a:noFill/>
                  </a:ln>
                  <a:solidFill>
                    <a:srgbClr val="FF0000"/>
                  </a:solidFill>
                  <a:effectLst/>
                  <a:uLnTx/>
                  <a:uFillTx/>
                  <a:latin typeface="+mn-ea"/>
                  <a:ea typeface="宋体" panose="02010600030101010101" pitchFamily="2" charset="-122"/>
                  <a:cs typeface="Microsoft Yahei"/>
                </a:rPr>
                <a:t>β</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icrosoft Yahei"/>
                </a:rPr>
                <a:t>受体</a:t>
              </a: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，促进动物体内蛋白质合成，减少脂肪沉积，从而提高瘦肉率。</a:t>
              </a:r>
              <a:endParaRPr kumimoji="0" lang="en-US" sz="2400" b="1" i="0" u="none" strike="noStrike" kern="1200" cap="none" spc="0" normalizeH="0" baseline="0" noProof="0" dirty="0">
                <a:ln>
                  <a:noFill/>
                </a:ln>
                <a:solidFill>
                  <a:srgbClr val="000000"/>
                </a:solidFill>
                <a:effectLst/>
                <a:uLnTx/>
                <a:uFillTx/>
                <a:latin typeface="+mn-lt"/>
                <a:ea typeface="+mn-ea"/>
                <a:cs typeface="Microsoft Yahei"/>
              </a:endParaRPr>
            </a:p>
          </p:txBody>
        </p:sp>
      </p:grpSp>
      <p:sp>
        <p:nvSpPr>
          <p:cNvPr id="45" name="文本框 44">
            <a:extLst>
              <a:ext uri="{FF2B5EF4-FFF2-40B4-BE49-F238E27FC236}">
                <a16:creationId xmlns:a16="http://schemas.microsoft.com/office/drawing/2014/main" id="{0DBBB2EC-110D-E98E-AF74-8A4187EEBF4D}"/>
              </a:ext>
            </a:extLst>
          </p:cNvPr>
          <p:cNvSpPr txBox="1"/>
          <p:nvPr/>
        </p:nvSpPr>
        <p:spPr>
          <a:xfrm>
            <a:off x="432527" y="1265543"/>
            <a:ext cx="36608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瘦肉精是一类药物的统称</a:t>
            </a:r>
          </a:p>
        </p:txBody>
      </p:sp>
      <p:sp>
        <p:nvSpPr>
          <p:cNvPr id="46" name="文本框 45">
            <a:extLst>
              <a:ext uri="{FF2B5EF4-FFF2-40B4-BE49-F238E27FC236}">
                <a16:creationId xmlns:a16="http://schemas.microsoft.com/office/drawing/2014/main" id="{DFAA8E2C-2097-2631-482F-350A50040BB3}"/>
              </a:ext>
            </a:extLst>
          </p:cNvPr>
          <p:cNvSpPr txBox="1"/>
          <p:nvPr/>
        </p:nvSpPr>
        <p:spPr>
          <a:xfrm>
            <a:off x="266105" y="1856153"/>
            <a:ext cx="4002001" cy="169110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任何能够抑制动物脂肪生成，促进瘦肉生长的物质都可以称为瘦肉精。</a:t>
            </a:r>
          </a:p>
        </p:txBody>
      </p:sp>
      <p:sp>
        <p:nvSpPr>
          <p:cNvPr id="49" name="文本框 48">
            <a:extLst>
              <a:ext uri="{FF2B5EF4-FFF2-40B4-BE49-F238E27FC236}">
                <a16:creationId xmlns:a16="http://schemas.microsoft.com/office/drawing/2014/main" id="{025BB614-F305-E0BC-2FAD-AF6BABE3EE1C}"/>
              </a:ext>
            </a:extLst>
          </p:cNvPr>
          <p:cNvSpPr txBox="1"/>
          <p:nvPr/>
        </p:nvSpPr>
        <p:spPr>
          <a:xfrm>
            <a:off x="4469432" y="4017604"/>
            <a:ext cx="34247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瘦肉精主要化学性质</a:t>
            </a:r>
          </a:p>
        </p:txBody>
      </p:sp>
    </p:spTree>
    <p:extLst>
      <p:ext uri="{BB962C8B-B14F-4D97-AF65-F5344CB8AC3E}">
        <p14:creationId xmlns:p14="http://schemas.microsoft.com/office/powerpoint/2010/main" val="30150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293" b="2293"/>
          <a:stretch>
            <a:fillRect/>
          </a:stretch>
        </p:blipFill>
        <p:spPr>
          <a:xfrm>
            <a:off x="6096000" y="804862"/>
            <a:ext cx="5770000" cy="5248275"/>
          </a:xfrm>
          <a:prstGeom prst="rect">
            <a:avLst/>
          </a:prstGeom>
        </p:spPr>
      </p:pic>
      <p:sp>
        <p:nvSpPr>
          <p:cNvPr id="3" name="AutoShape 3"/>
          <p:cNvSpPr/>
          <p:nvPr/>
        </p:nvSpPr>
        <p:spPr>
          <a:xfrm>
            <a:off x="326000" y="3260850"/>
            <a:ext cx="5172304" cy="3130947"/>
          </a:xfrm>
          <a:prstGeom prst="rect">
            <a:avLst/>
          </a:prstGeom>
          <a:solidFill>
            <a:schemeClr val="accent1">
              <a:lumMod val="75000"/>
              <a:alpha val="76862"/>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AutoShape 4"/>
          <p:cNvSpPr/>
          <p:nvPr/>
        </p:nvSpPr>
        <p:spPr>
          <a:xfrm>
            <a:off x="326000" y="1587175"/>
            <a:ext cx="5465200" cy="1841826"/>
          </a:xfrm>
          <a:prstGeom prst="rect">
            <a:avLst/>
          </a:prstGeom>
          <a:noFill/>
        </p:spPr>
        <p:txBody>
          <a:bodyPr vert="horz" wrap="square" lIns="91440" tIns="45720" rIns="91440" bIns="45720" rtlCol="0" anchor="t" anchorCtr="0">
            <a:noAutofit/>
          </a:bodyPr>
          <a:lstStyle/>
          <a:p>
            <a:pPr marL="0" marR="0" lvl="0" indent="0" algn="l" defTabSz="914400" rtl="0" eaLnBrk="1" fontAlgn="auto" latinLnBrk="0" hangingPunct="1">
              <a:lnSpc>
                <a:spcPct val="150000"/>
              </a:lnSpc>
              <a:spcBef>
                <a:spcPts val="270"/>
              </a:spcBef>
              <a:spcAft>
                <a:spcPts val="0"/>
              </a:spcAft>
              <a:buClrTx/>
              <a:buSzTx/>
              <a:buFontTx/>
              <a:buNone/>
              <a:tabLst/>
              <a:defRPr/>
            </a:pPr>
            <a:r>
              <a:rPr kumimoji="0" lang="en-US" sz="2400" b="0" i="0" u="none" strike="noStrike" kern="1200" cap="none" spc="0" normalizeH="0" baseline="0" noProof="0" dirty="0">
                <a:ln>
                  <a:noFill/>
                </a:ln>
                <a:solidFill>
                  <a:srgbClr val="000000">
                    <a:alpha val="100000"/>
                  </a:srgbClr>
                </a:solidFill>
                <a:effectLst/>
                <a:uLnTx/>
                <a:uFillTx/>
                <a:latin typeface="+mn-lt"/>
                <a:ea typeface="+mn-ea"/>
                <a:cs typeface="Microsoft Yahei"/>
              </a:rPr>
              <a:t>20世纪80年代初，美国Cyanamid公司意外发现</a:t>
            </a:r>
            <a:r>
              <a:rPr kumimoji="0" lang="en-US" sz="2400" b="1" i="0" u="none" strike="noStrike" kern="1200" cap="none" spc="0" normalizeH="0" baseline="0" noProof="0" dirty="0">
                <a:ln>
                  <a:noFill/>
                </a:ln>
                <a:solidFill>
                  <a:srgbClr val="FF0000"/>
                </a:solidFill>
                <a:effectLst/>
                <a:uLnTx/>
                <a:uFillTx/>
                <a:latin typeface="+mn-lt"/>
                <a:ea typeface="+mn-ea"/>
                <a:cs typeface="Microsoft Yahei"/>
              </a:rPr>
              <a:t>盐酸克伦特罗</a:t>
            </a:r>
            <a:r>
              <a:rPr kumimoji="0" lang="en-US" sz="2400" b="0" i="0" u="none" strike="noStrike" kern="1200" cap="none" spc="0" normalizeH="0" baseline="0" noProof="0" dirty="0">
                <a:ln>
                  <a:noFill/>
                </a:ln>
                <a:solidFill>
                  <a:srgbClr val="000000">
                    <a:alpha val="100000"/>
                  </a:srgbClr>
                </a:solidFill>
                <a:effectLst/>
                <a:uLnTx/>
                <a:uFillTx/>
                <a:latin typeface="+mn-lt"/>
                <a:ea typeface="+mn-ea"/>
                <a:cs typeface="Microsoft Yahei"/>
              </a:rPr>
              <a:t>具有明显的促进生长、提高瘦肉率的效果。</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AutoShape 5"/>
          <p:cNvSpPr/>
          <p:nvPr/>
        </p:nvSpPr>
        <p:spPr>
          <a:xfrm>
            <a:off x="563625" y="3971608"/>
            <a:ext cx="4427476" cy="2776763"/>
          </a:xfrm>
          <a:prstGeom prst="rect">
            <a:avLst/>
          </a:prstGeom>
          <a:noFill/>
        </p:spPr>
        <p:txBody>
          <a:bodyPr vert="horz" wrap="square" lIns="91440" tIns="45720" rIns="91440" bIns="45720" rtlCol="0" anchor="t" anchorCtr="0">
            <a:noAutofit/>
          </a:bodyPr>
          <a:lstStyle/>
          <a:p>
            <a:pPr marL="0" marR="0" lvl="0" indent="0" algn="l" defTabSz="914400" rtl="0" eaLnBrk="1" fontAlgn="auto" latinLnBrk="0" hangingPunct="1">
              <a:lnSpc>
                <a:spcPct val="150000"/>
              </a:lnSpc>
              <a:spcBef>
                <a:spcPts val="27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自发现以来，瘦肉精在全球范围内得到广泛应用。随着其</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icrosoft Yahei"/>
              </a:rPr>
              <a:t>副作用</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的逐渐显现，各国纷纷出台法规限制或</a:t>
            </a:r>
            <a:r>
              <a:rPr kumimoji="0" lang="zh-CN" altLang="en-US" sz="24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icrosoft Yahei"/>
              </a:rPr>
              <a:t>禁止</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使用瘦肉精。</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grpSp>
        <p:nvGrpSpPr>
          <p:cNvPr id="6" name="Group 6"/>
          <p:cNvGrpSpPr/>
          <p:nvPr/>
        </p:nvGrpSpPr>
        <p:grpSpPr>
          <a:xfrm>
            <a:off x="454963" y="93878"/>
            <a:ext cx="10670237" cy="826316"/>
            <a:chOff x="454963" y="93878"/>
            <a:chExt cx="10641129" cy="826316"/>
          </a:xfrm>
        </p:grpSpPr>
        <p:sp>
          <p:nvSpPr>
            <p:cNvPr id="7" name="AutoShape 7"/>
            <p:cNvSpPr/>
            <p:nvPr/>
          </p:nvSpPr>
          <p:spPr>
            <a:xfrm>
              <a:off x="454963" y="331168"/>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AutoShape 8"/>
            <p:cNvSpPr/>
            <p:nvPr/>
          </p:nvSpPr>
          <p:spPr>
            <a:xfrm>
              <a:off x="575049" y="337743"/>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AutoShape 9"/>
            <p:cNvSpPr/>
            <p:nvPr/>
          </p:nvSpPr>
          <p:spPr>
            <a:xfrm>
              <a:off x="689125" y="339460"/>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AutoShape 10"/>
            <p:cNvSpPr/>
            <p:nvPr/>
          </p:nvSpPr>
          <p:spPr>
            <a:xfrm>
              <a:off x="799768" y="348430"/>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1" name="AutoShape 11"/>
            <p:cNvSpPr/>
            <p:nvPr/>
          </p:nvSpPr>
          <p:spPr>
            <a:xfrm>
              <a:off x="904945" y="344297"/>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AutoShape 12"/>
            <p:cNvSpPr/>
            <p:nvPr/>
          </p:nvSpPr>
          <p:spPr>
            <a:xfrm>
              <a:off x="454963" y="448942"/>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AutoShape 13"/>
            <p:cNvSpPr/>
            <p:nvPr/>
          </p:nvSpPr>
          <p:spPr>
            <a:xfrm>
              <a:off x="575049" y="455517"/>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AutoShape 14"/>
            <p:cNvSpPr/>
            <p:nvPr/>
          </p:nvSpPr>
          <p:spPr>
            <a:xfrm>
              <a:off x="689125" y="457233"/>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AutoShape 15"/>
            <p:cNvSpPr/>
            <p:nvPr/>
          </p:nvSpPr>
          <p:spPr>
            <a:xfrm>
              <a:off x="799768" y="466203"/>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AutoShape 16"/>
            <p:cNvSpPr/>
            <p:nvPr/>
          </p:nvSpPr>
          <p:spPr>
            <a:xfrm>
              <a:off x="904945" y="462070"/>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AutoShape 17"/>
            <p:cNvSpPr/>
            <p:nvPr/>
          </p:nvSpPr>
          <p:spPr>
            <a:xfrm>
              <a:off x="454963" y="566715"/>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AutoShape 18"/>
            <p:cNvSpPr/>
            <p:nvPr/>
          </p:nvSpPr>
          <p:spPr>
            <a:xfrm>
              <a:off x="575049" y="573291"/>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AutoShape 19"/>
            <p:cNvSpPr/>
            <p:nvPr/>
          </p:nvSpPr>
          <p:spPr>
            <a:xfrm>
              <a:off x="689125" y="575007"/>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AutoShape 20"/>
            <p:cNvSpPr/>
            <p:nvPr/>
          </p:nvSpPr>
          <p:spPr>
            <a:xfrm>
              <a:off x="799768" y="583977"/>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AutoShape 21"/>
            <p:cNvSpPr/>
            <p:nvPr/>
          </p:nvSpPr>
          <p:spPr>
            <a:xfrm>
              <a:off x="904945" y="579844"/>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AutoShape 22"/>
            <p:cNvSpPr/>
            <p:nvPr/>
          </p:nvSpPr>
          <p:spPr>
            <a:xfrm>
              <a:off x="454963" y="684489"/>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AutoShape 23"/>
            <p:cNvSpPr/>
            <p:nvPr/>
          </p:nvSpPr>
          <p:spPr>
            <a:xfrm>
              <a:off x="575049" y="691064"/>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utoShape 24"/>
            <p:cNvSpPr/>
            <p:nvPr/>
          </p:nvSpPr>
          <p:spPr>
            <a:xfrm>
              <a:off x="689125" y="692781"/>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AutoShape 25"/>
            <p:cNvSpPr/>
            <p:nvPr/>
          </p:nvSpPr>
          <p:spPr>
            <a:xfrm>
              <a:off x="799768" y="701751"/>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utoShape 26"/>
            <p:cNvSpPr/>
            <p:nvPr/>
          </p:nvSpPr>
          <p:spPr>
            <a:xfrm>
              <a:off x="904945" y="697618"/>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TextBox 27"/>
            <p:cNvSpPr txBox="1"/>
            <p:nvPr/>
          </p:nvSpPr>
          <p:spPr>
            <a:xfrm>
              <a:off x="1094842" y="93878"/>
              <a:ext cx="10001250" cy="82631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发现及历史</a:t>
              </a:r>
              <a:endParaRPr kumimoji="0" 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grpSp>
      <p:sp>
        <p:nvSpPr>
          <p:cNvPr id="28" name="AutoShape 28"/>
          <p:cNvSpPr/>
          <p:nvPr/>
        </p:nvSpPr>
        <p:spPr>
          <a:xfrm>
            <a:off x="747231" y="3488139"/>
            <a:ext cx="3443769" cy="607843"/>
          </a:xfrm>
          <a:prstGeom prst="rect">
            <a:avLst/>
          </a:prstGeom>
          <a:noFill/>
        </p:spPr>
        <p:txBody>
          <a:bodyPr vert="horz" wrap="square" lIns="91440" tIns="45720" rIns="91440" bIns="4572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瘦肉精的历史发展</a:t>
            </a:r>
            <a:endParaRPr kumimoji="0" 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AutoShape 29"/>
          <p:cNvSpPr/>
          <p:nvPr/>
        </p:nvSpPr>
        <p:spPr>
          <a:xfrm>
            <a:off x="563625" y="1076871"/>
            <a:ext cx="2936422" cy="667634"/>
          </a:xfrm>
          <a:prstGeom prst="rect">
            <a:avLst/>
          </a:prstGeom>
          <a:noFill/>
        </p:spPr>
        <p:txBody>
          <a:bodyPr vert="horz" wrap="square" lIns="91440" tIns="45720" rIns="91440" bIns="4572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瘦肉精的发现</a:t>
            </a:r>
            <a:endParaRPr kumimoji="0" 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017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335D8889-E42D-33D3-77E0-23F60437E3FB}"/>
              </a:ext>
            </a:extLst>
          </p:cNvPr>
          <p:cNvSpPr/>
          <p:nvPr/>
        </p:nvSpPr>
        <p:spPr>
          <a:xfrm>
            <a:off x="2739528" y="1193952"/>
            <a:ext cx="7620000" cy="11430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w="22225">
                <a:solidFill>
                  <a:srgbClr val="BC95E8"/>
                </a:solidFill>
                <a:prstDash val="solid"/>
              </a:ln>
              <a:solidFill>
                <a:srgbClr val="BC95E8">
                  <a:lumMod val="40000"/>
                  <a:lumOff val="60000"/>
                </a:srgbClr>
              </a:solidFill>
              <a:effectLst/>
              <a:uLnTx/>
              <a:uFillTx/>
              <a:latin typeface="Calibri"/>
              <a:ea typeface="宋体" panose="02010600030101010101" pitchFamily="2" charset="-122"/>
              <a:cs typeface="+mn-cs"/>
            </a:endParaRPr>
          </a:p>
        </p:txBody>
      </p:sp>
      <p:grpSp>
        <p:nvGrpSpPr>
          <p:cNvPr id="14" name="Group 14"/>
          <p:cNvGrpSpPr/>
          <p:nvPr/>
        </p:nvGrpSpPr>
        <p:grpSpPr>
          <a:xfrm>
            <a:off x="454963" y="331168"/>
            <a:ext cx="515576" cy="439821"/>
            <a:chOff x="454963" y="331168"/>
            <a:chExt cx="515576" cy="439821"/>
          </a:xfrm>
        </p:grpSpPr>
        <p:sp>
          <p:nvSpPr>
            <p:cNvPr id="15" name="AutoShape 15"/>
            <p:cNvSpPr/>
            <p:nvPr/>
          </p:nvSpPr>
          <p:spPr>
            <a:xfrm>
              <a:off x="454963" y="331168"/>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AutoShape 16"/>
            <p:cNvSpPr/>
            <p:nvPr/>
          </p:nvSpPr>
          <p:spPr>
            <a:xfrm>
              <a:off x="575049" y="337743"/>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AutoShape 17"/>
            <p:cNvSpPr/>
            <p:nvPr/>
          </p:nvSpPr>
          <p:spPr>
            <a:xfrm>
              <a:off x="689125" y="339460"/>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AutoShape 18"/>
            <p:cNvSpPr/>
            <p:nvPr/>
          </p:nvSpPr>
          <p:spPr>
            <a:xfrm>
              <a:off x="799768" y="348430"/>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AutoShape 19"/>
            <p:cNvSpPr/>
            <p:nvPr/>
          </p:nvSpPr>
          <p:spPr>
            <a:xfrm>
              <a:off x="904945" y="344297"/>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AutoShape 20"/>
            <p:cNvSpPr/>
            <p:nvPr/>
          </p:nvSpPr>
          <p:spPr>
            <a:xfrm>
              <a:off x="454963" y="448942"/>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AutoShape 21"/>
            <p:cNvSpPr/>
            <p:nvPr/>
          </p:nvSpPr>
          <p:spPr>
            <a:xfrm>
              <a:off x="575049" y="455517"/>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AutoShape 22"/>
            <p:cNvSpPr/>
            <p:nvPr/>
          </p:nvSpPr>
          <p:spPr>
            <a:xfrm>
              <a:off x="689125" y="457233"/>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AutoShape 23"/>
            <p:cNvSpPr/>
            <p:nvPr/>
          </p:nvSpPr>
          <p:spPr>
            <a:xfrm>
              <a:off x="799768" y="466203"/>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utoShape 24"/>
            <p:cNvSpPr/>
            <p:nvPr/>
          </p:nvSpPr>
          <p:spPr>
            <a:xfrm>
              <a:off x="904945" y="462070"/>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AutoShape 25"/>
            <p:cNvSpPr/>
            <p:nvPr/>
          </p:nvSpPr>
          <p:spPr>
            <a:xfrm>
              <a:off x="454963" y="566715"/>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utoShape 26"/>
            <p:cNvSpPr/>
            <p:nvPr/>
          </p:nvSpPr>
          <p:spPr>
            <a:xfrm>
              <a:off x="575049" y="573291"/>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AutoShape 27"/>
            <p:cNvSpPr/>
            <p:nvPr/>
          </p:nvSpPr>
          <p:spPr>
            <a:xfrm>
              <a:off x="689125" y="575007"/>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AutoShape 28"/>
            <p:cNvSpPr/>
            <p:nvPr/>
          </p:nvSpPr>
          <p:spPr>
            <a:xfrm>
              <a:off x="799768" y="583977"/>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AutoShape 29"/>
            <p:cNvSpPr/>
            <p:nvPr/>
          </p:nvSpPr>
          <p:spPr>
            <a:xfrm>
              <a:off x="904945" y="579844"/>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AutoShape 30"/>
            <p:cNvSpPr/>
            <p:nvPr/>
          </p:nvSpPr>
          <p:spPr>
            <a:xfrm>
              <a:off x="454963" y="684489"/>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AutoShape 31"/>
            <p:cNvSpPr/>
            <p:nvPr/>
          </p:nvSpPr>
          <p:spPr>
            <a:xfrm>
              <a:off x="575049" y="691064"/>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AutoShape 32"/>
            <p:cNvSpPr/>
            <p:nvPr/>
          </p:nvSpPr>
          <p:spPr>
            <a:xfrm>
              <a:off x="689125" y="692781"/>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AutoShape 33"/>
            <p:cNvSpPr/>
            <p:nvPr/>
          </p:nvSpPr>
          <p:spPr>
            <a:xfrm>
              <a:off x="799768" y="701751"/>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AutoShape 34"/>
            <p:cNvSpPr/>
            <p:nvPr/>
          </p:nvSpPr>
          <p:spPr>
            <a:xfrm>
              <a:off x="904945" y="697618"/>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7" name="矩形: 圆角 36">
            <a:extLst>
              <a:ext uri="{FF2B5EF4-FFF2-40B4-BE49-F238E27FC236}">
                <a16:creationId xmlns:a16="http://schemas.microsoft.com/office/drawing/2014/main" id="{6B87849F-92BD-1E4D-210B-46B6C24D2CED}"/>
              </a:ext>
            </a:extLst>
          </p:cNvPr>
          <p:cNvSpPr/>
          <p:nvPr/>
        </p:nvSpPr>
        <p:spPr>
          <a:xfrm>
            <a:off x="2739528" y="2595566"/>
            <a:ext cx="8210320" cy="11430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w="22225">
                <a:solidFill>
                  <a:srgbClr val="BC95E8"/>
                </a:solidFill>
                <a:prstDash val="solid"/>
              </a:ln>
              <a:solidFill>
                <a:srgbClr val="BC95E8">
                  <a:lumMod val="40000"/>
                  <a:lumOff val="60000"/>
                </a:srgbClr>
              </a:solidFill>
              <a:effectLst/>
              <a:uLnTx/>
              <a:uFillTx/>
              <a:latin typeface="Calibri"/>
              <a:ea typeface="宋体" panose="02010600030101010101" pitchFamily="2" charset="-122"/>
              <a:cs typeface="+mn-cs"/>
            </a:endParaRPr>
          </a:p>
        </p:txBody>
      </p:sp>
      <p:sp>
        <p:nvSpPr>
          <p:cNvPr id="38" name="文本框 37">
            <a:extLst>
              <a:ext uri="{FF2B5EF4-FFF2-40B4-BE49-F238E27FC236}">
                <a16:creationId xmlns:a16="http://schemas.microsoft.com/office/drawing/2014/main" id="{96C9FC2C-641A-9768-0768-8C54AC940ED9}"/>
              </a:ext>
            </a:extLst>
          </p:cNvPr>
          <p:cNvSpPr txBox="1"/>
          <p:nvPr/>
        </p:nvSpPr>
        <p:spPr>
          <a:xfrm>
            <a:off x="1511157" y="195123"/>
            <a:ext cx="305860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000000"/>
                </a:solidFill>
                <a:effectLst/>
                <a:uLnTx/>
                <a:uFillTx/>
                <a:latin typeface="方正舒体" panose="02010601030101010101" pitchFamily="2" charset="-122"/>
                <a:ea typeface="方正舒体" panose="02010601030101010101" pitchFamily="2" charset="-122"/>
                <a:cs typeface="+mn-cs"/>
              </a:rPr>
              <a:t>思考与讨论</a:t>
            </a:r>
          </a:p>
        </p:txBody>
      </p:sp>
      <p:sp>
        <p:nvSpPr>
          <p:cNvPr id="39" name="文本框 38">
            <a:extLst>
              <a:ext uri="{FF2B5EF4-FFF2-40B4-BE49-F238E27FC236}">
                <a16:creationId xmlns:a16="http://schemas.microsoft.com/office/drawing/2014/main" id="{2F9D2BBC-BEA2-4C30-FADA-7D1D53C6AD05}"/>
              </a:ext>
            </a:extLst>
          </p:cNvPr>
          <p:cNvSpPr txBox="1"/>
          <p:nvPr/>
        </p:nvSpPr>
        <p:spPr>
          <a:xfrm>
            <a:off x="2815728" y="1507140"/>
            <a:ext cx="7467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一、瘦肉精对人体和动物有何危害</a:t>
            </a:r>
            <a:r>
              <a:rPr kumimoji="0" lang="en-US" altLang="zh-CN" sz="3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3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40" name="文本框 39">
            <a:extLst>
              <a:ext uri="{FF2B5EF4-FFF2-40B4-BE49-F238E27FC236}">
                <a16:creationId xmlns:a16="http://schemas.microsoft.com/office/drawing/2014/main" id="{0FA54DC1-C2C6-DEB4-ED12-0866489912C1}"/>
              </a:ext>
            </a:extLst>
          </p:cNvPr>
          <p:cNvSpPr txBox="1"/>
          <p:nvPr/>
        </p:nvSpPr>
        <p:spPr>
          <a:xfrm>
            <a:off x="2789104" y="2874678"/>
            <a:ext cx="8077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二、非法添加瘦肉精的预防控制措施有哪些</a:t>
            </a:r>
            <a:r>
              <a:rPr kumimoji="0" lang="en-US" altLang="zh-CN" sz="3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a:t>
            </a:r>
            <a:endParaRPr kumimoji="0" lang="zh-CN" altLang="en-US" sz="3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E2C60373-0FEB-DF58-6FD9-D2985A415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174886"/>
            <a:ext cx="4800600" cy="2351948"/>
          </a:xfrm>
          <a:prstGeom prst="rect">
            <a:avLst/>
          </a:prstGeom>
        </p:spPr>
      </p:pic>
    </p:spTree>
    <p:extLst>
      <p:ext uri="{BB962C8B-B14F-4D97-AF65-F5344CB8AC3E}">
        <p14:creationId xmlns:p14="http://schemas.microsoft.com/office/powerpoint/2010/main" val="27274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12CB6-04B9-3773-D3F9-A23FC3758516}"/>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0EC4C637-8597-D04E-3448-0735D88D6661}"/>
              </a:ext>
            </a:extLst>
          </p:cNvPr>
          <p:cNvSpPr txBox="1"/>
          <p:nvPr/>
        </p:nvSpPr>
        <p:spPr>
          <a:xfrm>
            <a:off x="719769" y="457200"/>
            <a:ext cx="541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视频链接</a:t>
            </a:r>
            <a:endParaRPr kumimoji="0" lang="en-US" altLang="zh-CN"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 https://b23.tv/Wzv9uVj</a:t>
            </a:r>
            <a:endParaRPr kumimoji="0" lang="zh-CN" altLang="en-US" sz="24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930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a:extLst>
            <a:ext uri="{FF2B5EF4-FFF2-40B4-BE49-F238E27FC236}">
              <a16:creationId xmlns:a16="http://schemas.microsoft.com/office/drawing/2014/main" id="{0AE71543-01B9-AF71-C6A8-D2F383923C07}"/>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9FDAB677-9324-9507-FDFF-3BF4105179AB}"/>
              </a:ext>
            </a:extLst>
          </p:cNvPr>
          <p:cNvSpPr/>
          <p:nvPr/>
        </p:nvSpPr>
        <p:spPr>
          <a:xfrm>
            <a:off x="5288494" y="920194"/>
            <a:ext cx="2271442" cy="2314729"/>
          </a:xfrm>
          <a:prstGeom prst="ellipse">
            <a:avLst/>
          </a:prstGeom>
          <a:solidFill>
            <a:schemeClr val="accent2">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TextBox 5">
            <a:extLst>
              <a:ext uri="{FF2B5EF4-FFF2-40B4-BE49-F238E27FC236}">
                <a16:creationId xmlns:a16="http://schemas.microsoft.com/office/drawing/2014/main" id="{C6E029A1-6267-F7BE-C85A-E6353F9BF75F}"/>
              </a:ext>
            </a:extLst>
          </p:cNvPr>
          <p:cNvSpPr txBox="1"/>
          <p:nvPr/>
        </p:nvSpPr>
        <p:spPr>
          <a:xfrm>
            <a:off x="290244" y="2374036"/>
            <a:ext cx="3126858" cy="2730556"/>
          </a:xfrm>
          <a:prstGeom prst="rect">
            <a:avLst/>
          </a:prstGeom>
        </p:spPr>
        <p:txBody>
          <a:bodyPr vert="horz" wrap="square" lIns="114300" tIns="57150" rIns="114300" bIns="57150" rtlCol="0" anchor="t" anchorCtr="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面色潮红、头痛、头晕、乏力、胸闷、心悸等症状</a:t>
            </a:r>
            <a:r>
              <a:rPr kumimoji="0" lang="en-US" sz="2400" b="1" i="0" u="none" strike="noStrike" kern="1200" cap="none" spc="0" normalizeH="0" baseline="0" noProof="0" dirty="0">
                <a:ln>
                  <a:noFill/>
                </a:ln>
                <a:solidFill>
                  <a:srgbClr val="000000"/>
                </a:solidFill>
                <a:effectLst/>
                <a:uLnTx/>
                <a:uFillTx/>
                <a:latin typeface="+mn-lt"/>
                <a:ea typeface="+mn-ea"/>
                <a:cs typeface="Microsoft Yahei"/>
              </a:rPr>
              <a:t>。</a:t>
            </a:r>
            <a:r>
              <a:rPr kumimoji="0" lang="en-US" altLang="zh-CN"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 </a:t>
            </a: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对心脏病、高血压、青光眼、糖尿病、甲亢</a:t>
            </a:r>
            <a:r>
              <a:rPr kumimoji="0" lang="en-US" altLang="zh-CN"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等</a:t>
            </a:r>
            <a:r>
              <a:rPr kumimoji="0" lang="zh-CN" altLang="en-US" sz="2400" b="1"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icrosoft Yahei"/>
              </a:rPr>
              <a:t>疾病患者危害更大。</a:t>
            </a:r>
            <a:endParaRPr kumimoji="0" lang="en-US" sz="2400" b="1" i="0" u="none" strike="noStrike" kern="1200" cap="none" spc="0" normalizeH="0" baseline="0" noProof="0" dirty="0">
              <a:ln>
                <a:noFill/>
              </a:ln>
              <a:solidFill>
                <a:srgbClr val="000000"/>
              </a:solidFill>
              <a:effectLst/>
              <a:uLnTx/>
              <a:uFillTx/>
              <a:latin typeface="+mn-lt"/>
              <a:ea typeface="+mn-ea"/>
              <a:cs typeface="Microsoft Yahei"/>
            </a:endParaRPr>
          </a:p>
        </p:txBody>
      </p:sp>
      <p:pic>
        <p:nvPicPr>
          <p:cNvPr id="6" name="Picture 6">
            <a:extLst>
              <a:ext uri="{FF2B5EF4-FFF2-40B4-BE49-F238E27FC236}">
                <a16:creationId xmlns:a16="http://schemas.microsoft.com/office/drawing/2014/main" id="{0F9D8103-37E7-5549-266B-36580F039270}"/>
              </a:ext>
            </a:extLst>
          </p:cNvPr>
          <p:cNvPicPr>
            <a:picLocks noChangeAspect="1"/>
          </p:cNvPicPr>
          <p:nvPr/>
        </p:nvPicPr>
        <p:blipFill>
          <a:blip r:embed="rId3"/>
          <a:srcRect l="15375" r="15375"/>
          <a:stretch>
            <a:fillRect/>
          </a:stretch>
        </p:blipFill>
        <p:spPr>
          <a:xfrm>
            <a:off x="5399253" y="1155312"/>
            <a:ext cx="1968851" cy="1968851"/>
          </a:xfrm>
          <a:prstGeom prst="ellipse">
            <a:avLst/>
          </a:prstGeom>
        </p:spPr>
      </p:pic>
      <p:sp>
        <p:nvSpPr>
          <p:cNvPr id="8" name="TextBox 8">
            <a:extLst>
              <a:ext uri="{FF2B5EF4-FFF2-40B4-BE49-F238E27FC236}">
                <a16:creationId xmlns:a16="http://schemas.microsoft.com/office/drawing/2014/main" id="{77F9E898-A091-BE51-FE67-AA8AEFA2CDD0}"/>
              </a:ext>
            </a:extLst>
          </p:cNvPr>
          <p:cNvSpPr txBox="1"/>
          <p:nvPr/>
        </p:nvSpPr>
        <p:spPr>
          <a:xfrm>
            <a:off x="7559936" y="1660976"/>
            <a:ext cx="3291043" cy="1844159"/>
          </a:xfrm>
          <a:prstGeom prst="rect">
            <a:avLst/>
          </a:prstGeom>
        </p:spPr>
        <p:txBody>
          <a:bodyPr vert="horz" wrap="square" lIns="114300" tIns="57150" rIns="114300" bIns="57150" rtlCol="0" anchor="t" anchorCtr="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alpha val="100000"/>
                  </a:srgbClr>
                </a:solidFill>
                <a:effectLst/>
                <a:uLnTx/>
                <a:uFillTx/>
                <a:latin typeface="宋体" panose="02010600030101010101" pitchFamily="2" charset="-122"/>
                <a:ea typeface="宋体" panose="02010600030101010101" pitchFamily="2" charset="-122"/>
                <a:cs typeface="Microsoft Yahei"/>
              </a:rPr>
              <a:t>长期食用导致人体出现肌肉震颤、心慌、颤栗、头疼、乏力等症状。</a:t>
            </a:r>
            <a:endParaRPr kumimoji="0" lang="en-US" sz="2400" b="0" i="0" u="none" strike="noStrike" kern="1200" cap="none" spc="0" normalizeH="0" baseline="0" noProof="0" dirty="0">
              <a:ln>
                <a:noFill/>
              </a:ln>
              <a:solidFill>
                <a:srgbClr val="000000">
                  <a:alpha val="100000"/>
                </a:srgbClr>
              </a:solidFill>
              <a:effectLst/>
              <a:uLnTx/>
              <a:uFillTx/>
              <a:latin typeface="+mn-lt"/>
              <a:ea typeface="+mn-ea"/>
              <a:cs typeface="Microsoft Yahei"/>
            </a:endParaRPr>
          </a:p>
        </p:txBody>
      </p:sp>
      <p:sp>
        <p:nvSpPr>
          <p:cNvPr id="9" name="TextBox 9">
            <a:extLst>
              <a:ext uri="{FF2B5EF4-FFF2-40B4-BE49-F238E27FC236}">
                <a16:creationId xmlns:a16="http://schemas.microsoft.com/office/drawing/2014/main" id="{B91376E0-E312-321F-2CCE-0A49D3D3C845}"/>
              </a:ext>
            </a:extLst>
          </p:cNvPr>
          <p:cNvSpPr txBox="1"/>
          <p:nvPr/>
        </p:nvSpPr>
        <p:spPr>
          <a:xfrm>
            <a:off x="7412622" y="1027982"/>
            <a:ext cx="2703493" cy="449739"/>
          </a:xfrm>
          <a:prstGeom prst="rect">
            <a:avLst/>
          </a:prstGeom>
        </p:spPr>
        <p:txBody>
          <a:bodyPr vert="horz" wrap="square" lIns="114300" tIns="57150" rIns="114300" bIns="57150" rtlCol="0" anchor="t" anchorCtr="0">
            <a:spAutoFit/>
          </a:bodyPr>
          <a:lstStyle/>
          <a:p>
            <a:pPr marL="0" marR="0" lvl="0" indent="0" algn="l" defTabSz="914400" rtl="0" eaLnBrk="1" fontAlgn="auto" latinLnBrk="0" hangingPunct="1">
              <a:lnSpc>
                <a:spcPct val="77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慢性危害</a:t>
            </a:r>
            <a:endParaRPr kumimoji="0" lang="en-US" sz="28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sp>
        <p:nvSpPr>
          <p:cNvPr id="12" name="TextBox 12">
            <a:extLst>
              <a:ext uri="{FF2B5EF4-FFF2-40B4-BE49-F238E27FC236}">
                <a16:creationId xmlns:a16="http://schemas.microsoft.com/office/drawing/2014/main" id="{4813F3B4-E8D8-CB6C-16AB-8961BD9A7069}"/>
              </a:ext>
            </a:extLst>
          </p:cNvPr>
          <p:cNvSpPr txBox="1"/>
          <p:nvPr/>
        </p:nvSpPr>
        <p:spPr>
          <a:xfrm>
            <a:off x="8519345" y="4613778"/>
            <a:ext cx="3219450" cy="1844159"/>
          </a:xfrm>
          <a:prstGeom prst="rect">
            <a:avLst/>
          </a:prstGeom>
        </p:spPr>
        <p:txBody>
          <a:bodyPr vert="horz" wrap="square" lIns="114300" tIns="57150" rIns="114300" bIns="57150" rtlCol="0" anchor="t" anchorCtr="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alpha val="100000"/>
                  </a:srgbClr>
                </a:solidFill>
                <a:effectLst/>
                <a:uLnTx/>
                <a:uFillTx/>
                <a:latin typeface="宋体" panose="02010600030101010101" pitchFamily="2" charset="-122"/>
                <a:ea typeface="宋体" panose="02010600030101010101" pitchFamily="2" charset="-122"/>
                <a:cs typeface="Microsoft Yahei"/>
              </a:rPr>
              <a:t>瘦肉精被世界卫生组织列为致癌物质，长期摄入可能增加患癌风险。</a:t>
            </a:r>
            <a:endParaRPr kumimoji="0" lang="en-US" sz="2400" b="0" i="0" u="none" strike="noStrike" kern="1200" cap="none" spc="0" normalizeH="0" baseline="0" noProof="0" dirty="0">
              <a:ln>
                <a:noFill/>
              </a:ln>
              <a:solidFill>
                <a:srgbClr val="000000">
                  <a:alpha val="100000"/>
                </a:srgbClr>
              </a:solidFill>
              <a:effectLst/>
              <a:uLnTx/>
              <a:uFillTx/>
              <a:latin typeface="+mn-lt"/>
              <a:ea typeface="+mn-ea"/>
              <a:cs typeface="Microsoft Yahei"/>
            </a:endParaRPr>
          </a:p>
        </p:txBody>
      </p:sp>
      <p:sp>
        <p:nvSpPr>
          <p:cNvPr id="13" name="TextBox 13">
            <a:extLst>
              <a:ext uri="{FF2B5EF4-FFF2-40B4-BE49-F238E27FC236}">
                <a16:creationId xmlns:a16="http://schemas.microsoft.com/office/drawing/2014/main" id="{25169246-F8F7-FF4B-2D28-2D777B6DE709}"/>
              </a:ext>
            </a:extLst>
          </p:cNvPr>
          <p:cNvSpPr txBox="1"/>
          <p:nvPr/>
        </p:nvSpPr>
        <p:spPr>
          <a:xfrm>
            <a:off x="8621512" y="3983783"/>
            <a:ext cx="2703493" cy="449739"/>
          </a:xfrm>
          <a:prstGeom prst="rect">
            <a:avLst/>
          </a:prstGeom>
        </p:spPr>
        <p:txBody>
          <a:bodyPr vert="horz" wrap="square" lIns="114300" tIns="57150" rIns="114300" bIns="57150" rtlCol="0" anchor="t" anchorCtr="0">
            <a:spAutoFit/>
          </a:bodyPr>
          <a:lstStyle/>
          <a:p>
            <a:pPr marL="0" marR="0" lvl="0" indent="0" algn="l" defTabSz="914400" rtl="0" eaLnBrk="1" fontAlgn="auto" latinLnBrk="0" hangingPunct="1">
              <a:lnSpc>
                <a:spcPct val="77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致癌风险</a:t>
            </a:r>
            <a:endParaRPr kumimoji="0" lang="en-US" sz="28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grpSp>
        <p:nvGrpSpPr>
          <p:cNvPr id="14" name="Group 14">
            <a:extLst>
              <a:ext uri="{FF2B5EF4-FFF2-40B4-BE49-F238E27FC236}">
                <a16:creationId xmlns:a16="http://schemas.microsoft.com/office/drawing/2014/main" id="{14D9E4FA-7306-1562-53EE-810729D13742}"/>
              </a:ext>
            </a:extLst>
          </p:cNvPr>
          <p:cNvGrpSpPr/>
          <p:nvPr/>
        </p:nvGrpSpPr>
        <p:grpSpPr>
          <a:xfrm>
            <a:off x="454963" y="93878"/>
            <a:ext cx="9755837" cy="826316"/>
            <a:chOff x="454963" y="93878"/>
            <a:chExt cx="10641129" cy="826316"/>
          </a:xfrm>
        </p:grpSpPr>
        <p:sp>
          <p:nvSpPr>
            <p:cNvPr id="15" name="AutoShape 15">
              <a:extLst>
                <a:ext uri="{FF2B5EF4-FFF2-40B4-BE49-F238E27FC236}">
                  <a16:creationId xmlns:a16="http://schemas.microsoft.com/office/drawing/2014/main" id="{3154B078-9A91-A167-B08A-677251A45381}"/>
                </a:ext>
              </a:extLst>
            </p:cNvPr>
            <p:cNvSpPr/>
            <p:nvPr/>
          </p:nvSpPr>
          <p:spPr>
            <a:xfrm>
              <a:off x="454963" y="331168"/>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AutoShape 16">
              <a:extLst>
                <a:ext uri="{FF2B5EF4-FFF2-40B4-BE49-F238E27FC236}">
                  <a16:creationId xmlns:a16="http://schemas.microsoft.com/office/drawing/2014/main" id="{4CA59593-5970-F971-6701-0AE55036FB76}"/>
                </a:ext>
              </a:extLst>
            </p:cNvPr>
            <p:cNvSpPr/>
            <p:nvPr/>
          </p:nvSpPr>
          <p:spPr>
            <a:xfrm>
              <a:off x="575049" y="337743"/>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AutoShape 17">
              <a:extLst>
                <a:ext uri="{FF2B5EF4-FFF2-40B4-BE49-F238E27FC236}">
                  <a16:creationId xmlns:a16="http://schemas.microsoft.com/office/drawing/2014/main" id="{8F8C6A6B-EC41-1190-81A5-FFAF24108BB8}"/>
                </a:ext>
              </a:extLst>
            </p:cNvPr>
            <p:cNvSpPr/>
            <p:nvPr/>
          </p:nvSpPr>
          <p:spPr>
            <a:xfrm>
              <a:off x="689125" y="339460"/>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AutoShape 18">
              <a:extLst>
                <a:ext uri="{FF2B5EF4-FFF2-40B4-BE49-F238E27FC236}">
                  <a16:creationId xmlns:a16="http://schemas.microsoft.com/office/drawing/2014/main" id="{6E851FA5-C195-45E6-B4C0-88AF79BDF5F0}"/>
                </a:ext>
              </a:extLst>
            </p:cNvPr>
            <p:cNvSpPr/>
            <p:nvPr/>
          </p:nvSpPr>
          <p:spPr>
            <a:xfrm>
              <a:off x="799768" y="348430"/>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19" name="AutoShape 19">
              <a:extLst>
                <a:ext uri="{FF2B5EF4-FFF2-40B4-BE49-F238E27FC236}">
                  <a16:creationId xmlns:a16="http://schemas.microsoft.com/office/drawing/2014/main" id="{3FA1A820-FEB7-5061-F2D7-359720CB7C44}"/>
                </a:ext>
              </a:extLst>
            </p:cNvPr>
            <p:cNvSpPr/>
            <p:nvPr/>
          </p:nvSpPr>
          <p:spPr>
            <a:xfrm>
              <a:off x="904945" y="344297"/>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AutoShape 20">
              <a:extLst>
                <a:ext uri="{FF2B5EF4-FFF2-40B4-BE49-F238E27FC236}">
                  <a16:creationId xmlns:a16="http://schemas.microsoft.com/office/drawing/2014/main" id="{A7951403-0475-62CE-5D55-2AE35BAE992A}"/>
                </a:ext>
              </a:extLst>
            </p:cNvPr>
            <p:cNvSpPr/>
            <p:nvPr/>
          </p:nvSpPr>
          <p:spPr>
            <a:xfrm>
              <a:off x="454963" y="448942"/>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AutoShape 21">
              <a:extLst>
                <a:ext uri="{FF2B5EF4-FFF2-40B4-BE49-F238E27FC236}">
                  <a16:creationId xmlns:a16="http://schemas.microsoft.com/office/drawing/2014/main" id="{02130318-CD01-6EC6-7A8B-21731AE00FB2}"/>
                </a:ext>
              </a:extLst>
            </p:cNvPr>
            <p:cNvSpPr/>
            <p:nvPr/>
          </p:nvSpPr>
          <p:spPr>
            <a:xfrm>
              <a:off x="575049" y="455517"/>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AutoShape 22">
              <a:extLst>
                <a:ext uri="{FF2B5EF4-FFF2-40B4-BE49-F238E27FC236}">
                  <a16:creationId xmlns:a16="http://schemas.microsoft.com/office/drawing/2014/main" id="{0F63E271-C544-67BF-DB1A-9BC40D1A1C2F}"/>
                </a:ext>
              </a:extLst>
            </p:cNvPr>
            <p:cNvSpPr/>
            <p:nvPr/>
          </p:nvSpPr>
          <p:spPr>
            <a:xfrm>
              <a:off x="689125" y="457233"/>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AutoShape 23">
              <a:extLst>
                <a:ext uri="{FF2B5EF4-FFF2-40B4-BE49-F238E27FC236}">
                  <a16:creationId xmlns:a16="http://schemas.microsoft.com/office/drawing/2014/main" id="{EFF82EFD-5496-13BE-8E12-0B56E520612E}"/>
                </a:ext>
              </a:extLst>
            </p:cNvPr>
            <p:cNvSpPr/>
            <p:nvPr/>
          </p:nvSpPr>
          <p:spPr>
            <a:xfrm>
              <a:off x="799768" y="466203"/>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utoShape 24">
              <a:extLst>
                <a:ext uri="{FF2B5EF4-FFF2-40B4-BE49-F238E27FC236}">
                  <a16:creationId xmlns:a16="http://schemas.microsoft.com/office/drawing/2014/main" id="{C4D48517-58DB-8B36-E1EE-4FDEE2CF4D49}"/>
                </a:ext>
              </a:extLst>
            </p:cNvPr>
            <p:cNvSpPr/>
            <p:nvPr/>
          </p:nvSpPr>
          <p:spPr>
            <a:xfrm>
              <a:off x="904945" y="462070"/>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AutoShape 25">
              <a:extLst>
                <a:ext uri="{FF2B5EF4-FFF2-40B4-BE49-F238E27FC236}">
                  <a16:creationId xmlns:a16="http://schemas.microsoft.com/office/drawing/2014/main" id="{9E28A6A3-0EF7-DFA3-A949-A84AFCE2EC50}"/>
                </a:ext>
              </a:extLst>
            </p:cNvPr>
            <p:cNvSpPr/>
            <p:nvPr/>
          </p:nvSpPr>
          <p:spPr>
            <a:xfrm>
              <a:off x="454963" y="566715"/>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utoShape 26">
              <a:extLst>
                <a:ext uri="{FF2B5EF4-FFF2-40B4-BE49-F238E27FC236}">
                  <a16:creationId xmlns:a16="http://schemas.microsoft.com/office/drawing/2014/main" id="{825977D6-77CC-1085-4EE4-04DC151CC1AF}"/>
                </a:ext>
              </a:extLst>
            </p:cNvPr>
            <p:cNvSpPr/>
            <p:nvPr/>
          </p:nvSpPr>
          <p:spPr>
            <a:xfrm>
              <a:off x="575049" y="573291"/>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AutoShape 27">
              <a:extLst>
                <a:ext uri="{FF2B5EF4-FFF2-40B4-BE49-F238E27FC236}">
                  <a16:creationId xmlns:a16="http://schemas.microsoft.com/office/drawing/2014/main" id="{B3D844BE-5F63-774C-C686-3B9C15B5F7EF}"/>
                </a:ext>
              </a:extLst>
            </p:cNvPr>
            <p:cNvSpPr/>
            <p:nvPr/>
          </p:nvSpPr>
          <p:spPr>
            <a:xfrm>
              <a:off x="689125" y="575007"/>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AutoShape 28">
              <a:extLst>
                <a:ext uri="{FF2B5EF4-FFF2-40B4-BE49-F238E27FC236}">
                  <a16:creationId xmlns:a16="http://schemas.microsoft.com/office/drawing/2014/main" id="{F604C530-8B8B-7C89-7166-4872C6734D77}"/>
                </a:ext>
              </a:extLst>
            </p:cNvPr>
            <p:cNvSpPr/>
            <p:nvPr/>
          </p:nvSpPr>
          <p:spPr>
            <a:xfrm>
              <a:off x="799768" y="583977"/>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AutoShape 29">
              <a:extLst>
                <a:ext uri="{FF2B5EF4-FFF2-40B4-BE49-F238E27FC236}">
                  <a16:creationId xmlns:a16="http://schemas.microsoft.com/office/drawing/2014/main" id="{3AFF5CE7-0752-8D63-0661-24F423C23D42}"/>
                </a:ext>
              </a:extLst>
            </p:cNvPr>
            <p:cNvSpPr/>
            <p:nvPr/>
          </p:nvSpPr>
          <p:spPr>
            <a:xfrm>
              <a:off x="904945" y="579844"/>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AutoShape 30">
              <a:extLst>
                <a:ext uri="{FF2B5EF4-FFF2-40B4-BE49-F238E27FC236}">
                  <a16:creationId xmlns:a16="http://schemas.microsoft.com/office/drawing/2014/main" id="{65570413-7427-CBFF-D218-1F4174103094}"/>
                </a:ext>
              </a:extLst>
            </p:cNvPr>
            <p:cNvSpPr/>
            <p:nvPr/>
          </p:nvSpPr>
          <p:spPr>
            <a:xfrm>
              <a:off x="454963" y="684489"/>
              <a:ext cx="84147" cy="84147"/>
            </a:xfrm>
            <a:prstGeom prst="ellipse">
              <a:avLst/>
            </a:prstGeom>
            <a:solidFill>
              <a:schemeClr val="accent1">
                <a:alpha val="10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AutoShape 31">
              <a:extLst>
                <a:ext uri="{FF2B5EF4-FFF2-40B4-BE49-F238E27FC236}">
                  <a16:creationId xmlns:a16="http://schemas.microsoft.com/office/drawing/2014/main" id="{534D1774-A870-D8DC-58B8-3A1D8A8DCBB5}"/>
                </a:ext>
              </a:extLst>
            </p:cNvPr>
            <p:cNvSpPr/>
            <p:nvPr/>
          </p:nvSpPr>
          <p:spPr>
            <a:xfrm>
              <a:off x="575049" y="691064"/>
              <a:ext cx="78137" cy="78137"/>
            </a:xfrm>
            <a:prstGeom prst="ellipse">
              <a:avLst/>
            </a:prstGeom>
            <a:solidFill>
              <a:schemeClr val="accent1">
                <a:alpha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AutoShape 32">
              <a:extLst>
                <a:ext uri="{FF2B5EF4-FFF2-40B4-BE49-F238E27FC236}">
                  <a16:creationId xmlns:a16="http://schemas.microsoft.com/office/drawing/2014/main" id="{E03C2FAD-F3E6-3DD6-DEA3-71352CA8F344}"/>
                </a:ext>
              </a:extLst>
            </p:cNvPr>
            <p:cNvSpPr/>
            <p:nvPr/>
          </p:nvSpPr>
          <p:spPr>
            <a:xfrm>
              <a:off x="689125" y="692781"/>
              <a:ext cx="74704" cy="74704"/>
            </a:xfrm>
            <a:prstGeom prst="ellipse">
              <a:avLst/>
            </a:prstGeom>
            <a:solidFill>
              <a:schemeClr val="accent1">
                <a:alpha val="6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AutoShape 33">
              <a:extLst>
                <a:ext uri="{FF2B5EF4-FFF2-40B4-BE49-F238E27FC236}">
                  <a16:creationId xmlns:a16="http://schemas.microsoft.com/office/drawing/2014/main" id="{EA7909A6-6265-5A8E-EB56-55FEE4562A72}"/>
                </a:ext>
              </a:extLst>
            </p:cNvPr>
            <p:cNvSpPr/>
            <p:nvPr/>
          </p:nvSpPr>
          <p:spPr>
            <a:xfrm>
              <a:off x="799768" y="701751"/>
              <a:ext cx="69238" cy="69238"/>
            </a:xfrm>
            <a:prstGeom prst="ellipse">
              <a:avLst/>
            </a:prstGeom>
            <a:solidFill>
              <a:schemeClr val="accent1">
                <a:alpha val="4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AutoShape 34">
              <a:extLst>
                <a:ext uri="{FF2B5EF4-FFF2-40B4-BE49-F238E27FC236}">
                  <a16:creationId xmlns:a16="http://schemas.microsoft.com/office/drawing/2014/main" id="{7A4A8BDA-0E0E-50F3-7E6E-31477C1DD88B}"/>
                </a:ext>
              </a:extLst>
            </p:cNvPr>
            <p:cNvSpPr/>
            <p:nvPr/>
          </p:nvSpPr>
          <p:spPr>
            <a:xfrm>
              <a:off x="904945" y="697618"/>
              <a:ext cx="65594" cy="65594"/>
            </a:xfrm>
            <a:prstGeom prst="ellipse">
              <a:avLst/>
            </a:prstGeom>
            <a:solidFill>
              <a:schemeClr val="accent1">
                <a:alpha val="2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TextBox 35">
              <a:extLst>
                <a:ext uri="{FF2B5EF4-FFF2-40B4-BE49-F238E27FC236}">
                  <a16:creationId xmlns:a16="http://schemas.microsoft.com/office/drawing/2014/main" id="{F41821D4-9AE6-F5D7-9EC5-6E20AC185DA5}"/>
                </a:ext>
              </a:extLst>
            </p:cNvPr>
            <p:cNvSpPr txBox="1"/>
            <p:nvPr/>
          </p:nvSpPr>
          <p:spPr>
            <a:xfrm>
              <a:off x="1094842" y="93878"/>
              <a:ext cx="10001250" cy="82631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rPr>
                <a:t>对人体的危害</a:t>
              </a:r>
              <a:endParaRPr kumimoji="0" lang="en-US" sz="3000" b="1" i="0" u="none" strike="noStrike" kern="1200" cap="none" spc="0" normalizeH="0" baseline="0" noProof="0" dirty="0">
                <a:ln>
                  <a:noFill/>
                </a:ln>
                <a:solidFill>
                  <a:srgbClr val="AF79DE">
                    <a:alpha val="100000"/>
                  </a:srgbClr>
                </a:solidFill>
                <a:effectLst/>
                <a:uLnTx/>
                <a:uFillTx/>
                <a:latin typeface="Microsoft Yahei"/>
                <a:ea typeface="Microsoft Yahei"/>
                <a:cs typeface="Microsoft Yahei"/>
              </a:endParaRPr>
            </a:p>
          </p:txBody>
        </p:sp>
      </p:grpSp>
      <p:sp>
        <p:nvSpPr>
          <p:cNvPr id="36" name="文本框 35">
            <a:extLst>
              <a:ext uri="{FF2B5EF4-FFF2-40B4-BE49-F238E27FC236}">
                <a16:creationId xmlns:a16="http://schemas.microsoft.com/office/drawing/2014/main" id="{B87FCEF9-D0A4-93C3-70AC-1218A7FAA5E6}"/>
              </a:ext>
            </a:extLst>
          </p:cNvPr>
          <p:cNvSpPr txBox="1"/>
          <p:nvPr/>
        </p:nvSpPr>
        <p:spPr>
          <a:xfrm>
            <a:off x="1094842" y="1693959"/>
            <a:ext cx="19601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AF79DE"/>
                </a:solidFill>
                <a:effectLst/>
                <a:uLnTx/>
                <a:uFillTx/>
                <a:latin typeface="微软雅黑" panose="020B0503020204020204" pitchFamily="34" charset="-122"/>
                <a:ea typeface="微软雅黑" panose="020B0503020204020204" pitchFamily="34" charset="-122"/>
                <a:cs typeface="+mn-cs"/>
              </a:rPr>
              <a:t>急性中毒</a:t>
            </a:r>
          </a:p>
        </p:txBody>
      </p:sp>
      <p:pic>
        <p:nvPicPr>
          <p:cNvPr id="3" name="图片 2">
            <a:extLst>
              <a:ext uri="{FF2B5EF4-FFF2-40B4-BE49-F238E27FC236}">
                <a16:creationId xmlns:a16="http://schemas.microsoft.com/office/drawing/2014/main" id="{09A9CBE8-F384-6BFF-607C-0E6639314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622" y="3739314"/>
            <a:ext cx="3439911" cy="2765682"/>
          </a:xfrm>
          <a:prstGeom prst="rect">
            <a:avLst/>
          </a:prstGeom>
        </p:spPr>
      </p:pic>
    </p:spTree>
    <p:extLst>
      <p:ext uri="{BB962C8B-B14F-4D97-AF65-F5344CB8AC3E}">
        <p14:creationId xmlns:p14="http://schemas.microsoft.com/office/powerpoint/2010/main" val="3740247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0.4|0.7"/>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06367_2*l_h_i*1_3_5"/>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06367_2*l_h_i*1_3_8"/>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206367_2*l_h_i*1_3_9"/>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6"/>
  <p:tag name="KSO_WM_UNIT_ID" val="diagram20206367_2*l_h_i*1_2_6"/>
  <p:tag name="KSO_WM_TEMPLATE_CATEGORY" val="diagram"/>
  <p:tag name="KSO_WM_TEMPLATE_INDEX" val="20206367"/>
  <p:tag name="KSO_WM_UNIT_LAYERLEVEL" val="1_1_1"/>
  <p:tag name="KSO_WM_TAG_VERSION" val="1.0"/>
  <p:tag name="KSO_WM_BEAUTIFY_FLAG" val="#wm#"/>
  <p:tag name="KSO_WM_UNIT_TEXT_FILL_FORE_SCHEMECOLOR_INDEX_BRIGHTNESS" val="0"/>
  <p:tag name="KSO_WM_UNIT_TEXT_FILL_FORE_SCHEMECOLOR_INDEX" val="8"/>
  <p:tag name="KSO_WM_UNIT_TEXT_FILL_TYPE" val="1"/>
  <p:tag name="KSO_WM_UNIT_USESOURCEFORMAT_APPLY" val="1"/>
  <p:tag name="KSO_WM_DIAGRAM_VIRTUALLY_FRAME" val="{&quot;height&quot;:431.09582677165355,&quot;left&quot;:360,&quot;top&quot;:54.439527559055115,&quot;width&quot;:55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0"/>
  <p:tag name="KSO_WM_UNIT_ID" val="diagram20206367_2*l_h_i*1_2_10"/>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7_2*l_h_i*1_2_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1"/>
  <p:tag name="KSO_WM_UNIT_ID" val="diagram20206367_2*l_h_i*1_2_1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2"/>
  <p:tag name="KSO_WM_UNIT_ID" val="diagram20206367_2*l_h_i*1_2_1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6367_2*l_h_i*1_2_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367_2*l_h_i*1_2_3"/>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367_2*l_h_i*1_2_4"/>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7_2*l_h_i*1_2_5"/>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7_2*l_h_i*1_2_8"/>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9"/>
  <p:tag name="KSO_WM_UNIT_ID" val="diagram20206367_2*l_h_i*1_2_9"/>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6"/>
  <p:tag name="KSO_WM_UNIT_ID" val="diagram20206367_2*l_h_i*1_1_6"/>
  <p:tag name="KSO_WM_TEMPLATE_CATEGORY" val="diagram"/>
  <p:tag name="KSO_WM_TEMPLATE_INDEX" val="20206367"/>
  <p:tag name="KSO_WM_UNIT_LAYERLEVEL" val="1_1_1"/>
  <p:tag name="KSO_WM_TAG_VERSION" val="1.0"/>
  <p:tag name="KSO_WM_BEAUTIFY_FLAG" val="#wm#"/>
  <p:tag name="KSO_WM_UNIT_TEXT_FILL_FORE_SCHEMECOLOR_INDEX_BRIGHTNESS" val="0"/>
  <p:tag name="KSO_WM_UNIT_TEXT_FILL_FORE_SCHEMECOLOR_INDEX" val="8"/>
  <p:tag name="KSO_WM_UNIT_TEXT_FILL_TYPE" val="1"/>
  <p:tag name="KSO_WM_UNIT_USESOURCEFORMAT_APPLY" val="1"/>
  <p:tag name="KSO_WM_DIAGRAM_VIRTUALLY_FRAME" val="{&quot;height&quot;:431.09582677165355,&quot;left&quot;:360,&quot;top&quot;:54.439527559055115,&quot;width&quot;:55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0"/>
  <p:tag name="KSO_WM_UNIT_ID" val="diagram20206367_2*l_h_i*1_1_10"/>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7_2*l_h_i*1_1_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1"/>
  <p:tag name="KSO_WM_UNIT_ID" val="diagram20206367_2*l_h_i*1_1_1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2"/>
  <p:tag name="KSO_WM_UNIT_ID" val="diagram20206367_2*l_h_i*1_1_1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6367_2*l_h_i*1_1_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367_2*l_h_i*1_1_3"/>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367_2*l_h_i*1_1_4"/>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7_2*l_h_i*1_1_5"/>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7_2*l_h_i*1_1_8"/>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9"/>
  <p:tag name="KSO_WM_UNIT_ID" val="diagram20206367_2*l_h_i*1_1_9"/>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125.xml><?xml version="1.0" encoding="utf-8"?>
<p:tagLst xmlns:a="http://schemas.openxmlformats.org/drawingml/2006/main" xmlns:r="http://schemas.openxmlformats.org/officeDocument/2006/relationships" xmlns:p="http://schemas.openxmlformats.org/presentationml/2006/main">
  <p:tag name="TIMING" val="|0.3|0.4|0.5|0.5|0.5|0.5|0.5"/>
  <p:tag name="KSO_WM_SLIDE_ID" val="diagram2021726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07"/>
  <p:tag name="KSO_WM_SLIDE_POSITION" val="48*48"/>
  <p:tag name="KSO_WM_TAG_VERSION" val="1.0"/>
  <p:tag name="KSO_WM_BEAUTIFY_FLAG" val="#wm#"/>
  <p:tag name="KSO_WM_TEMPLATE_CATEGORY" val="diagram"/>
  <p:tag name="KSO_WM_TEMPLATE_INDEX" val="20217268"/>
  <p:tag name="KSO_WM_SLIDE_LAYOUT" val="a_f"/>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9:01&quot;,&quot;maxSize&quot;:{&quot;size1&quot;:30},&quot;minSize&quot;:{&quot;size1&quot;:18.9},&quot;normalSize&quot;:{&quot;size1&quot;:18.9},&quot;subLayout&quot;:[{&quot;id&quot;:&quot;2021-04-01T16:19:01&quot;,&quot;margin&quot;:{&quot;bottom&quot;:0,&quot;left&quot;:1.6929999589920044,&quot;right&quot;:1.6929999589920044,&quot;top&quot;:1.6929999589920044},&quot;type&quot;:0},{&quot;id&quot;:&quot;2021-04-01T16:19:01&quot;,&quot;maxSize&quot;:{&quot;size1&quot;:47.8},&quot;minSize&quot;:{&quot;size1&quot;:33.3},&quot;normalSize&quot;:{&quot;size1&quot;:33.304274558158646},&quot;subLayout&quot;:[{&quot;id&quot;:&quot;2021-04-01T16:19:01&quot;,&quot;margin&quot;:{&quot;bottom&quot;:0.02600000612437725,&quot;left&quot;:6.7729997634887695,&quot;right&quot;:6.7729997634887695,&quot;top&quot;:1.9049999713897705},&quot;type&quot;:0},{&quot;id&quot;:&quot;2021-04-01T16:19:01&quot;,&quot;margin&quot;:{&quot;bottom&quot;:2.5399999618530273,&quot;left&quot;:6.7729997634887695,&quot;right&quot;:6.737999439239502,&quot;top&quot;:1.2699999809265137},&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ddd3d4d383dce34165fd3"/>
  <p:tag name="KSO_WM_CHIP_FILLPROP" val="[[{&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text&quot;]},{&quot;text_align&quot;:&quot;lm&quot;,&quot;text_direction&quot;:&quot;horizontal&quot;,&quot;support_big_font&quot;:false,&quot;picture_toward&quot;:0,&quot;picture_dockside&quot;:[],&quot;fill_id&quot;:&quot;cf53492862984fec80bf7d55bd74824c&quot;,&quot;fill_align&quot;:&quot;cm&quot;,&quot;chip_types&quot;:[&quot;text&quot;,&quot;picture&quot;]}],[{&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picture&quot;]},{&quot;text_align&quot;:&quot;lm&quot;,&quot;text_direction&quot;:&quot;horizontal&quot;,&quot;support_big_font&quot;:false,&quot;picture_toward&quot;:0,&quot;picture_dockside&quot;:[],&quot;fill_id&quot;:&quot;cf53492862984fec80bf7d55bd74824c&quot;,&quot;fill_align&quot;:&quot;cm&quot;,&quot;chip_types&quot;:[&quot;text&quot;]}]]"/>
  <p:tag name="KSO_WM_CHIP_DECFILLPROP" val="[]"/>
  <p:tag name="KSO_WM_CHIP_GROUPID" val="5f5ee1ca4d6848d78f644aed"/>
  <p:tag name="KSO_WM_SLIDE_BK_DARK_LIGHT" val="2"/>
  <p:tag name="KSO_WM_SLIDE_BACKGROUND_TYPE" val="general"/>
  <p:tag name="KSO_WM_SLIDE_SUPPORT_FEATURE_TYPE" val="0"/>
  <p:tag name="KSO_WM_TEMPLATE_ASSEMBLE_XID" val="606570784054ed1e2fb815d3"/>
  <p:tag name="KSO_WM_TEMPLATE_ASSEMBLE_GROUPID" val="606570784054ed1e2fb815d3"/>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268_1*i*1"/>
  <p:tag name="KSO_WM_TEMPLATE_CATEGORY" val="diagram"/>
  <p:tag name="KSO_WM_TEMPLATE_INDEX" val="20217268"/>
  <p:tag name="KSO_WM_UNIT_LAYERLEVEL" val="1"/>
  <p:tag name="KSO_WM_TAG_VERSION" val="1.0"/>
  <p:tag name="KSO_WM_BEAUTIFY_FLAG" val="#wm#"/>
  <p:tag name="KSO_WM_UNIT_TYPE" val="i"/>
  <p:tag name="KSO_WM_UNIT_INDEX" val="1"/>
  <p:tag name="KSO_WM_UNIT_BLOCK" val="0"/>
  <p:tag name="KSO_WM_UNIT_SM_LIMIT_TYPE" val="2"/>
  <p:tag name="KSO_WM_UNIT_DEC_AREA_ID" val="bdee607977184d7397ed465b0f1acc45"/>
  <p:tag name="KSO_WM_UNIT_DECORATE_INFO" val="{&quot;DecorateInfoH&quot;:{&quot;IsAbs&quot;:true},&quot;DecorateInfoW&quot;:{&quot;IsAbs&quot;:true},&quot;DecorateInfoX&quot;:{&quot;IsAbs&quot;:true,&quot;Pos&quot;:1},&quot;DecorateInfoY&quot;:{&quot;IsAbs&quot;:true,&quot;Pos&quot;:1},&quot;ReferentInfo&quot;:{&quot;Id&quot;:&quot;70c190d2b92747c69bb98d1b9b7b55ce;a07d16c258554227b21af562ea3a62ed&quot;,&quot;X&quot;:{&quot;Pos&quot;:1},&quot;Y&quot;:{&quot;Pos&quot;:1}},&quot;whChangeMode&quot;:0}"/>
  <p:tag name="KSO_WM_CHIP_GROUPID" val="5f5ee1ca4d6848d78f644aed"/>
  <p:tag name="KSO_WM_CHIP_XID" val="5fcddd3d4d383dce34165fd3"/>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518"/>
  <p:tag name="KSO_WM_TEMPLATE_ASSEMBLE_XID" val="606570784054ed1e2fb815d3"/>
  <p:tag name="KSO_WM_TEMPLATE_ASSEMBLE_GROUPID" val="606570784054ed1e2fb815d3"/>
</p:tagLst>
</file>

<file path=ppt/tags/tag1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268_1*a*1"/>
  <p:tag name="KSO_WM_TEMPLATE_CATEGORY" val="diagram"/>
  <p:tag name="KSO_WM_TEMPLATE_INDEX" val="2021726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a950cdbb7034917bb9f88d16adce8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d66e87a6811f4609abe7f957e3c7722d"/>
  <p:tag name="KSO_WM_UNIT_TEXT_FILL_FORE_SCHEMECOLOR_INDEX_BRIGHTNESS" val="0"/>
  <p:tag name="KSO_WM_UNIT_TEXT_FILL_FORE_SCHEMECOLOR_INDEX" val="13"/>
  <p:tag name="KSO_WM_UNIT_TEXT_FILL_TYPE" val="1"/>
  <p:tag name="KSO_WM_TEMPLATE_ASSEMBLE_XID" val="606570784054ed1e2fb815d3"/>
  <p:tag name="KSO_WM_TEMPLATE_ASSEMBLE_GROUPID" val="606570784054ed1e2fb815d3"/>
</p:tagLst>
</file>

<file path=ppt/tags/tag12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7268_1*f*2"/>
  <p:tag name="KSO_WM_TEMPLATE_CATEGORY" val="diagram"/>
  <p:tag name="KSO_WM_TEMPLATE_INDEX" val="20217268"/>
  <p:tag name="KSO_WM_UNIT_LAYERLEVEL" val="1"/>
  <p:tag name="KSO_WM_TAG_VERSION" val="1.0"/>
  <p:tag name="KSO_WM_BEAUTIFY_FLAG" val="#wm#"/>
  <p:tag name="KSO_WM_UNIT_DEFAULT_FONT" val="14;20;2"/>
  <p:tag name="KSO_WM_UNIT_BLOCK" val="0"/>
  <p:tag name="KSO_WM_UNIT_VALUE" val="112"/>
  <p:tag name="KSO_WM_UNIT_SHOW_EDIT_AREA_INDICATION" val="1"/>
  <p:tag name="KSO_WM_CHIP_GROUPID" val="5e6b05596848fb12bee65ac8"/>
  <p:tag name="KSO_WM_CHIP_XID" val="5e6b05596848fb12bee65aca"/>
  <p:tag name="KSO_WM_UNIT_DEC_AREA_ID" val="70c190d2b92747c69bb98d1b9b7b55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101b1ea31c74e07aff3c471a1d9bd15"/>
  <p:tag name="KSO_WM_UNIT_TEXT_FILL_FORE_SCHEMECOLOR_INDEX_BRIGHTNESS" val="0.25"/>
  <p:tag name="KSO_WM_UNIT_TEXT_FILL_FORE_SCHEMECOLOR_INDEX" val="13"/>
  <p:tag name="KSO_WM_UNIT_TEXT_FILL_TYPE" val="1"/>
  <p:tag name="KSO_WM_TEMPLATE_ASSEMBLE_XID" val="606570784054ed1e2fb815d3"/>
  <p:tag name="KSO_WM_TEMPLATE_ASSEMBLE_GROUPID" val="606570784054ed1e2fb815d3"/>
</p:tagLst>
</file>

<file path=ppt/tags/tag129.xml><?xml version="1.0" encoding="utf-8"?>
<p:tagLst xmlns:a="http://schemas.openxmlformats.org/drawingml/2006/main" xmlns:r="http://schemas.openxmlformats.org/officeDocument/2006/relationships" xmlns:p="http://schemas.openxmlformats.org/presentationml/2006/main">
  <p:tag name="TIMING" val="|0.3|0.4|0.5|0.5|0.5|0.5|0.5"/>
  <p:tag name="KSO_WM_SLIDE_ID" val="diagram2021726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07"/>
  <p:tag name="KSO_WM_SLIDE_POSITION" val="48*48"/>
  <p:tag name="KSO_WM_TAG_VERSION" val="1.0"/>
  <p:tag name="KSO_WM_BEAUTIFY_FLAG" val="#wm#"/>
  <p:tag name="KSO_WM_TEMPLATE_CATEGORY" val="diagram"/>
  <p:tag name="KSO_WM_TEMPLATE_INDEX" val="20217268"/>
  <p:tag name="KSO_WM_SLIDE_LAYOUT" val="a_f"/>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9:01&quot;,&quot;maxSize&quot;:{&quot;size1&quot;:30},&quot;minSize&quot;:{&quot;size1&quot;:18.9},&quot;normalSize&quot;:{&quot;size1&quot;:18.9},&quot;subLayout&quot;:[{&quot;id&quot;:&quot;2021-04-01T16:19:01&quot;,&quot;margin&quot;:{&quot;bottom&quot;:0,&quot;left&quot;:1.6929999589920044,&quot;right&quot;:1.6929999589920044,&quot;top&quot;:1.6929999589920044},&quot;type&quot;:0},{&quot;id&quot;:&quot;2021-04-01T16:19:01&quot;,&quot;maxSize&quot;:{&quot;size1&quot;:47.8},&quot;minSize&quot;:{&quot;size1&quot;:33.3},&quot;normalSize&quot;:{&quot;size1&quot;:33.304274558158646},&quot;subLayout&quot;:[{&quot;id&quot;:&quot;2021-04-01T16:19:01&quot;,&quot;margin&quot;:{&quot;bottom&quot;:0.02600000612437725,&quot;left&quot;:6.7729997634887695,&quot;right&quot;:6.7729997634887695,&quot;top&quot;:1.9049999713897705},&quot;type&quot;:0},{&quot;id&quot;:&quot;2021-04-01T16:19:01&quot;,&quot;margin&quot;:{&quot;bottom&quot;:2.5399999618530273,&quot;left&quot;:6.7729997634887695,&quot;right&quot;:6.737999439239502,&quot;top&quot;:1.2699999809265137},&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ddd3d4d383dce34165fd3"/>
  <p:tag name="KSO_WM_CHIP_FILLPROP" val="[[{&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text&quot;]},{&quot;text_align&quot;:&quot;lm&quot;,&quot;text_direction&quot;:&quot;horizontal&quot;,&quot;support_big_font&quot;:false,&quot;picture_toward&quot;:0,&quot;picture_dockside&quot;:[],&quot;fill_id&quot;:&quot;cf53492862984fec80bf7d55bd74824c&quot;,&quot;fill_align&quot;:&quot;cm&quot;,&quot;chip_types&quot;:[&quot;text&quot;,&quot;picture&quot;]}],[{&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picture&quot;]},{&quot;text_align&quot;:&quot;lm&quot;,&quot;text_direction&quot;:&quot;horizontal&quot;,&quot;support_big_font&quot;:false,&quot;picture_toward&quot;:0,&quot;picture_dockside&quot;:[],&quot;fill_id&quot;:&quot;cf53492862984fec80bf7d55bd74824c&quot;,&quot;fill_align&quot;:&quot;cm&quot;,&quot;chip_types&quot;:[&quot;text&quot;]}]]"/>
  <p:tag name="KSO_WM_CHIP_DECFILLPROP" val="[]"/>
  <p:tag name="KSO_WM_CHIP_GROUPID" val="5f5ee1ca4d6848d78f644aed"/>
  <p:tag name="KSO_WM_SLIDE_BK_DARK_LIGHT" val="2"/>
  <p:tag name="KSO_WM_SLIDE_BACKGROUND_TYPE" val="general"/>
  <p:tag name="KSO_WM_SLIDE_SUPPORT_FEATURE_TYPE" val="0"/>
  <p:tag name="KSO_WM_TEMPLATE_ASSEMBLE_XID" val="606570784054ed1e2fb815d3"/>
  <p:tag name="KSO_WM_TEMPLATE_ASSEMBLE_GROUPID" val="606570784054ed1e2fb815d3"/>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268_1*a*1"/>
  <p:tag name="KSO_WM_TEMPLATE_CATEGORY" val="diagram"/>
  <p:tag name="KSO_WM_TEMPLATE_INDEX" val="2021726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a950cdbb7034917bb9f88d16adce8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d66e87a6811f4609abe7f957e3c7722d"/>
  <p:tag name="KSO_WM_UNIT_TEXT_FILL_FORE_SCHEMECOLOR_INDEX_BRIGHTNESS" val="0"/>
  <p:tag name="KSO_WM_UNIT_TEXT_FILL_FORE_SCHEMECOLOR_INDEX" val="13"/>
  <p:tag name="KSO_WM_UNIT_TEXT_FILL_TYPE" val="1"/>
  <p:tag name="KSO_WM_TEMPLATE_ASSEMBLE_XID" val="606570784054ed1e2fb815d3"/>
  <p:tag name="KSO_WM_TEMPLATE_ASSEMBLE_GROUPID" val="606570784054ed1e2fb815d3"/>
</p:tagLst>
</file>

<file path=ppt/tags/tag131.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13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40.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14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50.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TIMING" val="|0.3|0.4|0.5|0.5|0.5|0.5|0.5"/>
  <p:tag name="KSO_WM_SLIDE_ID" val="diagram2021726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07"/>
  <p:tag name="KSO_WM_SLIDE_POSITION" val="48*48"/>
  <p:tag name="KSO_WM_TAG_VERSION" val="1.0"/>
  <p:tag name="KSO_WM_BEAUTIFY_FLAG" val="#wm#"/>
  <p:tag name="KSO_WM_TEMPLATE_CATEGORY" val="diagram"/>
  <p:tag name="KSO_WM_TEMPLATE_INDEX" val="20217268"/>
  <p:tag name="KSO_WM_SLIDE_LAYOUT" val="a_f"/>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9:01&quot;,&quot;maxSize&quot;:{&quot;size1&quot;:30},&quot;minSize&quot;:{&quot;size1&quot;:18.9},&quot;normalSize&quot;:{&quot;size1&quot;:18.9},&quot;subLayout&quot;:[{&quot;id&quot;:&quot;2021-04-01T16:19:01&quot;,&quot;margin&quot;:{&quot;bottom&quot;:0,&quot;left&quot;:1.6929999589920044,&quot;right&quot;:1.6929999589920044,&quot;top&quot;:1.6929999589920044},&quot;type&quot;:0},{&quot;id&quot;:&quot;2021-04-01T16:19:01&quot;,&quot;maxSize&quot;:{&quot;size1&quot;:47.8},&quot;minSize&quot;:{&quot;size1&quot;:33.3},&quot;normalSize&quot;:{&quot;size1&quot;:33.304274558158646},&quot;subLayout&quot;:[{&quot;id&quot;:&quot;2021-04-01T16:19:01&quot;,&quot;margin&quot;:{&quot;bottom&quot;:0.02600000612437725,&quot;left&quot;:6.7729997634887695,&quot;right&quot;:6.7729997634887695,&quot;top&quot;:1.9049999713897705},&quot;type&quot;:0},{&quot;id&quot;:&quot;2021-04-01T16:19:01&quot;,&quot;margin&quot;:{&quot;bottom&quot;:2.5399999618530273,&quot;left&quot;:6.7729997634887695,&quot;right&quot;:6.737999439239502,&quot;top&quot;:1.2699999809265137},&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ddd3d4d383dce34165fd3"/>
  <p:tag name="KSO_WM_CHIP_FILLPROP" val="[[{&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text&quot;]},{&quot;text_align&quot;:&quot;lm&quot;,&quot;text_direction&quot;:&quot;horizontal&quot;,&quot;support_big_font&quot;:false,&quot;picture_toward&quot;:0,&quot;picture_dockside&quot;:[],&quot;fill_id&quot;:&quot;cf53492862984fec80bf7d55bd74824c&quot;,&quot;fill_align&quot;:&quot;cm&quot;,&quot;chip_types&quot;:[&quot;text&quot;,&quot;picture&quot;]}],[{&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picture&quot;]},{&quot;text_align&quot;:&quot;lm&quot;,&quot;text_direction&quot;:&quot;horizontal&quot;,&quot;support_big_font&quot;:false,&quot;picture_toward&quot;:0,&quot;picture_dockside&quot;:[],&quot;fill_id&quot;:&quot;cf53492862984fec80bf7d55bd74824c&quot;,&quot;fill_align&quot;:&quot;cm&quot;,&quot;chip_types&quot;:[&quot;text&quot;]}]]"/>
  <p:tag name="KSO_WM_CHIP_DECFILLPROP" val="[]"/>
  <p:tag name="KSO_WM_CHIP_GROUPID" val="5f5ee1ca4d6848d78f644aed"/>
  <p:tag name="KSO_WM_SLIDE_BK_DARK_LIGHT" val="2"/>
  <p:tag name="KSO_WM_SLIDE_BACKGROUND_TYPE" val="general"/>
  <p:tag name="KSO_WM_SLIDE_SUPPORT_FEATURE_TYPE" val="0"/>
  <p:tag name="KSO_WM_TEMPLATE_ASSEMBLE_XID" val="606570784054ed1e2fb815d3"/>
  <p:tag name="KSO_WM_TEMPLATE_ASSEMBLE_GROUPID" val="606570784054ed1e2fb815d3"/>
</p:tagLst>
</file>

<file path=ppt/tags/tag154.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1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60.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16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170.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17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180.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190.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TIMING" val="|0.2|0.4|0.5|0.5|0.4|0.5|0.3|0.3|0.4|0.4"/>
  <p:tag name="KSO_WM_BEAUTIFY_FLAG" val="#wm#"/>
  <p:tag name="KSO_WM_TEMPLATE_CATEGORY" val="diagram"/>
  <p:tag name="KSO_WM_TEMPLATE_INDEX" val="20214757"/>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46b86bf8da9b6740180"/>
  <p:tag name="KSO_WM_CHIP_FILLPROP" val="[[{&quot;fill_id&quot;:&quot;164c300f690d423ab1b6e3b65edb0bf9&quot;,&quot;fill_align&quot;:&quot;lb&quot;,&quot;text_align&quot;:&quot;lb&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1475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0*0"/>
  <p:tag name="KSO_WM_TAG_VERSION" val="1.0"/>
  <p:tag name="KSO_WM_SLIDE_LAYOUT" val="a_d"/>
  <p:tag name="KSO_WM_SLIDE_LAYOUT_CNT" val="1_1"/>
  <p:tag name="KSO_WM_SLIDE_LAYOUT_INFO" val="{&quot;direction&quot;:1,&quot;id&quot;:&quot;2021-04-01T15:55:27&quot;,&quot;maxSize&quot;:{&quot;size1&quot;:32.49962281930493},&quot;minSize&quot;:{&quot;size1&quot;:32.49962281930493},&quot;normalSize&quot;:{&quot;size1&quot;:32.49962281930493},&quot;subLayout&quot;:[{&quot;backgroundInfo&quot;:[{&quot;bottom&quot;:0,&quot;bottomAbs&quot;:false,&quot;left&quot;:0,&quot;leftAbs&quot;:false,&quot;right&quot;:0,&quot;rightAbs&quot;:false,&quot;top&quot;:0,&quot;topAbs&quot;:false,&quot;type&quot;:&quot;leftRight&quot;}],&quot;id&quot;:&quot;2021-04-01T15:55:27&quot;,&quot;margin&quot;:{&quot;bottom&quot;:5.079999923706055,&quot;left&quot;:1.6929999589920044,&quot;right&quot;:1.6929999589920044,&quot;top&quot;:3.38700008392334},&quot;type&quot;:0},{&quot;id&quot;:&quot;2021-04-01T15:55:27&quot;,&quot;margin&quot;:{&quot;bottom&quot;:1.6929999589920044,&quot;left&quot;:1.6929999589920044,&quot;right&quot;:1.6929999589920044,&quot;top&quot;:1.6929999589920044},&quot;type&quot;:0}],&quot;type&quot;:0}"/>
  <p:tag name="KSO_WM_CHIP_GROUPID" val="5ecf646b86bf8da9b674017f"/>
  <p:tag name="KSO_WM_SLIDE_BK_DARK_LIGHT" val="2"/>
  <p:tag name="KSO_WM_SLIDE_BACKGROUND_TYPE" val="leftRight"/>
  <p:tag name="KSO_WM_SLIDE_SUPPORT_FEATURE_TYPE" val="3"/>
  <p:tag name="KSO_WM_TEMPLATE_ASSEMBLE_XID" val="60656f9a4054ed1e2fb80d49"/>
  <p:tag name="KSO_WM_TEMPLATE_ASSEMBLE_GROUPID" val="60656f9a4054ed1e2fb80d49"/>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757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4757"/>
  <p:tag name="KSO_WM_UNIT_VALUE" val="425"/>
  <p:tag name="KSO_WM_TEMPLATE_ASSEMBLE_XID" val="60656f9a4054ed1e2fb80d49"/>
  <p:tag name="KSO_WM_TEMPLATE_ASSEMBLE_GROUPID" val="60656f9a4054ed1e2fb80d49"/>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4757_1*a*1"/>
  <p:tag name="KSO_WM_TEMPLATE_CATEGORY" val="diagram"/>
  <p:tag name="KSO_WM_TEMPLATE_INDEX" val="2021475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b6e4197f28b94dc5bf6713d32ce70b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bdd91dcdfd14730952d27f96e3fd53b"/>
  <p:tag name="KSO_WM_UNIT_TEXT_FILL_FORE_SCHEMECOLOR_INDEX_BRIGHTNESS" val="0"/>
  <p:tag name="KSO_WM_UNIT_TEXT_FILL_FORE_SCHEMECOLOR_INDEX" val="13"/>
  <p:tag name="KSO_WM_UNIT_TEXT_FILL_TYPE" val="1"/>
  <p:tag name="KSO_WM_TEMPLATE_ASSEMBLE_XID" val="60656f9a4054ed1e2fb80d49"/>
  <p:tag name="KSO_WM_TEMPLATE_ASSEMBLE_GROUPID" val="60656f9a4054ed1e2fb80d49"/>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7_2*l_h_i*1_1_7"/>
  <p:tag name="KSO_WM_TEMPLATE_CATEGORY" val="diagram"/>
  <p:tag name="KSO_WM_TEMPLATE_INDEX" val="20206367"/>
  <p:tag name="KSO_WM_UNIT_LAYERLEVEL" val="1_1_1"/>
  <p:tag name="KSO_WM_TAG_VERSION" val="1.0"/>
  <p:tag name="KSO_WM_BEAUTIFY_FLAG" val="#wm#"/>
  <p:tag name="KSO_WM_UNIT_USESOURCEFORMAT_APPLY" val="1"/>
  <p:tag name="KSO_WM_UNIT_TEXT_FILL_FORE_SCHEMECOLOR_INDEX" val="8"/>
  <p:tag name="KSO_WM_UNIT_TEXT_FILL_TYPE" val="1"/>
  <p:tag name="KSO_WM_DIAGRAM_VIRTUALLY_FRAME" val="{&quot;height&quot;:431.09582677165355,&quot;left&quot;:360,&quot;top&quot;:54.439527559055115,&quot;width&quot;:552}"/>
</p:tagLst>
</file>

<file path=ppt/tags/tag2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点击添加小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ID" val="diagram20206367_2*l_h_a*1_1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7_2*l_h_i*1_2_7"/>
  <p:tag name="KSO_WM_TEMPLATE_CATEGORY" val="diagram"/>
  <p:tag name="KSO_WM_TEMPLATE_INDEX" val="20206367"/>
  <p:tag name="KSO_WM_UNIT_LAYERLEVEL" val="1_1_1"/>
  <p:tag name="KSO_WM_TAG_VERSION" val="1.0"/>
  <p:tag name="KSO_WM_BEAUTIFY_FLAG" val="#wm#"/>
  <p:tag name="KSO_WM_UNIT_USESOURCEFORMAT_APPLY" val="1"/>
  <p:tag name="KSO_WM_UNIT_TEXT_FILL_FORE_SCHEMECOLOR_INDEX" val="8"/>
  <p:tag name="KSO_WM_UNIT_TEXT_FILL_TYPE" val="1"/>
  <p:tag name="KSO_WM_DIAGRAM_VIRTUALLY_FRAME" val="{&quot;height&quot;:431.09582677165355,&quot;left&quot;:360,&quot;top&quot;:54.439527559055115,&quot;width&quot;:552}"/>
</p:tagLst>
</file>

<file path=ppt/tags/tag20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
  <p:tag name="KSO_WM_UNIT_NOCLEAR" val="0"/>
  <p:tag name="KSO_WM_UNIT_HIGHLIGHT" val="0"/>
  <p:tag name="KSO_WM_UNIT_COMPATIBLE" val="0"/>
  <p:tag name="KSO_WM_UNIT_DIAGRAM_ISNUMVISUAL" val="0"/>
  <p:tag name="KSO_WM_UNIT_DIAGRAM_ISREFERUNIT" val="0"/>
  <p:tag name="KSO_WM_DIAGRAM_GROUP_CODE" val="l1-1"/>
  <p:tag name="KSO_WM_UNIT_ID" val="diagram20206367_2*l_h_f*1_2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点击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06367_2*l_h_a*1_2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06367_2*l_h_i*1_3_7"/>
  <p:tag name="KSO_WM_TEMPLATE_CATEGORY" val="diagram"/>
  <p:tag name="KSO_WM_TEMPLATE_INDEX" val="20206367"/>
  <p:tag name="KSO_WM_UNIT_LAYERLEVEL" val="1_1_1"/>
  <p:tag name="KSO_WM_TAG_VERSION" val="1.0"/>
  <p:tag name="KSO_WM_BEAUTIFY_FLAG" val="#wm#"/>
  <p:tag name="KSO_WM_UNIT_USESOURCEFORMAT_APPLY" val="1"/>
  <p:tag name="KSO_WM_UNIT_TEXT_FILL_FORE_SCHEMECOLOR_INDEX" val="8"/>
  <p:tag name="KSO_WM_UNIT_TEXT_FILL_TYPE" val="1"/>
  <p:tag name="KSO_WM_DIAGRAM_VIRTUALLY_FRAME" val="{&quot;height&quot;:431.09582677165355,&quot;left&quot;:360,&quot;top&quot;:54.439527559055115,&quot;width&quot;:552}"/>
</p:tagLst>
</file>

<file path=ppt/tags/tag20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
  <p:tag name="KSO_WM_UNIT_NOCLEAR" val="0"/>
  <p:tag name="KSO_WM_UNIT_HIGHLIGHT" val="0"/>
  <p:tag name="KSO_WM_UNIT_COMPATIBLE" val="0"/>
  <p:tag name="KSO_WM_UNIT_DIAGRAM_ISNUMVISUAL" val="0"/>
  <p:tag name="KSO_WM_UNIT_DIAGRAM_ISREFERUNIT" val="0"/>
  <p:tag name="KSO_WM_DIAGRAM_GROUP_CODE" val="l1-1"/>
  <p:tag name="KSO_WM_UNIT_ID" val="diagram20206367_2*l_h_f*1_3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点击添加小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ID" val="diagram20206367_2*l_h_a*1_3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09.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4efb6af75c540a78e088d5cfc652fb6"/>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14757_1*i*2"/>
  <p:tag name="KSO_WM_TEMPLATE_CATEGORY" val="diagram"/>
  <p:tag name="KSO_WM_TEMPLATE_INDEX" val="20214757"/>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b6e4197f28b94dc5bf6713d32ce70be2&quot;,&quot;X&quot;:{&quot;Pos&quot;:0},&quot;Y&quot;:{&quot;Pos&quot;:2}},&quot;whChangeMode&quot;:0}"/>
  <p:tag name="KSO_WM_CHIP_GROUPID" val="5ecf646b86bf8da9b674017f"/>
  <p:tag name="KSO_WM_CHIP_XID" val="5ecf646b86bf8da9b67401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9a4054ed1e2fb80d49"/>
  <p:tag name="KSO_WM_TEMPLATE_ASSEMBLE_GROUPID" val="60656f9a4054ed1e2fb80d49"/>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6"/>
  <p:tag name="KSO_WM_UNIT_ID" val="diagram20206367_2*l_h_i*1_3_6"/>
  <p:tag name="KSO_WM_TEMPLATE_CATEGORY" val="diagram"/>
  <p:tag name="KSO_WM_TEMPLATE_INDEX" val="20206367"/>
  <p:tag name="KSO_WM_UNIT_LAYERLEVEL" val="1_1_1"/>
  <p:tag name="KSO_WM_TAG_VERSION" val="1.0"/>
  <p:tag name="KSO_WM_BEAUTIFY_FLAG" val="#wm#"/>
  <p:tag name="KSO_WM_UNIT_TEXT_FILL_FORE_SCHEMECOLOR_INDEX_BRIGHTNESS" val="0"/>
  <p:tag name="KSO_WM_UNIT_TEXT_FILL_FORE_SCHEMECOLOR_INDEX" val="8"/>
  <p:tag name="KSO_WM_UNIT_TEXT_FILL_TYPE" val="1"/>
  <p:tag name="KSO_WM_UNIT_USESOURCEFORMAT_APPLY" val="1"/>
  <p:tag name="KSO_WM_DIAGRAM_VIRTUALLY_FRAME" val="{&quot;height&quot;:431.09582677165355,&quot;left&quot;:360,&quot;top&quot;:54.439527559055115,&quot;width&quot;:552}"/>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0"/>
  <p:tag name="KSO_WM_UNIT_ID" val="diagram20206367_2*l_h_i*1_3_10"/>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6367_2*l_h_i*1_3_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1"/>
  <p:tag name="KSO_WM_UNIT_ID" val="diagram20206367_2*l_h_i*1_3_1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2"/>
  <p:tag name="KSO_WM_UNIT_ID" val="diagram20206367_2*l_h_i*1_3_1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6367_2*l_h_i*1_3_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6367_2*l_h_i*1_3_3"/>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6367_2*l_h_i*1_3_4"/>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206367_2*l_h_i*1_3_5"/>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206367_2*l_h_i*1_3_8"/>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206367_2*l_h_i*1_3_9"/>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6"/>
  <p:tag name="KSO_WM_UNIT_ID" val="diagram20206367_2*l_h_i*1_2_6"/>
  <p:tag name="KSO_WM_TEMPLATE_CATEGORY" val="diagram"/>
  <p:tag name="KSO_WM_TEMPLATE_INDEX" val="20206367"/>
  <p:tag name="KSO_WM_UNIT_LAYERLEVEL" val="1_1_1"/>
  <p:tag name="KSO_WM_TAG_VERSION" val="1.0"/>
  <p:tag name="KSO_WM_BEAUTIFY_FLAG" val="#wm#"/>
  <p:tag name="KSO_WM_UNIT_TEXT_FILL_FORE_SCHEMECOLOR_INDEX_BRIGHTNESS" val="0"/>
  <p:tag name="KSO_WM_UNIT_TEXT_FILL_FORE_SCHEMECOLOR_INDEX" val="8"/>
  <p:tag name="KSO_WM_UNIT_TEXT_FILL_TYPE" val="1"/>
  <p:tag name="KSO_WM_UNIT_USESOURCEFORMAT_APPLY" val="1"/>
  <p:tag name="KSO_WM_DIAGRAM_VIRTUALLY_FRAME" val="{&quot;height&quot;:431.09582677165355,&quot;left&quot;:360,&quot;top&quot;:54.439527559055115,&quot;width&quot;:552}"/>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0"/>
  <p:tag name="KSO_WM_UNIT_ID" val="diagram20206367_2*l_h_i*1_2_10"/>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367_2*l_h_i*1_2_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1"/>
  <p:tag name="KSO_WM_UNIT_ID" val="diagram20206367_2*l_h_i*1_2_1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2"/>
  <p:tag name="KSO_WM_UNIT_ID" val="diagram20206367_2*l_h_i*1_2_1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6367_2*l_h_i*1_2_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367_2*l_h_i*1_2_3"/>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367_2*l_h_i*1_2_4"/>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6367_2*l_h_i*1_2_5"/>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6367_2*l_h_i*1_2_8"/>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9"/>
  <p:tag name="KSO_WM_UNIT_ID" val="diagram20206367_2*l_h_i*1_2_9"/>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6"/>
  <p:tag name="KSO_WM_UNIT_ID" val="diagram20206367_2*l_h_i*1_1_6"/>
  <p:tag name="KSO_WM_TEMPLATE_CATEGORY" val="diagram"/>
  <p:tag name="KSO_WM_TEMPLATE_INDEX" val="20206367"/>
  <p:tag name="KSO_WM_UNIT_LAYERLEVEL" val="1_1_1"/>
  <p:tag name="KSO_WM_TAG_VERSION" val="1.0"/>
  <p:tag name="KSO_WM_BEAUTIFY_FLAG" val="#wm#"/>
  <p:tag name="KSO_WM_UNIT_TEXT_FILL_FORE_SCHEMECOLOR_INDEX_BRIGHTNESS" val="0"/>
  <p:tag name="KSO_WM_UNIT_TEXT_FILL_FORE_SCHEMECOLOR_INDEX" val="8"/>
  <p:tag name="KSO_WM_UNIT_TEXT_FILL_TYPE" val="1"/>
  <p:tag name="KSO_WM_UNIT_USESOURCEFORMAT_APPLY" val="1"/>
  <p:tag name="KSO_WM_DIAGRAM_VIRTUALLY_FRAME" val="{&quot;height&quot;:431.09582677165355,&quot;left&quot;:360,&quot;top&quot;:54.439527559055115,&quot;width&quot;:55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0"/>
  <p:tag name="KSO_WM_UNIT_ID" val="diagram20206367_2*l_h_i*1_1_10"/>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367_2*l_h_i*1_1_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1"/>
  <p:tag name="KSO_WM_UNIT_ID" val="diagram20206367_2*l_h_i*1_1_1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2"/>
  <p:tag name="KSO_WM_UNIT_ID" val="diagram20206367_2*l_h_i*1_1_1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6367_2*l_h_i*1_1_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367_2*l_h_i*1_1_3"/>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367_2*l_h_i*1_1_4"/>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6367_2*l_h_i*1_1_5"/>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6367_2*l_h_i*1_1_8"/>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9"/>
  <p:tag name="KSO_WM_UNIT_ID" val="diagram20206367_2*l_h_i*1_1_9"/>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20.82023622047245,&quot;left&quot;:93.71133858267716,&quot;top&quot;:160.77976377952754,&quot;width&quot;:802.8386614173229}"/>
</p:tagLst>
</file>

<file path=ppt/tags/tag34.xml><?xml version="1.0" encoding="utf-8"?>
<p:tagLst xmlns:a="http://schemas.openxmlformats.org/drawingml/2006/main" xmlns:r="http://schemas.openxmlformats.org/officeDocument/2006/relationships" xmlns:p="http://schemas.openxmlformats.org/presentationml/2006/main">
  <p:tag name="TIMING" val="|0.4|0.5|0.5|0.4|0.5|0.7|0.4|0.4|0.4|0.3|0.5"/>
  <p:tag name="KSO_WM_SLIDE_SUBTYPE" val="picTxt"/>
  <p:tag name="KSO_WM_TEMPLATE_TOPIC_DEFAULT" val="1"/>
  <p:tag name="KSO_WM_TEMPLATE_JOB_ID" val="2"/>
  <p:tag name="KSO_WM_TEMPLATE_SCENE_ID" val="1"/>
  <p:tag name="KSO_WM_TEMPLATE_OUTLINE_ID" val="15"/>
  <p:tag name="KSO_WM_TEMPLATE_TOPIC_ID" val="2869567"/>
  <p:tag name="KSO_WM_SLIDE_SIZE" val="866*492"/>
  <p:tag name="KSO_WM_SLIDE_POSITION" val="47*0"/>
  <p:tag name="KSO_WM_BEAUTIFY_FLAG" val="#wm#"/>
  <p:tag name="KSO_WM_SLIDE_TYPE" val="text"/>
  <p:tag name="KSO_WM_SLIDE_LAYOUT_CNT" val="1_1_2"/>
  <p:tag name="KSO_WM_SLIDE_LAYOUT" val="a_d_f"/>
  <p:tag name="KSO_WM_SLIDE_ITEM_CNT" val="0"/>
  <p:tag name="KSO_WM_SLIDE_INDEX" val="1"/>
  <p:tag name="KSO_WM_SLIDE_ID" val="diagram20212673_1"/>
  <p:tag name="KSO_WM_TAG_VERSION" val="1.0"/>
  <p:tag name="KSO_WM_TEMPLATE_INDEX" val="20212673"/>
  <p:tag name="KSO_WM_TEMPLATE_CATEGORY" val="diagram"/>
  <p:tag name="KSO_WM_TEMPLATE_THUMBS_INDEX" val="1、6、10、14、20、26、27、28、29、31"/>
  <p:tag name="KSO_WM_SLIDE_COLORSCHEME_VERSION" val="3.2"/>
  <p:tag name="KSO_WM_SLIDE_CONSTRAINT" val="%7b%22slideConstraint%22%3a%7b%22seriesAreas%22%3a%5b%5d%2c%22singleAreas%22%3a%5b%7b%22shapes%22%3a%5b7%5d%2c%22serialConstraintIndex%22%3a-1%2c%22areatextmark%22%3a0%2c%22pictureprocessmark%22%3a0%7d%5d%7d%7d"/>
  <p:tag name="KSO_WM_TEMPLATE_SUBCATEGORY" val="2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41:51&quot;,&quot;maxSize&quot;:{&quot;size1&quot;:24.299664755197483},&quot;minSize&quot;:{&quot;size1&quot;:24.299664755197483},&quot;normalSize&quot;:{&quot;size1&quot;:24.299664755197483},&quot;subLayout&quot;:[{&quot;id&quot;:&quot;2021-04-01T15:41:51&quot;,&quot;margin&quot;:{&quot;bottom&quot;:0.8199999928474426,&quot;left&quot;:2.5399999618530273,&quot;right&quot;:3.38700008392334,&quot;top&quot;:1.6929999589920044},&quot;type&quot;:0},{&quot;id&quot;:&quot;2021-04-01T15:41:51&quot;,&quot;maxSize&quot;:{&quot;size1&quot;:50.79955714224853},&quot;minSize&quot;:{&quot;size1&quot;:26.399557142248533},&quot;normalSize&quot;:{&quot;size1&quot;:26.399566927463077},&quot;subLayout&quot;:[{&quot;id&quot;:&quot;2021-04-01T15:41:51&quot;,&quot;margin&quot;:{&quot;bottom&quot;:1.2430000305175781,&quot;left&quot;:1.6929999589920044,&quot;right&quot;:1.6929999589920044,&quot;top&quot;:0.02600000612437725},&quot;type&quot;:0},{&quot;direction&quot;:1,&quot;id&quot;:&quot;2021-04-01T15:41:51&quot;,&quot;maxSize&quot;:{&quot;size1&quot;:66.2},&quot;minSize&quot;:{&quot;size1&quot;:33.8},&quot;normalSize&quot;:{&quot;size1&quot;:59.58125},&quot;subLayout&quot;:[{&quot;id&quot;:&quot;2021-04-01T15:41:51&quot;,&quot;margin&quot;:{&quot;bottom&quot;:1.6929999589920044,&quot;left&quot;:1.6929999589920044,&quot;right&quot;:0.4230000674724579,&quot;top&quot;:0.02600000612437725},&quot;type&quot;:0},{&quot;id&quot;:&quot;2021-04-01T15:41:51&quot;,&quot;margin&quot;:{&quot;bottom&quot;:1.6929999589920044,&quot;left&quot;:0.4230000674724579,&quot;right&quot;:1.6929999589920044,&quot;top&quot;:0.02600000612437725},&quot;type&quot;:0}],&quot;type&quot;:0}],&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ure&quot;],&quot;support_features&quot;:[&quot;collage&quot;]},{&quot;fill_id&quot;:&quot;d2c5abe041bd40478ad231c5870775f7&quot;,&quot;fill_align&quot;:&quot;lt&quot;,&quot;text_align&quot;:&quot;lt&quot;,&quot;text_direction&quot;:&quot;horizontal&quot;,&quot;chip_types&quot;:[&quot;text&quot;]}],[{&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ext&quot;,&quot;text&quot;,&quot;picture&quot;,&quot;chart&quot;,&quot;table&quot;,&quot;video&quot;],&quot;support_features&quot;:[&quot;collage&quot;]},{&quot;fill_id&quot;:&quot;d2c5abe041bd40478ad231c5870775f7&quot;,&quot;fill_align&quot;:&quot;lt&quot;,&quot;text_align&quot;:&quot;lt&quot;,&quot;text_direction&quot;:&quot;horizontal&quot;,&quot;chip_types&quot;:[&quot;pictext&quot;,&quot;text&quot;,&quot;picture&quot;,&quot;chart&quot;,&quot;table&quot;,&quot;video&quot;],&quot;support_features&quot;:[&quot;collage&quot;]}]]"/>
  <p:tag name="KSO_WM_CHIP_XID" val="5ef3209bc6295c63c1a2e08a"/>
  <p:tag name="KSO_WM_SLIDE_CAN_ADD_NAVIGATION" val="1"/>
  <p:tag name="KSO_WM_CHIP_GROUPID" val="5ef3209bc6295c63c1a2e089"/>
  <p:tag name="KSO_WM_SLIDE_BK_DARK_LIGHT" val="2"/>
  <p:tag name="KSO_WM_SLIDE_BACKGROUND_TYPE" val="general"/>
  <p:tag name="KSO_WM_SLIDE_SUPPORT_FEATURE_TYPE" val="1"/>
  <p:tag name="KSO_WM_TEMPLATE_ASSEMBLE_XID" val="60656f594054ed1e2fb80876"/>
  <p:tag name="KSO_WM_TEMPLATE_ASSEMBLE_GROUPID" val="60656f594054ed1e2fb80876"/>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2673_1*a*1"/>
  <p:tag name="KSO_WM_TEMPLATE_CATEGORY" val="diagram"/>
  <p:tag name="KSO_WM_TEMPLATE_INDEX" val="202126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863c2747c5f4acda04faaecde09f17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42cc74532efe45e0b691dacd93667530"/>
  <p:tag name="KSO_WM_UNIT_TEXT_FILL_FORE_SCHEMECOLOR_INDEX_BRIGHTNESS" val="0"/>
  <p:tag name="KSO_WM_UNIT_TEXT_FILL_FORE_SCHEMECOLOR_INDEX" val="13"/>
  <p:tag name="KSO_WM_UNIT_TEXT_FILL_TYPE" val="1"/>
  <p:tag name="KSO_WM_TEMPLATE_ASSEMBLE_XID" val="60656f594054ed1e2fb80876"/>
  <p:tag name="KSO_WM_TEMPLATE_ASSEMBLE_GROUPID" val="60656f594054ed1e2fb80876"/>
</p:tagLst>
</file>

<file path=ppt/tags/tag3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73_1*f*1"/>
  <p:tag name="KSO_WM_TEMPLATE_CATEGORY" val="diagram"/>
  <p:tag name="KSO_WM_TEMPLATE_INDEX" val="20212673"/>
  <p:tag name="KSO_WM_UNIT_LAYERLEVEL" val="1"/>
  <p:tag name="KSO_WM_TAG_VERSION" val="1.0"/>
  <p:tag name="KSO_WM_BEAUTIFY_FLAG" val="#wm#"/>
  <p:tag name="KSO_WM_UNIT_DEFAULT_FONT" val="14;20;2"/>
  <p:tag name="KSO_WM_UNIT_BLOCK" val="0"/>
  <p:tag name="KSO_WM_UNIT_VALUE" val="172"/>
  <p:tag name="KSO_WM_UNIT_SHOW_EDIT_AREA_INDICATION" val="1"/>
  <p:tag name="KSO_WM_CHIP_GROUPID" val="5e6b05596848fb12bee65ac8"/>
  <p:tag name="KSO_WM_CHIP_XID" val="5e6b05596848fb12bee65aca"/>
  <p:tag name="KSO_WM_UNIT_DEC_AREA_ID" val="792280959488400497c0d81289cafee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1a3afc7bfce4f518dc012c43afe4e9a"/>
  <p:tag name="KSO_WM_UNIT_TEXT_FILL_FORE_SCHEMECOLOR_INDEX_BRIGHTNESS" val="0.25"/>
  <p:tag name="KSO_WM_UNIT_TEXT_FILL_FORE_SCHEMECOLOR_INDEX" val="13"/>
  <p:tag name="KSO_WM_UNIT_TEXT_FILL_TYPE" val="1"/>
  <p:tag name="KSO_WM_TEMPLATE_ASSEMBLE_XID" val="60656f594054ed1e2fb80876"/>
  <p:tag name="KSO_WM_TEMPLATE_ASSEMBLE_GROUPID" val="60656f594054ed1e2fb80876"/>
</p:tagLst>
</file>

<file path=ppt/tags/tag3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2673_1*f*2"/>
  <p:tag name="KSO_WM_TEMPLATE_CATEGORY" val="diagram"/>
  <p:tag name="KSO_WM_TEMPLATE_INDEX" val="20212673"/>
  <p:tag name="KSO_WM_UNIT_LAYERLEVEL" val="1"/>
  <p:tag name="KSO_WM_TAG_VERSION" val="1.0"/>
  <p:tag name="KSO_WM_BEAUTIFY_FLAG" val="#wm#"/>
  <p:tag name="KSO_WM_UNIT_DEFAULT_FONT" val="14;20;2"/>
  <p:tag name="KSO_WM_UNIT_BLOCK" val="0"/>
  <p:tag name="KSO_WM_UNIT_VALUE" val="91"/>
  <p:tag name="KSO_WM_UNIT_SHOW_EDIT_AREA_INDICATION" val="1"/>
  <p:tag name="KSO_WM_CHIP_GROUPID" val="5e6b05596848fb12bee65ac8"/>
  <p:tag name="KSO_WM_CHIP_XID" val="5e6b05596848fb12bee65aca"/>
  <p:tag name="KSO_WM_UNIT_DEC_AREA_ID" val="ecd21aa472c846ffa9a56427feb7d3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58b9bdd144840d28d085890baff56cb"/>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594054ed1e2fb80876"/>
  <p:tag name="KSO_WM_TEMPLATE_ASSEMBLE_GROUPID" val="60656f594054ed1e2fb80876"/>
</p:tagLst>
</file>

<file path=ppt/tags/tag38.xml><?xml version="1.0" encoding="utf-8"?>
<p:tagLst xmlns:a="http://schemas.openxmlformats.org/drawingml/2006/main" xmlns:r="http://schemas.openxmlformats.org/officeDocument/2006/relationships" xmlns:p="http://schemas.openxmlformats.org/presentationml/2006/main">
  <p:tag name="KSO_WM_UNIT_VALUE" val="719*2030"/>
  <p:tag name="KSO_WM_UNIT_HIGHLIGHT" val="0"/>
  <p:tag name="KSO_WM_UNIT_COMPATIBLE" val="0"/>
  <p:tag name="KSO_WM_UNIT_DIAGRAM_ISNUMVISUAL" val="0"/>
  <p:tag name="KSO_WM_UNIT_DIAGRAM_ISREFERUNIT" val="0"/>
  <p:tag name="KSO_WM_UNIT_TYPE" val="d"/>
  <p:tag name="KSO_WM_UNIT_INDEX" val="1"/>
  <p:tag name="KSO_WM_UNIT_ID" val="diagram20212673_1*d*1"/>
  <p:tag name="KSO_WM_TEMPLATE_CATEGORY" val="diagram"/>
  <p:tag name="KSO_WM_TEMPLATE_INDEX" val="20212673"/>
  <p:tag name="KSO_WM_UNIT_LAYERLEVEL" val="1"/>
  <p:tag name="KSO_WM_TAG_VERSION" val="1.0"/>
  <p:tag name="KSO_WM_BEAUTIFY_FLAG" val="#wm#"/>
  <p:tag name="KSO_WM_CHIP_GROUPID" val="5e7310da9a230a26b9e88a19"/>
  <p:tag name="KSO_WM_CHIP_XID" val="5e7310da9a230a26b9e88a1a"/>
  <p:tag name="KSO_WM_UNIT_DEC_AREA_ID" val="1ff38b4c81fe45ada650ade8deff3b3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54d4edc81964e05971689bcc1e329e5"/>
  <p:tag name="KSO_WM_UNIT_SUPPORT_UNIT_TYPE" val="[&quot;d&quot;,&quot;α&quot;,&quot;β&quot;,&quot;θ&quot;]"/>
  <p:tag name="KSO_WM_TEMPLATE_ASSEMBLE_XID" val="60656f594054ed1e2fb80876"/>
  <p:tag name="KSO_WM_TEMPLATE_ASSEMBLE_GROUPID" val="60656f594054ed1e2fb80876"/>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73_1*i*1"/>
  <p:tag name="KSO_WM_TEMPLATE_CATEGORY" val="diagram"/>
  <p:tag name="KSO_WM_TEMPLATE_INDEX" val="20212673"/>
  <p:tag name="KSO_WM_UNIT_LAYERLEVEL" val="1"/>
  <p:tag name="KSO_WM_TAG_VERSION" val="1.0"/>
  <p:tag name="KSO_WM_BEAUTIFY_FLAG" val="#wm#"/>
  <p:tag name="KSO_WM_UNIT_COLOR_SCHEME_SHAPE_ID" val="47"/>
  <p:tag name="KSO_WM_UNIT_COLOR_SCHEME_PARENT_PAGE" val="0_1"/>
  <p:tag name="KSO_WM_UNIT_ADJUSTLAYOUT_ID" val="47"/>
  <p:tag name="KSO_WM_UNIT_BLOCK" val="0"/>
  <p:tag name="KSO_WM_UNIT_SM_LIMIT_TYPE" val="2"/>
  <p:tag name="KSO_WM_UNIT_DEC_AREA_ID" val="9082cdeb12954351ae797c4760a29bc6"/>
  <p:tag name="KSO_WM_UNIT_DECORATE_INFO" val="{&quot;ReferentInfo&quot;:{&quot;Id&quot;:&quot;slide&quot;,&quot;X&quot;:{&quot;Pos&quot;:2},&quot;Y&quot;:{&quot;Pos&quot;:0}},&quot;DecorateInfoX&quot;:{&quot;Pos&quot;:2,&quot;IsAbs&quot;:true},&quot;DecorateInfoY&quot;:{&quot;Pos&quot;:0,&quot;IsAbs&quot;:false},&quot;DecorateInfoW&quot;:{&quot;IsAbs&quot;:false},&quot;DecorateInfoH&quot;:{&quot;IsAbs&quot;:false},&quot;whChangeMode&quot;:1}"/>
  <p:tag name="KSO_WM_CHIP_GROUPID" val="5ef3209bc6295c63c1a2e089"/>
  <p:tag name="KSO_WM_CHIP_XID" val="5ef3209bc6295c63c1a2e08a"/>
  <p:tag name="KSO_WM_TEMPLATE_ASSEMBLE_XID" val="60656f594054ed1e2fb80876"/>
  <p:tag name="KSO_WM_TEMPLATE_ASSEMBLE_GROUPID" val="60656f594054ed1e2fb8087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2673_1*i*4"/>
  <p:tag name="KSO_WM_TEMPLATE_CATEGORY" val="diagram"/>
  <p:tag name="KSO_WM_TEMPLATE_INDEX" val="20212673"/>
  <p:tag name="KSO_WM_UNIT_LAYERLEVEL" val="1"/>
  <p:tag name="KSO_WM_TAG_VERSION" val="1.0"/>
  <p:tag name="KSO_WM_BEAUTIFY_FLAG" val="#wm#"/>
  <p:tag name="KSO_WM_UNIT_COLOR_SCHEME_SHAPE_ID" val="26"/>
  <p:tag name="KSO_WM_UNIT_COLOR_SCHEME_PARENT_PAGE" val="0_1"/>
  <p:tag name="KSO_WM_UNIT_ADJUSTLAYOUT_ID" val="26"/>
  <p:tag name="KSO_WM_UNIT_BLOCK" val="0"/>
  <p:tag name="KSO_WM_UNIT_SM_LIMIT_TYPE" val="2"/>
  <p:tag name="KSO_WM_UNIT_DEC_AREA_ID" val="88500d61126a4af3998c28d8fcb2f0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594054ed1e2fb80876"/>
  <p:tag name="KSO_WM_TEMPLATE_ASSEMBLE_GROUPID" val="60656f594054ed1e2fb80876"/>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2673_1*i*5"/>
  <p:tag name="KSO_WM_TEMPLATE_CATEGORY" val="diagram"/>
  <p:tag name="KSO_WM_TEMPLATE_INDEX" val="20212673"/>
  <p:tag name="KSO_WM_UNIT_LAYERLEVEL" val="1"/>
  <p:tag name="KSO_WM_TAG_VERSION" val="1.0"/>
  <p:tag name="KSO_WM_BEAUTIFY_FLAG" val="#wm#"/>
  <p:tag name="KSO_WM_UNIT_COLOR_SCHEME_SHAPE_ID" val="16"/>
  <p:tag name="KSO_WM_UNIT_COLOR_SCHEME_PARENT_PAGE" val="0_1"/>
  <p:tag name="KSO_WM_UNIT_DECOLORIZATION" val="1"/>
  <p:tag name="KSO_WM_UNIT_ADJUSTLAYOUT_ID" val="16"/>
  <p:tag name="KSO_WM_UNIT_BLOCK" val="0"/>
  <p:tag name="KSO_WM_UNIT_SM_LIMIT_TYPE" val="0"/>
  <p:tag name="KSO_WM_UNIT_DEC_AREA_ID" val="917a5ae578aa42f28323475a7f456d48"/>
  <p:tag name="KSO_WM_UNIT_DECORATE_INFO" val="{&quot;DecorateInfoH&quot;:{&quot;IsAbs&quot;:true},&quot;DecorateInfoW&quot;:{&quot;IsAbs&quot;:true},&quot;DecorateInfoX&quot;:{&quot;IsAbs&quot;:true,&quot;Pos&quot;:1},&quot;DecorateInfoY&quot;:{&quot;IsAbs&quot;:true,&quot;Pos&quot;:2},&quot;ReferentInfo&quot;:{&quot;Id&quot;:&quot;792280959488400497c0d81289cafee8&quot;,&quot;X&quot;:{&quot;Pos&quot;:1},&quot;Y&quot;:{&quot;Pos&quot;:2}},&quot;whChangeMode&quot;:0}"/>
  <p:tag name="KSO_WM_CHIP_GROUPID" val="5ef3209bc6295c63c1a2e089"/>
  <p:tag name="KSO_WM_CHIP_XID" val="5ef3209bc6295c63c1a2e08a"/>
  <p:tag name="KSO_WM_UNIT_LINE_FORE_SCHEMECOLOR_INDEX_BRIGHTNESS" val="-0.25"/>
  <p:tag name="KSO_WM_UNIT_LINE_FORE_SCHEMECOLOR_INDEX" val="14"/>
  <p:tag name="KSO_WM_UNIT_LINE_FILL_TYPE" val="2"/>
  <p:tag name="KSO_WM_TEMPLATE_ASSEMBLE_XID" val="60656f594054ed1e2fb80876"/>
  <p:tag name="KSO_WM_TEMPLATE_ASSEMBLE_GROUPID" val="60656f594054ed1e2fb80876"/>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673_1*i*2"/>
  <p:tag name="KSO_WM_TEMPLATE_CATEGORY" val="diagram"/>
  <p:tag name="KSO_WM_TEMPLATE_INDEX" val="20212673"/>
  <p:tag name="KSO_WM_UNIT_LAYERLEVEL" val="1"/>
  <p:tag name="KSO_WM_TAG_VERSION" val="1.0"/>
  <p:tag name="KSO_WM_BEAUTIFY_FLAG" val="#wm#"/>
  <p:tag name="KSO_WM_UNIT_COLOR_SCHEME_SHAPE_ID" val="45"/>
  <p:tag name="KSO_WM_UNIT_COLOR_SCHEME_PARENT_PAGE" val="0_1"/>
  <p:tag name="KSO_WM_UNIT_ADJUSTLAYOUT_ID" val="45"/>
  <p:tag name="KSO_WM_UNIT_SM_LIMIT_TYPE" val="2"/>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2"/>
  <p:tag name="KSO_WM_TEMPLATE_ASSEMBLE_XID" val="60656f594054ed1e2fb80876"/>
  <p:tag name="KSO_WM_TEMPLATE_ASSEMBLE_GROUPID" val="60656f594054ed1e2fb80876"/>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673_1*i*3"/>
  <p:tag name="KSO_WM_TEMPLATE_CATEGORY" val="diagram"/>
  <p:tag name="KSO_WM_TEMPLATE_INDEX" val="20212673"/>
  <p:tag name="KSO_WM_UNIT_LAYERLEVEL" val="1"/>
  <p:tag name="KSO_WM_TAG_VERSION" val="1.0"/>
  <p:tag name="KSO_WM_BEAUTIFY_FLAG" val="#wm#"/>
  <p:tag name="KSO_WM_UNIT_COLOR_SCHEME_SHAPE_ID" val="46"/>
  <p:tag name="KSO_WM_UNIT_COLOR_SCHEME_PARENT_PAGE" val="0_1"/>
  <p:tag name="KSO_WM_UNIT_ADJUSTLAYOUT_ID" val="46"/>
  <p:tag name="KSO_WM_UNIT_SM_LIMIT_TYPE" val="2"/>
  <p:tag name="KSO_WM_CHIP_GROUPID" val="5ef3209bc6295c63c1a2e089"/>
  <p:tag name="KSO_WM_CHIP_XID" val="5ef3209bc6295c63c1a2e08a"/>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60656f594054ed1e2fb80876"/>
  <p:tag name="KSO_WM_TEMPLATE_ASSEMBLE_GROUPID" val="60656f594054ed1e2fb80876"/>
</p:tagLst>
</file>

<file path=ppt/tags/tag44.xml><?xml version="1.0" encoding="utf-8"?>
<p:tagLst xmlns:a="http://schemas.openxmlformats.org/drawingml/2006/main" xmlns:r="http://schemas.openxmlformats.org/officeDocument/2006/relationships" xmlns:p="http://schemas.openxmlformats.org/presentationml/2006/main">
  <p:tag name="TIMING" val="|0.3|0.4|0.5|0.5|0.5|0.5|0.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489.1888188976378,&quot;left&quot;:54.88141732283465,&quot;top&quot;:143.14425196850394,&quot;width&quot;:961.6108661417323}"/>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489.1888188976378,&quot;left&quot;:54.88141732283465,&quot;top&quot;:143.14425196850394,&quot;width&quot;:961.6108661417323}"/>
</p:tagLst>
</file>

<file path=ppt/tags/tag47.xml><?xml version="1.0" encoding="utf-8"?>
<p:tagLst xmlns:a="http://schemas.openxmlformats.org/drawingml/2006/main" xmlns:r="http://schemas.openxmlformats.org/officeDocument/2006/relationships" xmlns:p="http://schemas.openxmlformats.org/presentationml/2006/main">
  <p:tag name="TIMING" val="|0.3|0.4|0.5|0.5|0.5|0.5|0.5"/>
  <p:tag name="KSO_WM_SLIDE_ID" val="diagram2020952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24"/>
  <p:tag name="KSO_WM_SLIDE_POSITION" val="47*107"/>
  <p:tag name="KSO_WM_TAG_VERSION" val="1.0"/>
  <p:tag name="KSO_WM_BEAUTIFY_FLAG" val="#wm#"/>
  <p:tag name="KSO_WM_TEMPLATE_CATEGORY" val="diagram"/>
  <p:tag name="KSO_WM_TEMPLATE_INDEX" val="20209527"/>
  <p:tag name="KSO_WM_SLIDE_LAYOUT" val="d"/>
  <p:tag name="KSO_WM_SLIDE_LAYOUT_CNT"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4-11-08T17:01:53&quot;,&quot;maxSize&quot;:{&quot;size1&quot;:2.310280974926772},&quot;minSize&quot;:{&quot;size1&quot;:2.310280974926772},&quot;normalSize&quot;:{&quot;size1&quot;:2.310280974926772},&quot;subLayout&quot;:[{&quot;id&quot;:&quot;2024-11-08T17:01:53&quot;,&quot;type&quot;:0},{&quot;id&quot;:&quot;2024-11-08T17:01:53&quot;,&quot;margin&quot;:{&quot;bottom&quot;:1.6929999589920044,&quot;left&quot;:1.6929999589920044,&quot;right&quot;:1.6929999589920044,&quot;top&quot;:1.2699999809265137},&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support_big_font&quot;:false,&quot;picture_toward&quot;:0,&quot;picture_dockside&quot;:[],&quot;fill_id&quot;:&quot;05426f0b1077440ebd8848530286d431&quot;,&quot;fill_align&quot;:&quot;cm&quot;,&quot;chip_types&quot;:[&quot;diagram&quot;,&quot;pictext&quot;,&quot;text&quot;,&quot;picture&quot;,&quot;chart&quot;,&quot;table&quot;,&quot;video&quot;]}]]"/>
  <p:tag name="KSO_WM_CHIP_XID" val="5f20142fc4814ce96fb1281b"/>
  <p:tag name="KSO_WM_CHIP_DECFILLPROP" val="[]"/>
  <p:tag name="KSO_WM_CHIP_GROUPID" val="5f20142fc4814ce96fb1281a"/>
  <p:tag name="KSO_WM_SLIDE_BK_DARK_LIGHT" val="2"/>
  <p:tag name="KSO_WM_SLIDE_BACKGROUND_TYPE" val="general"/>
  <p:tag name="KSO_WM_SLIDE_SUPPORT_FEATURE_TYPE" val="3"/>
  <p:tag name="KSO_WM_TEMPLATE_ASSEMBLE_XID" val="60656e904054ed1e2fb7fb93"/>
  <p:tag name="KSO_WM_TEMPLATE_ASSEMBLE_GROUPID" val="60656e904054ed1e2fb7fb93"/>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16509_1*l_h_i*1_1_2"/>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16509_1*l_h_i*1_1_3"/>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4"/>
  <p:tag name="KSO_WM_UNIT_ID" val="diagram20216509_1*l_h_i*1_1_4"/>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5"/>
  <p:tag name="KSO_WM_UNIT_ID" val="diagram20216509_1*l_h_i*1_1_5"/>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6509_1*l_h_i*1_1_1"/>
  <p:tag name="KSO_WM_TEMPLATE_CATEGORY" val="diagram"/>
  <p:tag name="KSO_WM_TEMPLATE_INDEX" val="20216509"/>
  <p:tag name="KSO_WM_UNIT_LAYERLEVEL" val="1_1_1"/>
  <p:tag name="KSO_WM_TAG_VERSION" val="1.0"/>
  <p:tag name="KSO_WM_BEAUTIFY_FLAG" val="#wm#"/>
  <p:tag name="KSO_WM_DIAGRAM_GROUP_CODE" val="l1-1"/>
  <p:tag name="KSO_WM_UNIT_TEXT_FILL_FORE_SCHEMECOLOR_INDEX_BRIGHTNESS" val="0"/>
  <p:tag name="KSO_WM_UNIT_TEXT_FILL_FORE_SCHEMECOLOR_INDEX" val="14"/>
  <p:tag name="KSO_WM_UNIT_TEXT_FILL_TYPE" val="1"/>
  <p:tag name="KSO_WM_UNIT_USESOURCEFORMAT_APPLY" val="1"/>
  <p:tag name="KSO_WM_DIAGRAM_VIRTUALLY_FRAME" val="{&quot;height&quot;:443.0903149606299,&quot;left&quot;:174.56834645669292,&quot;top&quot;:48.5,&quot;width&quot;:610.9535433070865}"/>
</p:tagLst>
</file>

<file path=ppt/tags/tag5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ID" val="diagram20216509_1*l_h_f*1_1_1"/>
  <p:tag name="KSO_WM_TEMPLATE_CATEGORY" val="diagram"/>
  <p:tag name="KSO_WM_TEMPLATE_INDEX" val="20216509"/>
  <p:tag name="KSO_WM_UNIT_LAYERLEVEL" val="1_1_1"/>
  <p:tag name="KSO_WM_TAG_VERSION" val="1.0"/>
  <p:tag name="KSO_WM_UNIT_VALUE" val="50"/>
  <p:tag name="KSO_WM_DIAGRAM_GROUP_CODE" val="l1-1"/>
  <p:tag name="KSO_WM_UNIT_TEXT_FILL_FORE_SCHEMECOLOR_INDEX_BRIGHTNESS" val="0.5"/>
  <p:tag name="KSO_WM_UNIT_TEXT_FILL_FORE_SCHEMECOLOR_INDEX" val="13"/>
  <p:tag name="KSO_WM_UNIT_TEXT_FILL_TYPE" val="1"/>
  <p:tag name="KSO_WM_UNIT_USESOURCEFORMAT_APPLY" val="1"/>
  <p:tag name="KSO_WM_DIAGRAM_VIRTUALLY_FRAME" val="{&quot;height&quot;:443.0903149606299,&quot;left&quot;:174.56834645669292,&quot;top&quot;:48.5,&quot;width&quot;:610.9535433070865}"/>
</p:tagLst>
</file>

<file path=ppt/tags/tag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16509_1*l_h_a*1_1_1"/>
  <p:tag name="KSO_WM_TEMPLATE_CATEGORY" val="diagram"/>
  <p:tag name="KSO_WM_TEMPLATE_INDEX" val="20216509"/>
  <p:tag name="KSO_WM_UNIT_LAYERLEVEL" val="1_1_1"/>
  <p:tag name="KSO_WM_TAG_VERSION" val="1.0"/>
  <p:tag name="KSO_WM_BEAUTIFY_FLAG" val="#wm#"/>
  <p:tag name="KSO_WM_UNIT_VALUE" val="8"/>
  <p:tag name="KSO_WM_DIAGRAM_GROUP_CODE" val="l1-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43.0903149606299,&quot;left&quot;:174.56834645669292,&quot;top&quot;:48.5,&quot;width&quot;:610.9535433070865}"/>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16509_1*l_h_i*1_2_2"/>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16509_1*l_h_i*1_2_3"/>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16509_1*l_h_i*1_2_5"/>
  <p:tag name="KSO_WM_TEMPLATE_CATEGORY" val="diagram"/>
  <p:tag name="KSO_WM_TEMPLATE_INDEX" val="20216509"/>
  <p:tag name="KSO_WM_UNIT_LAYERLEVEL" val="1_1_1"/>
  <p:tag name="KSO_WM_TAG_VERSION" val="1.0"/>
  <p:tag name="KSO_WM_BEAUTIFY_FLAG" val="#wm#"/>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6509_1*l_h_i*1_2_1"/>
  <p:tag name="KSO_WM_TEMPLATE_CATEGORY" val="diagram"/>
  <p:tag name="KSO_WM_TEMPLATE_INDEX" val="20216509"/>
  <p:tag name="KSO_WM_UNIT_LAYERLEVEL" val="1_1_1"/>
  <p:tag name="KSO_WM_TAG_VERSION" val="1.0"/>
  <p:tag name="KSO_WM_BEAUTIFY_FLAG" val="#wm#"/>
  <p:tag name="KSO_WM_DIAGRAM_GROUP_CODE" val="l1-1"/>
  <p:tag name="KSO_WM_UNIT_TEXT_FILL_FORE_SCHEMECOLOR_INDEX_BRIGHTNESS" val="0"/>
  <p:tag name="KSO_WM_UNIT_TEXT_FILL_FORE_SCHEMECOLOR_INDEX" val="14"/>
  <p:tag name="KSO_WM_UNIT_TEXT_FILL_TYPE" val="1"/>
  <p:tag name="KSO_WM_UNIT_USESOURCEFORMAT_APPLY" val="1"/>
  <p:tag name="KSO_WM_DIAGRAM_VIRTUALLY_FRAME" val="{&quot;height&quot;:443.0903149606299,&quot;left&quot;:174.56834645669292,&quot;top&quot;:48.5,&quot;width&quot;:610.9535433070865}"/>
</p:tagLst>
</file>

<file path=ppt/tags/tag5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ID" val="diagram20216509_1*l_h_f*1_2_1"/>
  <p:tag name="KSO_WM_TEMPLATE_CATEGORY" val="diagram"/>
  <p:tag name="KSO_WM_TEMPLATE_INDEX" val="20216509"/>
  <p:tag name="KSO_WM_UNIT_LAYERLEVEL" val="1_1_1"/>
  <p:tag name="KSO_WM_TAG_VERSION" val="1.0"/>
  <p:tag name="KSO_WM_DIAGRAM_GROUP_CODE" val="l1-1"/>
  <p:tag name="KSO_WM_UNIT_TEXT_FILL_FORE_SCHEMECOLOR_INDEX_BRIGHTNESS" val="0.5"/>
  <p:tag name="KSO_WM_UNIT_TEXT_FILL_FORE_SCHEMECOLOR_INDEX" val="13"/>
  <p:tag name="KSO_WM_UNIT_TEXT_FILL_TYPE" val="1"/>
  <p:tag name="KSO_WM_UNIT_USESOURCEFORMAT_APPLY" val="1"/>
  <p:tag name="KSO_WM_DIAGRAM_VIRTUALLY_FRAME" val="{&quot;height&quot;:443.0903149606299,&quot;left&quot;:174.56834645669292,&quot;top&quot;:48.5,&quot;width&quot;:610.953543307086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16509_1*l_h_a*1_2_1"/>
  <p:tag name="KSO_WM_TEMPLATE_CATEGORY" val="diagram"/>
  <p:tag name="KSO_WM_TEMPLATE_INDEX" val="20216509"/>
  <p:tag name="KSO_WM_UNIT_LAYERLEVEL" val="1_1_1"/>
  <p:tag name="KSO_WM_TAG_VERSION" val="1.0"/>
  <p:tag name="KSO_WM_BEAUTIFY_FLAG" val="#wm#"/>
  <p:tag name="KSO_WM_DIAGRAM_GROUP_CODE" val="l1-1"/>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43.0903149606299,&quot;left&quot;:174.56834645669292,&quot;top&quot;:48.5,&quot;width&quot;:610.9535433070865}"/>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4"/>
  <p:tag name="KSO_WM_UNIT_ID" val="diagram20216509_1*l_h_i*1_2_4"/>
  <p:tag name="KSO_WM_TEMPLATE_CATEGORY" val="diagram"/>
  <p:tag name="KSO_WM_TEMPLATE_INDEX" val="20216509"/>
  <p:tag name="KSO_WM_UNIT_LAYERLEVEL" val="1_1_1"/>
  <p:tag name="KSO_WM_TAG_VERSION" val="1.0"/>
  <p:tag name="KSO_WM_DIAGRAM_GROUP_CODE" val="l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 name="KSO_WM_DIAGRAM_VIRTUALLY_FRAME" val="{&quot;height&quot;:443.0903149606299,&quot;left&quot;:174.56834645669292,&quot;top&quot;:48.5,&quot;width&quot;:610.9535433070865}"/>
</p:tagLst>
</file>

<file path=ppt/tags/tag62.xml><?xml version="1.0" encoding="utf-8"?>
<p:tagLst xmlns:a="http://schemas.openxmlformats.org/drawingml/2006/main" xmlns:r="http://schemas.openxmlformats.org/officeDocument/2006/relationships" xmlns:p="http://schemas.openxmlformats.org/presentationml/2006/main">
  <p:tag name="TIMING" val="|0.3|0.4|0.5|0.5|0.5|0.5|0.5"/>
  <p:tag name="KSO_WM_SLIDE_ID" val="diagram20217268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07"/>
  <p:tag name="KSO_WM_SLIDE_POSITION" val="48*48"/>
  <p:tag name="KSO_WM_TAG_VERSION" val="1.0"/>
  <p:tag name="KSO_WM_BEAUTIFY_FLAG" val="#wm#"/>
  <p:tag name="KSO_WM_TEMPLATE_CATEGORY" val="diagram"/>
  <p:tag name="KSO_WM_TEMPLATE_INDEX" val="20217268"/>
  <p:tag name="KSO_WM_SLIDE_LAYOUT" val="a_f"/>
  <p:tag name="KSO_WM_SLIDE_LAYOUT_CNT" val="1_2"/>
  <p:tag name="KSO_WM_SLIDE_LAYOUT_INFO" val="{&quot;backgroundInfo&quot;:[{&quot;bottom&quot;:0,&quot;bottomAbs&quot;:false,&quot;left&quot;:0,&quot;leftAbs&quot;:false,&quot;right&quot;:0,&quot;rightAbs&quot;:false,&quot;top&quot;:0,&quot;topAbs&quot;:false,&quot;type&quot;:&quot;general&quot;}],&quot;id&quot;:&quot;2021-04-01T16:19:01&quot;,&quot;maxSize&quot;:{&quot;size1&quot;:30},&quot;minSize&quot;:{&quot;size1&quot;:18.9},&quot;normalSize&quot;:{&quot;size1&quot;:18.9},&quot;subLayout&quot;:[{&quot;id&quot;:&quot;2021-04-01T16:19:01&quot;,&quot;margin&quot;:{&quot;bottom&quot;:0,&quot;left&quot;:1.6929999589920044,&quot;right&quot;:1.6929999589920044,&quot;top&quot;:1.6929999589920044},&quot;type&quot;:0},{&quot;id&quot;:&quot;2021-04-01T16:19:01&quot;,&quot;maxSize&quot;:{&quot;size1&quot;:47.8},&quot;minSize&quot;:{&quot;size1&quot;:33.3},&quot;normalSize&quot;:{&quot;size1&quot;:33.304274558158646},&quot;subLayout&quot;:[{&quot;id&quot;:&quot;2021-04-01T16:19:01&quot;,&quot;margin&quot;:{&quot;bottom&quot;:0.02600000612437725,&quot;left&quot;:6.7729997634887695,&quot;right&quot;:6.7729997634887695,&quot;top&quot;:1.9049999713897705},&quot;type&quot;:0},{&quot;id&quot;:&quot;2021-04-01T16:19:01&quot;,&quot;margin&quot;:{&quot;bottom&quot;:2.5399999618530273,&quot;left&quot;:6.7729997634887695,&quot;right&quot;:6.737999439239502,&quot;top&quot;:1.2699999809265137},&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ddd3d4d383dce34165fd3"/>
  <p:tag name="KSO_WM_CHIP_FILLPROP" val="[[{&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text&quot;]},{&quot;text_align&quot;:&quot;lm&quot;,&quot;text_direction&quot;:&quot;horizontal&quot;,&quot;support_big_font&quot;:false,&quot;picture_toward&quot;:0,&quot;picture_dockside&quot;:[],&quot;fill_id&quot;:&quot;cf53492862984fec80bf7d55bd74824c&quot;,&quot;fill_align&quot;:&quot;cm&quot;,&quot;chip_types&quot;:[&quot;text&quot;,&quot;picture&quot;]}],[{&quot;text_align&quot;:&quot;ct&quot;,&quot;text_direction&quot;:&quot;horizontal&quot;,&quot;support_big_font&quot;:false,&quot;picture_toward&quot;:0,&quot;picture_dockside&quot;:[],&quot;fill_id&quot;:&quot;fe414adfeefe4aa4adc8e314faa3e0fb&quot;,&quot;fill_align&quot;:&quot;ct&quot;,&quot;chip_types&quot;:[&quot;header&quot;]},{&quot;text_align&quot;:&quot;lm&quot;,&quot;text_direction&quot;:&quot;horizontal&quot;,&quot;support_big_font&quot;:false,&quot;picture_toward&quot;:0,&quot;picture_dockside&quot;:[],&quot;fill_id&quot;:&quot;2e0fd45758584208a53a950dd1d05fe6&quot;,&quot;fill_align&quot;:&quot;cm&quot;,&quot;chip_types&quot;:[&quot;picture&quot;]},{&quot;text_align&quot;:&quot;lm&quot;,&quot;text_direction&quot;:&quot;horizontal&quot;,&quot;support_big_font&quot;:false,&quot;picture_toward&quot;:0,&quot;picture_dockside&quot;:[],&quot;fill_id&quot;:&quot;cf53492862984fec80bf7d55bd74824c&quot;,&quot;fill_align&quot;:&quot;cm&quot;,&quot;chip_types&quot;:[&quot;text&quot;]}]]"/>
  <p:tag name="KSO_WM_CHIP_DECFILLPROP" val="[]"/>
  <p:tag name="KSO_WM_CHIP_GROUPID" val="5f5ee1ca4d6848d78f644aed"/>
  <p:tag name="KSO_WM_SLIDE_BK_DARK_LIGHT" val="2"/>
  <p:tag name="KSO_WM_SLIDE_BACKGROUND_TYPE" val="general"/>
  <p:tag name="KSO_WM_SLIDE_SUPPORT_FEATURE_TYPE" val="0"/>
  <p:tag name="KSO_WM_TEMPLATE_ASSEMBLE_XID" val="606570784054ed1e2fb815d3"/>
  <p:tag name="KSO_WM_TEMPLATE_ASSEMBLE_GROUPID" val="606570784054ed1e2fb815d3"/>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268_1*i*1"/>
  <p:tag name="KSO_WM_TEMPLATE_CATEGORY" val="diagram"/>
  <p:tag name="KSO_WM_TEMPLATE_INDEX" val="20217268"/>
  <p:tag name="KSO_WM_UNIT_LAYERLEVEL" val="1"/>
  <p:tag name="KSO_WM_TAG_VERSION" val="1.0"/>
  <p:tag name="KSO_WM_BEAUTIFY_FLAG" val="#wm#"/>
  <p:tag name="KSO_WM_UNIT_TYPE" val="i"/>
  <p:tag name="KSO_WM_UNIT_INDEX" val="1"/>
  <p:tag name="KSO_WM_UNIT_BLOCK" val="0"/>
  <p:tag name="KSO_WM_UNIT_SM_LIMIT_TYPE" val="2"/>
  <p:tag name="KSO_WM_UNIT_DEC_AREA_ID" val="bdee607977184d7397ed465b0f1acc45"/>
  <p:tag name="KSO_WM_UNIT_DECORATE_INFO" val="{&quot;DecorateInfoH&quot;:{&quot;IsAbs&quot;:true},&quot;DecorateInfoW&quot;:{&quot;IsAbs&quot;:true},&quot;DecorateInfoX&quot;:{&quot;IsAbs&quot;:true,&quot;Pos&quot;:1},&quot;DecorateInfoY&quot;:{&quot;IsAbs&quot;:true,&quot;Pos&quot;:1},&quot;ReferentInfo&quot;:{&quot;Id&quot;:&quot;70c190d2b92747c69bb98d1b9b7b55ce;a07d16c258554227b21af562ea3a62ed&quot;,&quot;X&quot;:{&quot;Pos&quot;:1},&quot;Y&quot;:{&quot;Pos&quot;:1}},&quot;whChangeMode&quot;:0}"/>
  <p:tag name="KSO_WM_CHIP_GROUPID" val="5f5ee1ca4d6848d78f644aed"/>
  <p:tag name="KSO_WM_CHIP_XID" val="5fcddd3d4d383dce34165fd3"/>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UNIT_VALUE" val="518"/>
  <p:tag name="KSO_WM_TEMPLATE_ASSEMBLE_XID" val="606570784054ed1e2fb815d3"/>
  <p:tag name="KSO_WM_TEMPLATE_ASSEMBLE_GROUPID" val="606570784054ed1e2fb815d3"/>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268_1*i*2"/>
  <p:tag name="KSO_WM_TEMPLATE_CATEGORY" val="diagram"/>
  <p:tag name="KSO_WM_TEMPLATE_INDEX" val="20217268"/>
  <p:tag name="KSO_WM_UNIT_LAYERLEVEL" val="1"/>
  <p:tag name="KSO_WM_TAG_VERSION" val="1.0"/>
  <p:tag name="KSO_WM_BEAUTIFY_FLAG" val="#wm#"/>
  <p:tag name="KSO_WM_UNIT_TYPE" val="i"/>
  <p:tag name="KSO_WM_UNIT_INDEX" val="2"/>
  <p:tag name="KSO_WM_UNIT_BLOCK" val="0"/>
  <p:tag name="KSO_WM_UNIT_SM_LIMIT_TYPE" val="0"/>
  <p:tag name="KSO_WM_UNIT_DEC_AREA_ID" val="93a5aecb2925486a9d2a1390d8e3696e"/>
  <p:tag name="KSO_WM_UNIT_DECORATE_INFO" val="{&quot;DecorateInfoH&quot;:{&quot;IsAbs&quot;:true},&quot;DecorateInfoW&quot;:{&quot;IsAbs&quot;:true},&quot;DecorateInfoX&quot;:{&quot;IsAbs&quot;:true,&quot;Pos&quot;:0},&quot;DecorateInfoY&quot;:{&quot;IsAbs&quot;:true,&quot;Pos&quot;:0},&quot;ReferentInfo&quot;:{&quot;Id&quot;:&quot;a07d16c258554227b21af562ea3a62ed&quot;,&quot;X&quot;:{&quot;Pos&quot;:0},&quot;Y&quot;:{&quot;Pos&quot;:0}},&quot;whChangeMode&quot;:0}"/>
  <p:tag name="KSO_WM_CHIP_GROUPID" val="5f5ee1ca4d6848d78f644aed"/>
  <p:tag name="KSO_WM_CHIP_XID" val="5fcddd3d4d383dce34165fd3"/>
  <p:tag name="KSO_WM_UNIT_LINE_FORE_SCHEMECOLOR_INDEX_BRIGHTNESS" val="0"/>
  <p:tag name="KSO_WM_UNIT_LINE_FORE_SCHEMECOLOR_INDEX" val="5"/>
  <p:tag name="KSO_WM_UNIT_LINE_FILL_TYPE" val="2"/>
  <p:tag name="KSO_WM_TEMPLATE_ASSEMBLE_XID" val="606570784054ed1e2fb815d3"/>
  <p:tag name="KSO_WM_TEMPLATE_ASSEMBLE_GROUPID" val="606570784054ed1e2fb815d3"/>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7268_1*i*3"/>
  <p:tag name="KSO_WM_TEMPLATE_CATEGORY" val="diagram"/>
  <p:tag name="KSO_WM_TEMPLATE_INDEX" val="20217268"/>
  <p:tag name="KSO_WM_UNIT_LAYERLEVEL" val="1"/>
  <p:tag name="KSO_WM_TAG_VERSION" val="1.0"/>
  <p:tag name="KSO_WM_BEAUTIFY_FLAG" val="#wm#"/>
  <p:tag name="KSO_WM_UNIT_TYPE" val="i"/>
  <p:tag name="KSO_WM_UNIT_INDEX" val="3"/>
  <p:tag name="KSO_WM_UNIT_BLOCK" val="0"/>
  <p:tag name="KSO_WM_UNIT_SM_LIMIT_TYPE" val="0"/>
  <p:tag name="KSO_WM_UNIT_DEC_AREA_ID" val="0519dcfbd3224d95b36d7b02338642db"/>
  <p:tag name="KSO_WM_UNIT_DECORATE_INFO" val="{&quot;DecorateInfoH&quot;:{&quot;IsAbs&quot;:true},&quot;DecorateInfoW&quot;:{&quot;IsAbs&quot;:true},&quot;DecorateInfoX&quot;:{&quot;IsAbs&quot;:true,&quot;Pos&quot;:2},&quot;DecorateInfoY&quot;:{&quot;IsAbs&quot;:true,&quot;Pos&quot;:0},&quot;ReferentInfo&quot;:{&quot;Id&quot;:&quot;a07d16c258554227b21af562ea3a62ed&quot;,&quot;X&quot;:{&quot;Pos&quot;:2},&quot;Y&quot;:{&quot;Pos&quot;:0}},&quot;whChangeMode&quot;:0}"/>
  <p:tag name="KSO_WM_CHIP_GROUPID" val="5f5ee1ca4d6848d78f644aed"/>
  <p:tag name="KSO_WM_CHIP_XID" val="5fcddd3d4d383dce34165fd3"/>
  <p:tag name="KSO_WM_UNIT_LINE_FORE_SCHEMECOLOR_INDEX_BRIGHTNESS" val="0"/>
  <p:tag name="KSO_WM_UNIT_LINE_FORE_SCHEMECOLOR_INDEX" val="5"/>
  <p:tag name="KSO_WM_UNIT_LINE_FILL_TYPE" val="2"/>
  <p:tag name="KSO_WM_TEMPLATE_ASSEMBLE_XID" val="606570784054ed1e2fb815d3"/>
  <p:tag name="KSO_WM_TEMPLATE_ASSEMBLE_GROUPID" val="606570784054ed1e2fb815d3"/>
</p:tagLst>
</file>

<file path=ppt/tags/tag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268_1*a*1"/>
  <p:tag name="KSO_WM_TEMPLATE_CATEGORY" val="diagram"/>
  <p:tag name="KSO_WM_TEMPLATE_INDEX" val="2021726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a950cdbb7034917bb9f88d16adce88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d66e87a6811f4609abe7f957e3c7722d"/>
  <p:tag name="KSO_WM_UNIT_TEXT_FILL_FORE_SCHEMECOLOR_INDEX_BRIGHTNESS" val="0"/>
  <p:tag name="KSO_WM_UNIT_TEXT_FILL_FORE_SCHEMECOLOR_INDEX" val="13"/>
  <p:tag name="KSO_WM_UNIT_TEXT_FILL_TYPE" val="1"/>
  <p:tag name="KSO_WM_TEMPLATE_ASSEMBLE_XID" val="606570784054ed1e2fb815d3"/>
  <p:tag name="KSO_WM_TEMPLATE_ASSEMBLE_GROUPID" val="606570784054ed1e2fb815d3"/>
</p:tagLst>
</file>

<file path=ppt/tags/tag6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7268_1*f*2"/>
  <p:tag name="KSO_WM_TEMPLATE_CATEGORY" val="diagram"/>
  <p:tag name="KSO_WM_TEMPLATE_INDEX" val="20217268"/>
  <p:tag name="KSO_WM_UNIT_LAYERLEVEL" val="1"/>
  <p:tag name="KSO_WM_TAG_VERSION" val="1.0"/>
  <p:tag name="KSO_WM_BEAUTIFY_FLAG" val="#wm#"/>
  <p:tag name="KSO_WM_UNIT_DEFAULT_FONT" val="14;20;2"/>
  <p:tag name="KSO_WM_UNIT_BLOCK" val="0"/>
  <p:tag name="KSO_WM_UNIT_VALUE" val="112"/>
  <p:tag name="KSO_WM_UNIT_SHOW_EDIT_AREA_INDICATION" val="1"/>
  <p:tag name="KSO_WM_CHIP_GROUPID" val="5e6b05596848fb12bee65ac8"/>
  <p:tag name="KSO_WM_CHIP_XID" val="5e6b05596848fb12bee65aca"/>
  <p:tag name="KSO_WM_UNIT_DEC_AREA_ID" val="70c190d2b92747c69bb98d1b9b7b55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101b1ea31c74e07aff3c471a1d9bd15"/>
  <p:tag name="KSO_WM_UNIT_TEXT_FILL_FORE_SCHEMECOLOR_INDEX_BRIGHTNESS" val="0.25"/>
  <p:tag name="KSO_WM_UNIT_TEXT_FILL_FORE_SCHEMECOLOR_INDEX" val="13"/>
  <p:tag name="KSO_WM_UNIT_TEXT_FILL_TYPE" val="1"/>
  <p:tag name="KSO_WM_TEMPLATE_ASSEMBLE_XID" val="606570784054ed1e2fb815d3"/>
  <p:tag name="KSO_WM_TEMPLATE_ASSEMBLE_GROUPID" val="606570784054ed1e2fb815d3"/>
</p:tagLst>
</file>

<file path=ppt/tags/tag6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268_1*f*1"/>
  <p:tag name="KSO_WM_TEMPLATE_CATEGORY" val="diagram"/>
  <p:tag name="KSO_WM_TEMPLATE_INDEX" val="20217268"/>
  <p:tag name="KSO_WM_UNIT_LAYERLEVEL" val="1"/>
  <p:tag name="KSO_WM_TAG_VERSION" val="1.0"/>
  <p:tag name="KSO_WM_BEAUTIFY_FLAG" val="#wm#"/>
  <p:tag name="KSO_WM_UNIT_DEFAULT_FONT" val="14;20;2"/>
  <p:tag name="KSO_WM_UNIT_BLOCK" val="0"/>
  <p:tag name="KSO_WM_UNIT_VALUE" val="112"/>
  <p:tag name="KSO_WM_UNIT_SHOW_EDIT_AREA_INDICATION" val="1"/>
  <p:tag name="KSO_WM_CHIP_GROUPID" val="5e6b05596848fb12bee65ac8"/>
  <p:tag name="KSO_WM_CHIP_XID" val="5e6b05596848fb12bee65aca"/>
  <p:tag name="KSO_WM_UNIT_DEC_AREA_ID" val="a07d16c258554227b21af562ea3a62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0eac715bec141e9abb121f77d9b454b"/>
  <p:tag name="KSO_WM_UNIT_SUPPORT_UNIT_TYPE" val="[&quot;d&quot;]"/>
  <p:tag name="KSO_WM_UNIT_TEXT_FILL_FORE_SCHEMECOLOR_INDEX_BRIGHTNESS" val="0.25"/>
  <p:tag name="KSO_WM_UNIT_TEXT_FILL_FORE_SCHEMECOLOR_INDEX" val="13"/>
  <p:tag name="KSO_WM_UNIT_TEXT_FILL_TYPE" val="1"/>
  <p:tag name="KSO_WM_TEMPLATE_ASSEMBLE_XID" val="606570784054ed1e2fb815d3"/>
  <p:tag name="KSO_WM_TEMPLATE_ASSEMBLE_GROUPID" val="606570784054ed1e2fb815d3"/>
</p:tagLst>
</file>

<file path=ppt/tags/tag69.xml><?xml version="1.0" encoding="utf-8"?>
<p:tagLst xmlns:a="http://schemas.openxmlformats.org/drawingml/2006/main" xmlns:r="http://schemas.openxmlformats.org/officeDocument/2006/relationships" xmlns:p="http://schemas.openxmlformats.org/presentationml/2006/main">
  <p:tag name="TIMING" val="|0.4|0.3|0.4|0.4|0.3|0.4|1|0.2|0.2"/>
  <p:tag name="KSO_WM_SLIDE_COLORSCHEME_VERSION" val="3.2"/>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BEAUTIFY_FLAG" val="#wm#"/>
  <p:tag name="KSO_WM_TEMPLATE_CATEGORY" val="diagram"/>
  <p:tag name="KSO_WM_TEMPLATE_INDEX" val="20194755"/>
  <p:tag name="KSO_WM_SLIDE_LAYOUT" val="a_f"/>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UNIT_COLOR_SCHEME_SHAPE_ID" val="16"/>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1"/>
  <p:tag name="KSO_WM_UNIT_ID" val="diagram20194755_1*i*1"/>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2"/>
  <p:tag name="KSO_WM_UNIT_ID" val="diagram20194755_1*i*2"/>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COLOR_SCHEME_SHAPE_ID" val="14"/>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6"/>
  <p:tag name="KSO_WM_UNIT_ID" val="diagram20194755_1*i*6"/>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4"/>
  <p:tag name="KSO_WM_UNIT_ID" val="diagram20194755_1*i*4"/>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COLOR_SCHEME_SHAPE_ID" val="12"/>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3"/>
  <p:tag name="KSO_WM_UNIT_ID" val="diagram20194755_1*i*3"/>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1"/>
  <p:tag name="KSO_WM_UNIT_HIGHLIGHT" val="0"/>
  <p:tag name="KSO_WM_UNIT_COMPATIBLE" val="0"/>
  <p:tag name="KSO_WM_UNIT_DIAGRAM_ISNUMVISUAL" val="0"/>
  <p:tag name="KSO_WM_UNIT_DIAGRAM_ISREFERUNIT" val="0"/>
  <p:tag name="KSO_WM_UNIT_TYPE" val="i"/>
  <p:tag name="KSO_WM_UNIT_INDEX" val="7"/>
  <p:tag name="KSO_WM_UNIT_ID" val="diagram20194755_1*i*7"/>
  <p:tag name="KSO_WM_TEMPLATE_CATEGORY" val="diagram"/>
  <p:tag name="KSO_WM_TEMPLATE_INDEX" val="20194755"/>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 name="KSO_WM_UNIT_TEXT_FILL_FORE_SCHEMECOLOR_INDEX_BRIGHTNESS" val="0.25"/>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80.xml><?xml version="1.0" encoding="utf-8"?>
<p:tagLst xmlns:a="http://schemas.openxmlformats.org/drawingml/2006/main" xmlns:r="http://schemas.openxmlformats.org/officeDocument/2006/relationships" xmlns:p="http://schemas.openxmlformats.org/presentationml/2006/main">
  <p:tag name="TIMING" val="|0.2|0.4|0.5|0.5|0.4|0.5|0.3|0.3|0.4|0.4"/>
  <p:tag name="KSO_WM_BEAUTIFY_FLAG" val="#wm#"/>
  <p:tag name="KSO_WM_TEMPLATE_CATEGORY" val="diagram"/>
  <p:tag name="KSO_WM_TEMPLATE_INDEX" val="20214757"/>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46b86bf8da9b6740180"/>
  <p:tag name="KSO_WM_CHIP_FILLPROP" val="[[{&quot;fill_id&quot;:&quot;164c300f690d423ab1b6e3b65edb0bf9&quot;,&quot;fill_align&quot;:&quot;lb&quot;,&quot;text_align&quot;:&quot;lb&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1475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0*0"/>
  <p:tag name="KSO_WM_TAG_VERSION" val="1.0"/>
  <p:tag name="KSO_WM_SLIDE_LAYOUT" val="a_d"/>
  <p:tag name="KSO_WM_SLIDE_LAYOUT_CNT" val="1_1"/>
  <p:tag name="KSO_WM_SLIDE_LAYOUT_INFO" val="{&quot;direction&quot;:1,&quot;id&quot;:&quot;2021-04-01T15:55:27&quot;,&quot;maxSize&quot;:{&quot;size1&quot;:32.49962281930493},&quot;minSize&quot;:{&quot;size1&quot;:32.49962281930493},&quot;normalSize&quot;:{&quot;size1&quot;:32.49962281930493},&quot;subLayout&quot;:[{&quot;backgroundInfo&quot;:[{&quot;bottom&quot;:0,&quot;bottomAbs&quot;:false,&quot;left&quot;:0,&quot;leftAbs&quot;:false,&quot;right&quot;:0,&quot;rightAbs&quot;:false,&quot;top&quot;:0,&quot;topAbs&quot;:false,&quot;type&quot;:&quot;leftRight&quot;}],&quot;id&quot;:&quot;2021-04-01T15:55:27&quot;,&quot;margin&quot;:{&quot;bottom&quot;:5.079999923706055,&quot;left&quot;:1.6929999589920044,&quot;right&quot;:1.6929999589920044,&quot;top&quot;:3.38700008392334},&quot;type&quot;:0},{&quot;id&quot;:&quot;2021-04-01T15:55:27&quot;,&quot;margin&quot;:{&quot;bottom&quot;:1.6929999589920044,&quot;left&quot;:1.6929999589920044,&quot;right&quot;:1.6929999589920044,&quot;top&quot;:1.6929999589920044},&quot;type&quot;:0}],&quot;type&quot;:0}"/>
  <p:tag name="KSO_WM_CHIP_GROUPID" val="5ecf646b86bf8da9b674017f"/>
  <p:tag name="KSO_WM_SLIDE_BK_DARK_LIGHT" val="2"/>
  <p:tag name="KSO_WM_SLIDE_BACKGROUND_TYPE" val="leftRight"/>
  <p:tag name="KSO_WM_SLIDE_SUPPORT_FEATURE_TYPE" val="3"/>
  <p:tag name="KSO_WM_TEMPLATE_ASSEMBLE_XID" val="60656f9a4054ed1e2fb80d49"/>
  <p:tag name="KSO_WM_TEMPLATE_ASSEMBLE_GROUPID" val="60656f9a4054ed1e2fb80d49"/>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4757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4757"/>
  <p:tag name="KSO_WM_UNIT_VALUE" val="425"/>
  <p:tag name="KSO_WM_TEMPLATE_ASSEMBLE_XID" val="60656f9a4054ed1e2fb80d49"/>
  <p:tag name="KSO_WM_TEMPLATE_ASSEMBLE_GROUPID" val="60656f9a4054ed1e2fb80d49"/>
</p:tagLst>
</file>

<file path=ppt/tags/tag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4757_1*a*1"/>
  <p:tag name="KSO_WM_TEMPLATE_CATEGORY" val="diagram"/>
  <p:tag name="KSO_WM_TEMPLATE_INDEX" val="2021475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b6e4197f28b94dc5bf6713d32ce70b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bdd91dcdfd14730952d27f96e3fd53b"/>
  <p:tag name="KSO_WM_UNIT_TEXT_FILL_FORE_SCHEMECOLOR_INDEX_BRIGHTNESS" val="0"/>
  <p:tag name="KSO_WM_UNIT_TEXT_FILL_FORE_SCHEMECOLOR_INDEX" val="13"/>
  <p:tag name="KSO_WM_UNIT_TEXT_FILL_TYPE" val="1"/>
  <p:tag name="KSO_WM_TEMPLATE_ASSEMBLE_XID" val="60656f9a4054ed1e2fb80d49"/>
  <p:tag name="KSO_WM_TEMPLATE_ASSEMBLE_GROUPID" val="60656f9a4054ed1e2fb80d49"/>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6367_2*l_h_i*1_1_7"/>
  <p:tag name="KSO_WM_TEMPLATE_CATEGORY" val="diagram"/>
  <p:tag name="KSO_WM_TEMPLATE_INDEX" val="20206367"/>
  <p:tag name="KSO_WM_UNIT_LAYERLEVEL" val="1_1_1"/>
  <p:tag name="KSO_WM_TAG_VERSION" val="1.0"/>
  <p:tag name="KSO_WM_BEAUTIFY_FLAG" val="#wm#"/>
  <p:tag name="KSO_WM_UNIT_USESOURCEFORMAT_APPLY" val="1"/>
  <p:tag name="KSO_WM_UNIT_TEXT_FILL_FORE_SCHEMECOLOR_INDEX" val="8"/>
  <p:tag name="KSO_WM_UNIT_TEXT_FILL_TYPE" val="1"/>
  <p:tag name="KSO_WM_DIAGRAM_VIRTUALLY_FRAME" val="{&quot;height&quot;:431.09582677165355,&quot;left&quot;:360,&quot;top&quot;:54.439527559055115,&quot;width&quot;:552}"/>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点击添加小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ID" val="diagram20206367_2*l_h_a*1_1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6367_2*l_h_i*1_2_7"/>
  <p:tag name="KSO_WM_TEMPLATE_CATEGORY" val="diagram"/>
  <p:tag name="KSO_WM_TEMPLATE_INDEX" val="20206367"/>
  <p:tag name="KSO_WM_UNIT_LAYERLEVEL" val="1_1_1"/>
  <p:tag name="KSO_WM_TAG_VERSION" val="1.0"/>
  <p:tag name="KSO_WM_BEAUTIFY_FLAG" val="#wm#"/>
  <p:tag name="KSO_WM_UNIT_USESOURCEFORMAT_APPLY" val="1"/>
  <p:tag name="KSO_WM_UNIT_TEXT_FILL_FORE_SCHEMECOLOR_INDEX" val="8"/>
  <p:tag name="KSO_WM_UNIT_TEXT_FILL_TYPE" val="1"/>
  <p:tag name="KSO_WM_DIAGRAM_VIRTUALLY_FRAME" val="{&quot;height&quot;:431.09582677165355,&quot;left&quot;:360,&quot;top&quot;:54.439527559055115,&quot;width&quot;:552}"/>
</p:tagLst>
</file>

<file path=ppt/tags/tag8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
  <p:tag name="KSO_WM_UNIT_NOCLEAR" val="0"/>
  <p:tag name="KSO_WM_UNIT_HIGHLIGHT" val="0"/>
  <p:tag name="KSO_WM_UNIT_COMPATIBLE" val="0"/>
  <p:tag name="KSO_WM_UNIT_DIAGRAM_ISNUMVISUAL" val="0"/>
  <p:tag name="KSO_WM_UNIT_DIAGRAM_ISREFERUNIT" val="0"/>
  <p:tag name="KSO_WM_DIAGRAM_GROUP_CODE" val="l1-1"/>
  <p:tag name="KSO_WM_UNIT_ID" val="diagram20206367_2*l_h_f*1_2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点击添加小标题"/>
  <p:tag name="KSO_WM_UNIT_NOCLEAR" val="0"/>
  <p:tag name="KSO_WM_UNIT_HIGHLIGHT" val="0"/>
  <p:tag name="KSO_WM_UNIT_COMPATIBLE" val="0"/>
  <p:tag name="KSO_WM_UNIT_DIAGRAM_ISNUMVISUAL" val="0"/>
  <p:tag name="KSO_WM_UNIT_DIAGRAM_ISREFERUNIT" val="0"/>
  <p:tag name="KSO_WM_DIAGRAM_GROUP_CODE" val="l1-1"/>
  <p:tag name="KSO_WM_UNIT_ID" val="diagram20206367_2*l_h_a*1_2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206367_2*l_h_i*1_3_7"/>
  <p:tag name="KSO_WM_TEMPLATE_CATEGORY" val="diagram"/>
  <p:tag name="KSO_WM_TEMPLATE_INDEX" val="20206367"/>
  <p:tag name="KSO_WM_UNIT_LAYERLEVEL" val="1_1_1"/>
  <p:tag name="KSO_WM_TAG_VERSION" val="1.0"/>
  <p:tag name="KSO_WM_BEAUTIFY_FLAG" val="#wm#"/>
  <p:tag name="KSO_WM_UNIT_USESOURCEFORMAT_APPLY" val="1"/>
  <p:tag name="KSO_WM_UNIT_TEXT_FILL_FORE_SCHEMECOLOR_INDEX" val="8"/>
  <p:tag name="KSO_WM_UNIT_TEXT_FILL_TYPE" val="1"/>
  <p:tag name="KSO_WM_DIAGRAM_VIRTUALLY_FRAME" val="{&quot;height&quot;:431.09582677165355,&quot;left&quot;:360,&quot;top&quot;:54.439527559055115,&quot;width&quot;:552}"/>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
  <p:tag name="KSO_WM_UNIT_NOCLEAR" val="0"/>
  <p:tag name="KSO_WM_UNIT_HIGHLIGHT" val="0"/>
  <p:tag name="KSO_WM_UNIT_COMPATIBLE" val="0"/>
  <p:tag name="KSO_WM_UNIT_DIAGRAM_ISNUMVISUAL" val="0"/>
  <p:tag name="KSO_WM_UNIT_DIAGRAM_ISREFERUNIT" val="0"/>
  <p:tag name="KSO_WM_DIAGRAM_GROUP_CODE" val="l1-1"/>
  <p:tag name="KSO_WM_UNIT_ID" val="diagram20206367_2*l_h_f*1_3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90.2499999999999,&quot;left&quot;:93.71133858267716,&quot;top&quot;:160.77976377952754,&quot;width&quot;:774.384251968504}"/>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点击添加小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ID" val="diagram20206367_2*l_h_a*1_3_1"/>
  <p:tag name="KSO_WM_TEMPLATE_CATEGORY" val="diagram"/>
  <p:tag name="KSO_WM_TEMPLATE_INDEX" val="20206367"/>
  <p:tag name="KSO_WM_UNIT_LAYERLEVEL" val="1_1_1"/>
  <p:tag name="KSO_WM_TAG_VERSION" val="1.0"/>
  <p:tag name="KSO_WM_UNIT_TEXT_FILL_FORE_SCHEMECOLOR_INDEX_BRIGHTNESS" val="0.25"/>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1.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a4efb6af75c540a78e088d5cfc652fb6"/>
  <p:tag name="KSO_WM_UNIT_SM_LIMIT_TYPE" val="0"/>
  <p:tag name="KSO_WM_UNIT_HIGHLIGHT" val="0"/>
  <p:tag name="KSO_WM_UNIT_COMPATIBLE" val="0"/>
  <p:tag name="KSO_WM_UNIT_DIAGRAM_ISNUMVISUAL" val="0"/>
  <p:tag name="KSO_WM_UNIT_DIAGRAM_ISREFERUNIT" val="0"/>
  <p:tag name="KSO_WM_UNIT_TYPE" val="i"/>
  <p:tag name="KSO_WM_UNIT_INDEX" val="2"/>
  <p:tag name="KSO_WM_UNIT_ID" val="diagram20214757_1*i*2"/>
  <p:tag name="KSO_WM_TEMPLATE_CATEGORY" val="diagram"/>
  <p:tag name="KSO_WM_TEMPLATE_INDEX" val="20214757"/>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b6e4197f28b94dc5bf6713d32ce70be2&quot;,&quot;X&quot;:{&quot;Pos&quot;:0},&quot;Y&quot;:{&quot;Pos&quot;:2}},&quot;whChangeMode&quot;:0}"/>
  <p:tag name="KSO_WM_CHIP_GROUPID" val="5ecf646b86bf8da9b674017f"/>
  <p:tag name="KSO_WM_CHIP_XID" val="5ecf646b86bf8da9b674018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f9a4054ed1e2fb80d49"/>
  <p:tag name="KSO_WM_TEMPLATE_ASSEMBLE_GROUPID" val="60656f9a4054ed1e2fb80d49"/>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6"/>
  <p:tag name="KSO_WM_UNIT_ID" val="diagram20206367_2*l_h_i*1_3_6"/>
  <p:tag name="KSO_WM_TEMPLATE_CATEGORY" val="diagram"/>
  <p:tag name="KSO_WM_TEMPLATE_INDEX" val="20206367"/>
  <p:tag name="KSO_WM_UNIT_LAYERLEVEL" val="1_1_1"/>
  <p:tag name="KSO_WM_TAG_VERSION" val="1.0"/>
  <p:tag name="KSO_WM_BEAUTIFY_FLAG" val="#wm#"/>
  <p:tag name="KSO_WM_UNIT_TEXT_FILL_FORE_SCHEMECOLOR_INDEX_BRIGHTNESS" val="0"/>
  <p:tag name="KSO_WM_UNIT_TEXT_FILL_FORE_SCHEMECOLOR_INDEX" val="8"/>
  <p:tag name="KSO_WM_UNIT_TEXT_FILL_TYPE" val="1"/>
  <p:tag name="KSO_WM_UNIT_USESOURCEFORMAT_APPLY" val="1"/>
  <p:tag name="KSO_WM_DIAGRAM_VIRTUALLY_FRAME" val="{&quot;height&quot;:431.09582677165355,&quot;left&quot;:360,&quot;top&quot;:54.439527559055115,&quot;width&quot;:55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0"/>
  <p:tag name="KSO_WM_UNIT_ID" val="diagram20206367_2*l_h_i*1_3_10"/>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6367_2*l_h_i*1_3_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1"/>
  <p:tag name="KSO_WM_UNIT_ID" val="diagram20206367_2*l_h_i*1_3_11"/>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2"/>
  <p:tag name="KSO_WM_UNIT_ID" val="diagram20206367_2*l_h_i*1_3_1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6367_2*l_h_i*1_3_2"/>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6367_2*l_h_i*1_3_3"/>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6367_2*l_h_i*1_3_4"/>
  <p:tag name="KSO_WM_TEMPLATE_CATEGORY" val="diagram"/>
  <p:tag name="KSO_WM_TEMPLATE_INDEX" val="20206367"/>
  <p:tag name="KSO_WM_UNIT_LAYERLEVEL" val="1_1_1"/>
  <p:tag name="KSO_WM_TAG_VERSION" val="1.0"/>
  <p:tag name="KSO_WM_BEAUTIFY_FLAG" val="#wm#"/>
  <p:tag name="KSO_WM_UNIT_FILL_FORE_SCHEMECOLOR_INDEX_BRIGHTNESS" val="0.6"/>
  <p:tag name="KSO_WM_UNIT_FILL_FORE_SCHEMECOLOR_INDEX" val="10"/>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431.09582677165355,&quot;left&quot;:360,&quot;top&quot;:54.439527559055115,&quot;width&quot;:55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r2l3ox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AF5FF"/>
      </a:lt1>
      <a:dk2>
        <a:srgbClr val="062F00"/>
      </a:dk2>
      <a:lt2>
        <a:srgbClr val="FFFFFF"/>
      </a:lt2>
      <a:accent1>
        <a:srgbClr val="AF79DE"/>
      </a:accent1>
      <a:accent2>
        <a:srgbClr val="BC95E8"/>
      </a:accent2>
      <a:accent3>
        <a:srgbClr val="816BB7"/>
      </a:accent3>
      <a:accent4>
        <a:srgbClr val="618CD0"/>
      </a:accent4>
      <a:accent5>
        <a:srgbClr val="76A1E5"/>
      </a:accent5>
      <a:accent6>
        <a:srgbClr val="FEE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天蓝色波浪形模板">
  <a:themeElements>
    <a:clrScheme name="天蓝色波浪形模板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天蓝色波浪形模板">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defRPr>
        </a:defPPr>
      </a:lstStyle>
    </a:lnDef>
  </a:objectDefaults>
  <a:extraClrSchemeLst>
    <a:extraClrScheme>
      <a:clrScheme name="天蓝色波浪形模板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天蓝色波浪形模板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天蓝色波浪形模板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天蓝色波浪形模板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天蓝色波浪形模板">
  <a:themeElements>
    <a:clrScheme name="天蓝色波浪形模板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天蓝色波浪形模板">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defRPr>
        </a:defPPr>
      </a:lstStyle>
    </a:lnDef>
  </a:objectDefaults>
  <a:extraClrSchemeLst>
    <a:extraClrScheme>
      <a:clrScheme name="天蓝色波浪形模板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天蓝色波浪形模板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天蓝色波浪形模板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天蓝色波浪形模板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天蓝色波浪形模板_2">
  <a:themeElements>
    <a:clrScheme name="天蓝色波浪形模板_2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天蓝色波浪形模板_2">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defRPr>
        </a:defPPr>
      </a:lstStyle>
    </a:lnDef>
  </a:objectDefaults>
  <a:extraClrSchemeLst>
    <a:extraClrScheme>
      <a:clrScheme name="天蓝色波浪形模板_2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天蓝色波浪形模板_2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天蓝色波浪形模板_2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天蓝色波浪形模板_2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3148</Words>
  <Application>Microsoft Office PowerPoint</Application>
  <PresentationFormat>宽屏</PresentationFormat>
  <Paragraphs>222</Paragraphs>
  <Slides>42</Slides>
  <Notes>2</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42</vt:i4>
      </vt:variant>
    </vt:vector>
  </HeadingPairs>
  <TitlesOfParts>
    <vt:vector size="59" baseType="lpstr">
      <vt:lpstr>WPS-Bullets</vt:lpstr>
      <vt:lpstr>方正舒体</vt:lpstr>
      <vt:lpstr>宋体</vt:lpstr>
      <vt:lpstr>Microsoft Yahei</vt:lpstr>
      <vt:lpstr>Microsoft Yahei</vt:lpstr>
      <vt:lpstr>Arial</vt:lpstr>
      <vt:lpstr>Calibri</vt:lpstr>
      <vt:lpstr>Segoe Script</vt:lpstr>
      <vt:lpstr>Times New Roman</vt:lpstr>
      <vt:lpstr>Verdana</vt:lpstr>
      <vt:lpstr>Wingdings</vt:lpstr>
      <vt:lpstr>第一PPT，www.1ppt.com</vt:lpstr>
      <vt:lpstr>自定义设计方案</vt:lpstr>
      <vt:lpstr>Office Theme</vt:lpstr>
      <vt:lpstr>天蓝色波浪形模板</vt:lpstr>
      <vt:lpstr>1_天蓝色波浪形模板</vt:lpstr>
      <vt:lpstr>天蓝色波浪形模板_2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绿色圆点</dc:title>
  <dc:creator>第一PPT</dc:creator>
  <cp:keywords>www.1ppt.com</cp:keywords>
  <dc:description>www.1ppt.com</dc:description>
  <cp:lastModifiedBy>程 小</cp:lastModifiedBy>
  <cp:revision>173</cp:revision>
  <dcterms:created xsi:type="dcterms:W3CDTF">2021-02-23T03:25:00Z</dcterms:created>
  <dcterms:modified xsi:type="dcterms:W3CDTF">2024-12-05T00:26:55Z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5A66A0CD642245DC9096BF574C7B9B83_13</vt:lpwstr>
  </property>
  <property fmtid="{D5CDD505-2E9C-101B-9397-08002B2CF9AE}" pid="3" name="KSOProductBuildVer">
    <vt:lpwstr>2052-12.1.0.18912</vt:lpwstr>
  </property>
</Properties>
</file>