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7"/>
  </p:notesMasterIdLst>
  <p:sldIdLst>
    <p:sldId id="284" r:id="rId3"/>
    <p:sldId id="285" r:id="rId4"/>
    <p:sldId id="286" r:id="rId5"/>
    <p:sldId id="287" r:id="rId6"/>
    <p:sldId id="288" r:id="rId8"/>
    <p:sldId id="289" r:id="rId9"/>
    <p:sldId id="290" r:id="rId10"/>
    <p:sldId id="291" r:id="rId11"/>
    <p:sldId id="278" r:id="rId12"/>
    <p:sldId id="267" r:id="rId13"/>
    <p:sldId id="270" r:id="rId14"/>
    <p:sldId id="266" r:id="rId15"/>
    <p:sldId id="265" r:id="rId16"/>
    <p:sldId id="279" r:id="rId17"/>
    <p:sldId id="283" r:id="rId18"/>
    <p:sldId id="264" r:id="rId19"/>
    <p:sldId id="303" r:id="rId20"/>
    <p:sldId id="304" r:id="rId21"/>
    <p:sldId id="305" r:id="rId22"/>
    <p:sldId id="306" r:id="rId23"/>
    <p:sldId id="307" r:id="rId24"/>
    <p:sldId id="312" r:id="rId25"/>
    <p:sldId id="308" r:id="rId26"/>
    <p:sldId id="309" r:id="rId27"/>
    <p:sldId id="310" r:id="rId28"/>
    <p:sldId id="311" r:id="rId29"/>
    <p:sldId id="313" r:id="rId30"/>
    <p:sldId id="314" r:id="rId31"/>
  </p:sldIdLst>
  <p:sldSz cx="12192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768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3F4F"/>
    <a:srgbClr val="FFC000"/>
    <a:srgbClr val="E6E6E6"/>
    <a:srgbClr val="637C9B"/>
    <a:srgbClr val="BBC6D3"/>
    <a:srgbClr val="556B85"/>
    <a:srgbClr val="468BCA"/>
    <a:srgbClr val="7BA7D3"/>
    <a:srgbClr val="434042"/>
    <a:srgbClr val="65B5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283" autoAdjust="0"/>
    <p:restoredTop sz="96201" autoAdjust="0"/>
  </p:normalViewPr>
  <p:slideViewPr>
    <p:cSldViewPr snapToGrid="0">
      <p:cViewPr varScale="1">
        <p:scale>
          <a:sx n="66" d="100"/>
          <a:sy n="66" d="100"/>
        </p:scale>
        <p:origin x="66" y="528"/>
      </p:cViewPr>
      <p:guideLst>
        <p:guide pos="768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/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/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6D8963-CFCD-4740-AF60-049850373CD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/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/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/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E6FDB6-6D2B-46C1-9FA1-D82906A37C3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备注占位符 2"/>
          <p:cNvSpPr/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/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A4E2E4E-2FFD-4B0E-BE9C-FA7BDC09154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备注占位符 2"/>
          <p:cNvSpPr/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/>
          <p:nvPr>
            <p:ph type="sldNum" sz="quarter" idx="10"/>
          </p:nvPr>
        </p:nvSpPr>
        <p:spPr/>
        <p:txBody>
          <a:bodyPr/>
          <a:lstStyle/>
          <a:p>
            <a:fld id="{BDEB1757-8956-4EB9-A61B-2BB94BC071D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备注占位符 2"/>
          <p:cNvSpPr/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/>
          <p:nvPr>
            <p:ph type="sldNum" sz="quarter" idx="10"/>
          </p:nvPr>
        </p:nvSpPr>
        <p:spPr/>
        <p:txBody>
          <a:bodyPr/>
          <a:lstStyle/>
          <a:p>
            <a:fld id="{4A4E2E4E-2FFD-4B0E-BE9C-FA7BDC09154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备注占位符 2"/>
          <p:cNvSpPr/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/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A4E2E4E-2FFD-4B0E-BE9C-FA7BDC09154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备注占位符 2"/>
          <p:cNvSpPr/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/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36EE78B-84D8-412F-BC69-ACC7C447BA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备注占位符 2"/>
          <p:cNvSpPr/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/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A4E2E4E-2FFD-4B0E-BE9C-FA7BDC09154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备注占位符 2"/>
          <p:cNvSpPr/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/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1E0E0E2-7263-44C4-AAA9-733DBA7BD2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备注占位符 2"/>
          <p:cNvSpPr/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/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A4E2E4E-2FFD-4B0E-BE9C-FA7BDC09154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备注占位符 2"/>
          <p:cNvSpPr/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/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A4E2E4E-2FFD-4B0E-BE9C-FA7BDC09154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备注占位符 2"/>
          <p:cNvSpPr/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/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5E7139D-C09C-4BEC-9157-E8BE684E8B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备注占位符 2"/>
          <p:cNvSpPr/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/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A4E2E4E-2FFD-4B0E-BE9C-FA7BDC09154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备注占位符 2"/>
          <p:cNvSpPr/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/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A4E2E4E-2FFD-4B0E-BE9C-FA7BDC09154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备注占位符 2"/>
          <p:cNvSpPr/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/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A4E2E4E-2FFD-4B0E-BE9C-FA7BDC09154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备注占位符 2"/>
          <p:cNvSpPr/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/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A4E2E4E-2FFD-4B0E-BE9C-FA7BDC09154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备注占位符 2"/>
          <p:cNvSpPr/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/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36EE78B-84D8-412F-BC69-ACC7C447BA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备注占位符 2"/>
          <p:cNvSpPr/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/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A4E2E4E-2FFD-4B0E-BE9C-FA7BDC09154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备注占位符 2"/>
          <p:cNvSpPr/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/>
          <p:nvPr>
            <p:ph type="sldNum" sz="quarter" idx="10"/>
          </p:nvPr>
        </p:nvSpPr>
        <p:spPr/>
        <p:txBody>
          <a:bodyPr/>
          <a:lstStyle/>
          <a:p>
            <a:fld id="{B36EE78B-84D8-412F-BC69-ACC7C447BAFC}" type="slidenum">
              <a:rPr lang="zh-CN" alt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备注占位符 2"/>
          <p:cNvSpPr/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/>
          <p:nvPr>
            <p:ph type="sldNum" sz="quarter" idx="10"/>
          </p:nvPr>
        </p:nvSpPr>
        <p:spPr/>
        <p:txBody>
          <a:bodyPr/>
          <a:lstStyle/>
          <a:p>
            <a:fld id="{B36EE78B-84D8-412F-BC69-ACC7C447BAFC}" type="slidenum">
              <a:rPr lang="zh-CN" alt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备注占位符 2"/>
          <p:cNvSpPr/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/>
          <p:nvPr>
            <p:ph type="sldNum" sz="quarter" idx="10"/>
          </p:nvPr>
        </p:nvSpPr>
        <p:spPr/>
        <p:txBody>
          <a:bodyPr/>
          <a:lstStyle/>
          <a:p>
            <a:fld id="{4A4E2E4E-2FFD-4B0E-BE9C-FA7BDC09154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备注占位符 2"/>
          <p:cNvSpPr/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/>
          <p:nvPr>
            <p:ph type="sldNum" sz="quarter" idx="10"/>
          </p:nvPr>
        </p:nvSpPr>
        <p:spPr/>
        <p:txBody>
          <a:bodyPr/>
          <a:lstStyle/>
          <a:p>
            <a:fld id="{B36EE78B-84D8-412F-BC69-ACC7C447BAFC}" type="slidenum">
              <a:rPr lang="zh-CN" alt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conveyor dir="l"/>
      </p:transition>
    </mc:Choice>
    <mc:Fallback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conveyor dir="l"/>
      </p:transition>
    </mc:Choice>
    <mc:Fallback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/>
          <p:nvPr>
            <p:ph type="dt" sz="half" idx="10"/>
          </p:nvPr>
        </p:nvSpPr>
        <p:spPr/>
        <p:txBody>
          <a:bodyPr/>
          <a:lstStyle/>
          <a:p>
            <a:fld id="{6489D9C7-5DC6-4263-87FF-7C99F6FB63C3}" type="datetime1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/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www.islide.cc</a:t>
            </a:r>
            <a:endParaRPr lang="zh-CN" altLang="en-US" dirty="0"/>
          </a:p>
        </p:txBody>
      </p:sp>
      <p:sp>
        <p:nvSpPr>
          <p:cNvPr id="5" name="灯片编号占位符 4"/>
          <p:cNvSpPr/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</a:fld>
            <a:endParaRPr lang="zh-CN" altLang="en-US"/>
          </a:p>
        </p:txBody>
      </p:sp>
      <p:sp>
        <p:nvSpPr>
          <p:cNvPr id="6" name="标题 5"/>
          <p:cNvSpPr/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8" name="内容占位符 7"/>
          <p:cNvSpPr/>
          <p:nvPr>
            <p:ph sz="quarter" idx="13"/>
          </p:nvPr>
        </p:nvSpPr>
        <p:spPr>
          <a:xfrm>
            <a:off x="669925" y="1130299"/>
            <a:ext cx="10850563" cy="50069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zh-CN" dirty="0"/>
              <a:t>Edit Master text styles</a:t>
            </a:r>
            <a:endParaRPr lang="en-US" altLang="zh-CN" dirty="0"/>
          </a:p>
          <a:p>
            <a:pPr lvl="1"/>
            <a:r>
              <a:rPr lang="en-US" altLang="zh-CN" dirty="0"/>
              <a:t>Second level</a:t>
            </a:r>
            <a:endParaRPr lang="en-US" altLang="zh-CN" dirty="0"/>
          </a:p>
          <a:p>
            <a:pPr lvl="2"/>
            <a:r>
              <a:rPr lang="en-US" altLang="zh-CN" dirty="0"/>
              <a:t>Third level</a:t>
            </a:r>
            <a:endParaRPr lang="en-US" altLang="zh-CN" dirty="0"/>
          </a:p>
          <a:p>
            <a:pPr lvl="3"/>
            <a:r>
              <a:rPr lang="en-US" altLang="zh-CN" dirty="0"/>
              <a:t>Fourth level</a:t>
            </a:r>
            <a:endParaRPr lang="en-US" altLang="zh-CN" dirty="0"/>
          </a:p>
          <a:p>
            <a:pPr lvl="4"/>
            <a:r>
              <a:rPr lang="en-US" altLang="zh-CN" dirty="0"/>
              <a:t>Fifth level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conveyor dir="l"/>
      </p:transition>
    </mc:Choice>
    <mc:Fallback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userDrawn="1">
  <p:cSld name="仅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/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/>
          <p:nvPr>
            <p:ph type="dt" sz="half" idx="10"/>
          </p:nvPr>
        </p:nvSpPr>
        <p:spPr/>
        <p:txBody>
          <a:bodyPr/>
          <a:lstStyle/>
          <a:p>
            <a:fld id="{6489D9C7-5DC6-4263-87FF-7C99F6FB63C3}" type="datetime1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/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www.islide.cc</a:t>
            </a:r>
            <a:endParaRPr lang="zh-CN" altLang="en-US" dirty="0"/>
          </a:p>
        </p:txBody>
      </p:sp>
      <p:sp>
        <p:nvSpPr>
          <p:cNvPr id="5" name="Slide Number Placeholder 4"/>
          <p:cNvSpPr/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conveyor dir="l"/>
      </p:transition>
    </mc:Choice>
    <mc:Fallback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conveyor dir="l"/>
      </p:transition>
    </mc:Choice>
    <mc:Fallback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conveyor dir="l"/>
      </p:transition>
    </mc:Choice>
    <mc:Fallback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7"/>
          <p:cNvSpPr/>
          <p:nvPr>
            <p:ph type="pic" sz="quarter" idx="10"/>
          </p:nvPr>
        </p:nvSpPr>
        <p:spPr>
          <a:xfrm>
            <a:off x="1786759" y="2365265"/>
            <a:ext cx="1828800" cy="18288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5" name="Picture Placeholder 7"/>
          <p:cNvSpPr/>
          <p:nvPr>
            <p:ph type="pic" sz="quarter" idx="11"/>
          </p:nvPr>
        </p:nvSpPr>
        <p:spPr>
          <a:xfrm>
            <a:off x="4035973" y="2365265"/>
            <a:ext cx="1828800" cy="18288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conveyor dir="l"/>
      </p:transition>
    </mc:Choice>
    <mc:Fallback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/>
          <p:nvPr>
            <p:ph type="pic" sz="quarter" idx="10" hasCustomPrompt="1"/>
          </p:nvPr>
        </p:nvSpPr>
        <p:spPr>
          <a:xfrm>
            <a:off x="1066800" y="1600200"/>
            <a:ext cx="5029200" cy="18288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Standart Image#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conveyor dir="l"/>
      </p:transition>
    </mc:Choice>
    <mc:Fallback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/>
          <p:nvPr>
            <p:ph type="title"/>
          </p:nvPr>
        </p:nvSpPr>
        <p:spPr>
          <a:xfrm>
            <a:off x="669924" y="1"/>
            <a:ext cx="10850563" cy="10286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3" name="文本占位符 2"/>
          <p:cNvSpPr/>
          <p:nvPr>
            <p:ph type="body" idx="1"/>
          </p:nvPr>
        </p:nvSpPr>
        <p:spPr>
          <a:xfrm>
            <a:off x="669924" y="1123950"/>
            <a:ext cx="10850563" cy="5019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zh-CN" altLang="en-US" dirty="0"/>
          </a:p>
        </p:txBody>
      </p:sp>
      <p:sp>
        <p:nvSpPr>
          <p:cNvPr id="8" name="日期占位符 3"/>
          <p:cNvSpPr/>
          <p:nvPr>
            <p:ph type="dt" sz="half" idx="2"/>
          </p:nvPr>
        </p:nvSpPr>
        <p:spPr>
          <a:xfrm>
            <a:off x="5401732" y="6240463"/>
            <a:ext cx="1388536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489D9C7-5DC6-4263-87FF-7C99F6FB63C3}" type="datetime1">
              <a:rPr lang="zh-CN" altLang="en-US" smtClean="0"/>
            </a:fld>
            <a:endParaRPr lang="zh-CN" altLang="en-US"/>
          </a:p>
        </p:txBody>
      </p:sp>
      <p:sp>
        <p:nvSpPr>
          <p:cNvPr id="9" name="页脚占位符 4"/>
          <p:cNvSpPr/>
          <p:nvPr>
            <p:ph type="ftr" sz="quarter" idx="3"/>
          </p:nvPr>
        </p:nvSpPr>
        <p:spPr>
          <a:xfrm>
            <a:off x="669924" y="6240463"/>
            <a:ext cx="4140201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altLang="zh-CN" dirty="0"/>
              <a:t>www.islide.cc</a:t>
            </a:r>
            <a:endParaRPr lang="zh-CN" altLang="en-US" dirty="0"/>
          </a:p>
        </p:txBody>
      </p:sp>
      <p:sp>
        <p:nvSpPr>
          <p:cNvPr id="10" name="灯片编号占位符 5"/>
          <p:cNvSpPr/>
          <p:nvPr>
            <p:ph type="sldNum" sz="quarter" idx="4"/>
          </p:nvPr>
        </p:nvSpPr>
        <p:spPr>
          <a:xfrm>
            <a:off x="8610599" y="6240463"/>
            <a:ext cx="2909888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DD3DB80-B894-403A-B48E-6FDC1A72010E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mc:AlternateContent xmlns:mc="http://schemas.openxmlformats.org/markup-compatibility/2006">
    <mc:Choice xmlns:p14="http://schemas.microsoft.com/office/powerpoint/2010/main" Requires="p14">
      <p:transition spd="slow" p14:dur="1600" advClick="0" advTm="0">
        <p:fade/>
      </p:transition>
    </mc:Choice>
    <mc:Fallback>
      <p:transition spd="slow" advClick="0" advTm="0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hemeOverride" Target="../theme/themeOverride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1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2.xml"/><Relationship Id="rId6" Type="http://schemas.openxmlformats.org/officeDocument/2006/relationships/slideLayout" Target="../slideLayouts/slideLayout7.xml"/><Relationship Id="rId5" Type="http://schemas.openxmlformats.org/officeDocument/2006/relationships/hyperlink" Target="https://m.news.cctv.com/2020/08/28/ARTISvgm9q9GWEi3uZbSLaSl200828.shtml" TargetMode="External"/><Relationship Id="rId4" Type="http://schemas.openxmlformats.org/officeDocument/2006/relationships/image" Target="../media/image15.png"/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image" Target="../media/image1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1" Type="http://schemas.openxmlformats.org/officeDocument/2006/relationships/slideLayout" Target="../slideLayouts/slideLayout2.xml"/><Relationship Id="rId10" Type="http://schemas.openxmlformats.org/officeDocument/2006/relationships/themeOverride" Target="../theme/themeOverride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7.xml"/><Relationship Id="rId3" Type="http://schemas.openxmlformats.org/officeDocument/2006/relationships/hyperlink" Target="https://www.bilibili.com/video/BV1vZ4y1U7hf/?vd_source=17a1dea9da0e1e9604fb9da324904530" TargetMode="External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7.xml"/><Relationship Id="rId8" Type="http://schemas.openxmlformats.org/officeDocument/2006/relationships/tags" Target="../tags/tag16.xml"/><Relationship Id="rId7" Type="http://schemas.openxmlformats.org/officeDocument/2006/relationships/tags" Target="../tags/tag15.xml"/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7" Type="http://schemas.openxmlformats.org/officeDocument/2006/relationships/notesSlide" Target="../notesSlides/notesSlide1.xml"/><Relationship Id="rId16" Type="http://schemas.openxmlformats.org/officeDocument/2006/relationships/slideLayout" Target="../slideLayouts/slideLayout4.xml"/><Relationship Id="rId15" Type="http://schemas.openxmlformats.org/officeDocument/2006/relationships/image" Target="../media/image3.png"/><Relationship Id="rId14" Type="http://schemas.openxmlformats.org/officeDocument/2006/relationships/tags" Target="../tags/tag22.xml"/><Relationship Id="rId13" Type="http://schemas.openxmlformats.org/officeDocument/2006/relationships/tags" Target="../tags/tag21.xml"/><Relationship Id="rId12" Type="http://schemas.openxmlformats.org/officeDocument/2006/relationships/tags" Target="../tags/tag20.xml"/><Relationship Id="rId11" Type="http://schemas.openxmlformats.org/officeDocument/2006/relationships/tags" Target="../tags/tag19.xml"/><Relationship Id="rId10" Type="http://schemas.openxmlformats.org/officeDocument/2006/relationships/tags" Target="../tags/tag18.xml"/><Relationship Id="rId1" Type="http://schemas.openxmlformats.org/officeDocument/2006/relationships/tags" Target="../tags/tag9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tags" Target="../tags/tag23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openxmlformats.org/officeDocument/2006/relationships/tags" Target="../tags/tag36.xml"/><Relationship Id="rId7" Type="http://schemas.openxmlformats.org/officeDocument/2006/relationships/tags" Target="../tags/tag35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1" Type="http://schemas.openxmlformats.org/officeDocument/2006/relationships/notesSlide" Target="../notesSlides/notesSlide3.xml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29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44.xml"/><Relationship Id="rId8" Type="http://schemas.openxmlformats.org/officeDocument/2006/relationships/tags" Target="../tags/tag43.xml"/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image" Target="../media/image6.jpeg"/><Relationship Id="rId17" Type="http://schemas.openxmlformats.org/officeDocument/2006/relationships/notesSlide" Target="../notesSlides/notesSlide4.xml"/><Relationship Id="rId16" Type="http://schemas.openxmlformats.org/officeDocument/2006/relationships/slideLayout" Target="../slideLayouts/slideLayout5.xml"/><Relationship Id="rId15" Type="http://schemas.openxmlformats.org/officeDocument/2006/relationships/tags" Target="../tags/tag50.xml"/><Relationship Id="rId14" Type="http://schemas.openxmlformats.org/officeDocument/2006/relationships/tags" Target="../tags/tag49.xml"/><Relationship Id="rId13" Type="http://schemas.openxmlformats.org/officeDocument/2006/relationships/tags" Target="../tags/tag48.xml"/><Relationship Id="rId12" Type="http://schemas.openxmlformats.org/officeDocument/2006/relationships/tags" Target="../tags/tag47.xml"/><Relationship Id="rId11" Type="http://schemas.openxmlformats.org/officeDocument/2006/relationships/tags" Target="../tags/tag46.xml"/><Relationship Id="rId10" Type="http://schemas.openxmlformats.org/officeDocument/2006/relationships/tags" Target="../tags/tag45.xml"/><Relationship Id="rId1" Type="http://schemas.openxmlformats.org/officeDocument/2006/relationships/tags" Target="../tags/tag37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59.xml"/><Relationship Id="rId8" Type="http://schemas.openxmlformats.org/officeDocument/2006/relationships/tags" Target="../tags/tag58.xml"/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5" Type="http://schemas.openxmlformats.org/officeDocument/2006/relationships/notesSlide" Target="../notesSlides/notesSlide5.xml"/><Relationship Id="rId24" Type="http://schemas.openxmlformats.org/officeDocument/2006/relationships/slideLayout" Target="../slideLayouts/slideLayout4.xml"/><Relationship Id="rId23" Type="http://schemas.openxmlformats.org/officeDocument/2006/relationships/tags" Target="../tags/tag73.xml"/><Relationship Id="rId22" Type="http://schemas.openxmlformats.org/officeDocument/2006/relationships/tags" Target="../tags/tag72.xml"/><Relationship Id="rId21" Type="http://schemas.openxmlformats.org/officeDocument/2006/relationships/tags" Target="../tags/tag71.xml"/><Relationship Id="rId20" Type="http://schemas.openxmlformats.org/officeDocument/2006/relationships/tags" Target="../tags/tag70.xml"/><Relationship Id="rId2" Type="http://schemas.openxmlformats.org/officeDocument/2006/relationships/tags" Target="../tags/tag52.xml"/><Relationship Id="rId19" Type="http://schemas.openxmlformats.org/officeDocument/2006/relationships/tags" Target="../tags/tag69.xml"/><Relationship Id="rId18" Type="http://schemas.openxmlformats.org/officeDocument/2006/relationships/tags" Target="../tags/tag68.xml"/><Relationship Id="rId17" Type="http://schemas.openxmlformats.org/officeDocument/2006/relationships/tags" Target="../tags/tag67.xml"/><Relationship Id="rId16" Type="http://schemas.openxmlformats.org/officeDocument/2006/relationships/tags" Target="../tags/tag66.xml"/><Relationship Id="rId15" Type="http://schemas.openxmlformats.org/officeDocument/2006/relationships/tags" Target="../tags/tag65.xml"/><Relationship Id="rId14" Type="http://schemas.openxmlformats.org/officeDocument/2006/relationships/tags" Target="../tags/tag64.xml"/><Relationship Id="rId13" Type="http://schemas.openxmlformats.org/officeDocument/2006/relationships/tags" Target="../tags/tag63.xml"/><Relationship Id="rId12" Type="http://schemas.openxmlformats.org/officeDocument/2006/relationships/tags" Target="../tags/tag62.xml"/><Relationship Id="rId11" Type="http://schemas.openxmlformats.org/officeDocument/2006/relationships/tags" Target="../tags/tag61.xml"/><Relationship Id="rId10" Type="http://schemas.openxmlformats.org/officeDocument/2006/relationships/tags" Target="../tags/tag60.xml"/><Relationship Id="rId1" Type="http://schemas.openxmlformats.org/officeDocument/2006/relationships/tags" Target="../tags/tag5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1508760" y="103505"/>
            <a:ext cx="8808085" cy="6605905"/>
          </a:xfrm>
          <a:prstGeom prst="rect">
            <a:avLst/>
          </a:prstGeom>
          <a:blipFill dpi="0" rotWithShape="1">
            <a:blip r:embed="rId1"/>
            <a:srcRect/>
            <a:stretch>
              <a:fillRect t="20000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0" name="任意多边形: 形状 4923"/>
          <p:cNvSpPr/>
          <p:nvPr/>
        </p:nvSpPr>
        <p:spPr>
          <a:xfrm>
            <a:off x="0" y="11619"/>
            <a:ext cx="11474303" cy="6846381"/>
          </a:xfrm>
          <a:custGeom>
            <a:avLst/>
            <a:gdLst>
              <a:gd name="connsiteX0" fmla="*/ 9033171 w 11474303"/>
              <a:gd name="connsiteY0" fmla="*/ 1127436 h 6846381"/>
              <a:gd name="connsiteX1" fmla="*/ 3209733 w 11474303"/>
              <a:gd name="connsiteY1" fmla="*/ 4314362 h 6846381"/>
              <a:gd name="connsiteX2" fmla="*/ 3767749 w 11474303"/>
              <a:gd name="connsiteY2" fmla="*/ 6500812 h 6846381"/>
              <a:gd name="connsiteX3" fmla="*/ 8546618 w 11474303"/>
              <a:gd name="connsiteY3" fmla="*/ 5280627 h 6846381"/>
              <a:gd name="connsiteX4" fmla="*/ 9033171 w 11474303"/>
              <a:gd name="connsiteY4" fmla="*/ 1127436 h 6846381"/>
              <a:gd name="connsiteX5" fmla="*/ 0 w 11474303"/>
              <a:gd name="connsiteY5" fmla="*/ 0 h 6846381"/>
              <a:gd name="connsiteX6" fmla="*/ 11474303 w 11474303"/>
              <a:gd name="connsiteY6" fmla="*/ 0 h 6846381"/>
              <a:gd name="connsiteX7" fmla="*/ 11474303 w 11474303"/>
              <a:gd name="connsiteY7" fmla="*/ 6846381 h 6846381"/>
              <a:gd name="connsiteX8" fmla="*/ 0 w 11474303"/>
              <a:gd name="connsiteY8" fmla="*/ 6846381 h 684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74303" h="6846381">
                <a:moveTo>
                  <a:pt x="9033171" y="1127436"/>
                </a:moveTo>
                <a:cubicBezTo>
                  <a:pt x="8825626" y="3080492"/>
                  <a:pt x="4434480" y="3921318"/>
                  <a:pt x="3209733" y="4314362"/>
                </a:cubicBezTo>
                <a:cubicBezTo>
                  <a:pt x="1709019" y="4796354"/>
                  <a:pt x="1995630" y="6316074"/>
                  <a:pt x="3767749" y="6500812"/>
                </a:cubicBezTo>
                <a:cubicBezTo>
                  <a:pt x="4886063" y="6617129"/>
                  <a:pt x="7275497" y="6550228"/>
                  <a:pt x="8546618" y="5280627"/>
                </a:cubicBezTo>
                <a:cubicBezTo>
                  <a:pt x="10139321" y="3689445"/>
                  <a:pt x="9033171" y="1127436"/>
                  <a:pt x="9033171" y="1127436"/>
                </a:cubicBezTo>
                <a:close/>
                <a:moveTo>
                  <a:pt x="0" y="0"/>
                </a:moveTo>
                <a:lnTo>
                  <a:pt x="11474303" y="0"/>
                </a:lnTo>
                <a:lnTo>
                  <a:pt x="11474303" y="6846381"/>
                </a:lnTo>
                <a:lnTo>
                  <a:pt x="0" y="6846381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1" name="任意多边形: 形状 4"/>
          <p:cNvSpPr/>
          <p:nvPr/>
        </p:nvSpPr>
        <p:spPr>
          <a:xfrm>
            <a:off x="1882403" y="3277990"/>
            <a:ext cx="4743898" cy="3147394"/>
          </a:xfrm>
          <a:custGeom>
            <a:avLst/>
            <a:gdLst>
              <a:gd name="connsiteX0" fmla="*/ 1358194 w 4743897"/>
              <a:gd name="connsiteY0" fmla="*/ 1049511 h 3147393"/>
              <a:gd name="connsiteX1" fmla="*/ 1450182 w 4743897"/>
              <a:gd name="connsiteY1" fmla="*/ 3148534 h 3147393"/>
              <a:gd name="connsiteX2" fmla="*/ 1450182 w 4743897"/>
              <a:gd name="connsiteY2" fmla="*/ 3148534 h 3147393"/>
              <a:gd name="connsiteX3" fmla="*/ 61224 w 4743897"/>
              <a:gd name="connsiteY3" fmla="*/ 1675189 h 3147393"/>
              <a:gd name="connsiteX4" fmla="*/ 4739741 w 4743897"/>
              <a:gd name="connsiteY4" fmla="*/ 5702 h 3147393"/>
              <a:gd name="connsiteX5" fmla="*/ 1358194 w 4743897"/>
              <a:gd name="connsiteY5" fmla="*/ 1049511 h 3147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43897" h="3147393">
                <a:moveTo>
                  <a:pt x="1358194" y="1049511"/>
                </a:moveTo>
                <a:cubicBezTo>
                  <a:pt x="1165" y="1485129"/>
                  <a:pt x="106078" y="2770695"/>
                  <a:pt x="1450182" y="3148534"/>
                </a:cubicBezTo>
                <a:lnTo>
                  <a:pt x="1450182" y="3148534"/>
                </a:lnTo>
                <a:cubicBezTo>
                  <a:pt x="1450182" y="3148534"/>
                  <a:pt x="-327259" y="2769934"/>
                  <a:pt x="61224" y="1675189"/>
                </a:cubicBezTo>
                <a:cubicBezTo>
                  <a:pt x="440584" y="604771"/>
                  <a:pt x="2495513" y="838925"/>
                  <a:pt x="4739741" y="5702"/>
                </a:cubicBezTo>
                <a:cubicBezTo>
                  <a:pt x="3438971" y="530267"/>
                  <a:pt x="1984631" y="848048"/>
                  <a:pt x="1358194" y="1049511"/>
                </a:cubicBezTo>
                <a:close/>
              </a:path>
            </a:pathLst>
          </a:custGeom>
          <a:solidFill>
            <a:srgbClr val="323F4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2" name="任意多边形: 形状 4895"/>
          <p:cNvSpPr/>
          <p:nvPr/>
        </p:nvSpPr>
        <p:spPr>
          <a:xfrm>
            <a:off x="6622144" y="3637"/>
            <a:ext cx="2903382" cy="3280054"/>
          </a:xfrm>
          <a:custGeom>
            <a:avLst/>
            <a:gdLst>
              <a:gd name="connsiteX0" fmla="*/ 172969 w 2903382"/>
              <a:gd name="connsiteY0" fmla="*/ 3209725 h 3280054"/>
              <a:gd name="connsiteX1" fmla="*/ 13684 w 2903382"/>
              <a:gd name="connsiteY1" fmla="*/ 3278534 h 3280054"/>
              <a:gd name="connsiteX2" fmla="*/ 0 w 2903382"/>
              <a:gd name="connsiteY2" fmla="*/ 3280054 h 3280054"/>
              <a:gd name="connsiteX3" fmla="*/ 205287 w 2903382"/>
              <a:gd name="connsiteY3" fmla="*/ 3195764 h 3280054"/>
              <a:gd name="connsiteX4" fmla="*/ 193790 w 2903382"/>
              <a:gd name="connsiteY4" fmla="*/ 3201259 h 3280054"/>
              <a:gd name="connsiteX5" fmla="*/ 172969 w 2903382"/>
              <a:gd name="connsiteY5" fmla="*/ 3209725 h 3280054"/>
              <a:gd name="connsiteX6" fmla="*/ 694513 w 2903382"/>
              <a:gd name="connsiteY6" fmla="*/ 0 h 3280054"/>
              <a:gd name="connsiteX7" fmla="*/ 2796396 w 2903382"/>
              <a:gd name="connsiteY7" fmla="*/ 0 h 3280054"/>
              <a:gd name="connsiteX8" fmla="*/ 2832453 w 2903382"/>
              <a:gd name="connsiteY8" fmla="*/ 136858 h 3280054"/>
              <a:gd name="connsiteX9" fmla="*/ 2649438 w 2903382"/>
              <a:gd name="connsiteY9" fmla="*/ 1781621 h 3280054"/>
              <a:gd name="connsiteX10" fmla="*/ 2441892 w 2903382"/>
              <a:gd name="connsiteY10" fmla="*/ 1140739 h 3280054"/>
              <a:gd name="connsiteX11" fmla="*/ 468567 w 2903382"/>
              <a:gd name="connsiteY11" fmla="*/ 3082030 h 3280054"/>
              <a:gd name="connsiteX12" fmla="*/ 205287 w 2903382"/>
              <a:gd name="connsiteY12" fmla="*/ 3195764 h 3280054"/>
              <a:gd name="connsiteX13" fmla="*/ 381945 w 2903382"/>
              <a:gd name="connsiteY13" fmla="*/ 3111327 h 3280054"/>
              <a:gd name="connsiteX14" fmla="*/ 1644401 w 2903382"/>
              <a:gd name="connsiteY14" fmla="*/ 1091323 h 3280054"/>
              <a:gd name="connsiteX15" fmla="*/ 718238 w 2903382"/>
              <a:gd name="connsiteY15" fmla="*/ 15299 h 3280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903382" h="3280054">
                <a:moveTo>
                  <a:pt x="172969" y="3209725"/>
                </a:moveTo>
                <a:lnTo>
                  <a:pt x="13684" y="3278534"/>
                </a:lnTo>
                <a:cubicBezTo>
                  <a:pt x="5322" y="3279294"/>
                  <a:pt x="0" y="3280054"/>
                  <a:pt x="0" y="3280054"/>
                </a:cubicBezTo>
                <a:close/>
                <a:moveTo>
                  <a:pt x="205287" y="3195764"/>
                </a:moveTo>
                <a:lnTo>
                  <a:pt x="193790" y="3201259"/>
                </a:lnTo>
                <a:lnTo>
                  <a:pt x="172969" y="3209725"/>
                </a:lnTo>
                <a:close/>
                <a:moveTo>
                  <a:pt x="694513" y="0"/>
                </a:moveTo>
                <a:lnTo>
                  <a:pt x="2796396" y="0"/>
                </a:lnTo>
                <a:lnTo>
                  <a:pt x="2832453" y="136858"/>
                </a:lnTo>
                <a:cubicBezTo>
                  <a:pt x="2981960" y="820975"/>
                  <a:pt x="2882927" y="1359213"/>
                  <a:pt x="2649438" y="1781621"/>
                </a:cubicBezTo>
                <a:cubicBezTo>
                  <a:pt x="2549847" y="1390097"/>
                  <a:pt x="2441892" y="1140739"/>
                  <a:pt x="2441892" y="1140739"/>
                </a:cubicBezTo>
                <a:cubicBezTo>
                  <a:pt x="2353420" y="1972252"/>
                  <a:pt x="1506524" y="2602372"/>
                  <a:pt x="468567" y="3082030"/>
                </a:cubicBezTo>
                <a:lnTo>
                  <a:pt x="205287" y="3195764"/>
                </a:lnTo>
                <a:lnTo>
                  <a:pt x="381945" y="3111327"/>
                </a:lnTo>
                <a:cubicBezTo>
                  <a:pt x="1244692" y="2666790"/>
                  <a:pt x="1877890" y="1882258"/>
                  <a:pt x="1644401" y="1091323"/>
                </a:cubicBezTo>
                <a:cubicBezTo>
                  <a:pt x="1511359" y="639361"/>
                  <a:pt x="1098168" y="270834"/>
                  <a:pt x="718238" y="15299"/>
                </a:cubicBezTo>
                <a:close/>
              </a:path>
            </a:pathLst>
          </a:custGeom>
          <a:gradFill flip="none" rotWithShape="1">
            <a:gsLst>
              <a:gs pos="39000">
                <a:srgbClr val="637C9B"/>
              </a:gs>
              <a:gs pos="0">
                <a:srgbClr val="BBC6D3"/>
              </a:gs>
              <a:gs pos="100000">
                <a:srgbClr val="556B85"/>
              </a:gs>
            </a:gsLst>
            <a:lin ang="54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3" name="任意多边形: 形状 4899"/>
          <p:cNvSpPr/>
          <p:nvPr/>
        </p:nvSpPr>
        <p:spPr>
          <a:xfrm>
            <a:off x="5255613" y="0"/>
            <a:ext cx="5199878" cy="6767872"/>
          </a:xfrm>
          <a:custGeom>
            <a:avLst/>
            <a:gdLst>
              <a:gd name="connsiteX0" fmla="*/ 2884641 w 5199878"/>
              <a:gd name="connsiteY0" fmla="*/ 0 h 6767872"/>
              <a:gd name="connsiteX1" fmla="*/ 5199878 w 5199878"/>
              <a:gd name="connsiteY1" fmla="*/ 0 h 6767872"/>
              <a:gd name="connsiteX2" fmla="*/ 4746178 w 5199878"/>
              <a:gd name="connsiteY2" fmla="*/ 6604421 h 6767872"/>
              <a:gd name="connsiteX3" fmla="*/ 0 w 5199878"/>
              <a:gd name="connsiteY3" fmla="*/ 6767872 h 6767872"/>
              <a:gd name="connsiteX4" fmla="*/ 4019389 w 5199878"/>
              <a:gd name="connsiteY4" fmla="*/ 3840948 h 6767872"/>
              <a:gd name="connsiteX5" fmla="*/ 2896566 w 5199878"/>
              <a:gd name="connsiteY5" fmla="*/ 12828 h 6767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99878" h="6767872">
                <a:moveTo>
                  <a:pt x="2884641" y="0"/>
                </a:moveTo>
                <a:lnTo>
                  <a:pt x="5199878" y="0"/>
                </a:lnTo>
                <a:lnTo>
                  <a:pt x="4746178" y="6604421"/>
                </a:lnTo>
                <a:lnTo>
                  <a:pt x="0" y="6767872"/>
                </a:lnTo>
                <a:cubicBezTo>
                  <a:pt x="881119" y="6697930"/>
                  <a:pt x="3564005" y="6336056"/>
                  <a:pt x="4019389" y="3840948"/>
                </a:cubicBezTo>
                <a:cubicBezTo>
                  <a:pt x="4403949" y="1731939"/>
                  <a:pt x="3063019" y="194074"/>
                  <a:pt x="2896566" y="12828"/>
                </a:cubicBezTo>
                <a:close/>
              </a:path>
            </a:pathLst>
          </a:custGeom>
          <a:solidFill>
            <a:srgbClr val="D7D7D7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4" name="任意多边形: 形状 4901"/>
          <p:cNvSpPr/>
          <p:nvPr/>
        </p:nvSpPr>
        <p:spPr>
          <a:xfrm>
            <a:off x="8787925" y="0"/>
            <a:ext cx="1741843" cy="4145280"/>
          </a:xfrm>
          <a:custGeom>
            <a:avLst/>
            <a:gdLst>
              <a:gd name="connsiteX0" fmla="*/ 0 w 1741843"/>
              <a:gd name="connsiteY0" fmla="*/ 0 h 3647846"/>
              <a:gd name="connsiteX1" fmla="*/ 1669749 w 1741843"/>
              <a:gd name="connsiteY1" fmla="*/ 0 h 3647846"/>
              <a:gd name="connsiteX2" fmla="*/ 1720749 w 1741843"/>
              <a:gd name="connsiteY2" fmla="*/ 370055 h 3647846"/>
              <a:gd name="connsiteX3" fmla="*/ 967928 w 1741843"/>
              <a:gd name="connsiteY3" fmla="*/ 3647846 h 3647846"/>
              <a:gd name="connsiteX4" fmla="*/ 38211 w 1741843"/>
              <a:gd name="connsiteY4" fmla="*/ 49610 h 3647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1843" h="3647846">
                <a:moveTo>
                  <a:pt x="0" y="0"/>
                </a:moveTo>
                <a:lnTo>
                  <a:pt x="1669749" y="0"/>
                </a:lnTo>
                <a:lnTo>
                  <a:pt x="1720749" y="370055"/>
                </a:lnTo>
                <a:cubicBezTo>
                  <a:pt x="1891656" y="2179894"/>
                  <a:pt x="967928" y="3647846"/>
                  <a:pt x="967928" y="3647846"/>
                </a:cubicBezTo>
                <a:cubicBezTo>
                  <a:pt x="1234844" y="1986983"/>
                  <a:pt x="544419" y="722611"/>
                  <a:pt x="38211" y="49610"/>
                </a:cubicBezTo>
                <a:close/>
              </a:path>
            </a:pathLst>
          </a:custGeom>
          <a:solidFill>
            <a:srgbClr val="FFC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6" name="任意多边形: 形状 4919"/>
          <p:cNvSpPr/>
          <p:nvPr/>
        </p:nvSpPr>
        <p:spPr>
          <a:xfrm>
            <a:off x="1559706" y="0"/>
            <a:ext cx="10632294" cy="6858000"/>
          </a:xfrm>
          <a:custGeom>
            <a:avLst/>
            <a:gdLst>
              <a:gd name="connsiteX0" fmla="*/ 8197497 w 10632294"/>
              <a:gd name="connsiteY0" fmla="*/ 0 h 6858000"/>
              <a:gd name="connsiteX1" fmla="*/ 10632294 w 10632294"/>
              <a:gd name="connsiteY1" fmla="*/ 0 h 6858000"/>
              <a:gd name="connsiteX2" fmla="*/ 10632294 w 10632294"/>
              <a:gd name="connsiteY2" fmla="*/ 6858000 h 6858000"/>
              <a:gd name="connsiteX3" fmla="*/ 371962 w 10632294"/>
              <a:gd name="connsiteY3" fmla="*/ 6858000 h 6858000"/>
              <a:gd name="connsiteX4" fmla="*/ 0 w 10632294"/>
              <a:gd name="connsiteY4" fmla="*/ 6129270 h 6858000"/>
              <a:gd name="connsiteX5" fmla="*/ 4892145 w 10632294"/>
              <a:gd name="connsiteY5" fmla="*/ 6665240 h 6858000"/>
              <a:gd name="connsiteX6" fmla="*/ 8305433 w 10632294"/>
              <a:gd name="connsiteY6" fmla="*/ 29955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32294" h="6858000">
                <a:moveTo>
                  <a:pt x="8197497" y="0"/>
                </a:moveTo>
                <a:lnTo>
                  <a:pt x="10632294" y="0"/>
                </a:lnTo>
                <a:lnTo>
                  <a:pt x="10632294" y="6858000"/>
                </a:lnTo>
                <a:lnTo>
                  <a:pt x="371962" y="6858000"/>
                </a:lnTo>
                <a:lnTo>
                  <a:pt x="0" y="6129270"/>
                </a:lnTo>
                <a:cubicBezTo>
                  <a:pt x="0" y="6129270"/>
                  <a:pt x="1551650" y="7304602"/>
                  <a:pt x="4892145" y="6665240"/>
                </a:cubicBezTo>
                <a:cubicBezTo>
                  <a:pt x="7195673" y="6224776"/>
                  <a:pt x="9452427" y="3767746"/>
                  <a:pt x="8305433" y="299551"/>
                </a:cubicBezTo>
                <a:close/>
              </a:path>
            </a:pathLst>
          </a:custGeom>
          <a:solidFill>
            <a:srgbClr val="323F4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7" name="任意多边形: 形状 4925"/>
          <p:cNvSpPr/>
          <p:nvPr/>
        </p:nvSpPr>
        <p:spPr>
          <a:xfrm>
            <a:off x="0" y="2844800"/>
            <a:ext cx="3644453" cy="4013200"/>
          </a:xfrm>
          <a:custGeom>
            <a:avLst/>
            <a:gdLst>
              <a:gd name="connsiteX0" fmla="*/ 0 w 3644453"/>
              <a:gd name="connsiteY0" fmla="*/ 0 h 3321270"/>
              <a:gd name="connsiteX1" fmla="*/ 37555 w 3644453"/>
              <a:gd name="connsiteY1" fmla="*/ 128729 h 3321270"/>
              <a:gd name="connsiteX2" fmla="*/ 3520589 w 3644453"/>
              <a:gd name="connsiteY2" fmla="*/ 3294566 h 3321270"/>
              <a:gd name="connsiteX3" fmla="*/ 3644453 w 3644453"/>
              <a:gd name="connsiteY3" fmla="*/ 3321270 h 3321270"/>
              <a:gd name="connsiteX4" fmla="*/ 0 w 3644453"/>
              <a:gd name="connsiteY4" fmla="*/ 3321270 h 3321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4453" h="3321270">
                <a:moveTo>
                  <a:pt x="0" y="0"/>
                </a:moveTo>
                <a:lnTo>
                  <a:pt x="37555" y="128729"/>
                </a:lnTo>
                <a:cubicBezTo>
                  <a:pt x="406641" y="1301104"/>
                  <a:pt x="1312770" y="2739079"/>
                  <a:pt x="3520589" y="3294566"/>
                </a:cubicBezTo>
                <a:lnTo>
                  <a:pt x="3644453" y="3321270"/>
                </a:lnTo>
                <a:lnTo>
                  <a:pt x="0" y="3321270"/>
                </a:lnTo>
                <a:close/>
              </a:path>
            </a:pathLst>
          </a:custGeom>
          <a:solidFill>
            <a:srgbClr val="FFC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8" name="任意多边形: 形状 4907"/>
          <p:cNvSpPr/>
          <p:nvPr/>
        </p:nvSpPr>
        <p:spPr>
          <a:xfrm>
            <a:off x="8153268" y="1"/>
            <a:ext cx="3410436" cy="6309447"/>
          </a:xfrm>
          <a:custGeom>
            <a:avLst/>
            <a:gdLst>
              <a:gd name="connsiteX0" fmla="*/ 2214109 w 3410436"/>
              <a:gd name="connsiteY0" fmla="*/ 0 h 6309447"/>
              <a:gd name="connsiteX1" fmla="*/ 3394509 w 3410436"/>
              <a:gd name="connsiteY1" fmla="*/ 0 h 6309447"/>
              <a:gd name="connsiteX2" fmla="*/ 3410436 w 3410436"/>
              <a:gd name="connsiteY2" fmla="*/ 975 h 6309447"/>
              <a:gd name="connsiteX3" fmla="*/ 3410436 w 3410436"/>
              <a:gd name="connsiteY3" fmla="*/ 1611924 h 6309447"/>
              <a:gd name="connsiteX4" fmla="*/ 0 w 3410436"/>
              <a:gd name="connsiteY4" fmla="*/ 6309447 h 6309447"/>
              <a:gd name="connsiteX5" fmla="*/ 2224511 w 3410436"/>
              <a:gd name="connsiteY5" fmla="*/ 38548 h 6309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10436" h="6309447">
                <a:moveTo>
                  <a:pt x="2214109" y="0"/>
                </a:moveTo>
                <a:lnTo>
                  <a:pt x="3394509" y="0"/>
                </a:lnTo>
                <a:lnTo>
                  <a:pt x="3410436" y="975"/>
                </a:lnTo>
                <a:lnTo>
                  <a:pt x="3410436" y="1611924"/>
                </a:lnTo>
                <a:cubicBezTo>
                  <a:pt x="3179323" y="4908325"/>
                  <a:pt x="0" y="6309447"/>
                  <a:pt x="0" y="6309447"/>
                </a:cubicBezTo>
                <a:cubicBezTo>
                  <a:pt x="3240214" y="4576005"/>
                  <a:pt x="2408867" y="742159"/>
                  <a:pt x="2224511" y="38548"/>
                </a:cubicBezTo>
                <a:close/>
              </a:path>
            </a:pathLst>
          </a:custGeom>
          <a:solidFill>
            <a:srgbClr val="F3F2F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458832" y="1167301"/>
            <a:ext cx="749808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农药污染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相关食品安全案例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458832" y="1993297"/>
            <a:ext cx="819340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Food safety cases related to pesticide pollution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cxnSp>
        <p:nvCxnSpPr>
          <p:cNvPr id="31" name="直接连接符 30"/>
          <p:cNvCxnSpPr/>
          <p:nvPr/>
        </p:nvCxnSpPr>
        <p:spPr>
          <a:xfrm>
            <a:off x="458832" y="976915"/>
            <a:ext cx="6163312" cy="0"/>
          </a:xfrm>
          <a:prstGeom prst="line">
            <a:avLst/>
          </a:prstGeom>
          <a:ln w="38100">
            <a:solidFill>
              <a:srgbClr val="323F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/>
        </p:nvCxnSpPr>
        <p:spPr>
          <a:xfrm>
            <a:off x="458832" y="2739675"/>
            <a:ext cx="6163312" cy="0"/>
          </a:xfrm>
          <a:prstGeom prst="line">
            <a:avLst/>
          </a:prstGeom>
          <a:ln w="38100">
            <a:solidFill>
              <a:srgbClr val="323F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 descr="E:\高校\山东农业大学\图片\1.png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394508" y="6085205"/>
            <a:ext cx="2288540" cy="62420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910590" y="3056890"/>
            <a:ext cx="449135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t>小组成员：韩子茹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t> 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t>刘晓瑜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t> 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t>王梦婷</a:t>
            </a: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9" grpId="0" bldLvl="0" animBg="1"/>
      <p:bldP spid="11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28" grpId="0"/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852719" y="1084821"/>
            <a:ext cx="6524758" cy="1677191"/>
            <a:chOff x="5263827" y="1299342"/>
            <a:chExt cx="2510261" cy="1257892"/>
          </a:xfrm>
        </p:grpSpPr>
        <p:sp>
          <p:nvSpPr>
            <p:cNvPr id="85" name="矩形 84" descr="e7d195523061f1c09e9d68d7cf438b91ef959ecb14fc25d26BBA7F7DBC18E55DFF4014AF651F0BF2569D4B6C1DA7F1A4683A481403BD872FC687266AD13265C1DE7C373772FD8728ABDD69ADD03BFF5BE2862BC891DBB79ECA362327F2C95365924B9F5E2A2F64222065020C403C1D5AD12B4F1C921A48ABDBCAC331A52B9AFA367683FCECB3CC67A9A729E9597F40E6"/>
            <p:cNvSpPr/>
            <p:nvPr/>
          </p:nvSpPr>
          <p:spPr>
            <a:xfrm>
              <a:off x="5263827" y="1708926"/>
              <a:ext cx="2510261" cy="848308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zh-CN" altLang="zh-CN" sz="2400" kern="100" dirty="0">
                  <a:effectLst/>
                  <a:latin typeface="Calibri" panose="020F0502020204030204"/>
                  <a:ea typeface="宋体" panose="02010600030101010101" pitchFamily="2" charset="-122"/>
                  <a:cs typeface="Times New Roman" panose="02020603050405020304" pitchFamily="18" charset="0"/>
                </a:rPr>
                <a:t>有机磷指含有碳</a:t>
              </a:r>
              <a:r>
                <a:rPr lang="en-US" altLang="zh-CN" sz="2400" kern="100" dirty="0">
                  <a:effectLst/>
                  <a:latin typeface="Calibri" panose="020F0502020204030204"/>
                  <a:ea typeface="宋体" panose="02010600030101010101" pitchFamily="2" charset="-122"/>
                  <a:cs typeface="Times New Roman" panose="02020603050405020304" pitchFamily="18" charset="0"/>
                </a:rPr>
                <a:t>-</a:t>
              </a:r>
              <a:r>
                <a:rPr lang="zh-CN" altLang="zh-CN" sz="2400" kern="100" dirty="0">
                  <a:effectLst/>
                  <a:latin typeface="Calibri" panose="020F0502020204030204"/>
                  <a:ea typeface="宋体" panose="02010600030101010101" pitchFamily="2" charset="-122"/>
                  <a:cs typeface="Times New Roman" panose="02020603050405020304" pitchFamily="18" charset="0"/>
                </a:rPr>
                <a:t>磷键的有机化合物，很多农药中都含有有机磷化合物成分。</a:t>
              </a:r>
              <a:endPara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86" name="TextBox 1"/>
            <p:cNvSpPr txBox="1"/>
            <p:nvPr/>
          </p:nvSpPr>
          <p:spPr>
            <a:xfrm>
              <a:off x="5276608" y="1299342"/>
              <a:ext cx="542246" cy="474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120000"/>
                </a:lnSpc>
              </a:pPr>
              <a:r>
                <a:rPr lang="zh-CN" altLang="en-US" sz="3200" dirty="0">
                  <a:solidFill>
                    <a:srgbClr val="FF0000"/>
                  </a:solidFill>
                  <a:cs typeface="+mn-ea"/>
                  <a:sym typeface="+mn-lt"/>
                </a:rPr>
                <a:t>有机磷</a:t>
              </a:r>
              <a:endParaRPr lang="vi-VN" altLang="zh-CN" sz="3200" dirty="0">
                <a:solidFill>
                  <a:srgbClr val="FF0000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1323963" y="4743816"/>
            <a:ext cx="7582272" cy="1799145"/>
            <a:chOff x="4933876" y="3574918"/>
            <a:chExt cx="2708132" cy="736229"/>
          </a:xfrm>
        </p:grpSpPr>
        <p:sp>
          <p:nvSpPr>
            <p:cNvPr id="91" name="矩形 90" descr="e7d195523061f1c09e9d68d7cf438b91ef959ecb14fc25d26BBA7F7DBC18E55DFF4014AF651F0BF2569D4B6C1DA7F1A4683A481403BD872FC687266AD13265C1DE7C373772FD8728ABDD69ADD03BFF5BE2862BC891DBB79ECA362327F2C95365924B9F5E2A2F64222065020C403C1D5AD12B4F1C921A48ABDBCAC331A52B9AFA367683FCECB3CC67A9A729E9597F40E6"/>
            <p:cNvSpPr/>
            <p:nvPr/>
          </p:nvSpPr>
          <p:spPr>
            <a:xfrm>
              <a:off x="4933876" y="3824710"/>
              <a:ext cx="2708132" cy="48643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zh-CN" altLang="zh-CN" sz="2400" kern="100" dirty="0">
                  <a:effectLst/>
                  <a:latin typeface="Calibri" panose="020F0502020204030204"/>
                  <a:ea typeface="宋体" panose="02010600030101010101" pitchFamily="2" charset="-122"/>
                  <a:cs typeface="Times New Roman" panose="02020603050405020304" pitchFamily="18" charset="0"/>
                </a:rPr>
                <a:t>有机磷农药指的是含有磷元素的有机化合物农药，多为油状波体，有大蒜味，挥发性强，微溶于水，</a:t>
              </a:r>
              <a:r>
                <a:rPr lang="zh-CN" altLang="en-US" sz="2400" kern="100" dirty="0">
                  <a:effectLst/>
                  <a:latin typeface="Calibri" panose="020F0502020204030204"/>
                  <a:ea typeface="宋体" panose="02010600030101010101" pitchFamily="2" charset="-122"/>
                  <a:cs typeface="Times New Roman" panose="02020603050405020304" pitchFamily="18" charset="0"/>
                </a:rPr>
                <a:t>遇</a:t>
              </a:r>
              <a:r>
                <a:rPr lang="zh-CN" altLang="zh-CN" sz="2400" kern="100" dirty="0">
                  <a:effectLst/>
                  <a:latin typeface="Calibri" panose="020F0502020204030204"/>
                  <a:ea typeface="宋体" panose="02010600030101010101" pitchFamily="2" charset="-122"/>
                  <a:cs typeface="Times New Roman" panose="02020603050405020304" pitchFamily="18" charset="0"/>
                </a:rPr>
                <a:t>碱破坏。</a:t>
              </a:r>
              <a:endPara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2" name="TextBox 1"/>
            <p:cNvSpPr txBox="1"/>
            <p:nvPr/>
          </p:nvSpPr>
          <p:spPr>
            <a:xfrm>
              <a:off x="4974357" y="3574918"/>
              <a:ext cx="814254" cy="258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120000"/>
                </a:lnSpc>
              </a:pPr>
              <a:r>
                <a:rPr lang="zh-CN" altLang="en-US" sz="3200" dirty="0">
                  <a:solidFill>
                    <a:srgbClr val="FF0000"/>
                  </a:solidFill>
                  <a:cs typeface="+mn-ea"/>
                  <a:sym typeface="+mn-lt"/>
                </a:rPr>
                <a:t>有机磷农药</a:t>
              </a:r>
              <a:endParaRPr lang="vi-VN" altLang="zh-CN" sz="3200" dirty="0">
                <a:solidFill>
                  <a:srgbClr val="FF0000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525067" y="1321491"/>
            <a:ext cx="1089989" cy="1017344"/>
            <a:chOff x="4575899" y="3174253"/>
            <a:chExt cx="1012825" cy="1165225"/>
          </a:xfrm>
          <a:solidFill>
            <a:schemeClr val="bg1"/>
          </a:solidFill>
        </p:grpSpPr>
        <p:sp>
          <p:nvSpPr>
            <p:cNvPr id="70" name="Freeform 10"/>
            <p:cNvSpPr/>
            <p:nvPr/>
          </p:nvSpPr>
          <p:spPr bwMode="auto">
            <a:xfrm>
              <a:off x="4575899" y="3174253"/>
              <a:ext cx="1012825" cy="1165225"/>
            </a:xfrm>
            <a:custGeom>
              <a:avLst/>
              <a:gdLst>
                <a:gd name="T0" fmla="*/ 638 w 638"/>
                <a:gd name="T1" fmla="*/ 552 h 734"/>
                <a:gd name="T2" fmla="*/ 638 w 638"/>
                <a:gd name="T3" fmla="*/ 183 h 734"/>
                <a:gd name="T4" fmla="*/ 319 w 638"/>
                <a:gd name="T5" fmla="*/ 0 h 734"/>
                <a:gd name="T6" fmla="*/ 0 w 638"/>
                <a:gd name="T7" fmla="*/ 183 h 734"/>
                <a:gd name="T8" fmla="*/ 0 w 638"/>
                <a:gd name="T9" fmla="*/ 552 h 734"/>
                <a:gd name="T10" fmla="*/ 319 w 638"/>
                <a:gd name="T11" fmla="*/ 734 h 734"/>
                <a:gd name="T12" fmla="*/ 638 w 638"/>
                <a:gd name="T13" fmla="*/ 552 h 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8" h="734">
                  <a:moveTo>
                    <a:pt x="638" y="552"/>
                  </a:moveTo>
                  <a:lnTo>
                    <a:pt x="638" y="183"/>
                  </a:lnTo>
                  <a:lnTo>
                    <a:pt x="319" y="0"/>
                  </a:lnTo>
                  <a:lnTo>
                    <a:pt x="0" y="183"/>
                  </a:lnTo>
                  <a:lnTo>
                    <a:pt x="0" y="552"/>
                  </a:lnTo>
                  <a:lnTo>
                    <a:pt x="319" y="734"/>
                  </a:lnTo>
                  <a:lnTo>
                    <a:pt x="638" y="552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zh-CN" altLang="en-US" sz="1865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  <p:grpSp>
          <p:nvGrpSpPr>
            <p:cNvPr id="99" name="Group 231"/>
            <p:cNvGrpSpPr/>
            <p:nvPr/>
          </p:nvGrpSpPr>
          <p:grpSpPr>
            <a:xfrm>
              <a:off x="4827606" y="3528676"/>
              <a:ext cx="420688" cy="471488"/>
              <a:chOff x="4608513" y="6291263"/>
              <a:chExt cx="420688" cy="471488"/>
            </a:xfrm>
            <a:grpFill/>
          </p:grpSpPr>
          <p:sp>
            <p:nvSpPr>
              <p:cNvPr id="121" name="Freeform 218"/>
              <p:cNvSpPr/>
              <p:nvPr/>
            </p:nvSpPr>
            <p:spPr bwMode="auto">
              <a:xfrm>
                <a:off x="4908550" y="6627813"/>
                <a:ext cx="80963" cy="84138"/>
              </a:xfrm>
              <a:custGeom>
                <a:avLst/>
                <a:gdLst>
                  <a:gd name="T0" fmla="*/ 13 w 105"/>
                  <a:gd name="T1" fmla="*/ 20 h 108"/>
                  <a:gd name="T2" fmla="*/ 27 w 105"/>
                  <a:gd name="T3" fmla="*/ 9 h 108"/>
                  <a:gd name="T4" fmla="*/ 65 w 105"/>
                  <a:gd name="T5" fmla="*/ 13 h 108"/>
                  <a:gd name="T6" fmla="*/ 105 w 105"/>
                  <a:gd name="T7" fmla="*/ 64 h 108"/>
                  <a:gd name="T8" fmla="*/ 49 w 105"/>
                  <a:gd name="T9" fmla="*/ 108 h 108"/>
                  <a:gd name="T10" fmla="*/ 9 w 105"/>
                  <a:gd name="T11" fmla="*/ 57 h 108"/>
                  <a:gd name="T12" fmla="*/ 13 w 105"/>
                  <a:gd name="T13" fmla="*/ 2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5" h="108">
                    <a:moveTo>
                      <a:pt x="13" y="20"/>
                    </a:moveTo>
                    <a:cubicBezTo>
                      <a:pt x="27" y="9"/>
                      <a:pt x="27" y="9"/>
                      <a:pt x="27" y="9"/>
                    </a:cubicBezTo>
                    <a:cubicBezTo>
                      <a:pt x="39" y="0"/>
                      <a:pt x="56" y="2"/>
                      <a:pt x="65" y="13"/>
                    </a:cubicBezTo>
                    <a:cubicBezTo>
                      <a:pt x="105" y="64"/>
                      <a:pt x="105" y="64"/>
                      <a:pt x="105" y="64"/>
                    </a:cubicBezTo>
                    <a:cubicBezTo>
                      <a:pt x="49" y="108"/>
                      <a:pt x="49" y="108"/>
                      <a:pt x="49" y="108"/>
                    </a:cubicBezTo>
                    <a:cubicBezTo>
                      <a:pt x="9" y="57"/>
                      <a:pt x="9" y="57"/>
                      <a:pt x="9" y="57"/>
                    </a:cubicBezTo>
                    <a:cubicBezTo>
                      <a:pt x="0" y="46"/>
                      <a:pt x="2" y="29"/>
                      <a:pt x="13" y="2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9200">
                  <a:lnSpc>
                    <a:spcPct val="120000"/>
                  </a:lnSpc>
                  <a:defRPr/>
                </a:pPr>
                <a:endParaRPr lang="en-AU" sz="2400" kern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22" name="Freeform 219"/>
              <p:cNvSpPr/>
              <p:nvPr/>
            </p:nvSpPr>
            <p:spPr bwMode="auto">
              <a:xfrm>
                <a:off x="4608513" y="6291263"/>
                <a:ext cx="403225" cy="401638"/>
              </a:xfrm>
              <a:custGeom>
                <a:avLst/>
                <a:gdLst>
                  <a:gd name="T0" fmla="*/ 445 w 524"/>
                  <a:gd name="T1" fmla="*/ 119 h 523"/>
                  <a:gd name="T2" fmla="*/ 119 w 524"/>
                  <a:gd name="T3" fmla="*/ 79 h 523"/>
                  <a:gd name="T4" fmla="*/ 79 w 524"/>
                  <a:gd name="T5" fmla="*/ 404 h 523"/>
                  <a:gd name="T6" fmla="*/ 405 w 524"/>
                  <a:gd name="T7" fmla="*/ 444 h 523"/>
                  <a:gd name="T8" fmla="*/ 445 w 524"/>
                  <a:gd name="T9" fmla="*/ 119 h 523"/>
                  <a:gd name="T10" fmla="*/ 373 w 524"/>
                  <a:gd name="T11" fmla="*/ 404 h 523"/>
                  <a:gd name="T12" fmla="*/ 119 w 524"/>
                  <a:gd name="T13" fmla="*/ 373 h 523"/>
                  <a:gd name="T14" fmla="*/ 151 w 524"/>
                  <a:gd name="T15" fmla="*/ 119 h 523"/>
                  <a:gd name="T16" fmla="*/ 404 w 524"/>
                  <a:gd name="T17" fmla="*/ 150 h 523"/>
                  <a:gd name="T18" fmla="*/ 373 w 524"/>
                  <a:gd name="T19" fmla="*/ 404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24" h="523">
                    <a:moveTo>
                      <a:pt x="445" y="119"/>
                    </a:moveTo>
                    <a:cubicBezTo>
                      <a:pt x="366" y="18"/>
                      <a:pt x="220" y="0"/>
                      <a:pt x="119" y="79"/>
                    </a:cubicBezTo>
                    <a:cubicBezTo>
                      <a:pt x="18" y="157"/>
                      <a:pt x="0" y="303"/>
                      <a:pt x="79" y="404"/>
                    </a:cubicBezTo>
                    <a:cubicBezTo>
                      <a:pt x="158" y="505"/>
                      <a:pt x="304" y="523"/>
                      <a:pt x="405" y="444"/>
                    </a:cubicBezTo>
                    <a:cubicBezTo>
                      <a:pt x="506" y="366"/>
                      <a:pt x="524" y="220"/>
                      <a:pt x="445" y="119"/>
                    </a:cubicBezTo>
                    <a:close/>
                    <a:moveTo>
                      <a:pt x="373" y="404"/>
                    </a:moveTo>
                    <a:cubicBezTo>
                      <a:pt x="294" y="465"/>
                      <a:pt x="181" y="451"/>
                      <a:pt x="119" y="373"/>
                    </a:cubicBezTo>
                    <a:cubicBezTo>
                      <a:pt x="58" y="294"/>
                      <a:pt x="72" y="180"/>
                      <a:pt x="151" y="119"/>
                    </a:cubicBezTo>
                    <a:cubicBezTo>
                      <a:pt x="229" y="58"/>
                      <a:pt x="343" y="72"/>
                      <a:pt x="404" y="150"/>
                    </a:cubicBezTo>
                    <a:cubicBezTo>
                      <a:pt x="466" y="229"/>
                      <a:pt x="452" y="343"/>
                      <a:pt x="373" y="40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9200">
                  <a:lnSpc>
                    <a:spcPct val="120000"/>
                  </a:lnSpc>
                  <a:defRPr/>
                </a:pPr>
                <a:endParaRPr lang="en-AU" sz="2400" kern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23" name="Freeform 220"/>
              <p:cNvSpPr/>
              <p:nvPr/>
            </p:nvSpPr>
            <p:spPr bwMode="auto">
              <a:xfrm>
                <a:off x="4957763" y="6691313"/>
                <a:ext cx="71438" cy="71438"/>
              </a:xfrm>
              <a:custGeom>
                <a:avLst/>
                <a:gdLst>
                  <a:gd name="T0" fmla="*/ 78 w 92"/>
                  <a:gd name="T1" fmla="*/ 72 h 92"/>
                  <a:gd name="T2" fmla="*/ 64 w 92"/>
                  <a:gd name="T3" fmla="*/ 83 h 92"/>
                  <a:gd name="T4" fmla="*/ 27 w 92"/>
                  <a:gd name="T5" fmla="*/ 78 h 92"/>
                  <a:gd name="T6" fmla="*/ 0 w 92"/>
                  <a:gd name="T7" fmla="*/ 44 h 92"/>
                  <a:gd name="T8" fmla="*/ 56 w 92"/>
                  <a:gd name="T9" fmla="*/ 0 h 92"/>
                  <a:gd name="T10" fmla="*/ 83 w 92"/>
                  <a:gd name="T11" fmla="*/ 34 h 92"/>
                  <a:gd name="T12" fmla="*/ 78 w 92"/>
                  <a:gd name="T13" fmla="*/ 7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2" h="92">
                    <a:moveTo>
                      <a:pt x="78" y="72"/>
                    </a:moveTo>
                    <a:cubicBezTo>
                      <a:pt x="64" y="83"/>
                      <a:pt x="64" y="83"/>
                      <a:pt x="64" y="83"/>
                    </a:cubicBezTo>
                    <a:cubicBezTo>
                      <a:pt x="53" y="92"/>
                      <a:pt x="36" y="90"/>
                      <a:pt x="27" y="78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83" y="34"/>
                      <a:pt x="83" y="34"/>
                      <a:pt x="83" y="34"/>
                    </a:cubicBezTo>
                    <a:cubicBezTo>
                      <a:pt x="92" y="46"/>
                      <a:pt x="90" y="63"/>
                      <a:pt x="78" y="7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9200">
                  <a:lnSpc>
                    <a:spcPct val="120000"/>
                  </a:lnSpc>
                  <a:defRPr/>
                </a:pPr>
                <a:endParaRPr lang="en-AU" sz="2400" kern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12" name="组合 11"/>
          <p:cNvGrpSpPr/>
          <p:nvPr/>
        </p:nvGrpSpPr>
        <p:grpSpPr>
          <a:xfrm>
            <a:off x="311850" y="4590459"/>
            <a:ext cx="1089989" cy="1079461"/>
            <a:chOff x="3537674" y="3174253"/>
            <a:chExt cx="1012825" cy="1165225"/>
          </a:xfrm>
          <a:solidFill>
            <a:schemeClr val="bg1"/>
          </a:solidFill>
        </p:grpSpPr>
        <p:sp>
          <p:nvSpPr>
            <p:cNvPr id="71" name="Freeform 11"/>
            <p:cNvSpPr/>
            <p:nvPr/>
          </p:nvSpPr>
          <p:spPr bwMode="auto">
            <a:xfrm>
              <a:off x="3537674" y="3174253"/>
              <a:ext cx="1012825" cy="1165225"/>
            </a:xfrm>
            <a:custGeom>
              <a:avLst/>
              <a:gdLst>
                <a:gd name="T0" fmla="*/ 638 w 638"/>
                <a:gd name="T1" fmla="*/ 552 h 734"/>
                <a:gd name="T2" fmla="*/ 638 w 638"/>
                <a:gd name="T3" fmla="*/ 183 h 734"/>
                <a:gd name="T4" fmla="*/ 319 w 638"/>
                <a:gd name="T5" fmla="*/ 0 h 734"/>
                <a:gd name="T6" fmla="*/ 0 w 638"/>
                <a:gd name="T7" fmla="*/ 183 h 734"/>
                <a:gd name="T8" fmla="*/ 0 w 638"/>
                <a:gd name="T9" fmla="*/ 552 h 734"/>
                <a:gd name="T10" fmla="*/ 319 w 638"/>
                <a:gd name="T11" fmla="*/ 734 h 734"/>
                <a:gd name="T12" fmla="*/ 638 w 638"/>
                <a:gd name="T13" fmla="*/ 552 h 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8" h="734">
                  <a:moveTo>
                    <a:pt x="638" y="552"/>
                  </a:moveTo>
                  <a:lnTo>
                    <a:pt x="638" y="183"/>
                  </a:lnTo>
                  <a:lnTo>
                    <a:pt x="319" y="0"/>
                  </a:lnTo>
                  <a:lnTo>
                    <a:pt x="0" y="183"/>
                  </a:lnTo>
                  <a:lnTo>
                    <a:pt x="0" y="552"/>
                  </a:lnTo>
                  <a:lnTo>
                    <a:pt x="319" y="734"/>
                  </a:lnTo>
                  <a:lnTo>
                    <a:pt x="638" y="552"/>
                  </a:lnTo>
                  <a:close/>
                </a:path>
              </a:pathLst>
            </a:custGeom>
            <a:solidFill>
              <a:srgbClr val="323F4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zh-CN" altLang="en-US" sz="1865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  <p:grpSp>
          <p:nvGrpSpPr>
            <p:cNvPr id="101" name="Group 268"/>
            <p:cNvGrpSpPr/>
            <p:nvPr/>
          </p:nvGrpSpPr>
          <p:grpSpPr>
            <a:xfrm>
              <a:off x="3894669" y="3533439"/>
              <a:ext cx="307975" cy="488950"/>
              <a:chOff x="3824288" y="5486400"/>
              <a:chExt cx="307975" cy="488950"/>
            </a:xfrm>
            <a:grpFill/>
          </p:grpSpPr>
          <p:sp>
            <p:nvSpPr>
              <p:cNvPr id="102" name="Freeform 248"/>
              <p:cNvSpPr/>
              <p:nvPr/>
            </p:nvSpPr>
            <p:spPr bwMode="auto">
              <a:xfrm>
                <a:off x="3824288" y="5486400"/>
                <a:ext cx="307975" cy="338138"/>
              </a:xfrm>
              <a:custGeom>
                <a:avLst/>
                <a:gdLst>
                  <a:gd name="T0" fmla="*/ 227 w 401"/>
                  <a:gd name="T1" fmla="*/ 250 h 440"/>
                  <a:gd name="T2" fmla="*/ 215 w 401"/>
                  <a:gd name="T3" fmla="*/ 251 h 440"/>
                  <a:gd name="T4" fmla="*/ 224 w 401"/>
                  <a:gd name="T5" fmla="*/ 283 h 440"/>
                  <a:gd name="T6" fmla="*/ 200 w 401"/>
                  <a:gd name="T7" fmla="*/ 329 h 440"/>
                  <a:gd name="T8" fmla="*/ 175 w 401"/>
                  <a:gd name="T9" fmla="*/ 283 h 440"/>
                  <a:gd name="T10" fmla="*/ 187 w 401"/>
                  <a:gd name="T11" fmla="*/ 251 h 440"/>
                  <a:gd name="T12" fmla="*/ 181 w 401"/>
                  <a:gd name="T13" fmla="*/ 250 h 440"/>
                  <a:gd name="T14" fmla="*/ 148 w 401"/>
                  <a:gd name="T15" fmla="*/ 283 h 440"/>
                  <a:gd name="T16" fmla="*/ 148 w 401"/>
                  <a:gd name="T17" fmla="*/ 440 h 440"/>
                  <a:gd name="T18" fmla="*/ 254 w 401"/>
                  <a:gd name="T19" fmla="*/ 440 h 440"/>
                  <a:gd name="T20" fmla="*/ 254 w 401"/>
                  <a:gd name="T21" fmla="*/ 280 h 440"/>
                  <a:gd name="T22" fmla="*/ 227 w 401"/>
                  <a:gd name="T23" fmla="*/ 250 h 440"/>
                  <a:gd name="T24" fmla="*/ 401 w 401"/>
                  <a:gd name="T25" fmla="*/ 201 h 440"/>
                  <a:gd name="T26" fmla="*/ 200 w 401"/>
                  <a:gd name="T27" fmla="*/ 0 h 440"/>
                  <a:gd name="T28" fmla="*/ 0 w 401"/>
                  <a:gd name="T29" fmla="*/ 201 h 440"/>
                  <a:gd name="T30" fmla="*/ 0 w 401"/>
                  <a:gd name="T31" fmla="*/ 211 h 440"/>
                  <a:gd name="T32" fmla="*/ 0 w 401"/>
                  <a:gd name="T33" fmla="*/ 220 h 440"/>
                  <a:gd name="T34" fmla="*/ 84 w 401"/>
                  <a:gd name="T35" fmla="*/ 375 h 440"/>
                  <a:gd name="T36" fmla="*/ 113 w 401"/>
                  <a:gd name="T37" fmla="*/ 440 h 440"/>
                  <a:gd name="T38" fmla="*/ 113 w 401"/>
                  <a:gd name="T39" fmla="*/ 440 h 440"/>
                  <a:gd name="T40" fmla="*/ 131 w 401"/>
                  <a:gd name="T41" fmla="*/ 440 h 440"/>
                  <a:gd name="T42" fmla="*/ 131 w 401"/>
                  <a:gd name="T43" fmla="*/ 283 h 440"/>
                  <a:gd name="T44" fmla="*/ 181 w 401"/>
                  <a:gd name="T45" fmla="*/ 234 h 440"/>
                  <a:gd name="T46" fmla="*/ 202 w 401"/>
                  <a:gd name="T47" fmla="*/ 239 h 440"/>
                  <a:gd name="T48" fmla="*/ 227 w 401"/>
                  <a:gd name="T49" fmla="*/ 233 h 440"/>
                  <a:gd name="T50" fmla="*/ 271 w 401"/>
                  <a:gd name="T51" fmla="*/ 280 h 440"/>
                  <a:gd name="T52" fmla="*/ 271 w 401"/>
                  <a:gd name="T53" fmla="*/ 440 h 440"/>
                  <a:gd name="T54" fmla="*/ 288 w 401"/>
                  <a:gd name="T55" fmla="*/ 440 h 440"/>
                  <a:gd name="T56" fmla="*/ 288 w 401"/>
                  <a:gd name="T57" fmla="*/ 440 h 440"/>
                  <a:gd name="T58" fmla="*/ 317 w 401"/>
                  <a:gd name="T59" fmla="*/ 375 h 440"/>
                  <a:gd name="T60" fmla="*/ 401 w 401"/>
                  <a:gd name="T61" fmla="*/ 220 h 440"/>
                  <a:gd name="T62" fmla="*/ 401 w 401"/>
                  <a:gd name="T63" fmla="*/ 211 h 440"/>
                  <a:gd name="T64" fmla="*/ 401 w 401"/>
                  <a:gd name="T65" fmla="*/ 201 h 440"/>
                  <a:gd name="T66" fmla="*/ 208 w 401"/>
                  <a:gd name="T67" fmla="*/ 283 h 440"/>
                  <a:gd name="T68" fmla="*/ 201 w 401"/>
                  <a:gd name="T69" fmla="*/ 260 h 440"/>
                  <a:gd name="T70" fmla="*/ 192 w 401"/>
                  <a:gd name="T71" fmla="*/ 283 h 440"/>
                  <a:gd name="T72" fmla="*/ 200 w 401"/>
                  <a:gd name="T73" fmla="*/ 313 h 440"/>
                  <a:gd name="T74" fmla="*/ 208 w 401"/>
                  <a:gd name="T75" fmla="*/ 283 h 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401" h="440">
                    <a:moveTo>
                      <a:pt x="227" y="250"/>
                    </a:moveTo>
                    <a:cubicBezTo>
                      <a:pt x="223" y="250"/>
                      <a:pt x="219" y="250"/>
                      <a:pt x="215" y="251"/>
                    </a:cubicBezTo>
                    <a:cubicBezTo>
                      <a:pt x="221" y="260"/>
                      <a:pt x="224" y="270"/>
                      <a:pt x="224" y="283"/>
                    </a:cubicBezTo>
                    <a:cubicBezTo>
                      <a:pt x="224" y="317"/>
                      <a:pt x="211" y="329"/>
                      <a:pt x="200" y="329"/>
                    </a:cubicBezTo>
                    <a:cubicBezTo>
                      <a:pt x="188" y="329"/>
                      <a:pt x="175" y="315"/>
                      <a:pt x="175" y="283"/>
                    </a:cubicBezTo>
                    <a:cubicBezTo>
                      <a:pt x="175" y="270"/>
                      <a:pt x="180" y="259"/>
                      <a:pt x="187" y="251"/>
                    </a:cubicBezTo>
                    <a:cubicBezTo>
                      <a:pt x="185" y="250"/>
                      <a:pt x="183" y="250"/>
                      <a:pt x="181" y="250"/>
                    </a:cubicBezTo>
                    <a:cubicBezTo>
                      <a:pt x="165" y="250"/>
                      <a:pt x="148" y="262"/>
                      <a:pt x="148" y="283"/>
                    </a:cubicBezTo>
                    <a:cubicBezTo>
                      <a:pt x="148" y="440"/>
                      <a:pt x="148" y="440"/>
                      <a:pt x="148" y="440"/>
                    </a:cubicBezTo>
                    <a:cubicBezTo>
                      <a:pt x="254" y="440"/>
                      <a:pt x="254" y="440"/>
                      <a:pt x="254" y="440"/>
                    </a:cubicBezTo>
                    <a:cubicBezTo>
                      <a:pt x="254" y="280"/>
                      <a:pt x="254" y="280"/>
                      <a:pt x="254" y="280"/>
                    </a:cubicBezTo>
                    <a:cubicBezTo>
                      <a:pt x="254" y="252"/>
                      <a:pt x="233" y="250"/>
                      <a:pt x="227" y="250"/>
                    </a:cubicBezTo>
                    <a:close/>
                    <a:moveTo>
                      <a:pt x="401" y="201"/>
                    </a:moveTo>
                    <a:cubicBezTo>
                      <a:pt x="401" y="90"/>
                      <a:pt x="311" y="0"/>
                      <a:pt x="200" y="0"/>
                    </a:cubicBezTo>
                    <a:cubicBezTo>
                      <a:pt x="89" y="0"/>
                      <a:pt x="0" y="90"/>
                      <a:pt x="0" y="201"/>
                    </a:cubicBezTo>
                    <a:cubicBezTo>
                      <a:pt x="0" y="204"/>
                      <a:pt x="0" y="208"/>
                      <a:pt x="0" y="211"/>
                    </a:cubicBezTo>
                    <a:cubicBezTo>
                      <a:pt x="0" y="214"/>
                      <a:pt x="0" y="217"/>
                      <a:pt x="0" y="220"/>
                    </a:cubicBezTo>
                    <a:cubicBezTo>
                      <a:pt x="0" y="300"/>
                      <a:pt x="84" y="375"/>
                      <a:pt x="84" y="375"/>
                    </a:cubicBezTo>
                    <a:cubicBezTo>
                      <a:pt x="100" y="390"/>
                      <a:pt x="113" y="419"/>
                      <a:pt x="113" y="440"/>
                    </a:cubicBezTo>
                    <a:cubicBezTo>
                      <a:pt x="113" y="440"/>
                      <a:pt x="113" y="440"/>
                      <a:pt x="113" y="440"/>
                    </a:cubicBezTo>
                    <a:cubicBezTo>
                      <a:pt x="131" y="440"/>
                      <a:pt x="131" y="440"/>
                      <a:pt x="131" y="440"/>
                    </a:cubicBezTo>
                    <a:cubicBezTo>
                      <a:pt x="131" y="283"/>
                      <a:pt x="131" y="283"/>
                      <a:pt x="131" y="283"/>
                    </a:cubicBezTo>
                    <a:cubicBezTo>
                      <a:pt x="131" y="252"/>
                      <a:pt x="156" y="234"/>
                      <a:pt x="181" y="234"/>
                    </a:cubicBezTo>
                    <a:cubicBezTo>
                      <a:pt x="189" y="234"/>
                      <a:pt x="196" y="236"/>
                      <a:pt x="202" y="239"/>
                    </a:cubicBezTo>
                    <a:cubicBezTo>
                      <a:pt x="210" y="235"/>
                      <a:pt x="218" y="233"/>
                      <a:pt x="227" y="233"/>
                    </a:cubicBezTo>
                    <a:cubicBezTo>
                      <a:pt x="249" y="233"/>
                      <a:pt x="271" y="248"/>
                      <a:pt x="271" y="280"/>
                    </a:cubicBezTo>
                    <a:cubicBezTo>
                      <a:pt x="271" y="440"/>
                      <a:pt x="271" y="440"/>
                      <a:pt x="271" y="440"/>
                    </a:cubicBezTo>
                    <a:cubicBezTo>
                      <a:pt x="288" y="440"/>
                      <a:pt x="288" y="440"/>
                      <a:pt x="288" y="440"/>
                    </a:cubicBezTo>
                    <a:cubicBezTo>
                      <a:pt x="288" y="440"/>
                      <a:pt x="288" y="440"/>
                      <a:pt x="288" y="440"/>
                    </a:cubicBezTo>
                    <a:cubicBezTo>
                      <a:pt x="288" y="419"/>
                      <a:pt x="301" y="390"/>
                      <a:pt x="317" y="375"/>
                    </a:cubicBezTo>
                    <a:cubicBezTo>
                      <a:pt x="317" y="375"/>
                      <a:pt x="401" y="300"/>
                      <a:pt x="401" y="220"/>
                    </a:cubicBezTo>
                    <a:cubicBezTo>
                      <a:pt x="401" y="217"/>
                      <a:pt x="401" y="214"/>
                      <a:pt x="401" y="211"/>
                    </a:cubicBezTo>
                    <a:cubicBezTo>
                      <a:pt x="401" y="208"/>
                      <a:pt x="401" y="204"/>
                      <a:pt x="401" y="201"/>
                    </a:cubicBezTo>
                    <a:close/>
                    <a:moveTo>
                      <a:pt x="208" y="283"/>
                    </a:moveTo>
                    <a:cubicBezTo>
                      <a:pt x="208" y="272"/>
                      <a:pt x="205" y="265"/>
                      <a:pt x="201" y="260"/>
                    </a:cubicBezTo>
                    <a:cubicBezTo>
                      <a:pt x="195" y="265"/>
                      <a:pt x="192" y="273"/>
                      <a:pt x="192" y="283"/>
                    </a:cubicBezTo>
                    <a:cubicBezTo>
                      <a:pt x="192" y="304"/>
                      <a:pt x="198" y="312"/>
                      <a:pt x="200" y="313"/>
                    </a:cubicBezTo>
                    <a:cubicBezTo>
                      <a:pt x="201" y="312"/>
                      <a:pt x="208" y="306"/>
                      <a:pt x="208" y="28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9200">
                  <a:lnSpc>
                    <a:spcPct val="120000"/>
                  </a:lnSpc>
                  <a:defRPr/>
                </a:pPr>
                <a:endParaRPr lang="en-AU" sz="2400" kern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04" name="Freeform 249"/>
              <p:cNvSpPr/>
              <p:nvPr/>
            </p:nvSpPr>
            <p:spPr bwMode="auto">
              <a:xfrm>
                <a:off x="3917950" y="5843588"/>
                <a:ext cx="119063" cy="25400"/>
              </a:xfrm>
              <a:custGeom>
                <a:avLst/>
                <a:gdLst>
                  <a:gd name="T0" fmla="*/ 145 w 154"/>
                  <a:gd name="T1" fmla="*/ 33 h 33"/>
                  <a:gd name="T2" fmla="*/ 154 w 154"/>
                  <a:gd name="T3" fmla="*/ 23 h 33"/>
                  <a:gd name="T4" fmla="*/ 154 w 154"/>
                  <a:gd name="T5" fmla="*/ 10 h 33"/>
                  <a:gd name="T6" fmla="*/ 145 w 154"/>
                  <a:gd name="T7" fmla="*/ 0 h 33"/>
                  <a:gd name="T8" fmla="*/ 9 w 154"/>
                  <a:gd name="T9" fmla="*/ 0 h 33"/>
                  <a:gd name="T10" fmla="*/ 0 w 154"/>
                  <a:gd name="T11" fmla="*/ 10 h 33"/>
                  <a:gd name="T12" fmla="*/ 0 w 154"/>
                  <a:gd name="T13" fmla="*/ 23 h 33"/>
                  <a:gd name="T14" fmla="*/ 9 w 154"/>
                  <a:gd name="T15" fmla="*/ 33 h 33"/>
                  <a:gd name="T16" fmla="*/ 145 w 154"/>
                  <a:gd name="T17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4" h="33">
                    <a:moveTo>
                      <a:pt x="145" y="33"/>
                    </a:moveTo>
                    <a:cubicBezTo>
                      <a:pt x="150" y="33"/>
                      <a:pt x="154" y="28"/>
                      <a:pt x="154" y="23"/>
                    </a:cubicBezTo>
                    <a:cubicBezTo>
                      <a:pt x="154" y="10"/>
                      <a:pt x="154" y="10"/>
                      <a:pt x="154" y="10"/>
                    </a:cubicBezTo>
                    <a:cubicBezTo>
                      <a:pt x="154" y="4"/>
                      <a:pt x="150" y="0"/>
                      <a:pt x="145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1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28"/>
                      <a:pt x="4" y="33"/>
                      <a:pt x="9" y="33"/>
                    </a:cubicBezTo>
                    <a:lnTo>
                      <a:pt x="145" y="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9200">
                  <a:lnSpc>
                    <a:spcPct val="120000"/>
                  </a:lnSpc>
                  <a:defRPr/>
                </a:pPr>
                <a:endParaRPr lang="en-AU" sz="2400" kern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15" name="Freeform 250"/>
              <p:cNvSpPr/>
              <p:nvPr/>
            </p:nvSpPr>
            <p:spPr bwMode="auto">
              <a:xfrm>
                <a:off x="3917950" y="5880100"/>
                <a:ext cx="119063" cy="25400"/>
              </a:xfrm>
              <a:custGeom>
                <a:avLst/>
                <a:gdLst>
                  <a:gd name="T0" fmla="*/ 145 w 154"/>
                  <a:gd name="T1" fmla="*/ 33 h 33"/>
                  <a:gd name="T2" fmla="*/ 154 w 154"/>
                  <a:gd name="T3" fmla="*/ 23 h 33"/>
                  <a:gd name="T4" fmla="*/ 154 w 154"/>
                  <a:gd name="T5" fmla="*/ 10 h 33"/>
                  <a:gd name="T6" fmla="*/ 145 w 154"/>
                  <a:gd name="T7" fmla="*/ 0 h 33"/>
                  <a:gd name="T8" fmla="*/ 9 w 154"/>
                  <a:gd name="T9" fmla="*/ 0 h 33"/>
                  <a:gd name="T10" fmla="*/ 0 w 154"/>
                  <a:gd name="T11" fmla="*/ 10 h 33"/>
                  <a:gd name="T12" fmla="*/ 0 w 154"/>
                  <a:gd name="T13" fmla="*/ 23 h 33"/>
                  <a:gd name="T14" fmla="*/ 9 w 154"/>
                  <a:gd name="T15" fmla="*/ 33 h 33"/>
                  <a:gd name="T16" fmla="*/ 145 w 154"/>
                  <a:gd name="T17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4" h="33">
                    <a:moveTo>
                      <a:pt x="145" y="33"/>
                    </a:moveTo>
                    <a:cubicBezTo>
                      <a:pt x="150" y="33"/>
                      <a:pt x="154" y="29"/>
                      <a:pt x="154" y="23"/>
                    </a:cubicBezTo>
                    <a:cubicBezTo>
                      <a:pt x="154" y="10"/>
                      <a:pt x="154" y="10"/>
                      <a:pt x="154" y="10"/>
                    </a:cubicBezTo>
                    <a:cubicBezTo>
                      <a:pt x="154" y="5"/>
                      <a:pt x="150" y="0"/>
                      <a:pt x="145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5"/>
                      <a:pt x="0" y="1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29"/>
                      <a:pt x="4" y="33"/>
                      <a:pt x="9" y="33"/>
                    </a:cubicBezTo>
                    <a:lnTo>
                      <a:pt x="145" y="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9200">
                  <a:lnSpc>
                    <a:spcPct val="120000"/>
                  </a:lnSpc>
                  <a:defRPr/>
                </a:pPr>
                <a:endParaRPr lang="en-AU" sz="2400" kern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16" name="Freeform 251"/>
              <p:cNvSpPr/>
              <p:nvPr/>
            </p:nvSpPr>
            <p:spPr bwMode="auto">
              <a:xfrm>
                <a:off x="3917950" y="5916613"/>
                <a:ext cx="119063" cy="25400"/>
              </a:xfrm>
              <a:custGeom>
                <a:avLst/>
                <a:gdLst>
                  <a:gd name="T0" fmla="*/ 145 w 154"/>
                  <a:gd name="T1" fmla="*/ 33 h 33"/>
                  <a:gd name="T2" fmla="*/ 154 w 154"/>
                  <a:gd name="T3" fmla="*/ 23 h 33"/>
                  <a:gd name="T4" fmla="*/ 154 w 154"/>
                  <a:gd name="T5" fmla="*/ 10 h 33"/>
                  <a:gd name="T6" fmla="*/ 145 w 154"/>
                  <a:gd name="T7" fmla="*/ 0 h 33"/>
                  <a:gd name="T8" fmla="*/ 9 w 154"/>
                  <a:gd name="T9" fmla="*/ 0 h 33"/>
                  <a:gd name="T10" fmla="*/ 0 w 154"/>
                  <a:gd name="T11" fmla="*/ 10 h 33"/>
                  <a:gd name="T12" fmla="*/ 0 w 154"/>
                  <a:gd name="T13" fmla="*/ 23 h 33"/>
                  <a:gd name="T14" fmla="*/ 9 w 154"/>
                  <a:gd name="T15" fmla="*/ 33 h 33"/>
                  <a:gd name="T16" fmla="*/ 145 w 154"/>
                  <a:gd name="T17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4" h="33">
                    <a:moveTo>
                      <a:pt x="145" y="33"/>
                    </a:moveTo>
                    <a:cubicBezTo>
                      <a:pt x="150" y="33"/>
                      <a:pt x="154" y="28"/>
                      <a:pt x="154" y="23"/>
                    </a:cubicBezTo>
                    <a:cubicBezTo>
                      <a:pt x="154" y="10"/>
                      <a:pt x="154" y="10"/>
                      <a:pt x="154" y="10"/>
                    </a:cubicBezTo>
                    <a:cubicBezTo>
                      <a:pt x="154" y="4"/>
                      <a:pt x="150" y="0"/>
                      <a:pt x="145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1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28"/>
                      <a:pt x="4" y="33"/>
                      <a:pt x="9" y="33"/>
                    </a:cubicBezTo>
                    <a:lnTo>
                      <a:pt x="145" y="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9200">
                  <a:lnSpc>
                    <a:spcPct val="120000"/>
                  </a:lnSpc>
                  <a:defRPr/>
                </a:pPr>
                <a:endParaRPr lang="en-AU" sz="2400" kern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17" name="Freeform 252"/>
              <p:cNvSpPr/>
              <p:nvPr/>
            </p:nvSpPr>
            <p:spPr bwMode="auto">
              <a:xfrm>
                <a:off x="3943350" y="5953125"/>
                <a:ext cx="68263" cy="22225"/>
              </a:xfrm>
              <a:custGeom>
                <a:avLst/>
                <a:gdLst>
                  <a:gd name="T0" fmla="*/ 0 w 90"/>
                  <a:gd name="T1" fmla="*/ 0 h 29"/>
                  <a:gd name="T2" fmla="*/ 45 w 90"/>
                  <a:gd name="T3" fmla="*/ 29 h 29"/>
                  <a:gd name="T4" fmla="*/ 90 w 90"/>
                  <a:gd name="T5" fmla="*/ 0 h 29"/>
                  <a:gd name="T6" fmla="*/ 0 w 90"/>
                  <a:gd name="T7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0" h="29">
                    <a:moveTo>
                      <a:pt x="0" y="0"/>
                    </a:moveTo>
                    <a:cubicBezTo>
                      <a:pt x="9" y="17"/>
                      <a:pt x="26" y="29"/>
                      <a:pt x="45" y="29"/>
                    </a:cubicBezTo>
                    <a:cubicBezTo>
                      <a:pt x="65" y="29"/>
                      <a:pt x="82" y="17"/>
                      <a:pt x="9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9200">
                  <a:lnSpc>
                    <a:spcPct val="120000"/>
                  </a:lnSpc>
                  <a:defRPr/>
                </a:pPr>
                <a:endParaRPr lang="en-AU" sz="2400" kern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endParaRPr>
              </a:p>
            </p:txBody>
          </p:sp>
        </p:grpSp>
      </p:grpSp>
      <p:cxnSp>
        <p:nvCxnSpPr>
          <p:cNvPr id="107" name="直接连接符 106"/>
          <p:cNvCxnSpPr/>
          <p:nvPr/>
        </p:nvCxnSpPr>
        <p:spPr>
          <a:xfrm>
            <a:off x="669924" y="1028700"/>
            <a:ext cx="10850563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83127" y="2240058"/>
            <a:ext cx="6281105" cy="31918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conveyor dir="l"/>
      </p:transition>
    </mc:Choice>
    <mc:Fallback>
      <p:transition spd="slow" advClick="0" advTm="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35482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conveyor dir="l"/>
      </p:transition>
    </mc:Choice>
    <mc:Fallback>
      <p:transition spd="slow" advClick="0" advTm="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4298350" y="1187265"/>
            <a:ext cx="7370848" cy="2259618"/>
            <a:chOff x="4626689" y="1517012"/>
            <a:chExt cx="3857625" cy="979918"/>
          </a:xfrm>
        </p:grpSpPr>
        <p:sp>
          <p:nvSpPr>
            <p:cNvPr id="25" name="TextBox 46"/>
            <p:cNvSpPr txBox="1"/>
            <p:nvPr/>
          </p:nvSpPr>
          <p:spPr>
            <a:xfrm>
              <a:off x="4655357" y="1517012"/>
              <a:ext cx="491096" cy="3018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36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rPr>
                <a:t>01</a:t>
              </a:r>
              <a:endPara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7" name="Rectangle 48"/>
            <p:cNvSpPr/>
            <p:nvPr/>
          </p:nvSpPr>
          <p:spPr>
            <a:xfrm>
              <a:off x="4626689" y="1822806"/>
              <a:ext cx="3857625" cy="6741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zh-CN" sz="2400" kern="100" dirty="0">
                  <a:solidFill>
                    <a:srgbClr val="FF0000"/>
                  </a:solidFill>
                  <a:effectLst/>
                  <a:latin typeface="Calibri" panose="020F0502020204030204"/>
                  <a:ea typeface="宋体" panose="02010600030101010101" pitchFamily="2" charset="-122"/>
                  <a:cs typeface="Times New Roman" panose="02020603050405020304" pitchFamily="18" charset="0"/>
                </a:rPr>
                <a:t>2007</a:t>
              </a:r>
              <a:r>
                <a:rPr lang="en-US" altLang="zh-CN" sz="2400" kern="100" dirty="0">
                  <a:effectLst/>
                  <a:latin typeface="Calibri" panose="020F0502020204030204"/>
                  <a:ea typeface="宋体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zh-CN" altLang="zh-CN" sz="2400" kern="100" dirty="0">
                  <a:effectLst/>
                  <a:latin typeface="Calibri" panose="020F0502020204030204"/>
                  <a:ea typeface="宋体" panose="02010600030101010101" pitchFamily="2" charset="-122"/>
                  <a:cs typeface="Times New Roman" panose="02020603050405020304" pitchFamily="18" charset="0"/>
                </a:rPr>
                <a:t>年</a:t>
              </a:r>
              <a:r>
                <a:rPr lang="en-US" altLang="zh-CN" sz="2400" kern="100" dirty="0">
                  <a:effectLst/>
                  <a:latin typeface="Calibri" panose="020F0502020204030204"/>
                  <a:ea typeface="宋体" panose="02010600030101010101" pitchFamily="2" charset="-122"/>
                  <a:cs typeface="Times New Roman" panose="02020603050405020304" pitchFamily="18" charset="0"/>
                </a:rPr>
                <a:t>12 </a:t>
              </a:r>
              <a:r>
                <a:rPr lang="zh-CN" altLang="zh-CN" sz="2400" kern="100" dirty="0">
                  <a:effectLst/>
                  <a:latin typeface="Calibri" panose="020F0502020204030204"/>
                  <a:ea typeface="宋体" panose="02010600030101010101" pitchFamily="2" charset="-122"/>
                  <a:cs typeface="Times New Roman" panose="02020603050405020304" pitchFamily="18" charset="0"/>
                </a:rPr>
                <a:t>月</a:t>
              </a:r>
              <a:r>
                <a:rPr lang="en-US" altLang="zh-CN" sz="2400" kern="100" dirty="0">
                  <a:effectLst/>
                  <a:latin typeface="Calibri" panose="020F0502020204030204"/>
                  <a:ea typeface="宋体" panose="02010600030101010101" pitchFamily="2" charset="-122"/>
                  <a:cs typeface="Times New Roman" panose="02020603050405020304" pitchFamily="18" charset="0"/>
                </a:rPr>
                <a:t>17</a:t>
              </a:r>
              <a:r>
                <a:rPr lang="zh-CN" altLang="zh-CN" sz="2400" kern="100" dirty="0">
                  <a:effectLst/>
                  <a:latin typeface="Calibri" panose="020F0502020204030204"/>
                  <a:ea typeface="宋体" panose="02010600030101010101" pitchFamily="2" charset="-122"/>
                  <a:cs typeface="Times New Roman" panose="02020603050405020304" pitchFamily="18" charset="0"/>
                </a:rPr>
                <a:t>日，</a:t>
              </a:r>
              <a:r>
                <a:rPr lang="zh-CN" altLang="zh-CN" sz="2400" kern="100" dirty="0">
                  <a:solidFill>
                    <a:srgbClr val="FF0000"/>
                  </a:solidFill>
                  <a:effectLst/>
                  <a:latin typeface="Calibri" panose="020F0502020204030204"/>
                  <a:ea typeface="宋体" panose="02010600030101010101" pitchFamily="2" charset="-122"/>
                  <a:cs typeface="Times New Roman" panose="02020603050405020304" pitchFamily="18" charset="0"/>
                </a:rPr>
                <a:t>云南省</a:t>
              </a:r>
              <a:r>
                <a:rPr lang="zh-CN" altLang="zh-CN" sz="2400" kern="100" dirty="0">
                  <a:effectLst/>
                  <a:latin typeface="Calibri" panose="020F0502020204030204"/>
                  <a:ea typeface="宋体" panose="02010600030101010101" pitchFamily="2" charset="-122"/>
                  <a:cs typeface="Times New Roman" panose="02020603050405020304" pitchFamily="18" charset="0"/>
                </a:rPr>
                <a:t>某村村民招待客人，误用被</a:t>
              </a:r>
              <a:r>
                <a:rPr lang="zh-CN" altLang="zh-CN" sz="2400" kern="100" dirty="0">
                  <a:solidFill>
                    <a:srgbClr val="FF0000"/>
                  </a:solidFill>
                  <a:effectLst/>
                  <a:latin typeface="Calibri" panose="020F0502020204030204"/>
                  <a:ea typeface="宋体" panose="02010600030101010101" pitchFamily="2" charset="-122"/>
                  <a:cs typeface="Times New Roman" panose="02020603050405020304" pitchFamily="18" charset="0"/>
                </a:rPr>
                <a:t>有机磷农药污染</a:t>
              </a:r>
              <a:r>
                <a:rPr lang="zh-CN" altLang="zh-CN" sz="2400" kern="100" dirty="0">
                  <a:effectLst/>
                  <a:latin typeface="Calibri" panose="020F0502020204030204"/>
                  <a:ea typeface="宋体" panose="02010600030101010101" pitchFamily="2" charset="-122"/>
                  <a:cs typeface="Times New Roman" panose="02020603050405020304" pitchFamily="18" charset="0"/>
                </a:rPr>
                <a:t>的糯米粉制作汤圆，导致</a:t>
              </a:r>
              <a:r>
                <a:rPr lang="en-US" altLang="zh-CN" sz="2400" kern="100" dirty="0">
                  <a:solidFill>
                    <a:srgbClr val="FF0000"/>
                  </a:solidFill>
                  <a:effectLst/>
                  <a:latin typeface="Calibri" panose="020F0502020204030204"/>
                  <a:ea typeface="宋体" panose="02010600030101010101" pitchFamily="2" charset="-122"/>
                  <a:cs typeface="Times New Roman" panose="02020603050405020304" pitchFamily="18" charset="0"/>
                </a:rPr>
                <a:t>23</a:t>
              </a:r>
              <a:r>
                <a:rPr lang="en-US" altLang="zh-CN" sz="2400" kern="100" dirty="0">
                  <a:effectLst/>
                  <a:latin typeface="Calibri" panose="020F0502020204030204"/>
                  <a:ea typeface="宋体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zh-CN" altLang="zh-CN" sz="2400" kern="100" dirty="0">
                  <a:effectLst/>
                  <a:latin typeface="Calibri" panose="020F0502020204030204"/>
                  <a:ea typeface="宋体" panose="02010600030101010101" pitchFamily="2" charset="-122"/>
                  <a:cs typeface="Times New Roman" panose="02020603050405020304" pitchFamily="18" charset="0"/>
                </a:rPr>
                <a:t>名食用汤圆的村民出现恶心、呕吐、头量，四肢三力、面色</a:t>
              </a:r>
              <a:r>
                <a:rPr lang="zh-CN" altLang="en-US" sz="2400" kern="100" dirty="0">
                  <a:effectLst/>
                  <a:latin typeface="Calibri" panose="020F0502020204030204"/>
                  <a:ea typeface="宋体" panose="02010600030101010101" pitchFamily="2" charset="-122"/>
                  <a:cs typeface="Times New Roman" panose="02020603050405020304" pitchFamily="18" charset="0"/>
                </a:rPr>
                <a:t>苍</a:t>
              </a:r>
              <a:r>
                <a:rPr lang="zh-CN" altLang="zh-CN" sz="2400" kern="100" dirty="0">
                  <a:effectLst/>
                  <a:latin typeface="Calibri" panose="020F0502020204030204"/>
                  <a:ea typeface="宋体" panose="02010600030101010101" pitchFamily="2" charset="-122"/>
                  <a:cs typeface="Times New Roman" panose="02020603050405020304" pitchFamily="18" charset="0"/>
                </a:rPr>
                <a:t>白等症状，而末食用汤</a:t>
              </a:r>
              <a:r>
                <a:rPr lang="zh-CN" altLang="en-US" sz="2400" kern="100" dirty="0">
                  <a:effectLst/>
                  <a:latin typeface="Calibri" panose="020F0502020204030204"/>
                  <a:ea typeface="宋体" panose="02010600030101010101" pitchFamily="2" charset="-122"/>
                  <a:cs typeface="Times New Roman" panose="02020603050405020304" pitchFamily="18" charset="0"/>
                </a:rPr>
                <a:t>圆</a:t>
              </a:r>
              <a:r>
                <a:rPr lang="zh-CN" altLang="zh-CN" sz="2400" kern="100" dirty="0">
                  <a:effectLst/>
                  <a:latin typeface="Calibri" panose="020F0502020204030204"/>
                  <a:ea typeface="宋体" panose="02010600030101010101" pitchFamily="2" charset="-122"/>
                  <a:cs typeface="Times New Roman" panose="02020603050405020304" pitchFamily="18" charset="0"/>
                </a:rPr>
                <a:t>的村民身体正常。</a:t>
              </a:r>
              <a:endParaRPr lang="zh-CN" altLang="zh-CN" sz="2400" kern="100" dirty="0">
                <a:effectLst/>
                <a:latin typeface="Calibri" panose="020F0502020204030204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4378220" y="3533030"/>
            <a:ext cx="7708816" cy="2337594"/>
            <a:chOff x="4696822" y="2523942"/>
            <a:chExt cx="3857625" cy="1627356"/>
          </a:xfrm>
        </p:grpSpPr>
        <p:sp>
          <p:nvSpPr>
            <p:cNvPr id="28" name="TextBox 46"/>
            <p:cNvSpPr txBox="1"/>
            <p:nvPr/>
          </p:nvSpPr>
          <p:spPr>
            <a:xfrm>
              <a:off x="4711401" y="2523942"/>
              <a:ext cx="523220" cy="5678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36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rPr>
                <a:t>02</a:t>
              </a:r>
              <a:endPara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30" name="Rectangle 48"/>
            <p:cNvSpPr/>
            <p:nvPr/>
          </p:nvSpPr>
          <p:spPr>
            <a:xfrm>
              <a:off x="4696822" y="3069120"/>
              <a:ext cx="3857625" cy="10821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zh-CN" altLang="zh-CN" sz="2400" kern="100" dirty="0">
                  <a:effectLst/>
                  <a:latin typeface="Calibri" panose="020F0502020204030204"/>
                  <a:ea typeface="宋体" panose="02010600030101010101" pitchFamily="2" charset="-122"/>
                  <a:cs typeface="Times New Roman" panose="02020603050405020304" pitchFamily="18" charset="0"/>
                </a:rPr>
                <a:t>从</a:t>
              </a:r>
              <a:r>
                <a:rPr lang="en-US" altLang="zh-CN" sz="2400" kern="100" dirty="0">
                  <a:solidFill>
                    <a:srgbClr val="FF0000"/>
                  </a:solidFill>
                  <a:effectLst/>
                  <a:latin typeface="Calibri" panose="020F0502020204030204"/>
                  <a:ea typeface="宋体" panose="02010600030101010101" pitchFamily="2" charset="-122"/>
                  <a:cs typeface="Times New Roman" panose="02020603050405020304" pitchFamily="18" charset="0"/>
                </a:rPr>
                <a:t>2010</a:t>
              </a:r>
              <a:r>
                <a:rPr lang="zh-CN" altLang="zh-CN" sz="2400" kern="100" dirty="0">
                  <a:effectLst/>
                  <a:latin typeface="Calibri" panose="020F0502020204030204"/>
                  <a:ea typeface="宋体" panose="02010600030101010101" pitchFamily="2" charset="-122"/>
                  <a:cs typeface="Times New Roman" panose="02020603050405020304" pitchFamily="18" charset="0"/>
                </a:rPr>
                <a:t>年</a:t>
              </a:r>
              <a:r>
                <a:rPr lang="en-US" altLang="zh-CN" sz="2400" kern="100" dirty="0">
                  <a:effectLst/>
                  <a:latin typeface="Calibri" panose="020F0502020204030204"/>
                  <a:ea typeface="宋体" panose="02010600030101010101" pitchFamily="2" charset="-122"/>
                  <a:cs typeface="Times New Roman" panose="02020603050405020304" pitchFamily="18" charset="0"/>
                </a:rPr>
                <a:t>4</a:t>
              </a:r>
              <a:r>
                <a:rPr lang="zh-CN" altLang="zh-CN" sz="2400" kern="100" dirty="0">
                  <a:effectLst/>
                  <a:latin typeface="Calibri" panose="020F0502020204030204"/>
                  <a:ea typeface="宋体" panose="02010600030101010101" pitchFamily="2" charset="-122"/>
                  <a:cs typeface="Times New Roman" panose="02020603050405020304" pitchFamily="18" charset="0"/>
                </a:rPr>
                <a:t>月</a:t>
              </a:r>
              <a:r>
                <a:rPr lang="en-US" altLang="zh-CN" sz="2400" kern="100" dirty="0">
                  <a:effectLst/>
                  <a:latin typeface="Calibri" panose="020F0502020204030204"/>
                  <a:ea typeface="宋体" panose="02010600030101010101" pitchFamily="2" charset="-122"/>
                  <a:cs typeface="Times New Roman" panose="02020603050405020304" pitchFamily="18" charset="0"/>
                </a:rPr>
                <a:t>1</a:t>
              </a:r>
              <a:r>
                <a:rPr lang="zh-CN" altLang="zh-CN" sz="2400" kern="100" dirty="0">
                  <a:effectLst/>
                  <a:latin typeface="Calibri" panose="020F0502020204030204"/>
                  <a:ea typeface="宋体" panose="02010600030101010101" pitchFamily="2" charset="-122"/>
                  <a:cs typeface="Times New Roman" panose="02020603050405020304" pitchFamily="18" charset="0"/>
                </a:rPr>
                <a:t>日开始，</a:t>
              </a:r>
              <a:r>
                <a:rPr lang="zh-CN" altLang="zh-CN" sz="2400" kern="100" dirty="0">
                  <a:solidFill>
                    <a:srgbClr val="FF0000"/>
                  </a:solidFill>
                  <a:effectLst/>
                  <a:latin typeface="Calibri" panose="020F0502020204030204"/>
                  <a:ea typeface="宋体" panose="02010600030101010101" pitchFamily="2" charset="-122"/>
                  <a:cs typeface="Times New Roman" panose="02020603050405020304" pitchFamily="18" charset="0"/>
                </a:rPr>
                <a:t>青岛</a:t>
              </a:r>
              <a:r>
                <a:rPr lang="zh-CN" altLang="zh-CN" sz="2400" kern="100" dirty="0">
                  <a:effectLst/>
                  <a:latin typeface="Calibri" panose="020F0502020204030204"/>
                  <a:ea typeface="宋体" panose="02010600030101010101" pitchFamily="2" charset="-122"/>
                  <a:cs typeface="Times New Roman" panose="02020603050405020304" pitchFamily="18" charset="0"/>
                </a:rPr>
                <a:t>些医院接收到有头疼、恶心和</a:t>
              </a:r>
              <a:r>
                <a:rPr lang="zh-CN" altLang="en-US" sz="2400" kern="100" dirty="0">
                  <a:effectLst/>
                  <a:latin typeface="Calibri" panose="020F0502020204030204"/>
                  <a:ea typeface="宋体" panose="02010600030101010101" pitchFamily="2" charset="-122"/>
                  <a:cs typeface="Times New Roman" panose="02020603050405020304" pitchFamily="18" charset="0"/>
                </a:rPr>
                <a:t>腹泻</a:t>
              </a:r>
              <a:r>
                <a:rPr lang="zh-CN" altLang="zh-CN" sz="2400" kern="100" dirty="0">
                  <a:effectLst/>
                  <a:latin typeface="Calibri" panose="020F0502020204030204"/>
                  <a:ea typeface="宋体" panose="02010600030101010101" pitchFamily="2" charset="-122"/>
                  <a:cs typeface="Times New Roman" panose="02020603050405020304" pitchFamily="18" charset="0"/>
                </a:rPr>
                <a:t>症状的</a:t>
              </a:r>
              <a:r>
                <a:rPr lang="en-US" altLang="zh-CN" sz="2400" kern="100" dirty="0">
                  <a:solidFill>
                    <a:srgbClr val="FF0000"/>
                  </a:solidFill>
                  <a:effectLst/>
                  <a:latin typeface="Calibri" panose="020F0502020204030204"/>
                  <a:ea typeface="宋体" panose="02010600030101010101" pitchFamily="2" charset="-122"/>
                  <a:cs typeface="Times New Roman" panose="02020603050405020304" pitchFamily="18" charset="0"/>
                </a:rPr>
                <a:t>9</a:t>
              </a:r>
              <a:r>
                <a:rPr lang="zh-CN" altLang="zh-CN" sz="2400" kern="100" dirty="0">
                  <a:effectLst/>
                  <a:latin typeface="Calibri" panose="020F0502020204030204"/>
                  <a:ea typeface="宋体" panose="02010600030101010101" pitchFamily="2" charset="-122"/>
                  <a:cs typeface="Times New Roman" panose="02020603050405020304" pitchFamily="18" charset="0"/>
                </a:rPr>
                <a:t>名患者，检查后发</a:t>
              </a:r>
              <a:r>
                <a:rPr lang="zh-CN" altLang="en-US" sz="2400" kern="100" dirty="0">
                  <a:effectLst/>
                  <a:latin typeface="Calibri" panose="020F0502020204030204"/>
                  <a:ea typeface="宋体" panose="02010600030101010101" pitchFamily="2" charset="-122"/>
                  <a:cs typeface="Times New Roman" panose="02020603050405020304" pitchFamily="18" charset="0"/>
                </a:rPr>
                <a:t>现</a:t>
              </a:r>
              <a:r>
                <a:rPr lang="zh-CN" altLang="zh-CN" sz="2400" kern="100" dirty="0">
                  <a:effectLst/>
                  <a:latin typeface="Calibri" panose="020F0502020204030204"/>
                  <a:ea typeface="宋体" panose="02010600030101010101" pitchFamily="2" charset="-122"/>
                  <a:cs typeface="Times New Roman" panose="02020603050405020304" pitchFamily="18" charset="0"/>
                </a:rPr>
                <a:t>网于</a:t>
              </a:r>
              <a:r>
                <a:rPr lang="zh-CN" altLang="zh-CN" sz="2400" kern="100" dirty="0">
                  <a:solidFill>
                    <a:srgbClr val="FF0000"/>
                  </a:solidFill>
                  <a:effectLst/>
                  <a:latin typeface="Calibri" panose="020F0502020204030204"/>
                  <a:ea typeface="宋体" panose="02010600030101010101" pitchFamily="2" charset="-122"/>
                  <a:cs typeface="Times New Roman" panose="02020603050405020304" pitchFamily="18" charset="0"/>
                </a:rPr>
                <a:t>有机磷农药中毒</a:t>
              </a:r>
              <a:r>
                <a:rPr lang="zh-CN" altLang="zh-CN" sz="2400" kern="100" dirty="0">
                  <a:effectLst/>
                  <a:latin typeface="Calibri" panose="020F0502020204030204"/>
                  <a:ea typeface="宋体" panose="02010600030101010101" pitchFamily="2" charset="-122"/>
                  <a:cs typeface="Times New Roman" panose="02020603050405020304" pitchFamily="18" charset="0"/>
                </a:rPr>
                <a:t>，经调查，这些</a:t>
              </a:r>
              <a:r>
                <a:rPr lang="zh-CN" altLang="en-US" sz="2400" kern="100" dirty="0">
                  <a:effectLst/>
                  <a:latin typeface="Calibri" panose="020F0502020204030204"/>
                  <a:ea typeface="宋体" panose="02010600030101010101" pitchFamily="2" charset="-122"/>
                  <a:cs typeface="Times New Roman" panose="02020603050405020304" pitchFamily="18" charset="0"/>
                </a:rPr>
                <a:t>患</a:t>
              </a:r>
              <a:r>
                <a:rPr lang="zh-CN" altLang="zh-CN" sz="2400" kern="100" dirty="0">
                  <a:effectLst/>
                  <a:latin typeface="Calibri" panose="020F0502020204030204"/>
                  <a:ea typeface="宋体" panose="02010600030101010101" pitchFamily="2" charset="-122"/>
                  <a:cs typeface="Times New Roman" panose="02020603050405020304" pitchFamily="18" charset="0"/>
                </a:rPr>
                <a:t>者均食用了有机磷农药严重超标的韭菜，经救治，患者已经恢复健康。</a:t>
              </a:r>
              <a:endParaRPr lang="zh-CN" altLang="zh-CN" sz="2400" kern="100" dirty="0">
                <a:effectLst/>
                <a:latin typeface="Calibri" panose="020F0502020204030204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2652331" y="-405665"/>
            <a:ext cx="2535072" cy="1913578"/>
            <a:chOff x="1340905" y="1478364"/>
            <a:chExt cx="1102000" cy="1102000"/>
          </a:xfrm>
        </p:grpSpPr>
        <p:sp>
          <p:nvSpPr>
            <p:cNvPr id="8" name="Freeform 7"/>
            <p:cNvSpPr/>
            <p:nvPr/>
          </p:nvSpPr>
          <p:spPr bwMode="auto">
            <a:xfrm>
              <a:off x="1340905" y="1478364"/>
              <a:ext cx="1102000" cy="1102000"/>
            </a:xfrm>
            <a:custGeom>
              <a:avLst/>
              <a:gdLst>
                <a:gd name="T0" fmla="*/ 894 w 971"/>
                <a:gd name="T1" fmla="*/ 509 h 971"/>
                <a:gd name="T2" fmla="*/ 969 w 971"/>
                <a:gd name="T3" fmla="*/ 442 h 971"/>
                <a:gd name="T4" fmla="*/ 883 w 971"/>
                <a:gd name="T5" fmla="*/ 390 h 971"/>
                <a:gd name="T6" fmla="*/ 938 w 971"/>
                <a:gd name="T7" fmla="*/ 309 h 971"/>
                <a:gd name="T8" fmla="*/ 838 w 971"/>
                <a:gd name="T9" fmla="*/ 279 h 971"/>
                <a:gd name="T10" fmla="*/ 802 w 971"/>
                <a:gd name="T11" fmla="*/ 227 h 971"/>
                <a:gd name="T12" fmla="*/ 813 w 971"/>
                <a:gd name="T13" fmla="*/ 127 h 971"/>
                <a:gd name="T14" fmla="*/ 714 w 971"/>
                <a:gd name="T15" fmla="*/ 146 h 971"/>
                <a:gd name="T16" fmla="*/ 700 w 971"/>
                <a:gd name="T17" fmla="*/ 50 h 971"/>
                <a:gd name="T18" fmla="*/ 606 w 971"/>
                <a:gd name="T19" fmla="*/ 95 h 971"/>
                <a:gd name="T20" fmla="*/ 545 w 971"/>
                <a:gd name="T21" fmla="*/ 81 h 971"/>
                <a:gd name="T22" fmla="*/ 485 w 971"/>
                <a:gd name="T23" fmla="*/ 0 h 971"/>
                <a:gd name="T24" fmla="*/ 425 w 971"/>
                <a:gd name="T25" fmla="*/ 80 h 971"/>
                <a:gd name="T26" fmla="*/ 350 w 971"/>
                <a:gd name="T27" fmla="*/ 19 h 971"/>
                <a:gd name="T28" fmla="*/ 311 w 971"/>
                <a:gd name="T29" fmla="*/ 115 h 971"/>
                <a:gd name="T30" fmla="*/ 256 w 971"/>
                <a:gd name="T31" fmla="*/ 146 h 971"/>
                <a:gd name="T32" fmla="*/ 157 w 971"/>
                <a:gd name="T33" fmla="*/ 126 h 971"/>
                <a:gd name="T34" fmla="*/ 167 w 971"/>
                <a:gd name="T35" fmla="*/ 226 h 971"/>
                <a:gd name="T36" fmla="*/ 70 w 971"/>
                <a:gd name="T37" fmla="*/ 232 h 971"/>
                <a:gd name="T38" fmla="*/ 106 w 971"/>
                <a:gd name="T39" fmla="*/ 329 h 971"/>
                <a:gd name="T40" fmla="*/ 86 w 971"/>
                <a:gd name="T41" fmla="*/ 389 h 971"/>
                <a:gd name="T42" fmla="*/ 0 w 971"/>
                <a:gd name="T43" fmla="*/ 441 h 971"/>
                <a:gd name="T44" fmla="*/ 75 w 971"/>
                <a:gd name="T45" fmla="*/ 508 h 971"/>
                <a:gd name="T46" fmla="*/ 6 w 971"/>
                <a:gd name="T47" fmla="*/ 577 h 971"/>
                <a:gd name="T48" fmla="*/ 98 w 971"/>
                <a:gd name="T49" fmla="*/ 625 h 971"/>
                <a:gd name="T50" fmla="*/ 124 w 971"/>
                <a:gd name="T51" fmla="*/ 683 h 971"/>
                <a:gd name="T52" fmla="*/ 96 w 971"/>
                <a:gd name="T53" fmla="*/ 779 h 971"/>
                <a:gd name="T54" fmla="*/ 196 w 971"/>
                <a:gd name="T55" fmla="*/ 778 h 971"/>
                <a:gd name="T56" fmla="*/ 192 w 971"/>
                <a:gd name="T57" fmla="*/ 876 h 971"/>
                <a:gd name="T58" fmla="*/ 293 w 971"/>
                <a:gd name="T59" fmla="*/ 849 h 971"/>
                <a:gd name="T60" fmla="*/ 351 w 971"/>
                <a:gd name="T61" fmla="*/ 874 h 971"/>
                <a:gd name="T62" fmla="*/ 394 w 971"/>
                <a:gd name="T63" fmla="*/ 965 h 971"/>
                <a:gd name="T64" fmla="*/ 468 w 971"/>
                <a:gd name="T65" fmla="*/ 896 h 971"/>
                <a:gd name="T66" fmla="*/ 531 w 971"/>
                <a:gd name="T67" fmla="*/ 971 h 971"/>
                <a:gd name="T68" fmla="*/ 587 w 971"/>
                <a:gd name="T69" fmla="*/ 884 h 971"/>
                <a:gd name="T70" fmla="*/ 647 w 971"/>
                <a:gd name="T71" fmla="*/ 863 h 971"/>
                <a:gd name="T72" fmla="*/ 740 w 971"/>
                <a:gd name="T73" fmla="*/ 900 h 971"/>
                <a:gd name="T74" fmla="*/ 748 w 971"/>
                <a:gd name="T75" fmla="*/ 800 h 971"/>
                <a:gd name="T76" fmla="*/ 845 w 971"/>
                <a:gd name="T77" fmla="*/ 813 h 971"/>
                <a:gd name="T78" fmla="*/ 828 w 971"/>
                <a:gd name="T79" fmla="*/ 711 h 971"/>
                <a:gd name="T80" fmla="*/ 858 w 971"/>
                <a:gd name="T81" fmla="*/ 655 h 971"/>
                <a:gd name="T82" fmla="*/ 952 w 971"/>
                <a:gd name="T83" fmla="*/ 620 h 971"/>
                <a:gd name="T84" fmla="*/ 891 w 971"/>
                <a:gd name="T85" fmla="*/ 541 h 971"/>
                <a:gd name="T86" fmla="*/ 766 w 971"/>
                <a:gd name="T87" fmla="*/ 641 h 971"/>
                <a:gd name="T88" fmla="*/ 588 w 971"/>
                <a:gd name="T89" fmla="*/ 790 h 971"/>
                <a:gd name="T90" fmla="*/ 357 w 971"/>
                <a:gd name="T91" fmla="*/ 781 h 971"/>
                <a:gd name="T92" fmla="*/ 191 w 971"/>
                <a:gd name="T93" fmla="*/ 618 h 971"/>
                <a:gd name="T94" fmla="*/ 179 w 971"/>
                <a:gd name="T95" fmla="*/ 386 h 971"/>
                <a:gd name="T96" fmla="*/ 326 w 971"/>
                <a:gd name="T97" fmla="*/ 207 h 971"/>
                <a:gd name="T98" fmla="*/ 556 w 971"/>
                <a:gd name="T99" fmla="*/ 173 h 971"/>
                <a:gd name="T100" fmla="*/ 748 w 971"/>
                <a:gd name="T101" fmla="*/ 303 h 971"/>
                <a:gd name="T102" fmla="*/ 803 w 971"/>
                <a:gd name="T103" fmla="*/ 529 h 9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71" h="971">
                  <a:moveTo>
                    <a:pt x="891" y="541"/>
                  </a:moveTo>
                  <a:cubicBezTo>
                    <a:pt x="893" y="530"/>
                    <a:pt x="893" y="520"/>
                    <a:pt x="894" y="509"/>
                  </a:cubicBezTo>
                  <a:cubicBezTo>
                    <a:pt x="920" y="502"/>
                    <a:pt x="946" y="494"/>
                    <a:pt x="971" y="485"/>
                  </a:cubicBezTo>
                  <a:cubicBezTo>
                    <a:pt x="971" y="470"/>
                    <a:pt x="970" y="456"/>
                    <a:pt x="969" y="442"/>
                  </a:cubicBezTo>
                  <a:cubicBezTo>
                    <a:pt x="942" y="433"/>
                    <a:pt x="916" y="426"/>
                    <a:pt x="889" y="421"/>
                  </a:cubicBezTo>
                  <a:cubicBezTo>
                    <a:pt x="888" y="411"/>
                    <a:pt x="885" y="400"/>
                    <a:pt x="883" y="390"/>
                  </a:cubicBezTo>
                  <a:cubicBezTo>
                    <a:pt x="880" y="380"/>
                    <a:pt x="878" y="370"/>
                    <a:pt x="874" y="360"/>
                  </a:cubicBezTo>
                  <a:cubicBezTo>
                    <a:pt x="896" y="344"/>
                    <a:pt x="917" y="327"/>
                    <a:pt x="938" y="309"/>
                  </a:cubicBezTo>
                  <a:cubicBezTo>
                    <a:pt x="932" y="296"/>
                    <a:pt x="927" y="283"/>
                    <a:pt x="920" y="270"/>
                  </a:cubicBezTo>
                  <a:cubicBezTo>
                    <a:pt x="893" y="271"/>
                    <a:pt x="865" y="274"/>
                    <a:pt x="838" y="279"/>
                  </a:cubicBezTo>
                  <a:cubicBezTo>
                    <a:pt x="833" y="270"/>
                    <a:pt x="828" y="261"/>
                    <a:pt x="821" y="252"/>
                  </a:cubicBezTo>
                  <a:cubicBezTo>
                    <a:pt x="816" y="244"/>
                    <a:pt x="809" y="235"/>
                    <a:pt x="802" y="227"/>
                  </a:cubicBezTo>
                  <a:cubicBezTo>
                    <a:pt x="817" y="205"/>
                    <a:pt x="831" y="181"/>
                    <a:pt x="843" y="157"/>
                  </a:cubicBezTo>
                  <a:cubicBezTo>
                    <a:pt x="833" y="147"/>
                    <a:pt x="823" y="137"/>
                    <a:pt x="813" y="127"/>
                  </a:cubicBezTo>
                  <a:cubicBezTo>
                    <a:pt x="787" y="139"/>
                    <a:pt x="763" y="151"/>
                    <a:pt x="740" y="165"/>
                  </a:cubicBezTo>
                  <a:cubicBezTo>
                    <a:pt x="731" y="159"/>
                    <a:pt x="723" y="153"/>
                    <a:pt x="714" y="146"/>
                  </a:cubicBezTo>
                  <a:cubicBezTo>
                    <a:pt x="705" y="141"/>
                    <a:pt x="696" y="135"/>
                    <a:pt x="687" y="130"/>
                  </a:cubicBezTo>
                  <a:cubicBezTo>
                    <a:pt x="693" y="104"/>
                    <a:pt x="697" y="77"/>
                    <a:pt x="700" y="50"/>
                  </a:cubicBezTo>
                  <a:cubicBezTo>
                    <a:pt x="687" y="44"/>
                    <a:pt x="674" y="38"/>
                    <a:pt x="661" y="33"/>
                  </a:cubicBezTo>
                  <a:cubicBezTo>
                    <a:pt x="641" y="52"/>
                    <a:pt x="623" y="73"/>
                    <a:pt x="606" y="95"/>
                  </a:cubicBezTo>
                  <a:cubicBezTo>
                    <a:pt x="596" y="92"/>
                    <a:pt x="586" y="89"/>
                    <a:pt x="576" y="86"/>
                  </a:cubicBezTo>
                  <a:cubicBezTo>
                    <a:pt x="566" y="84"/>
                    <a:pt x="555" y="82"/>
                    <a:pt x="545" y="81"/>
                  </a:cubicBezTo>
                  <a:cubicBezTo>
                    <a:pt x="541" y="54"/>
                    <a:pt x="535" y="28"/>
                    <a:pt x="528" y="2"/>
                  </a:cubicBezTo>
                  <a:cubicBezTo>
                    <a:pt x="513" y="0"/>
                    <a:pt x="499" y="0"/>
                    <a:pt x="485" y="0"/>
                  </a:cubicBezTo>
                  <a:cubicBezTo>
                    <a:pt x="474" y="25"/>
                    <a:pt x="464" y="51"/>
                    <a:pt x="457" y="77"/>
                  </a:cubicBezTo>
                  <a:cubicBezTo>
                    <a:pt x="446" y="78"/>
                    <a:pt x="436" y="79"/>
                    <a:pt x="425" y="80"/>
                  </a:cubicBezTo>
                  <a:cubicBezTo>
                    <a:pt x="415" y="82"/>
                    <a:pt x="404" y="84"/>
                    <a:pt x="394" y="86"/>
                  </a:cubicBezTo>
                  <a:cubicBezTo>
                    <a:pt x="381" y="63"/>
                    <a:pt x="366" y="41"/>
                    <a:pt x="350" y="19"/>
                  </a:cubicBezTo>
                  <a:cubicBezTo>
                    <a:pt x="336" y="23"/>
                    <a:pt x="322" y="27"/>
                    <a:pt x="309" y="32"/>
                  </a:cubicBezTo>
                  <a:cubicBezTo>
                    <a:pt x="308" y="60"/>
                    <a:pt x="309" y="88"/>
                    <a:pt x="311" y="115"/>
                  </a:cubicBezTo>
                  <a:cubicBezTo>
                    <a:pt x="301" y="119"/>
                    <a:pt x="292" y="124"/>
                    <a:pt x="283" y="129"/>
                  </a:cubicBezTo>
                  <a:cubicBezTo>
                    <a:pt x="273" y="134"/>
                    <a:pt x="264" y="140"/>
                    <a:pt x="256" y="146"/>
                  </a:cubicBezTo>
                  <a:cubicBezTo>
                    <a:pt x="235" y="129"/>
                    <a:pt x="213" y="113"/>
                    <a:pt x="190" y="99"/>
                  </a:cubicBezTo>
                  <a:cubicBezTo>
                    <a:pt x="178" y="108"/>
                    <a:pt x="167" y="117"/>
                    <a:pt x="157" y="126"/>
                  </a:cubicBezTo>
                  <a:cubicBezTo>
                    <a:pt x="166" y="153"/>
                    <a:pt x="176" y="178"/>
                    <a:pt x="188" y="203"/>
                  </a:cubicBezTo>
                  <a:cubicBezTo>
                    <a:pt x="181" y="210"/>
                    <a:pt x="174" y="218"/>
                    <a:pt x="167" y="226"/>
                  </a:cubicBezTo>
                  <a:cubicBezTo>
                    <a:pt x="161" y="235"/>
                    <a:pt x="154" y="243"/>
                    <a:pt x="148" y="252"/>
                  </a:cubicBezTo>
                  <a:cubicBezTo>
                    <a:pt x="122" y="243"/>
                    <a:pt x="97" y="237"/>
                    <a:pt x="70" y="232"/>
                  </a:cubicBezTo>
                  <a:cubicBezTo>
                    <a:pt x="62" y="244"/>
                    <a:pt x="55" y="256"/>
                    <a:pt x="49" y="269"/>
                  </a:cubicBezTo>
                  <a:cubicBezTo>
                    <a:pt x="67" y="290"/>
                    <a:pt x="86" y="310"/>
                    <a:pt x="106" y="329"/>
                  </a:cubicBezTo>
                  <a:cubicBezTo>
                    <a:pt x="102" y="339"/>
                    <a:pt x="98" y="348"/>
                    <a:pt x="95" y="358"/>
                  </a:cubicBezTo>
                  <a:cubicBezTo>
                    <a:pt x="91" y="369"/>
                    <a:pt x="88" y="379"/>
                    <a:pt x="86" y="389"/>
                  </a:cubicBezTo>
                  <a:cubicBezTo>
                    <a:pt x="59" y="391"/>
                    <a:pt x="32" y="394"/>
                    <a:pt x="6" y="399"/>
                  </a:cubicBezTo>
                  <a:cubicBezTo>
                    <a:pt x="3" y="413"/>
                    <a:pt x="1" y="427"/>
                    <a:pt x="0" y="441"/>
                  </a:cubicBezTo>
                  <a:cubicBezTo>
                    <a:pt x="24" y="454"/>
                    <a:pt x="49" y="466"/>
                    <a:pt x="74" y="476"/>
                  </a:cubicBezTo>
                  <a:cubicBezTo>
                    <a:pt x="74" y="487"/>
                    <a:pt x="74" y="497"/>
                    <a:pt x="75" y="508"/>
                  </a:cubicBezTo>
                  <a:cubicBezTo>
                    <a:pt x="75" y="518"/>
                    <a:pt x="76" y="529"/>
                    <a:pt x="78" y="539"/>
                  </a:cubicBezTo>
                  <a:cubicBezTo>
                    <a:pt x="53" y="551"/>
                    <a:pt x="30" y="563"/>
                    <a:pt x="6" y="577"/>
                  </a:cubicBezTo>
                  <a:cubicBezTo>
                    <a:pt x="9" y="591"/>
                    <a:pt x="12" y="605"/>
                    <a:pt x="16" y="619"/>
                  </a:cubicBezTo>
                  <a:cubicBezTo>
                    <a:pt x="44" y="623"/>
                    <a:pt x="71" y="625"/>
                    <a:pt x="98" y="625"/>
                  </a:cubicBezTo>
                  <a:cubicBezTo>
                    <a:pt x="102" y="635"/>
                    <a:pt x="106" y="645"/>
                    <a:pt x="110" y="654"/>
                  </a:cubicBezTo>
                  <a:cubicBezTo>
                    <a:pt x="114" y="664"/>
                    <a:pt x="119" y="674"/>
                    <a:pt x="124" y="683"/>
                  </a:cubicBezTo>
                  <a:cubicBezTo>
                    <a:pt x="106" y="702"/>
                    <a:pt x="88" y="723"/>
                    <a:pt x="71" y="744"/>
                  </a:cubicBezTo>
                  <a:cubicBezTo>
                    <a:pt x="79" y="756"/>
                    <a:pt x="87" y="768"/>
                    <a:pt x="96" y="779"/>
                  </a:cubicBezTo>
                  <a:cubicBezTo>
                    <a:pt x="123" y="773"/>
                    <a:pt x="149" y="765"/>
                    <a:pt x="174" y="755"/>
                  </a:cubicBezTo>
                  <a:cubicBezTo>
                    <a:pt x="181" y="763"/>
                    <a:pt x="189" y="771"/>
                    <a:pt x="196" y="778"/>
                  </a:cubicBezTo>
                  <a:cubicBezTo>
                    <a:pt x="204" y="786"/>
                    <a:pt x="211" y="793"/>
                    <a:pt x="220" y="800"/>
                  </a:cubicBezTo>
                  <a:cubicBezTo>
                    <a:pt x="209" y="824"/>
                    <a:pt x="200" y="850"/>
                    <a:pt x="192" y="876"/>
                  </a:cubicBezTo>
                  <a:cubicBezTo>
                    <a:pt x="204" y="884"/>
                    <a:pt x="216" y="892"/>
                    <a:pt x="228" y="900"/>
                  </a:cubicBezTo>
                  <a:cubicBezTo>
                    <a:pt x="251" y="884"/>
                    <a:pt x="272" y="867"/>
                    <a:pt x="293" y="849"/>
                  </a:cubicBezTo>
                  <a:cubicBezTo>
                    <a:pt x="302" y="854"/>
                    <a:pt x="311" y="858"/>
                    <a:pt x="321" y="863"/>
                  </a:cubicBezTo>
                  <a:cubicBezTo>
                    <a:pt x="331" y="867"/>
                    <a:pt x="341" y="871"/>
                    <a:pt x="351" y="874"/>
                  </a:cubicBezTo>
                  <a:cubicBezTo>
                    <a:pt x="350" y="901"/>
                    <a:pt x="351" y="928"/>
                    <a:pt x="353" y="955"/>
                  </a:cubicBezTo>
                  <a:cubicBezTo>
                    <a:pt x="366" y="959"/>
                    <a:pt x="380" y="962"/>
                    <a:pt x="394" y="965"/>
                  </a:cubicBezTo>
                  <a:cubicBezTo>
                    <a:pt x="410" y="942"/>
                    <a:pt x="424" y="918"/>
                    <a:pt x="436" y="894"/>
                  </a:cubicBezTo>
                  <a:cubicBezTo>
                    <a:pt x="447" y="895"/>
                    <a:pt x="457" y="896"/>
                    <a:pt x="468" y="896"/>
                  </a:cubicBezTo>
                  <a:cubicBezTo>
                    <a:pt x="479" y="897"/>
                    <a:pt x="489" y="897"/>
                    <a:pt x="500" y="896"/>
                  </a:cubicBezTo>
                  <a:cubicBezTo>
                    <a:pt x="509" y="921"/>
                    <a:pt x="519" y="947"/>
                    <a:pt x="531" y="971"/>
                  </a:cubicBezTo>
                  <a:cubicBezTo>
                    <a:pt x="545" y="969"/>
                    <a:pt x="559" y="967"/>
                    <a:pt x="573" y="965"/>
                  </a:cubicBezTo>
                  <a:cubicBezTo>
                    <a:pt x="580" y="937"/>
                    <a:pt x="584" y="911"/>
                    <a:pt x="587" y="884"/>
                  </a:cubicBezTo>
                  <a:cubicBezTo>
                    <a:pt x="597" y="881"/>
                    <a:pt x="607" y="878"/>
                    <a:pt x="617" y="875"/>
                  </a:cubicBezTo>
                  <a:cubicBezTo>
                    <a:pt x="627" y="871"/>
                    <a:pt x="637" y="867"/>
                    <a:pt x="647" y="863"/>
                  </a:cubicBezTo>
                  <a:cubicBezTo>
                    <a:pt x="664" y="883"/>
                    <a:pt x="683" y="903"/>
                    <a:pt x="703" y="921"/>
                  </a:cubicBezTo>
                  <a:cubicBezTo>
                    <a:pt x="716" y="915"/>
                    <a:pt x="728" y="908"/>
                    <a:pt x="740" y="900"/>
                  </a:cubicBezTo>
                  <a:cubicBezTo>
                    <a:pt x="736" y="873"/>
                    <a:pt x="731" y="846"/>
                    <a:pt x="723" y="820"/>
                  </a:cubicBezTo>
                  <a:cubicBezTo>
                    <a:pt x="732" y="814"/>
                    <a:pt x="740" y="807"/>
                    <a:pt x="748" y="800"/>
                  </a:cubicBezTo>
                  <a:cubicBezTo>
                    <a:pt x="757" y="794"/>
                    <a:pt x="764" y="786"/>
                    <a:pt x="772" y="779"/>
                  </a:cubicBezTo>
                  <a:cubicBezTo>
                    <a:pt x="795" y="792"/>
                    <a:pt x="820" y="803"/>
                    <a:pt x="845" y="813"/>
                  </a:cubicBezTo>
                  <a:cubicBezTo>
                    <a:pt x="855" y="802"/>
                    <a:pt x="864" y="791"/>
                    <a:pt x="872" y="780"/>
                  </a:cubicBezTo>
                  <a:cubicBezTo>
                    <a:pt x="859" y="756"/>
                    <a:pt x="844" y="733"/>
                    <a:pt x="828" y="711"/>
                  </a:cubicBezTo>
                  <a:cubicBezTo>
                    <a:pt x="834" y="702"/>
                    <a:pt x="839" y="693"/>
                    <a:pt x="844" y="684"/>
                  </a:cubicBezTo>
                  <a:cubicBezTo>
                    <a:pt x="849" y="674"/>
                    <a:pt x="854" y="665"/>
                    <a:pt x="858" y="655"/>
                  </a:cubicBezTo>
                  <a:cubicBezTo>
                    <a:pt x="885" y="659"/>
                    <a:pt x="911" y="660"/>
                    <a:pt x="939" y="661"/>
                  </a:cubicBezTo>
                  <a:cubicBezTo>
                    <a:pt x="944" y="647"/>
                    <a:pt x="948" y="634"/>
                    <a:pt x="952" y="620"/>
                  </a:cubicBezTo>
                  <a:cubicBezTo>
                    <a:pt x="931" y="602"/>
                    <a:pt x="908" y="586"/>
                    <a:pt x="886" y="572"/>
                  </a:cubicBezTo>
                  <a:cubicBezTo>
                    <a:pt x="888" y="561"/>
                    <a:pt x="890" y="551"/>
                    <a:pt x="891" y="541"/>
                  </a:cubicBezTo>
                  <a:close/>
                  <a:moveTo>
                    <a:pt x="803" y="529"/>
                  </a:moveTo>
                  <a:cubicBezTo>
                    <a:pt x="798" y="568"/>
                    <a:pt x="785" y="606"/>
                    <a:pt x="766" y="641"/>
                  </a:cubicBezTo>
                  <a:cubicBezTo>
                    <a:pt x="747" y="676"/>
                    <a:pt x="721" y="707"/>
                    <a:pt x="691" y="732"/>
                  </a:cubicBezTo>
                  <a:cubicBezTo>
                    <a:pt x="661" y="758"/>
                    <a:pt x="626" y="778"/>
                    <a:pt x="588" y="790"/>
                  </a:cubicBezTo>
                  <a:cubicBezTo>
                    <a:pt x="551" y="803"/>
                    <a:pt x="511" y="809"/>
                    <a:pt x="472" y="807"/>
                  </a:cubicBezTo>
                  <a:cubicBezTo>
                    <a:pt x="432" y="806"/>
                    <a:pt x="393" y="797"/>
                    <a:pt x="357" y="781"/>
                  </a:cubicBezTo>
                  <a:cubicBezTo>
                    <a:pt x="320" y="765"/>
                    <a:pt x="287" y="743"/>
                    <a:pt x="259" y="715"/>
                  </a:cubicBezTo>
                  <a:cubicBezTo>
                    <a:pt x="230" y="687"/>
                    <a:pt x="207" y="654"/>
                    <a:pt x="191" y="618"/>
                  </a:cubicBezTo>
                  <a:cubicBezTo>
                    <a:pt x="175" y="582"/>
                    <a:pt x="166" y="543"/>
                    <a:pt x="164" y="503"/>
                  </a:cubicBezTo>
                  <a:cubicBezTo>
                    <a:pt x="161" y="464"/>
                    <a:pt x="167" y="424"/>
                    <a:pt x="179" y="386"/>
                  </a:cubicBezTo>
                  <a:cubicBezTo>
                    <a:pt x="191" y="349"/>
                    <a:pt x="211" y="313"/>
                    <a:pt x="236" y="283"/>
                  </a:cubicBezTo>
                  <a:cubicBezTo>
                    <a:pt x="261" y="252"/>
                    <a:pt x="292" y="226"/>
                    <a:pt x="326" y="207"/>
                  </a:cubicBezTo>
                  <a:cubicBezTo>
                    <a:pt x="361" y="187"/>
                    <a:pt x="399" y="174"/>
                    <a:pt x="438" y="168"/>
                  </a:cubicBezTo>
                  <a:cubicBezTo>
                    <a:pt x="477" y="163"/>
                    <a:pt x="517" y="164"/>
                    <a:pt x="556" y="173"/>
                  </a:cubicBezTo>
                  <a:cubicBezTo>
                    <a:pt x="594" y="182"/>
                    <a:pt x="632" y="198"/>
                    <a:pt x="664" y="220"/>
                  </a:cubicBezTo>
                  <a:cubicBezTo>
                    <a:pt x="697" y="242"/>
                    <a:pt x="726" y="271"/>
                    <a:pt x="748" y="303"/>
                  </a:cubicBezTo>
                  <a:cubicBezTo>
                    <a:pt x="771" y="336"/>
                    <a:pt x="787" y="372"/>
                    <a:pt x="797" y="411"/>
                  </a:cubicBezTo>
                  <a:cubicBezTo>
                    <a:pt x="806" y="450"/>
                    <a:pt x="808" y="490"/>
                    <a:pt x="803" y="52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34" name="TextBox 47"/>
            <p:cNvSpPr txBox="1"/>
            <p:nvPr/>
          </p:nvSpPr>
          <p:spPr>
            <a:xfrm>
              <a:off x="1534964" y="1925753"/>
              <a:ext cx="749230" cy="2863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400" dirty="0">
                  <a:solidFill>
                    <a:schemeClr val="accent3">
                      <a:lumMod val="75000"/>
                    </a:schemeClr>
                  </a:solidFill>
                  <a:cs typeface="+mn-ea"/>
                  <a:sym typeface="+mn-lt"/>
                </a:rPr>
                <a:t>有机磷农药</a:t>
              </a:r>
              <a:endParaRPr lang="en-US" sz="2400" dirty="0">
                <a:solidFill>
                  <a:schemeClr val="accent3">
                    <a:lumMod val="75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44" name="文本框 48"/>
          <p:cNvSpPr txBox="1"/>
          <p:nvPr/>
        </p:nvSpPr>
        <p:spPr bwMode="auto">
          <a:xfrm>
            <a:off x="798496" y="294164"/>
            <a:ext cx="1888067" cy="632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9pPr>
          </a:lstStyle>
          <a:p>
            <a:pPr>
              <a:lnSpc>
                <a:spcPct val="120000"/>
              </a:lnSpc>
              <a:defRPr/>
            </a:pPr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案例概述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46" name="直接连接符 45"/>
          <p:cNvCxnSpPr/>
          <p:nvPr/>
        </p:nvCxnSpPr>
        <p:spPr>
          <a:xfrm>
            <a:off x="670718" y="957524"/>
            <a:ext cx="10850563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图片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3007" y="2224630"/>
            <a:ext cx="3975343" cy="27435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conveyor dir="l"/>
      </p:transition>
    </mc:Choice>
    <mc:Fallback>
      <p:transition spd="slow" advClick="0" advTm="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ounded Rectangle 5"/>
          <p:cNvSpPr/>
          <p:nvPr/>
        </p:nvSpPr>
        <p:spPr>
          <a:xfrm>
            <a:off x="914971" y="2723208"/>
            <a:ext cx="400910" cy="407695"/>
          </a:xfrm>
          <a:prstGeom prst="roundRect">
            <a:avLst>
              <a:gd name="adj" fmla="val 50000"/>
            </a:avLst>
          </a:prstGeom>
          <a:solidFill>
            <a:srgbClr val="323F4F"/>
          </a:solidFill>
          <a:ln w="9525">
            <a:noFill/>
          </a:ln>
          <a:effectLst>
            <a:outerShdw blurRad="508000" dist="596900" dir="3600000" sx="89000" sy="89000" algn="tl" rotWithShape="0">
              <a:schemeClr val="bg1">
                <a:lumMod val="50000"/>
                <a:alpha val="2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1" rIns="91440" bIns="45721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 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3" name="Rounded Rectangle 34"/>
          <p:cNvSpPr/>
          <p:nvPr/>
        </p:nvSpPr>
        <p:spPr>
          <a:xfrm>
            <a:off x="7369838" y="2552932"/>
            <a:ext cx="400910" cy="407696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9525">
            <a:noFill/>
          </a:ln>
          <a:effectLst>
            <a:outerShdw blurRad="508000" dist="596900" dir="3600000" sx="89000" sy="89000" algn="tl" rotWithShape="0">
              <a:schemeClr val="bg1">
                <a:lumMod val="50000"/>
                <a:alpha val="2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1" rIns="91440" bIns="45721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 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9" name="Text Placeholder 7"/>
          <p:cNvSpPr txBox="1"/>
          <p:nvPr/>
        </p:nvSpPr>
        <p:spPr>
          <a:xfrm>
            <a:off x="4488743" y="4773553"/>
            <a:ext cx="550019" cy="407460"/>
          </a:xfrm>
          <a:prstGeom prst="rect">
            <a:avLst/>
          </a:prstGeom>
          <a:noFill/>
        </p:spPr>
        <p:txBody>
          <a:bodyPr vert="horz" lIns="0" tIns="138512" rIns="0" bIns="138512" anchor="ctr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50" b="0" kern="1200">
                <a:solidFill>
                  <a:schemeClr val="bg1"/>
                </a:solidFill>
                <a:latin typeface="FontAwesome Regular"/>
                <a:ea typeface="+mn-ea"/>
                <a:cs typeface="FontAwesome Regular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s-ES_tradnl" sz="2000" dirty="0">
                <a:latin typeface="+mn-lt"/>
                <a:cs typeface="+mn-ea"/>
                <a:sym typeface="+mn-lt"/>
              </a:rPr>
              <a:t>03</a:t>
            </a:r>
            <a:endParaRPr lang="es-ES_tradnl" sz="2000" dirty="0">
              <a:latin typeface="+mn-lt"/>
              <a:cs typeface="+mn-ea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-263751" y="983684"/>
            <a:ext cx="12332620" cy="1094431"/>
            <a:chOff x="756715" y="1263580"/>
            <a:chExt cx="5998834" cy="333360"/>
          </a:xfrm>
        </p:grpSpPr>
        <p:sp>
          <p:nvSpPr>
            <p:cNvPr id="91" name="TextBox 7"/>
            <p:cNvSpPr txBox="1"/>
            <p:nvPr/>
          </p:nvSpPr>
          <p:spPr>
            <a:xfrm>
              <a:off x="756715" y="1491983"/>
              <a:ext cx="2304061" cy="104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150000"/>
                </a:lnSpc>
              </a:pP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5" name="TextBox 8"/>
            <p:cNvSpPr txBox="1"/>
            <p:nvPr/>
          </p:nvSpPr>
          <p:spPr>
            <a:xfrm>
              <a:off x="812270" y="1263580"/>
              <a:ext cx="5943279" cy="123356"/>
            </a:xfrm>
            <a:prstGeom prst="rect">
              <a:avLst/>
            </a:prstGeom>
            <a:noFill/>
          </p:spPr>
          <p:txBody>
            <a:bodyPr wrap="square" tIns="0" bIns="0" rtlCol="0" anchor="t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120000"/>
                </a:lnSpc>
              </a:pPr>
              <a:r>
                <a:rPr lang="zh-CN" altLang="en-US" sz="24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</a:rPr>
                <a:t>有机磷农药的致病性主要体现在其对人体的多个系统产生毒性作用，多在</a:t>
              </a:r>
              <a:r>
                <a:rPr lang="en-US" altLang="zh-CN" sz="24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</a:rPr>
                <a:t>12h</a:t>
              </a:r>
              <a:r>
                <a:rPr lang="zh-CN" altLang="en-US" sz="24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</a:rPr>
                <a:t>内发病。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47" name="文本框 48"/>
          <p:cNvSpPr txBox="1"/>
          <p:nvPr/>
        </p:nvSpPr>
        <p:spPr bwMode="auto">
          <a:xfrm>
            <a:off x="669924" y="336176"/>
            <a:ext cx="5517525" cy="632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9pPr>
          </a:lstStyle>
          <a:p>
            <a:pPr>
              <a:lnSpc>
                <a:spcPct val="120000"/>
              </a:lnSpc>
              <a:defRPr/>
            </a:pPr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有机磷农药的致病性以及危害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49" name="直接连接符 48"/>
          <p:cNvCxnSpPr/>
          <p:nvPr/>
        </p:nvCxnSpPr>
        <p:spPr>
          <a:xfrm>
            <a:off x="422754" y="889434"/>
            <a:ext cx="10850563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1407942" y="2637429"/>
            <a:ext cx="401307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 i="0" dirty="0">
                <a:solidFill>
                  <a:srgbClr val="333333"/>
                </a:solidFill>
                <a:effectLst/>
                <a:latin typeface="-apple-system"/>
              </a:rPr>
              <a:t>神经系统</a:t>
            </a:r>
            <a:endParaRPr lang="en-US" altLang="zh-CN" sz="3200" b="1" i="0" dirty="0">
              <a:solidFill>
                <a:srgbClr val="333333"/>
              </a:solidFill>
              <a:effectLst/>
              <a:latin typeface="-apple-system"/>
            </a:endParaRPr>
          </a:p>
          <a:p>
            <a:r>
              <a:rPr lang="zh-CN" altLang="en-US" sz="3200" b="1" i="0" dirty="0">
                <a:solidFill>
                  <a:srgbClr val="333333"/>
                </a:solidFill>
                <a:effectLst/>
                <a:latin typeface="-apple-system"/>
              </a:rPr>
              <a:t>呼吸系统</a:t>
            </a:r>
            <a:endParaRPr lang="en-US" altLang="zh-CN" sz="3200" b="1" dirty="0">
              <a:solidFill>
                <a:srgbClr val="333333"/>
              </a:solidFill>
              <a:latin typeface="-apple-system"/>
            </a:endParaRPr>
          </a:p>
          <a:p>
            <a:r>
              <a:rPr lang="zh-CN" altLang="en-US" sz="3200" b="1" i="0" dirty="0">
                <a:solidFill>
                  <a:srgbClr val="333333"/>
                </a:solidFill>
                <a:effectLst/>
                <a:latin typeface="-apple-system"/>
              </a:rPr>
              <a:t>消化系统</a:t>
            </a:r>
            <a:endParaRPr lang="en-US" altLang="zh-CN" sz="3200" b="1" i="0" dirty="0">
              <a:solidFill>
                <a:srgbClr val="333333"/>
              </a:solidFill>
              <a:effectLst/>
              <a:latin typeface="-apple-system"/>
            </a:endParaRPr>
          </a:p>
          <a:p>
            <a:r>
              <a:rPr lang="zh-CN" altLang="en-US" sz="3200" b="1" i="0" dirty="0">
                <a:solidFill>
                  <a:srgbClr val="333333"/>
                </a:solidFill>
                <a:effectLst/>
                <a:latin typeface="-apple-system"/>
              </a:rPr>
              <a:t>肝脏和肾脏功能等</a:t>
            </a:r>
            <a:endParaRPr lang="zh-CN" altLang="en-US" sz="3200" dirty="0"/>
          </a:p>
        </p:txBody>
      </p:sp>
      <p:sp>
        <p:nvSpPr>
          <p:cNvPr id="12" name="Rounded Rectangle 5"/>
          <p:cNvSpPr/>
          <p:nvPr/>
        </p:nvSpPr>
        <p:spPr>
          <a:xfrm>
            <a:off x="920782" y="3225152"/>
            <a:ext cx="400910" cy="407695"/>
          </a:xfrm>
          <a:prstGeom prst="roundRect">
            <a:avLst>
              <a:gd name="adj" fmla="val 50000"/>
            </a:avLst>
          </a:prstGeom>
          <a:solidFill>
            <a:srgbClr val="323F4F"/>
          </a:solidFill>
          <a:ln w="9525">
            <a:noFill/>
          </a:ln>
          <a:effectLst>
            <a:outerShdw blurRad="508000" dist="596900" dir="3600000" sx="89000" sy="89000" algn="tl" rotWithShape="0">
              <a:schemeClr val="bg1">
                <a:lumMod val="50000"/>
                <a:alpha val="2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1" rIns="91440" bIns="45721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 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3" name="Rounded Rectangle 34"/>
          <p:cNvSpPr/>
          <p:nvPr/>
        </p:nvSpPr>
        <p:spPr>
          <a:xfrm>
            <a:off x="7369838" y="3412953"/>
            <a:ext cx="400910" cy="407696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9525">
            <a:noFill/>
          </a:ln>
          <a:effectLst>
            <a:outerShdw blurRad="508000" dist="596900" dir="3600000" sx="89000" sy="89000" algn="tl" rotWithShape="0">
              <a:schemeClr val="bg1">
                <a:lumMod val="50000"/>
                <a:alpha val="2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1" rIns="91440" bIns="45721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 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4" name="任意多边形 51"/>
          <p:cNvSpPr/>
          <p:nvPr/>
        </p:nvSpPr>
        <p:spPr bwMode="auto">
          <a:xfrm>
            <a:off x="5121192" y="2391468"/>
            <a:ext cx="1836726" cy="2382085"/>
          </a:xfrm>
          <a:custGeom>
            <a:avLst/>
            <a:gdLst>
              <a:gd name="connsiteX0" fmla="*/ 0 w 2046506"/>
              <a:gd name="connsiteY0" fmla="*/ 0 h 2834789"/>
              <a:gd name="connsiteX1" fmla="*/ 1103787 w 2046506"/>
              <a:gd name="connsiteY1" fmla="*/ 0 h 2834789"/>
              <a:gd name="connsiteX2" fmla="*/ 2046505 w 2046506"/>
              <a:gd name="connsiteY2" fmla="*/ 1417394 h 2834789"/>
              <a:gd name="connsiteX3" fmla="*/ 2046506 w 2046506"/>
              <a:gd name="connsiteY3" fmla="*/ 1417394 h 2834789"/>
              <a:gd name="connsiteX4" fmla="*/ 2046506 w 2046506"/>
              <a:gd name="connsiteY4" fmla="*/ 1417395 h 2834789"/>
              <a:gd name="connsiteX5" fmla="*/ 2046506 w 2046506"/>
              <a:gd name="connsiteY5" fmla="*/ 1417395 h 2834789"/>
              <a:gd name="connsiteX6" fmla="*/ 2046505 w 2046506"/>
              <a:gd name="connsiteY6" fmla="*/ 1417395 h 2834789"/>
              <a:gd name="connsiteX7" fmla="*/ 1103787 w 2046506"/>
              <a:gd name="connsiteY7" fmla="*/ 2834789 h 2834789"/>
              <a:gd name="connsiteX8" fmla="*/ 0 w 2046506"/>
              <a:gd name="connsiteY8" fmla="*/ 2834789 h 2834789"/>
              <a:gd name="connsiteX9" fmla="*/ 941772 w 2046506"/>
              <a:gd name="connsiteY9" fmla="*/ 1417395 h 2834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46506" h="2834789">
                <a:moveTo>
                  <a:pt x="0" y="0"/>
                </a:moveTo>
                <a:lnTo>
                  <a:pt x="1103787" y="0"/>
                </a:lnTo>
                <a:lnTo>
                  <a:pt x="2046505" y="1417394"/>
                </a:lnTo>
                <a:lnTo>
                  <a:pt x="2046506" y="1417394"/>
                </a:lnTo>
                <a:lnTo>
                  <a:pt x="2046506" y="1417395"/>
                </a:lnTo>
                <a:lnTo>
                  <a:pt x="2046506" y="1417395"/>
                </a:lnTo>
                <a:lnTo>
                  <a:pt x="2046505" y="1417395"/>
                </a:lnTo>
                <a:lnTo>
                  <a:pt x="1103787" y="2834789"/>
                </a:lnTo>
                <a:lnTo>
                  <a:pt x="0" y="2834789"/>
                </a:lnTo>
                <a:lnTo>
                  <a:pt x="941772" y="1417395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50800" dist="38100" dir="10800000" sx="101000" sy="101000" algn="r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en-US" dirty="0"/>
          </a:p>
        </p:txBody>
      </p:sp>
      <p:sp>
        <p:nvSpPr>
          <p:cNvPr id="17" name="Rounded Rectangle 5"/>
          <p:cNvSpPr/>
          <p:nvPr/>
        </p:nvSpPr>
        <p:spPr>
          <a:xfrm>
            <a:off x="914971" y="4229040"/>
            <a:ext cx="400910" cy="407695"/>
          </a:xfrm>
          <a:prstGeom prst="roundRect">
            <a:avLst>
              <a:gd name="adj" fmla="val 50000"/>
            </a:avLst>
          </a:prstGeom>
          <a:solidFill>
            <a:srgbClr val="323F4F"/>
          </a:solidFill>
          <a:ln w="9525">
            <a:noFill/>
          </a:ln>
          <a:effectLst>
            <a:outerShdw blurRad="508000" dist="596900" dir="3600000" sx="89000" sy="89000" algn="tl" rotWithShape="0">
              <a:schemeClr val="bg1">
                <a:lumMod val="50000"/>
                <a:alpha val="2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1" rIns="91440" bIns="45721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 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8" name="Rounded Rectangle 5"/>
          <p:cNvSpPr/>
          <p:nvPr/>
        </p:nvSpPr>
        <p:spPr>
          <a:xfrm>
            <a:off x="914971" y="3727096"/>
            <a:ext cx="400910" cy="407695"/>
          </a:xfrm>
          <a:prstGeom prst="roundRect">
            <a:avLst>
              <a:gd name="adj" fmla="val 50000"/>
            </a:avLst>
          </a:prstGeom>
          <a:solidFill>
            <a:srgbClr val="323F4F"/>
          </a:solidFill>
          <a:ln w="9525">
            <a:noFill/>
          </a:ln>
          <a:effectLst>
            <a:outerShdw blurRad="508000" dist="596900" dir="3600000" sx="89000" sy="89000" algn="tl" rotWithShape="0">
              <a:schemeClr val="bg1">
                <a:lumMod val="50000"/>
                <a:alpha val="2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1" rIns="91440" bIns="45721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 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9" name="Rounded Rectangle 34"/>
          <p:cNvSpPr/>
          <p:nvPr/>
        </p:nvSpPr>
        <p:spPr>
          <a:xfrm>
            <a:off x="7369838" y="4257009"/>
            <a:ext cx="400910" cy="407696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9525">
            <a:noFill/>
          </a:ln>
          <a:effectLst>
            <a:outerShdw blurRad="508000" dist="596900" dir="3600000" sx="89000" sy="89000" algn="tl" rotWithShape="0">
              <a:schemeClr val="bg1">
                <a:lumMod val="50000"/>
                <a:alpha val="2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1" rIns="91440" bIns="45721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 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7897184" y="2447530"/>
            <a:ext cx="28522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/>
              <a:t>轻度中毒</a:t>
            </a:r>
            <a:endParaRPr lang="zh-CN" altLang="en-US" sz="3200" b="1" dirty="0"/>
          </a:p>
        </p:txBody>
      </p:sp>
      <p:sp>
        <p:nvSpPr>
          <p:cNvPr id="23" name="文本框 22"/>
          <p:cNvSpPr txBox="1"/>
          <p:nvPr/>
        </p:nvSpPr>
        <p:spPr>
          <a:xfrm>
            <a:off x="7897184" y="3263730"/>
            <a:ext cx="28522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/>
              <a:t>中度中毒</a:t>
            </a:r>
            <a:endParaRPr lang="zh-CN" altLang="en-US" sz="3200" b="1" dirty="0"/>
          </a:p>
        </p:txBody>
      </p:sp>
      <p:sp>
        <p:nvSpPr>
          <p:cNvPr id="24" name="文本框 23"/>
          <p:cNvSpPr txBox="1"/>
          <p:nvPr/>
        </p:nvSpPr>
        <p:spPr>
          <a:xfrm>
            <a:off x="7946638" y="4079930"/>
            <a:ext cx="28522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/>
              <a:t>重度中毒</a:t>
            </a:r>
            <a:endParaRPr lang="zh-CN" altLang="en-US" sz="3200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conveyor dir="l"/>
      </p:transition>
    </mc:Choice>
    <mc:Fallback>
      <p:transition spd="slow" advClick="0" advTm="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: 形状 5"/>
          <p:cNvSpPr/>
          <p:nvPr/>
        </p:nvSpPr>
        <p:spPr>
          <a:xfrm>
            <a:off x="1559706" y="0"/>
            <a:ext cx="10632294" cy="6858000"/>
          </a:xfrm>
          <a:custGeom>
            <a:avLst/>
            <a:gdLst>
              <a:gd name="connsiteX0" fmla="*/ 8197497 w 10632294"/>
              <a:gd name="connsiteY0" fmla="*/ 0 h 6858000"/>
              <a:gd name="connsiteX1" fmla="*/ 10632294 w 10632294"/>
              <a:gd name="connsiteY1" fmla="*/ 0 h 6858000"/>
              <a:gd name="connsiteX2" fmla="*/ 10632294 w 10632294"/>
              <a:gd name="connsiteY2" fmla="*/ 6858000 h 6858000"/>
              <a:gd name="connsiteX3" fmla="*/ 371962 w 10632294"/>
              <a:gd name="connsiteY3" fmla="*/ 6858000 h 6858000"/>
              <a:gd name="connsiteX4" fmla="*/ 0 w 10632294"/>
              <a:gd name="connsiteY4" fmla="*/ 6129270 h 6858000"/>
              <a:gd name="connsiteX5" fmla="*/ 4892145 w 10632294"/>
              <a:gd name="connsiteY5" fmla="*/ 6665240 h 6858000"/>
              <a:gd name="connsiteX6" fmla="*/ 8305433 w 10632294"/>
              <a:gd name="connsiteY6" fmla="*/ 29955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32294" h="6858000">
                <a:moveTo>
                  <a:pt x="8197497" y="0"/>
                </a:moveTo>
                <a:lnTo>
                  <a:pt x="10632294" y="0"/>
                </a:lnTo>
                <a:lnTo>
                  <a:pt x="10632294" y="6858000"/>
                </a:lnTo>
                <a:lnTo>
                  <a:pt x="371962" y="6858000"/>
                </a:lnTo>
                <a:lnTo>
                  <a:pt x="0" y="6129270"/>
                </a:lnTo>
                <a:cubicBezTo>
                  <a:pt x="0" y="6129270"/>
                  <a:pt x="1551650" y="7304602"/>
                  <a:pt x="4892145" y="6665240"/>
                </a:cubicBezTo>
                <a:cubicBezTo>
                  <a:pt x="7195673" y="6224776"/>
                  <a:pt x="9452427" y="3767746"/>
                  <a:pt x="8305433" y="299551"/>
                </a:cubicBezTo>
                <a:close/>
              </a:path>
            </a:pathLst>
          </a:custGeom>
          <a:solidFill>
            <a:srgbClr val="323F4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9" name="任意多边形: 形状 6"/>
          <p:cNvSpPr/>
          <p:nvPr/>
        </p:nvSpPr>
        <p:spPr>
          <a:xfrm>
            <a:off x="0" y="2844800"/>
            <a:ext cx="3644453" cy="4013200"/>
          </a:xfrm>
          <a:custGeom>
            <a:avLst/>
            <a:gdLst>
              <a:gd name="connsiteX0" fmla="*/ 0 w 3644453"/>
              <a:gd name="connsiteY0" fmla="*/ 0 h 3321270"/>
              <a:gd name="connsiteX1" fmla="*/ 37555 w 3644453"/>
              <a:gd name="connsiteY1" fmla="*/ 128729 h 3321270"/>
              <a:gd name="connsiteX2" fmla="*/ 3520589 w 3644453"/>
              <a:gd name="connsiteY2" fmla="*/ 3294566 h 3321270"/>
              <a:gd name="connsiteX3" fmla="*/ 3644453 w 3644453"/>
              <a:gd name="connsiteY3" fmla="*/ 3321270 h 3321270"/>
              <a:gd name="connsiteX4" fmla="*/ 0 w 3644453"/>
              <a:gd name="connsiteY4" fmla="*/ 3321270 h 3321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4453" h="3321270">
                <a:moveTo>
                  <a:pt x="0" y="0"/>
                </a:moveTo>
                <a:lnTo>
                  <a:pt x="37555" y="128729"/>
                </a:lnTo>
                <a:cubicBezTo>
                  <a:pt x="406641" y="1301104"/>
                  <a:pt x="1312770" y="2739079"/>
                  <a:pt x="3520589" y="3294566"/>
                </a:cubicBezTo>
                <a:lnTo>
                  <a:pt x="3644453" y="3321270"/>
                </a:lnTo>
                <a:lnTo>
                  <a:pt x="0" y="3321270"/>
                </a:lnTo>
                <a:close/>
              </a:path>
            </a:pathLst>
          </a:custGeom>
          <a:solidFill>
            <a:srgbClr val="FFC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/>
          </a:p>
        </p:txBody>
      </p:sp>
      <p:sp>
        <p:nvSpPr>
          <p:cNvPr id="10" name="任意多边形: 形状 7"/>
          <p:cNvSpPr/>
          <p:nvPr/>
        </p:nvSpPr>
        <p:spPr>
          <a:xfrm>
            <a:off x="8153268" y="1"/>
            <a:ext cx="3410436" cy="6309447"/>
          </a:xfrm>
          <a:custGeom>
            <a:avLst/>
            <a:gdLst>
              <a:gd name="connsiteX0" fmla="*/ 2214109 w 3410436"/>
              <a:gd name="connsiteY0" fmla="*/ 0 h 6309447"/>
              <a:gd name="connsiteX1" fmla="*/ 3394509 w 3410436"/>
              <a:gd name="connsiteY1" fmla="*/ 0 h 6309447"/>
              <a:gd name="connsiteX2" fmla="*/ 3410436 w 3410436"/>
              <a:gd name="connsiteY2" fmla="*/ 975 h 6309447"/>
              <a:gd name="connsiteX3" fmla="*/ 3410436 w 3410436"/>
              <a:gd name="connsiteY3" fmla="*/ 1611924 h 6309447"/>
              <a:gd name="connsiteX4" fmla="*/ 0 w 3410436"/>
              <a:gd name="connsiteY4" fmla="*/ 6309447 h 6309447"/>
              <a:gd name="connsiteX5" fmla="*/ 2224511 w 3410436"/>
              <a:gd name="connsiteY5" fmla="*/ 38548 h 6309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10436" h="6309447">
                <a:moveTo>
                  <a:pt x="2214109" y="0"/>
                </a:moveTo>
                <a:lnTo>
                  <a:pt x="3394509" y="0"/>
                </a:lnTo>
                <a:lnTo>
                  <a:pt x="3410436" y="975"/>
                </a:lnTo>
                <a:lnTo>
                  <a:pt x="3410436" y="1611924"/>
                </a:lnTo>
                <a:cubicBezTo>
                  <a:pt x="3179323" y="4908325"/>
                  <a:pt x="0" y="6309447"/>
                  <a:pt x="0" y="6309447"/>
                </a:cubicBezTo>
                <a:cubicBezTo>
                  <a:pt x="3240214" y="4576005"/>
                  <a:pt x="2408867" y="742159"/>
                  <a:pt x="2224511" y="38548"/>
                </a:cubicBezTo>
                <a:close/>
              </a:path>
            </a:pathLst>
          </a:custGeom>
          <a:solidFill>
            <a:srgbClr val="F3F2F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1" name="任意多边形: 形状 8"/>
          <p:cNvSpPr/>
          <p:nvPr/>
        </p:nvSpPr>
        <p:spPr>
          <a:xfrm>
            <a:off x="8705751" y="0"/>
            <a:ext cx="3064528" cy="6015235"/>
          </a:xfrm>
          <a:custGeom>
            <a:avLst/>
            <a:gdLst>
              <a:gd name="connsiteX0" fmla="*/ 2029724 w 3064528"/>
              <a:gd name="connsiteY0" fmla="*/ 0 h 6015235"/>
              <a:gd name="connsiteX1" fmla="*/ 2981358 w 3064528"/>
              <a:gd name="connsiteY1" fmla="*/ 0 h 6015235"/>
              <a:gd name="connsiteX2" fmla="*/ 3064528 w 3064528"/>
              <a:gd name="connsiteY2" fmla="*/ 1149698 h 6015235"/>
              <a:gd name="connsiteX3" fmla="*/ 0 w 3064528"/>
              <a:gd name="connsiteY3" fmla="*/ 6015235 h 6015235"/>
              <a:gd name="connsiteX4" fmla="*/ 2044844 w 3064528"/>
              <a:gd name="connsiteY4" fmla="*/ 70787 h 6015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4528" h="6015235">
                <a:moveTo>
                  <a:pt x="2029724" y="0"/>
                </a:moveTo>
                <a:lnTo>
                  <a:pt x="2981358" y="0"/>
                </a:lnTo>
                <a:lnTo>
                  <a:pt x="3064528" y="1149698"/>
                </a:lnTo>
                <a:cubicBezTo>
                  <a:pt x="3053125" y="4452942"/>
                  <a:pt x="0" y="6015235"/>
                  <a:pt x="0" y="6015235"/>
                </a:cubicBezTo>
                <a:cubicBezTo>
                  <a:pt x="2572082" y="4444389"/>
                  <a:pt x="2327760" y="1463202"/>
                  <a:pt x="2044844" y="70787"/>
                </a:cubicBezTo>
                <a:close/>
              </a:path>
            </a:pathLst>
          </a:custGeom>
          <a:solidFill>
            <a:srgbClr val="DFDFD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pic>
        <p:nvPicPr>
          <p:cNvPr id="2" name="图片 1" descr="E:\高校\山东农业大学\图片\1.png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9394508" y="6085205"/>
            <a:ext cx="2288540" cy="6242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conveyor dir="l"/>
      </p:transition>
    </mc:Choice>
    <mc:Fallback>
      <p:transition spd="slow" advClick="0" advTm="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文本框 48"/>
          <p:cNvSpPr txBox="1"/>
          <p:nvPr/>
        </p:nvSpPr>
        <p:spPr bwMode="auto">
          <a:xfrm>
            <a:off x="718456" y="392407"/>
            <a:ext cx="63000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9pPr>
          </a:lstStyle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zh-CN" altLang="en-US" sz="2800" kern="100" dirty="0">
                <a:solidFill>
                  <a:srgbClr val="FF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引发有机磷农药中毒的主要食品类别</a:t>
            </a:r>
            <a:endParaRPr lang="zh-CN" altLang="en-US" sz="2800" kern="100" dirty="0">
              <a:solidFill>
                <a:srgbClr val="FF0000"/>
              </a:solidFill>
              <a:effectLst/>
              <a:latin typeface="Calibri" panose="020F0502020204030204"/>
            </a:endParaRPr>
          </a:p>
        </p:txBody>
      </p:sp>
      <p:cxnSp>
        <p:nvCxnSpPr>
          <p:cNvPr id="59" name="直接连接符 58"/>
          <p:cNvCxnSpPr/>
          <p:nvPr/>
        </p:nvCxnSpPr>
        <p:spPr>
          <a:xfrm>
            <a:off x="669924" y="1028700"/>
            <a:ext cx="10850563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847788" y="2238219"/>
            <a:ext cx="9913065" cy="1798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zh-CN" altLang="en-US" sz="2800" kern="1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有机磷农药在很多水果蔬菜种植过程中都会用到，可能被有机磷农药污染的瓜果蔬菜主要有韭菜、芹菜、小白菜、菠菜、生菜、苹果、梨、黄瓜、胡萝卜、冬瓜、南瓜、西葫芦、茄子、萝卜等。</a:t>
            </a:r>
            <a:endParaRPr lang="zh-CN" altLang="en-US" sz="2800" kern="100" dirty="0">
              <a:effectLst/>
              <a:latin typeface="Calibri" panose="020F050202020403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4889242" y="1606151"/>
            <a:ext cx="3449357" cy="757131"/>
            <a:chOff x="4548027" y="1315748"/>
            <a:chExt cx="2587018" cy="567848"/>
          </a:xfrm>
        </p:grpSpPr>
        <p:sp>
          <p:nvSpPr>
            <p:cNvPr id="47" name="TextBox 46"/>
            <p:cNvSpPr txBox="1"/>
            <p:nvPr/>
          </p:nvSpPr>
          <p:spPr>
            <a:xfrm>
              <a:off x="4548027" y="1315748"/>
              <a:ext cx="523220" cy="5678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3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01</a:t>
              </a:r>
              <a:endPara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5049607" y="1419622"/>
              <a:ext cx="2085438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400" kern="100" dirty="0">
                  <a:effectLst/>
                  <a:latin typeface="宋体" panose="02010600030101010101" pitchFamily="2" charset="-122"/>
                  <a:ea typeface="宋体" panose="02010600030101010101" pitchFamily="2" charset="-122"/>
                </a:rPr>
                <a:t>从源头上进行控制</a:t>
              </a:r>
              <a:endParaRPr lang="zh-CN" altLang="en-US" sz="2400" kern="100" dirty="0">
                <a:effectLst/>
                <a:latin typeface="Calibri" panose="020F0502020204030204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4889242" y="2501541"/>
            <a:ext cx="4267834" cy="696024"/>
            <a:chOff x="3666932" y="1876154"/>
            <a:chExt cx="3200876" cy="522018"/>
          </a:xfrm>
        </p:grpSpPr>
        <p:sp>
          <p:nvSpPr>
            <p:cNvPr id="59" name="TextBox 46"/>
            <p:cNvSpPr txBox="1"/>
            <p:nvPr/>
          </p:nvSpPr>
          <p:spPr>
            <a:xfrm>
              <a:off x="3666932" y="1876154"/>
              <a:ext cx="523220" cy="522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3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02</a:t>
              </a:r>
              <a:endPara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60" name="TextBox 47"/>
            <p:cNvSpPr txBox="1"/>
            <p:nvPr/>
          </p:nvSpPr>
          <p:spPr>
            <a:xfrm>
              <a:off x="4190152" y="1960002"/>
              <a:ext cx="267765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400" kern="100" dirty="0">
                  <a:effectLst/>
                  <a:latin typeface="宋体" panose="02010600030101010101" pitchFamily="2" charset="-122"/>
                  <a:ea typeface="宋体" panose="02010600030101010101" pitchFamily="2" charset="-122"/>
                </a:rPr>
                <a:t>强化生产经营者主体责任</a:t>
              </a:r>
              <a:endParaRPr lang="zh-CN" altLang="en-US" sz="2400" kern="100" dirty="0">
                <a:effectLst/>
                <a:latin typeface="Calibri" panose="020F0502020204030204"/>
              </a:endParaRPr>
            </a:p>
          </p:txBody>
        </p:sp>
      </p:grpSp>
      <p:sp>
        <p:nvSpPr>
          <p:cNvPr id="2" name="六边形 1"/>
          <p:cNvSpPr/>
          <p:nvPr/>
        </p:nvSpPr>
        <p:spPr>
          <a:xfrm>
            <a:off x="945008" y="1892831"/>
            <a:ext cx="2573313" cy="2397851"/>
          </a:xfrm>
          <a:prstGeom prst="hexagon">
            <a:avLst/>
          </a:prstGeom>
          <a:blipFill rotWithShape="1">
            <a:blip r:embed="rId1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9" name="文本框 48"/>
          <p:cNvSpPr txBox="1"/>
          <p:nvPr/>
        </p:nvSpPr>
        <p:spPr bwMode="auto">
          <a:xfrm>
            <a:off x="519147" y="398383"/>
            <a:ext cx="52776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9pPr>
          </a:lstStyle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zh-CN" altLang="en-US" sz="2800" kern="1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有机磷农药的預防控制措施</a:t>
            </a:r>
            <a:endParaRPr lang="zh-CN" altLang="en-US" sz="2800" kern="100" dirty="0">
              <a:effectLst/>
              <a:latin typeface="Calibri" panose="020F0502020204030204"/>
            </a:endParaRPr>
          </a:p>
        </p:txBody>
      </p:sp>
      <p:cxnSp>
        <p:nvCxnSpPr>
          <p:cNvPr id="21" name="直接连接符 20"/>
          <p:cNvCxnSpPr/>
          <p:nvPr/>
        </p:nvCxnSpPr>
        <p:spPr>
          <a:xfrm>
            <a:off x="669924" y="1028700"/>
            <a:ext cx="10850563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6"/>
          <p:cNvSpPr txBox="1"/>
          <p:nvPr/>
        </p:nvSpPr>
        <p:spPr>
          <a:xfrm>
            <a:off x="4889242" y="3356903"/>
            <a:ext cx="697627" cy="696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03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586869" y="3474082"/>
            <a:ext cx="60949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zh-CN" altLang="en-US" sz="2400" kern="1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加强宣传和教育力度</a:t>
            </a:r>
            <a:endParaRPr lang="zh-CN" altLang="en-US" sz="2400" kern="100" dirty="0">
              <a:effectLst/>
              <a:latin typeface="Calibri" panose="020F0502020204030204"/>
            </a:endParaRPr>
          </a:p>
        </p:txBody>
      </p:sp>
      <p:sp>
        <p:nvSpPr>
          <p:cNvPr id="8" name="TextBox 46"/>
          <p:cNvSpPr txBox="1"/>
          <p:nvPr/>
        </p:nvSpPr>
        <p:spPr>
          <a:xfrm>
            <a:off x="4932640" y="4074544"/>
            <a:ext cx="697627" cy="696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04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586869" y="4261286"/>
            <a:ext cx="60949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zh-CN" altLang="en-US" sz="2400" kern="1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使用合理的清洗方法，预防有机磷农药中毒</a:t>
            </a:r>
            <a:endParaRPr lang="zh-CN" altLang="en-US" sz="2400" kern="100" dirty="0">
              <a:effectLst/>
              <a:latin typeface="Calibri" panose="020F050202020403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conveyor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5" grpId="0"/>
      <p:bldP spid="7" grpId="0"/>
      <p:bldP spid="8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: 形状 5"/>
          <p:cNvSpPr/>
          <p:nvPr/>
        </p:nvSpPr>
        <p:spPr>
          <a:xfrm>
            <a:off x="1559706" y="0"/>
            <a:ext cx="10632294" cy="6858000"/>
          </a:xfrm>
          <a:custGeom>
            <a:avLst/>
            <a:gdLst>
              <a:gd name="connsiteX0" fmla="*/ 8197497 w 10632294"/>
              <a:gd name="connsiteY0" fmla="*/ 0 h 6858000"/>
              <a:gd name="connsiteX1" fmla="*/ 10632294 w 10632294"/>
              <a:gd name="connsiteY1" fmla="*/ 0 h 6858000"/>
              <a:gd name="connsiteX2" fmla="*/ 10632294 w 10632294"/>
              <a:gd name="connsiteY2" fmla="*/ 6858000 h 6858000"/>
              <a:gd name="connsiteX3" fmla="*/ 371962 w 10632294"/>
              <a:gd name="connsiteY3" fmla="*/ 6858000 h 6858000"/>
              <a:gd name="connsiteX4" fmla="*/ 0 w 10632294"/>
              <a:gd name="connsiteY4" fmla="*/ 6129270 h 6858000"/>
              <a:gd name="connsiteX5" fmla="*/ 4892145 w 10632294"/>
              <a:gd name="connsiteY5" fmla="*/ 6665240 h 6858000"/>
              <a:gd name="connsiteX6" fmla="*/ 8305433 w 10632294"/>
              <a:gd name="connsiteY6" fmla="*/ 29955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32294" h="6858000">
                <a:moveTo>
                  <a:pt x="8197497" y="0"/>
                </a:moveTo>
                <a:lnTo>
                  <a:pt x="10632294" y="0"/>
                </a:lnTo>
                <a:lnTo>
                  <a:pt x="10632294" y="6858000"/>
                </a:lnTo>
                <a:lnTo>
                  <a:pt x="371962" y="6858000"/>
                </a:lnTo>
                <a:lnTo>
                  <a:pt x="0" y="6129270"/>
                </a:lnTo>
                <a:cubicBezTo>
                  <a:pt x="0" y="6129270"/>
                  <a:pt x="1551650" y="7304602"/>
                  <a:pt x="4892145" y="6665240"/>
                </a:cubicBezTo>
                <a:cubicBezTo>
                  <a:pt x="7195673" y="6224776"/>
                  <a:pt x="9452427" y="3767746"/>
                  <a:pt x="8305433" y="299551"/>
                </a:cubicBezTo>
                <a:close/>
              </a:path>
            </a:pathLst>
          </a:custGeom>
          <a:solidFill>
            <a:srgbClr val="323F4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9" name="任意多边形: 形状 6"/>
          <p:cNvSpPr/>
          <p:nvPr/>
        </p:nvSpPr>
        <p:spPr>
          <a:xfrm>
            <a:off x="0" y="2844800"/>
            <a:ext cx="3644453" cy="4013200"/>
          </a:xfrm>
          <a:custGeom>
            <a:avLst/>
            <a:gdLst>
              <a:gd name="connsiteX0" fmla="*/ 0 w 3644453"/>
              <a:gd name="connsiteY0" fmla="*/ 0 h 3321270"/>
              <a:gd name="connsiteX1" fmla="*/ 37555 w 3644453"/>
              <a:gd name="connsiteY1" fmla="*/ 128729 h 3321270"/>
              <a:gd name="connsiteX2" fmla="*/ 3520589 w 3644453"/>
              <a:gd name="connsiteY2" fmla="*/ 3294566 h 3321270"/>
              <a:gd name="connsiteX3" fmla="*/ 3644453 w 3644453"/>
              <a:gd name="connsiteY3" fmla="*/ 3321270 h 3321270"/>
              <a:gd name="connsiteX4" fmla="*/ 0 w 3644453"/>
              <a:gd name="connsiteY4" fmla="*/ 3321270 h 3321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4453" h="3321270">
                <a:moveTo>
                  <a:pt x="0" y="0"/>
                </a:moveTo>
                <a:lnTo>
                  <a:pt x="37555" y="128729"/>
                </a:lnTo>
                <a:cubicBezTo>
                  <a:pt x="406641" y="1301104"/>
                  <a:pt x="1312770" y="2739079"/>
                  <a:pt x="3520589" y="3294566"/>
                </a:cubicBezTo>
                <a:lnTo>
                  <a:pt x="3644453" y="3321270"/>
                </a:lnTo>
                <a:lnTo>
                  <a:pt x="0" y="3321270"/>
                </a:lnTo>
                <a:close/>
              </a:path>
            </a:pathLst>
          </a:custGeom>
          <a:solidFill>
            <a:srgbClr val="FFC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0" name="任意多边形: 形状 7"/>
          <p:cNvSpPr/>
          <p:nvPr/>
        </p:nvSpPr>
        <p:spPr>
          <a:xfrm>
            <a:off x="8153268" y="1"/>
            <a:ext cx="3410436" cy="6309447"/>
          </a:xfrm>
          <a:custGeom>
            <a:avLst/>
            <a:gdLst>
              <a:gd name="connsiteX0" fmla="*/ 2214109 w 3410436"/>
              <a:gd name="connsiteY0" fmla="*/ 0 h 6309447"/>
              <a:gd name="connsiteX1" fmla="*/ 3394509 w 3410436"/>
              <a:gd name="connsiteY1" fmla="*/ 0 h 6309447"/>
              <a:gd name="connsiteX2" fmla="*/ 3410436 w 3410436"/>
              <a:gd name="connsiteY2" fmla="*/ 975 h 6309447"/>
              <a:gd name="connsiteX3" fmla="*/ 3410436 w 3410436"/>
              <a:gd name="connsiteY3" fmla="*/ 1611924 h 6309447"/>
              <a:gd name="connsiteX4" fmla="*/ 0 w 3410436"/>
              <a:gd name="connsiteY4" fmla="*/ 6309447 h 6309447"/>
              <a:gd name="connsiteX5" fmla="*/ 2224511 w 3410436"/>
              <a:gd name="connsiteY5" fmla="*/ 38548 h 6309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10436" h="6309447">
                <a:moveTo>
                  <a:pt x="2214109" y="0"/>
                </a:moveTo>
                <a:lnTo>
                  <a:pt x="3394509" y="0"/>
                </a:lnTo>
                <a:lnTo>
                  <a:pt x="3410436" y="975"/>
                </a:lnTo>
                <a:lnTo>
                  <a:pt x="3410436" y="1611924"/>
                </a:lnTo>
                <a:cubicBezTo>
                  <a:pt x="3179323" y="4908325"/>
                  <a:pt x="0" y="6309447"/>
                  <a:pt x="0" y="6309447"/>
                </a:cubicBezTo>
                <a:cubicBezTo>
                  <a:pt x="3240214" y="4576005"/>
                  <a:pt x="2408867" y="742159"/>
                  <a:pt x="2224511" y="38548"/>
                </a:cubicBezTo>
                <a:close/>
              </a:path>
            </a:pathLst>
          </a:custGeom>
          <a:solidFill>
            <a:srgbClr val="F3F2F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1" name="任意多边形: 形状 8"/>
          <p:cNvSpPr/>
          <p:nvPr/>
        </p:nvSpPr>
        <p:spPr>
          <a:xfrm>
            <a:off x="8705751" y="0"/>
            <a:ext cx="3064528" cy="6015235"/>
          </a:xfrm>
          <a:custGeom>
            <a:avLst/>
            <a:gdLst>
              <a:gd name="connsiteX0" fmla="*/ 2029724 w 3064528"/>
              <a:gd name="connsiteY0" fmla="*/ 0 h 6015235"/>
              <a:gd name="connsiteX1" fmla="*/ 2981358 w 3064528"/>
              <a:gd name="connsiteY1" fmla="*/ 0 h 6015235"/>
              <a:gd name="connsiteX2" fmla="*/ 3064528 w 3064528"/>
              <a:gd name="connsiteY2" fmla="*/ 1149698 h 6015235"/>
              <a:gd name="connsiteX3" fmla="*/ 0 w 3064528"/>
              <a:gd name="connsiteY3" fmla="*/ 6015235 h 6015235"/>
              <a:gd name="connsiteX4" fmla="*/ 2044844 w 3064528"/>
              <a:gd name="connsiteY4" fmla="*/ 70787 h 6015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4528" h="6015235">
                <a:moveTo>
                  <a:pt x="2029724" y="0"/>
                </a:moveTo>
                <a:lnTo>
                  <a:pt x="2981358" y="0"/>
                </a:lnTo>
                <a:lnTo>
                  <a:pt x="3064528" y="1149698"/>
                </a:lnTo>
                <a:cubicBezTo>
                  <a:pt x="3053125" y="4452942"/>
                  <a:pt x="0" y="6015235"/>
                  <a:pt x="0" y="6015235"/>
                </a:cubicBezTo>
                <a:cubicBezTo>
                  <a:pt x="2572082" y="4444389"/>
                  <a:pt x="2327760" y="1463202"/>
                  <a:pt x="2044844" y="70787"/>
                </a:cubicBezTo>
                <a:close/>
              </a:path>
            </a:pathLst>
          </a:custGeom>
          <a:solidFill>
            <a:srgbClr val="DFDFD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058703" y="640782"/>
            <a:ext cx="223009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323F4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/03.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323F4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058704" y="1709712"/>
            <a:ext cx="496802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PART THREE</a:t>
            </a:r>
            <a:endParaRPr kumimoji="0" lang="zh-CN" altLang="en-US" sz="64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5" name="TextBox 7"/>
          <p:cNvSpPr txBox="1"/>
          <p:nvPr/>
        </p:nvSpPr>
        <p:spPr>
          <a:xfrm>
            <a:off x="2732069" y="3429000"/>
            <a:ext cx="63760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t>扑草净除草剂引发的食品安全案例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837757" y="4015956"/>
            <a:ext cx="1504127" cy="96012"/>
          </a:xfrm>
          <a:prstGeom prst="rect">
            <a:avLst/>
          </a:prstGeom>
          <a:solidFill>
            <a:srgbClr val="323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pic>
        <p:nvPicPr>
          <p:cNvPr id="2" name="图片 1" descr="E:\高校\山东农业大学\图片\1.png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9394508" y="6085205"/>
            <a:ext cx="2288540" cy="6242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conveyor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  <p:bldLst>
      <p:bldP spid="12" grpId="0"/>
      <p:bldP spid="13" grpId="0"/>
      <p:bldP spid="15" grpId="0"/>
      <p:bldP spid="16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5150853" y="1479970"/>
            <a:ext cx="6509839" cy="1673010"/>
            <a:chOff x="4582971" y="1483478"/>
            <a:chExt cx="4250893" cy="662650"/>
          </a:xfrm>
        </p:grpSpPr>
        <p:sp>
          <p:nvSpPr>
            <p:cNvPr id="47" name="TextBox 46"/>
            <p:cNvSpPr txBox="1"/>
            <p:nvPr/>
          </p:nvSpPr>
          <p:spPr>
            <a:xfrm>
              <a:off x="4582971" y="1578280"/>
              <a:ext cx="523220" cy="5678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+mn-lt"/>
                </a:rPr>
                <a:t>01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5051433" y="1483478"/>
              <a:ext cx="3782431" cy="597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1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Times New Roman" panose="02020603050405020304" pitchFamily="18" charset="0"/>
                </a:rPr>
                <a:t>         2012 </a:t>
              </a:r>
              <a:r>
                <a:rPr kumimoji="0" lang="zh-CN" altLang="zh-CN" sz="2400" b="0" i="0" u="none" strike="noStrike" kern="1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Times New Roman" panose="02020603050405020304" pitchFamily="18" charset="0"/>
                </a:rPr>
                <a:t>年</a:t>
              </a:r>
              <a:r>
                <a:rPr kumimoji="0" lang="en-US" altLang="zh-CN" sz="2400" b="0" i="0" u="none" strike="noStrike" kern="1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Times New Roman" panose="02020603050405020304" pitchFamily="18" charset="0"/>
                </a:rPr>
                <a:t>4~8</a:t>
              </a:r>
              <a:r>
                <a:rPr kumimoji="0" lang="zh-CN" altLang="zh-CN" sz="2400" b="0" i="0" u="none" strike="noStrike" kern="1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Times New Roman" panose="02020603050405020304" pitchFamily="18" charset="0"/>
                </a:rPr>
                <a:t>月</a:t>
              </a:r>
              <a:r>
                <a:rPr kumimoji="0" lang="zh-CN" altLang="zh-CN" sz="2000" b="0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Times New Roman" panose="02020603050405020304" pitchFamily="18" charset="0"/>
                </a:rPr>
                <a:t>，</a:t>
              </a:r>
              <a:r>
                <a:rPr kumimoji="0" lang="zh-CN" altLang="zh-CN" sz="2400" b="0" i="0" u="none" strike="noStrike" kern="1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Times New Roman" panose="02020603050405020304" pitchFamily="18" charset="0"/>
                </a:rPr>
                <a:t>日本</a:t>
              </a:r>
              <a:r>
                <a:rPr kumimoji="0" lang="zh-CN" altLang="zh-CN" sz="2000" b="0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Times New Roman" panose="02020603050405020304" pitchFamily="18" charset="0"/>
                </a:rPr>
                <a:t>查出从我国</a:t>
              </a:r>
              <a:r>
                <a:rPr kumimoji="0" lang="zh-CN" altLang="zh-CN" sz="2400" b="0" i="0" u="none" strike="noStrike" kern="1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Times New Roman" panose="02020603050405020304" pitchFamily="18" charset="0"/>
                </a:rPr>
                <a:t>进口的</a:t>
              </a:r>
              <a:r>
                <a:rPr kumimoji="0" lang="en-US" altLang="zh-CN" sz="2400" b="0" i="0" u="none" strike="noStrike" kern="1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Times New Roman" panose="02020603050405020304" pitchFamily="18" charset="0"/>
                </a:rPr>
                <a:t>3</a:t>
              </a:r>
              <a:r>
                <a:rPr kumimoji="0" lang="zh-CN" altLang="zh-CN" sz="2400" b="0" i="0" u="none" strike="noStrike" kern="1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Times New Roman" panose="02020603050405020304" pitchFamily="18" charset="0"/>
                </a:rPr>
                <a:t>种贝类产品</a:t>
              </a:r>
              <a:r>
                <a:rPr kumimoji="0" lang="zh-CN" altLang="zh-CN" sz="2000" b="0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Times New Roman" panose="02020603050405020304" pitchFamily="18" charset="0"/>
                </a:rPr>
                <a:t>中</a:t>
              </a:r>
              <a:r>
                <a:rPr kumimoji="0" lang="zh-CN" altLang="zh-CN" sz="2400" b="0" i="0" u="none" strike="noStrike" kern="1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Times New Roman" panose="02020603050405020304" pitchFamily="18" charset="0"/>
                </a:rPr>
                <a:t>农药扑草净残留超标</a:t>
              </a:r>
              <a:r>
                <a:rPr kumimoji="0" lang="zh-CN" altLang="zh-CN" sz="2000" b="0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Times New Roman" panose="02020603050405020304" pitchFamily="18" charset="0"/>
                </a:rPr>
                <a:t>，共计</a:t>
              </a:r>
              <a:r>
                <a:rPr kumimoji="0" lang="en-US" altLang="zh-CN" sz="2000" b="0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400" b="0" i="0" u="none" strike="noStrike" kern="1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Times New Roman" panose="02020603050405020304" pitchFamily="18" charset="0"/>
                </a:rPr>
                <a:t>14</a:t>
              </a:r>
              <a:r>
                <a:rPr kumimoji="0" lang="zh-CN" altLang="zh-CN" sz="2400" b="0" i="0" u="none" strike="noStrike" kern="1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Times New Roman" panose="02020603050405020304" pitchFamily="18" charset="0"/>
                </a:rPr>
                <a:t>批次</a:t>
              </a:r>
              <a:r>
                <a:rPr kumimoji="0" lang="zh-CN" altLang="zh-CN" sz="2000" b="0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Times New Roman" panose="02020603050405020304" pitchFamily="18" charset="0"/>
                </a:rPr>
                <a:t>，其中浅蜊</a:t>
              </a:r>
              <a:r>
                <a:rPr kumimoji="0" lang="en-US" altLang="zh-CN" sz="2000" b="0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Times New Roman" panose="02020603050405020304" pitchFamily="18" charset="0"/>
                </a:rPr>
                <a:t>11</a:t>
              </a:r>
              <a:r>
                <a:rPr kumimoji="0" lang="zh-CN" altLang="zh-CN" sz="2000" b="0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Times New Roman" panose="02020603050405020304" pitchFamily="18" charset="0"/>
                </a:rPr>
                <a:t>批次，蛏子</a:t>
              </a:r>
              <a:r>
                <a:rPr kumimoji="0" lang="en-US" altLang="zh-CN" sz="2000" b="0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Times New Roman" panose="02020603050405020304" pitchFamily="18" charset="0"/>
                </a:rPr>
                <a:t>2</a:t>
              </a:r>
              <a:r>
                <a:rPr kumimoji="0" lang="zh-CN" altLang="zh-CN" sz="2000" b="0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Times New Roman" panose="02020603050405020304" pitchFamily="18" charset="0"/>
                </a:rPr>
                <a:t>批次，文蛤</a:t>
              </a:r>
              <a:r>
                <a:rPr kumimoji="0" lang="en-US" altLang="zh-CN" sz="2000" b="0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Times New Roman" panose="02020603050405020304" pitchFamily="18" charset="0"/>
                </a:rPr>
                <a:t>1</a:t>
              </a:r>
              <a:r>
                <a:rPr kumimoji="0" lang="zh-CN" altLang="zh-CN" sz="2000" b="0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Times New Roman" panose="02020603050405020304" pitchFamily="18" charset="0"/>
                </a:rPr>
                <a:t>批次。</a:t>
              </a:r>
              <a:endParaRPr kumimoji="0" lang="zh-CN" altLang="zh-CN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5103035" y="3673971"/>
            <a:ext cx="6557657" cy="2985432"/>
            <a:chOff x="4599886" y="2881005"/>
            <a:chExt cx="1721592" cy="833783"/>
          </a:xfrm>
        </p:grpSpPr>
        <p:sp>
          <p:nvSpPr>
            <p:cNvPr id="59" name="TextBox 46"/>
            <p:cNvSpPr txBox="1"/>
            <p:nvPr/>
          </p:nvSpPr>
          <p:spPr>
            <a:xfrm>
              <a:off x="4599886" y="3019876"/>
              <a:ext cx="523220" cy="5678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+mn-lt"/>
                </a:rPr>
                <a:t>02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60" name="TextBox 47"/>
            <p:cNvSpPr txBox="1"/>
            <p:nvPr/>
          </p:nvSpPr>
          <p:spPr>
            <a:xfrm>
              <a:off x="4797984" y="2881005"/>
              <a:ext cx="1523494" cy="8337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1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Times New Roman" panose="02020603050405020304" pitchFamily="18" charset="0"/>
                </a:rPr>
                <a:t>       2020 </a:t>
              </a:r>
              <a:r>
                <a:rPr kumimoji="0" lang="zh-CN" altLang="zh-CN" sz="2400" b="0" i="0" u="none" strike="noStrike" kern="1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Times New Roman" panose="02020603050405020304" pitchFamily="18" charset="0"/>
                </a:rPr>
                <a:t>年</a:t>
              </a:r>
              <a:r>
                <a:rPr kumimoji="0" lang="en-US" altLang="zh-CN" sz="2400" b="0" i="0" u="none" strike="noStrike" kern="1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Times New Roman" panose="02020603050405020304" pitchFamily="18" charset="0"/>
                </a:rPr>
                <a:t>5</a:t>
              </a:r>
              <a:r>
                <a:rPr kumimoji="0" lang="zh-CN" altLang="zh-CN" sz="2400" b="0" i="0" u="none" strike="noStrike" kern="1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Times New Roman" panose="02020603050405020304" pitchFamily="18" charset="0"/>
                </a:rPr>
                <a:t>月</a:t>
              </a:r>
              <a:r>
                <a:rPr kumimoji="0" lang="zh-CN" altLang="zh-CN" sz="2000" b="0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Times New Roman" panose="02020603050405020304" pitchFamily="18" charset="0"/>
                </a:rPr>
                <a:t>，</a:t>
              </a:r>
              <a:r>
                <a:rPr kumimoji="0" lang="zh-CN" altLang="zh-CN" sz="2400" b="0" i="0" u="none" strike="noStrike" kern="1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Times New Roman" panose="02020603050405020304" pitchFamily="18" charset="0"/>
                </a:rPr>
                <a:t>浙江省台州市</a:t>
              </a:r>
              <a:r>
                <a:rPr kumimoji="0" lang="zh-CN" altLang="zh-CN" sz="2000" b="0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Times New Roman" panose="02020603050405020304" pitchFamily="18" charset="0"/>
                </a:rPr>
                <a:t>公安局</a:t>
              </a:r>
              <a:r>
                <a:rPr kumimoji="0" lang="zh-CN" altLang="en-US" sz="2000" b="0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Times New Roman" panose="02020603050405020304" pitchFamily="18" charset="0"/>
                </a:rPr>
                <a:t>侦破</a:t>
              </a:r>
              <a:r>
                <a:rPr kumimoji="0" lang="zh-CN" altLang="zh-CN" sz="2000" b="0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Times New Roman" panose="02020603050405020304" pitchFamily="18" charset="0"/>
                </a:rPr>
                <a:t>一起</a:t>
              </a:r>
              <a:r>
                <a:rPr kumimoji="0" lang="zh-CN" altLang="en-US" sz="2000" b="0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Times New Roman" panose="02020603050405020304" pitchFamily="18" charset="0"/>
                </a:rPr>
                <a:t>制售</a:t>
              </a:r>
              <a:r>
                <a:rPr kumimoji="0" lang="zh-CN" altLang="zh-CN" sz="2000" b="0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Times New Roman" panose="02020603050405020304" pitchFamily="18" charset="0"/>
                </a:rPr>
                <a:t>伪劣农药案，抓获犯罪</a:t>
              </a:r>
              <a:r>
                <a:rPr kumimoji="0" lang="zh-CN" altLang="zh-CN" sz="2000" b="0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pitchFamily="18" charset="0"/>
                </a:rPr>
                <a:t>嫌疑人</a:t>
              </a:r>
              <a:r>
                <a:rPr kumimoji="0" lang="en-US" altLang="zh-CN" sz="2000" b="0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pitchFamily="18" charset="0"/>
                </a:rPr>
                <a:t>18</a:t>
              </a:r>
              <a:r>
                <a:rPr kumimoji="0" lang="zh-CN" altLang="zh-CN" sz="2000" b="0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pitchFamily="18" charset="0"/>
                </a:rPr>
                <a:t>名</a:t>
              </a:r>
              <a:r>
                <a:rPr kumimoji="0" lang="zh-CN" altLang="en-US" sz="2000" b="0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Times New Roman" panose="02020603050405020304" pitchFamily="18" charset="0"/>
                </a:rPr>
                <a:t>，</a:t>
              </a:r>
              <a:r>
                <a:rPr kumimoji="0" lang="zh-CN" altLang="zh-CN" sz="2000" b="0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Times New Roman" panose="02020603050405020304" pitchFamily="18" charset="0"/>
                </a:rPr>
                <a:t>现场查获</a:t>
              </a:r>
              <a:r>
                <a:rPr kumimoji="0" lang="zh-CN" altLang="zh-CN" sz="2400" b="0" i="0" u="none" strike="noStrike" kern="1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Times New Roman" panose="02020603050405020304" pitchFamily="18" charset="0"/>
                </a:rPr>
                <a:t>伪劣除草剂农药</a:t>
              </a:r>
              <a:r>
                <a:rPr kumimoji="0" lang="en-US" altLang="zh-CN" sz="2400" b="0" i="0" u="none" strike="noStrike" kern="1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Times New Roman" panose="02020603050405020304" pitchFamily="18" charset="0"/>
                </a:rPr>
                <a:t>8</a:t>
              </a:r>
              <a:r>
                <a:rPr kumimoji="0" lang="zh-CN" altLang="zh-CN" sz="2400" b="0" i="0" u="none" strike="noStrike" kern="1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Times New Roman" panose="02020603050405020304" pitchFamily="18" charset="0"/>
                </a:rPr>
                <a:t>万余包、商标包材</a:t>
              </a:r>
              <a:r>
                <a:rPr kumimoji="0" lang="en-US" altLang="zh-CN" sz="2400" b="0" i="0" u="none" strike="noStrike" kern="1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Times New Roman" panose="02020603050405020304" pitchFamily="18" charset="0"/>
                </a:rPr>
                <a:t>6.3</a:t>
              </a:r>
              <a:r>
                <a:rPr kumimoji="0" lang="zh-CN" altLang="zh-CN" sz="2400" b="0" i="0" u="none" strike="noStrike" kern="1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Times New Roman" panose="02020603050405020304" pitchFamily="18" charset="0"/>
                </a:rPr>
                <a:t>万件以及大量生产原料</a:t>
              </a:r>
              <a:r>
                <a:rPr kumimoji="0" lang="zh-CN" altLang="zh-CN" sz="2000" b="0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Times New Roman" panose="02020603050405020304" pitchFamily="18" charset="0"/>
                </a:rPr>
                <a:t>。经查，犯罪嫌疑人刘某某等人在未取得农药生产相关资质的情况下，采取添加</a:t>
              </a:r>
              <a:r>
                <a:rPr kumimoji="0" lang="zh-CN" altLang="zh-CN" sz="2400" b="0" i="0" u="none" strike="noStrike" kern="1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Times New Roman" panose="02020603050405020304" pitchFamily="18" charset="0"/>
                </a:rPr>
                <a:t>隐形农药成分扑草净</a:t>
              </a:r>
              <a:r>
                <a:rPr kumimoji="0" lang="zh-CN" altLang="zh-CN" sz="2000" b="0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Times New Roman" panose="02020603050405020304" pitchFamily="18" charset="0"/>
                </a:rPr>
                <a:t>等方式，冒充正规厂家生产</a:t>
              </a:r>
              <a:r>
                <a:rPr kumimoji="0" lang="zh-CN" altLang="en-US" sz="2000" b="0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Times New Roman" panose="02020603050405020304" pitchFamily="18" charset="0"/>
                </a:rPr>
                <a:t>伪劣</a:t>
              </a:r>
              <a:r>
                <a:rPr kumimoji="0" lang="zh-CN" altLang="zh-CN" sz="2000" b="0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Times New Roman" panose="02020603050405020304" pitchFamily="18" charset="0"/>
                </a:rPr>
                <a:t>除草剂类农药</a:t>
              </a:r>
              <a:r>
                <a:rPr kumimoji="0" lang="en-US" altLang="zh-CN" sz="2000" b="0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400" b="0" i="0" u="none" strike="noStrike" kern="1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Times New Roman" panose="02020603050405020304" pitchFamily="18" charset="0"/>
                </a:rPr>
                <a:t>80 </a:t>
              </a:r>
              <a:r>
                <a:rPr kumimoji="0" lang="zh-CN" altLang="zh-CN" sz="2400" b="0" i="0" u="none" strike="noStrike" kern="1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Times New Roman" panose="02020603050405020304" pitchFamily="18" charset="0"/>
                </a:rPr>
                <a:t>余种</a:t>
              </a:r>
              <a:r>
                <a:rPr kumimoji="0" lang="zh-CN" altLang="zh-CN" sz="2000" b="0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Times New Roman" panose="02020603050405020304" pitchFamily="18" charset="0"/>
                </a:rPr>
                <a:t>并对外销售，</a:t>
              </a:r>
              <a:r>
                <a:rPr kumimoji="0" lang="zh-CN" altLang="en-US" sz="2000" b="0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Times New Roman" panose="02020603050405020304" pitchFamily="18" charset="0"/>
                </a:rPr>
                <a:t>涉案</a:t>
              </a:r>
              <a:r>
                <a:rPr kumimoji="0" lang="zh-CN" altLang="zh-CN" sz="2000" b="0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Times New Roman" panose="02020603050405020304" pitchFamily="18" charset="0"/>
                </a:rPr>
                <a:t>总价值</a:t>
              </a:r>
              <a:r>
                <a:rPr kumimoji="0" lang="en-US" altLang="zh-CN" sz="2000" b="0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400" b="0" i="0" u="none" strike="noStrike" kern="1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Times New Roman" panose="02020603050405020304" pitchFamily="18" charset="0"/>
                </a:rPr>
                <a:t>7600 </a:t>
              </a:r>
              <a:r>
                <a:rPr kumimoji="0" lang="zh-CN" altLang="zh-CN" sz="2400" b="0" i="0" u="none" strike="noStrike" kern="1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Times New Roman" panose="02020603050405020304" pitchFamily="18" charset="0"/>
                </a:rPr>
                <a:t>余万元</a:t>
              </a:r>
              <a:r>
                <a:rPr kumimoji="0" lang="zh-CN" altLang="zh-CN" sz="2000" b="0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Times New Roman" panose="02020603050405020304" pitchFamily="18" charset="0"/>
                </a:rPr>
                <a:t>。</a:t>
              </a:r>
              <a:endParaRPr kumimoji="0" lang="zh-CN" altLang="zh-CN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文本框 48"/>
          <p:cNvSpPr txBox="1"/>
          <p:nvPr/>
        </p:nvSpPr>
        <p:spPr bwMode="auto">
          <a:xfrm>
            <a:off x="786385" y="137991"/>
            <a:ext cx="3236975" cy="632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rPr>
              <a:t>扑草净案例概述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ea"/>
              <a:sym typeface="+mn-lt"/>
            </a:endParaRPr>
          </a:p>
        </p:txBody>
      </p:sp>
      <p:cxnSp>
        <p:nvCxnSpPr>
          <p:cNvPr id="21" name="直接连接符 20"/>
          <p:cNvCxnSpPr/>
          <p:nvPr/>
        </p:nvCxnSpPr>
        <p:spPr>
          <a:xfrm>
            <a:off x="669924" y="1028700"/>
            <a:ext cx="10850563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08" y="3919515"/>
            <a:ext cx="4352925" cy="238779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8717" y="1185284"/>
            <a:ext cx="2492544" cy="2241560"/>
          </a:xfrm>
          <a:prstGeom prst="rect">
            <a:avLst/>
          </a:prstGeom>
          <a:scene3d>
            <a:camera prst="isometricRightUp"/>
            <a:lightRig rig="threePt" dir="t"/>
          </a:scene3d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020" y="1215151"/>
            <a:ext cx="2301191" cy="2194080"/>
          </a:xfrm>
          <a:prstGeom prst="rect">
            <a:avLst/>
          </a:prstGeom>
          <a:scene3d>
            <a:camera prst="isometricRightUp"/>
            <a:lightRig rig="threePt" dir="t"/>
          </a:scene3d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837" y="1287057"/>
            <a:ext cx="2760841" cy="2033227"/>
          </a:xfrm>
          <a:prstGeom prst="rect">
            <a:avLst/>
          </a:prstGeom>
          <a:scene3d>
            <a:camera prst="isometricRightUp"/>
            <a:lightRig rig="threePt" dir="t"/>
          </a:scene3d>
        </p:spPr>
      </p:pic>
      <p:sp>
        <p:nvSpPr>
          <p:cNvPr id="13" name="文本框 12"/>
          <p:cNvSpPr txBox="1"/>
          <p:nvPr/>
        </p:nvSpPr>
        <p:spPr>
          <a:xfrm>
            <a:off x="5103035" y="6471386"/>
            <a:ext cx="71584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hlinkClick r:id="rId5"/>
              </a:rPr>
              <a:t>浙江警方侦破特大跨省制售伪劣农药案：案值超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hlinkClick r:id="rId5"/>
              </a:rPr>
              <a:t>7600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hlinkClick r:id="rId5"/>
              </a:rPr>
              <a:t>万元 抓获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hlinkClick r:id="rId5"/>
              </a:rPr>
              <a:t>18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hlinkClick r:id="rId5"/>
              </a:rPr>
              <a:t>人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hlinkClick r:id="rId5"/>
              </a:rPr>
              <a:t>_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hlinkClick r:id="rId5"/>
              </a:rPr>
              <a:t>新闻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hlinkClick r:id="rId5"/>
              </a:rPr>
              <a:t>_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hlinkClick r:id="rId5"/>
              </a:rPr>
              <a:t>央视网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hlinkClick r:id="rId5"/>
              </a:rPr>
              <a:t>(cctv.com)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conveyor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Content Placeholder 2"/>
          <p:cNvSpPr txBox="1"/>
          <p:nvPr/>
        </p:nvSpPr>
        <p:spPr>
          <a:xfrm>
            <a:off x="3177738" y="1108735"/>
            <a:ext cx="8590589" cy="5392648"/>
          </a:xfrm>
          <a:prstGeom prst="rect">
            <a:avLst/>
          </a:prstGeom>
        </p:spPr>
        <p:txBody>
          <a:bodyPr vert="horz" lIns="162560" tIns="81280" rIns="162560" bIns="8128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defRPr/>
            </a:pPr>
            <a:r>
              <a:rPr kumimoji="0" lang="zh-CN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扑草净为</a:t>
            </a:r>
            <a:r>
              <a:rPr kumimoji="0" lang="zh-CN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内吸传导型</a:t>
            </a:r>
            <a:r>
              <a:rPr kumimoji="0" lang="zh-CN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除草剂。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defRPr/>
            </a:pPr>
            <a:r>
              <a:rPr kumimoji="0" lang="zh-CN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纯品为</a:t>
            </a:r>
            <a:r>
              <a:rPr kumimoji="0" lang="zh-CN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白色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结晶</a:t>
            </a:r>
            <a:r>
              <a:rPr kumimoji="0" lang="zh-CN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，易溶于有机溶剂。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defRPr/>
            </a:pPr>
            <a:r>
              <a:rPr kumimoji="0" lang="zh-CN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常温下稳定，在强酸和强碱下水解。</a:t>
            </a:r>
            <a:r>
              <a:rPr kumimoji="0" lang="zh-CN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不燃烧、无腐蚀性、低毒性</a:t>
            </a:r>
            <a:r>
              <a:rPr kumimoji="0" lang="zh-CN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。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defRPr/>
            </a:pPr>
            <a:r>
              <a:rPr kumimoji="0" lang="zh-CN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扑草净是一种</a:t>
            </a:r>
            <a:r>
              <a:rPr kumimoji="0" lang="zh-CN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均三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氮</a:t>
            </a:r>
            <a:r>
              <a:rPr kumimoji="0" lang="zh-CN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苯类</a:t>
            </a:r>
            <a:r>
              <a:rPr kumimoji="0" lang="zh-CN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除草剂，近年来被广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泛</a:t>
            </a:r>
            <a:r>
              <a:rPr kumimoji="0" lang="zh-CN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应用于</a:t>
            </a:r>
            <a:r>
              <a:rPr kumimoji="0" lang="zh-CN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水产养殖</a:t>
            </a:r>
            <a:r>
              <a:rPr kumimoji="0" lang="zh-CN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中，在清除水体</a:t>
            </a:r>
            <a:r>
              <a:rPr kumimoji="0" lang="zh-CN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青苔和杂草</a:t>
            </a:r>
            <a:r>
              <a:rPr kumimoji="0" lang="zh-CN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方面卓有成效，但因其具有</a:t>
            </a:r>
            <a:r>
              <a:rPr kumimoji="0" lang="zh-CN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较难降解</a:t>
            </a:r>
            <a:r>
              <a:rPr kumimoji="0" lang="zh-CN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的特性而对养殖水环境存在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着</a:t>
            </a:r>
            <a:r>
              <a:rPr kumimoji="0" lang="zh-CN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污染隐患</a:t>
            </a:r>
            <a:r>
              <a:rPr kumimoji="0" lang="zh-CN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。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defRPr/>
            </a:pPr>
            <a:r>
              <a:rPr kumimoji="0" lang="zh-CN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扑草净对养殖水体中的</a:t>
            </a:r>
            <a:r>
              <a:rPr kumimoji="0" lang="zh-CN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水生生物</a:t>
            </a:r>
            <a:r>
              <a:rPr kumimoji="0" lang="zh-CN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具有一定的</a:t>
            </a:r>
            <a:r>
              <a:rPr kumimoji="0" lang="zh-CN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急性毒性</a:t>
            </a:r>
            <a:r>
              <a:rPr kumimoji="0" lang="zh-CN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，其对</a:t>
            </a:r>
            <a:r>
              <a:rPr kumimoji="0" lang="zh-CN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水草和藻类</a:t>
            </a:r>
            <a:r>
              <a:rPr kumimoji="0" lang="zh-CN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属于</a:t>
            </a:r>
            <a:r>
              <a:rPr kumimoji="0" lang="zh-CN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高毒物质</a:t>
            </a:r>
            <a:r>
              <a:rPr kumimoji="0" lang="zh-CN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，对</a:t>
            </a:r>
            <a:r>
              <a:rPr kumimoji="0" lang="zh-CN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鱼、虾类</a:t>
            </a:r>
            <a:r>
              <a:rPr kumimoji="0" lang="zh-CN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的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毒性</a:t>
            </a:r>
            <a:r>
              <a:rPr kumimoji="0" lang="zh-CN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介于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中毒</a:t>
            </a:r>
            <a:r>
              <a:rPr kumimoji="0" lang="zh-CN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和高毒</a:t>
            </a:r>
            <a:r>
              <a:rPr kumimoji="0" lang="zh-CN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之间，并可通过藻类间接影响鱼虾的生长代谢。</a:t>
            </a:r>
            <a:endParaRPr kumimoji="0" lang="zh-CN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3" name="文本框 48"/>
          <p:cNvSpPr txBox="1"/>
          <p:nvPr/>
        </p:nvSpPr>
        <p:spPr bwMode="auto">
          <a:xfrm>
            <a:off x="752932" y="137990"/>
            <a:ext cx="4011092" cy="632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rPr>
              <a:t>扑草净的致病性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ea"/>
              <a:sym typeface="+mn-lt"/>
            </a:endParaRPr>
          </a:p>
        </p:txBody>
      </p:sp>
      <p:cxnSp>
        <p:nvCxnSpPr>
          <p:cNvPr id="35" name="直接连接符 34"/>
          <p:cNvCxnSpPr/>
          <p:nvPr/>
        </p:nvCxnSpPr>
        <p:spPr>
          <a:xfrm>
            <a:off x="669924" y="1028700"/>
            <a:ext cx="10850563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3" t="5288" r="19185" b="1841"/>
          <a:stretch>
            <a:fillRect/>
          </a:stretch>
        </p:blipFill>
        <p:spPr>
          <a:xfrm>
            <a:off x="126448" y="1150395"/>
            <a:ext cx="2579608" cy="3658049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conveyor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  <p:bldLst>
      <p:bldP spid="15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: 形状 5"/>
          <p:cNvSpPr/>
          <p:nvPr/>
        </p:nvSpPr>
        <p:spPr>
          <a:xfrm>
            <a:off x="1559706" y="0"/>
            <a:ext cx="10632294" cy="6858000"/>
          </a:xfrm>
          <a:custGeom>
            <a:avLst/>
            <a:gdLst>
              <a:gd name="connsiteX0" fmla="*/ 8197497 w 10632294"/>
              <a:gd name="connsiteY0" fmla="*/ 0 h 6858000"/>
              <a:gd name="connsiteX1" fmla="*/ 10632294 w 10632294"/>
              <a:gd name="connsiteY1" fmla="*/ 0 h 6858000"/>
              <a:gd name="connsiteX2" fmla="*/ 10632294 w 10632294"/>
              <a:gd name="connsiteY2" fmla="*/ 6858000 h 6858000"/>
              <a:gd name="connsiteX3" fmla="*/ 371962 w 10632294"/>
              <a:gd name="connsiteY3" fmla="*/ 6858000 h 6858000"/>
              <a:gd name="connsiteX4" fmla="*/ 0 w 10632294"/>
              <a:gd name="connsiteY4" fmla="*/ 6129270 h 6858000"/>
              <a:gd name="connsiteX5" fmla="*/ 4892145 w 10632294"/>
              <a:gd name="connsiteY5" fmla="*/ 6665240 h 6858000"/>
              <a:gd name="connsiteX6" fmla="*/ 8305433 w 10632294"/>
              <a:gd name="connsiteY6" fmla="*/ 29955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32294" h="6858000">
                <a:moveTo>
                  <a:pt x="8197497" y="0"/>
                </a:moveTo>
                <a:lnTo>
                  <a:pt x="10632294" y="0"/>
                </a:lnTo>
                <a:lnTo>
                  <a:pt x="10632294" y="6858000"/>
                </a:lnTo>
                <a:lnTo>
                  <a:pt x="371962" y="6858000"/>
                </a:lnTo>
                <a:lnTo>
                  <a:pt x="0" y="6129270"/>
                </a:lnTo>
                <a:cubicBezTo>
                  <a:pt x="0" y="6129270"/>
                  <a:pt x="1551650" y="7304602"/>
                  <a:pt x="4892145" y="6665240"/>
                </a:cubicBezTo>
                <a:cubicBezTo>
                  <a:pt x="7195673" y="6224776"/>
                  <a:pt x="9452427" y="3767746"/>
                  <a:pt x="8305433" y="299551"/>
                </a:cubicBezTo>
                <a:close/>
              </a:path>
            </a:pathLst>
          </a:custGeom>
          <a:solidFill>
            <a:srgbClr val="323F4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9" name="任意多边形: 形状 6"/>
          <p:cNvSpPr/>
          <p:nvPr/>
        </p:nvSpPr>
        <p:spPr>
          <a:xfrm>
            <a:off x="0" y="2844800"/>
            <a:ext cx="3644453" cy="4013200"/>
          </a:xfrm>
          <a:custGeom>
            <a:avLst/>
            <a:gdLst>
              <a:gd name="connsiteX0" fmla="*/ 0 w 3644453"/>
              <a:gd name="connsiteY0" fmla="*/ 0 h 3321270"/>
              <a:gd name="connsiteX1" fmla="*/ 37555 w 3644453"/>
              <a:gd name="connsiteY1" fmla="*/ 128729 h 3321270"/>
              <a:gd name="connsiteX2" fmla="*/ 3520589 w 3644453"/>
              <a:gd name="connsiteY2" fmla="*/ 3294566 h 3321270"/>
              <a:gd name="connsiteX3" fmla="*/ 3644453 w 3644453"/>
              <a:gd name="connsiteY3" fmla="*/ 3321270 h 3321270"/>
              <a:gd name="connsiteX4" fmla="*/ 0 w 3644453"/>
              <a:gd name="connsiteY4" fmla="*/ 3321270 h 3321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4453" h="3321270">
                <a:moveTo>
                  <a:pt x="0" y="0"/>
                </a:moveTo>
                <a:lnTo>
                  <a:pt x="37555" y="128729"/>
                </a:lnTo>
                <a:cubicBezTo>
                  <a:pt x="406641" y="1301104"/>
                  <a:pt x="1312770" y="2739079"/>
                  <a:pt x="3520589" y="3294566"/>
                </a:cubicBezTo>
                <a:lnTo>
                  <a:pt x="3644453" y="3321270"/>
                </a:lnTo>
                <a:lnTo>
                  <a:pt x="0" y="3321270"/>
                </a:lnTo>
                <a:close/>
              </a:path>
            </a:pathLst>
          </a:custGeom>
          <a:solidFill>
            <a:srgbClr val="FFC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0" name="任意多边形: 形状 7"/>
          <p:cNvSpPr/>
          <p:nvPr/>
        </p:nvSpPr>
        <p:spPr>
          <a:xfrm>
            <a:off x="8153268" y="1"/>
            <a:ext cx="3410436" cy="6309447"/>
          </a:xfrm>
          <a:custGeom>
            <a:avLst/>
            <a:gdLst>
              <a:gd name="connsiteX0" fmla="*/ 2214109 w 3410436"/>
              <a:gd name="connsiteY0" fmla="*/ 0 h 6309447"/>
              <a:gd name="connsiteX1" fmla="*/ 3394509 w 3410436"/>
              <a:gd name="connsiteY1" fmla="*/ 0 h 6309447"/>
              <a:gd name="connsiteX2" fmla="*/ 3410436 w 3410436"/>
              <a:gd name="connsiteY2" fmla="*/ 975 h 6309447"/>
              <a:gd name="connsiteX3" fmla="*/ 3410436 w 3410436"/>
              <a:gd name="connsiteY3" fmla="*/ 1611924 h 6309447"/>
              <a:gd name="connsiteX4" fmla="*/ 0 w 3410436"/>
              <a:gd name="connsiteY4" fmla="*/ 6309447 h 6309447"/>
              <a:gd name="connsiteX5" fmla="*/ 2224511 w 3410436"/>
              <a:gd name="connsiteY5" fmla="*/ 38548 h 6309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10436" h="6309447">
                <a:moveTo>
                  <a:pt x="2214109" y="0"/>
                </a:moveTo>
                <a:lnTo>
                  <a:pt x="3394509" y="0"/>
                </a:lnTo>
                <a:lnTo>
                  <a:pt x="3410436" y="975"/>
                </a:lnTo>
                <a:lnTo>
                  <a:pt x="3410436" y="1611924"/>
                </a:lnTo>
                <a:cubicBezTo>
                  <a:pt x="3179323" y="4908325"/>
                  <a:pt x="0" y="6309447"/>
                  <a:pt x="0" y="6309447"/>
                </a:cubicBezTo>
                <a:cubicBezTo>
                  <a:pt x="3240214" y="4576005"/>
                  <a:pt x="2408867" y="742159"/>
                  <a:pt x="2224511" y="38548"/>
                </a:cubicBezTo>
                <a:close/>
              </a:path>
            </a:pathLst>
          </a:custGeom>
          <a:solidFill>
            <a:srgbClr val="F3F2F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1" name="任意多边形: 形状 8"/>
          <p:cNvSpPr/>
          <p:nvPr/>
        </p:nvSpPr>
        <p:spPr>
          <a:xfrm>
            <a:off x="8705751" y="0"/>
            <a:ext cx="3064528" cy="6015235"/>
          </a:xfrm>
          <a:custGeom>
            <a:avLst/>
            <a:gdLst>
              <a:gd name="connsiteX0" fmla="*/ 2029724 w 3064528"/>
              <a:gd name="connsiteY0" fmla="*/ 0 h 6015235"/>
              <a:gd name="connsiteX1" fmla="*/ 2981358 w 3064528"/>
              <a:gd name="connsiteY1" fmla="*/ 0 h 6015235"/>
              <a:gd name="connsiteX2" fmla="*/ 3064528 w 3064528"/>
              <a:gd name="connsiteY2" fmla="*/ 1149698 h 6015235"/>
              <a:gd name="connsiteX3" fmla="*/ 0 w 3064528"/>
              <a:gd name="connsiteY3" fmla="*/ 6015235 h 6015235"/>
              <a:gd name="connsiteX4" fmla="*/ 2044844 w 3064528"/>
              <a:gd name="connsiteY4" fmla="*/ 70787 h 6015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4528" h="6015235">
                <a:moveTo>
                  <a:pt x="2029724" y="0"/>
                </a:moveTo>
                <a:lnTo>
                  <a:pt x="2981358" y="0"/>
                </a:lnTo>
                <a:lnTo>
                  <a:pt x="3064528" y="1149698"/>
                </a:lnTo>
                <a:cubicBezTo>
                  <a:pt x="3053125" y="4452942"/>
                  <a:pt x="0" y="6015235"/>
                  <a:pt x="0" y="6015235"/>
                </a:cubicBezTo>
                <a:cubicBezTo>
                  <a:pt x="2572082" y="4444389"/>
                  <a:pt x="2327760" y="1463202"/>
                  <a:pt x="2044844" y="70787"/>
                </a:cubicBezTo>
                <a:close/>
              </a:path>
            </a:pathLst>
          </a:custGeom>
          <a:solidFill>
            <a:srgbClr val="DFDFD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1193190" y="1383332"/>
            <a:ext cx="2531801" cy="3505038"/>
            <a:chOff x="1289978" y="1257361"/>
            <a:chExt cx="1898851" cy="2628778"/>
          </a:xfrm>
        </p:grpSpPr>
        <p:sp>
          <p:nvSpPr>
            <p:cNvPr id="14" name="文本框 13"/>
            <p:cNvSpPr txBox="1"/>
            <p:nvPr/>
          </p:nvSpPr>
          <p:spPr>
            <a:xfrm>
              <a:off x="2023606" y="2139702"/>
              <a:ext cx="1165223" cy="6847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533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目录</a:t>
              </a:r>
              <a:endParaRPr kumimoji="0" lang="zh-CN" altLang="en-US" sz="533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5" name="矩形 6"/>
            <p:cNvSpPr/>
            <p:nvPr/>
          </p:nvSpPr>
          <p:spPr>
            <a:xfrm>
              <a:off x="1289978" y="1257361"/>
              <a:ext cx="1327022" cy="2628778"/>
            </a:xfrm>
            <a:custGeom>
              <a:avLst/>
              <a:gdLst>
                <a:gd name="connsiteX0" fmla="*/ 0 w 1584176"/>
                <a:gd name="connsiteY0" fmla="*/ 0 h 2448272"/>
                <a:gd name="connsiteX1" fmla="*/ 1584176 w 1584176"/>
                <a:gd name="connsiteY1" fmla="*/ 0 h 2448272"/>
                <a:gd name="connsiteX2" fmla="*/ 1584176 w 1584176"/>
                <a:gd name="connsiteY2" fmla="*/ 2448272 h 2448272"/>
                <a:gd name="connsiteX3" fmla="*/ 0 w 1584176"/>
                <a:gd name="connsiteY3" fmla="*/ 2448272 h 2448272"/>
                <a:gd name="connsiteX4" fmla="*/ 0 w 1584176"/>
                <a:gd name="connsiteY4" fmla="*/ 0 h 2448272"/>
                <a:gd name="connsiteX0-1" fmla="*/ 0 w 1585292"/>
                <a:gd name="connsiteY0-2" fmla="*/ 0 h 2448272"/>
                <a:gd name="connsiteX1-3" fmla="*/ 1584176 w 1585292"/>
                <a:gd name="connsiteY1-4" fmla="*/ 0 h 2448272"/>
                <a:gd name="connsiteX2-5" fmla="*/ 1585292 w 1585292"/>
                <a:gd name="connsiteY2-6" fmla="*/ 1220326 h 2448272"/>
                <a:gd name="connsiteX3-7" fmla="*/ 1584176 w 1585292"/>
                <a:gd name="connsiteY3-8" fmla="*/ 2448272 h 2448272"/>
                <a:gd name="connsiteX4-9" fmla="*/ 0 w 1585292"/>
                <a:gd name="connsiteY4-10" fmla="*/ 2448272 h 2448272"/>
                <a:gd name="connsiteX5" fmla="*/ 0 w 1585292"/>
                <a:gd name="connsiteY5" fmla="*/ 0 h 2448272"/>
                <a:gd name="connsiteX0-11" fmla="*/ 1585292 w 1676732"/>
                <a:gd name="connsiteY0-12" fmla="*/ 1220326 h 2448272"/>
                <a:gd name="connsiteX1-13" fmla="*/ 1584176 w 1676732"/>
                <a:gd name="connsiteY1-14" fmla="*/ 2448272 h 2448272"/>
                <a:gd name="connsiteX2-15" fmla="*/ 0 w 1676732"/>
                <a:gd name="connsiteY2-16" fmla="*/ 2448272 h 2448272"/>
                <a:gd name="connsiteX3-17" fmla="*/ 0 w 1676732"/>
                <a:gd name="connsiteY3-18" fmla="*/ 0 h 2448272"/>
                <a:gd name="connsiteX4-19" fmla="*/ 1584176 w 1676732"/>
                <a:gd name="connsiteY4-20" fmla="*/ 0 h 2448272"/>
                <a:gd name="connsiteX5-21" fmla="*/ 1676732 w 1676732"/>
                <a:gd name="connsiteY5-22" fmla="*/ 1311766 h 2448272"/>
                <a:gd name="connsiteX0-23" fmla="*/ 1585292 w 1585292"/>
                <a:gd name="connsiteY0-24" fmla="*/ 1220326 h 2448272"/>
                <a:gd name="connsiteX1-25" fmla="*/ 1584176 w 1585292"/>
                <a:gd name="connsiteY1-26" fmla="*/ 2448272 h 2448272"/>
                <a:gd name="connsiteX2-27" fmla="*/ 0 w 1585292"/>
                <a:gd name="connsiteY2-28" fmla="*/ 2448272 h 2448272"/>
                <a:gd name="connsiteX3-29" fmla="*/ 0 w 1585292"/>
                <a:gd name="connsiteY3-30" fmla="*/ 0 h 2448272"/>
                <a:gd name="connsiteX4-31" fmla="*/ 1584176 w 1585292"/>
                <a:gd name="connsiteY4-32" fmla="*/ 0 h 2448272"/>
                <a:gd name="connsiteX5-33" fmla="*/ 1585292 w 1585292"/>
                <a:gd name="connsiteY5-34" fmla="*/ 953626 h 2448272"/>
                <a:gd name="connsiteX0-35" fmla="*/ 1585292 w 1585292"/>
                <a:gd name="connsiteY0-36" fmla="*/ 1220326 h 2448272"/>
                <a:gd name="connsiteX1-37" fmla="*/ 1584176 w 1585292"/>
                <a:gd name="connsiteY1-38" fmla="*/ 2448272 h 2448272"/>
                <a:gd name="connsiteX2-39" fmla="*/ 0 w 1585292"/>
                <a:gd name="connsiteY2-40" fmla="*/ 2448272 h 2448272"/>
                <a:gd name="connsiteX3-41" fmla="*/ 0 w 1585292"/>
                <a:gd name="connsiteY3-42" fmla="*/ 0 h 2448272"/>
                <a:gd name="connsiteX4-43" fmla="*/ 1584176 w 1585292"/>
                <a:gd name="connsiteY4-44" fmla="*/ 0 h 2448272"/>
                <a:gd name="connsiteX5-45" fmla="*/ 1585292 w 1585292"/>
                <a:gd name="connsiteY5-46" fmla="*/ 664066 h 2448272"/>
                <a:gd name="connsiteX0-47" fmla="*/ 1577672 w 1585292"/>
                <a:gd name="connsiteY0-48" fmla="*/ 1967086 h 2448272"/>
                <a:gd name="connsiteX1-49" fmla="*/ 1584176 w 1585292"/>
                <a:gd name="connsiteY1-50" fmla="*/ 2448272 h 2448272"/>
                <a:gd name="connsiteX2-51" fmla="*/ 0 w 1585292"/>
                <a:gd name="connsiteY2-52" fmla="*/ 2448272 h 2448272"/>
                <a:gd name="connsiteX3-53" fmla="*/ 0 w 1585292"/>
                <a:gd name="connsiteY3-54" fmla="*/ 0 h 2448272"/>
                <a:gd name="connsiteX4-55" fmla="*/ 1584176 w 1585292"/>
                <a:gd name="connsiteY4-56" fmla="*/ 0 h 2448272"/>
                <a:gd name="connsiteX5-57" fmla="*/ 1585292 w 1585292"/>
                <a:gd name="connsiteY5-58" fmla="*/ 664066 h 2448272"/>
                <a:gd name="connsiteX0-59" fmla="*/ 1585292 w 1585292"/>
                <a:gd name="connsiteY0-60" fmla="*/ 1578466 h 2448272"/>
                <a:gd name="connsiteX1-61" fmla="*/ 1584176 w 1585292"/>
                <a:gd name="connsiteY1-62" fmla="*/ 2448272 h 2448272"/>
                <a:gd name="connsiteX2-63" fmla="*/ 0 w 1585292"/>
                <a:gd name="connsiteY2-64" fmla="*/ 2448272 h 2448272"/>
                <a:gd name="connsiteX3-65" fmla="*/ 0 w 1585292"/>
                <a:gd name="connsiteY3-66" fmla="*/ 0 h 2448272"/>
                <a:gd name="connsiteX4-67" fmla="*/ 1584176 w 1585292"/>
                <a:gd name="connsiteY4-68" fmla="*/ 0 h 2448272"/>
                <a:gd name="connsiteX5-69" fmla="*/ 1585292 w 1585292"/>
                <a:gd name="connsiteY5-70" fmla="*/ 664066 h 244827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1585292" h="2448272">
                  <a:moveTo>
                    <a:pt x="1585292" y="1578466"/>
                  </a:moveTo>
                  <a:lnTo>
                    <a:pt x="1584176" y="2448272"/>
                  </a:lnTo>
                  <a:lnTo>
                    <a:pt x="0" y="2448272"/>
                  </a:lnTo>
                  <a:lnTo>
                    <a:pt x="0" y="0"/>
                  </a:lnTo>
                  <a:lnTo>
                    <a:pt x="1584176" y="0"/>
                  </a:lnTo>
                  <a:cubicBezTo>
                    <a:pt x="1584548" y="406775"/>
                    <a:pt x="1585292" y="664066"/>
                    <a:pt x="1585292" y="664066"/>
                  </a:cubicBezTo>
                </a:path>
              </a:pathLst>
            </a:custGeom>
            <a:noFill/>
            <a:ln w="57150">
              <a:solidFill>
                <a:srgbClr val="323F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1362877" y="1410271"/>
              <a:ext cx="815657" cy="2140874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8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content</a:t>
              </a:r>
              <a:endParaRPr kumimoji="0" lang="zh-CN" altLang="en-US" sz="58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sp>
        <p:nvSpPr>
          <p:cNvPr id="17" name="矩形: 圆角 9"/>
          <p:cNvSpPr/>
          <p:nvPr>
            <p:custDataLst>
              <p:tags r:id="rId1"/>
            </p:custDataLst>
          </p:nvPr>
        </p:nvSpPr>
        <p:spPr>
          <a:xfrm>
            <a:off x="3828040" y="927347"/>
            <a:ext cx="768343" cy="768343"/>
          </a:xfrm>
          <a:prstGeom prst="roundRect">
            <a:avLst/>
          </a:prstGeom>
          <a:solidFill>
            <a:srgbClr val="323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t>01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8" name="矩形: 圆角 10"/>
          <p:cNvSpPr/>
          <p:nvPr>
            <p:custDataLst>
              <p:tags r:id="rId2"/>
            </p:custDataLst>
          </p:nvPr>
        </p:nvSpPr>
        <p:spPr>
          <a:xfrm>
            <a:off x="3828040" y="2064883"/>
            <a:ext cx="768343" cy="76834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t>02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9" name="矩形: 圆角 11"/>
          <p:cNvSpPr/>
          <p:nvPr>
            <p:custDataLst>
              <p:tags r:id="rId3"/>
            </p:custDataLst>
          </p:nvPr>
        </p:nvSpPr>
        <p:spPr>
          <a:xfrm>
            <a:off x="3828040" y="3202419"/>
            <a:ext cx="768343" cy="768343"/>
          </a:xfrm>
          <a:prstGeom prst="roundRect">
            <a:avLst/>
          </a:prstGeom>
          <a:solidFill>
            <a:srgbClr val="323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t>03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20" name="矩形: 圆角 12"/>
          <p:cNvSpPr/>
          <p:nvPr>
            <p:custDataLst>
              <p:tags r:id="rId4"/>
            </p:custDataLst>
          </p:nvPr>
        </p:nvSpPr>
        <p:spPr>
          <a:xfrm>
            <a:off x="3828040" y="4339953"/>
            <a:ext cx="768343" cy="76834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t>04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22" name="TextBox 39"/>
          <p:cNvSpPr txBox="1"/>
          <p:nvPr>
            <p:custDataLst>
              <p:tags r:id="rId5"/>
            </p:custDataLst>
          </p:nvPr>
        </p:nvSpPr>
        <p:spPr>
          <a:xfrm>
            <a:off x="4619625" y="1099185"/>
            <a:ext cx="5364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有机磷除草剂残留引发的食品安全案例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5" name="TextBox 39"/>
          <p:cNvSpPr txBox="1"/>
          <p:nvPr>
            <p:custDataLst>
              <p:tags r:id="rId6"/>
            </p:custDataLst>
          </p:nvPr>
        </p:nvSpPr>
        <p:spPr>
          <a:xfrm>
            <a:off x="4634865" y="2205355"/>
            <a:ext cx="44500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有机磷农药引发的食品安全案例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8" name="TextBox 39"/>
          <p:cNvSpPr txBox="1"/>
          <p:nvPr>
            <p:custDataLst>
              <p:tags r:id="rId7"/>
            </p:custDataLst>
          </p:nvPr>
        </p:nvSpPr>
        <p:spPr>
          <a:xfrm>
            <a:off x="4650105" y="3362325"/>
            <a:ext cx="47548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扑草净除草剂引发的食品安全案例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31" name="TextBox 39"/>
          <p:cNvSpPr txBox="1"/>
          <p:nvPr>
            <p:custDataLst>
              <p:tags r:id="rId8"/>
            </p:custDataLst>
          </p:nvPr>
        </p:nvSpPr>
        <p:spPr>
          <a:xfrm>
            <a:off x="4685665" y="4464050"/>
            <a:ext cx="47548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乙草胺除草剂引发的食品安全案例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pic>
        <p:nvPicPr>
          <p:cNvPr id="2" name="图片 1" descr="E:\高校\山东农业大学\图片\1.png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394508" y="6085205"/>
            <a:ext cx="2288540" cy="6242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17" grpId="0" bldLvl="0" animBg="1"/>
      <p:bldP spid="18" grpId="0" bldLvl="0" animBg="1"/>
      <p:bldP spid="19" grpId="0" bldLvl="0" animBg="1"/>
      <p:bldP spid="20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/>
          <p:cNvSpPr txBox="1"/>
          <p:nvPr/>
        </p:nvSpPr>
        <p:spPr>
          <a:xfrm>
            <a:off x="959540" y="1984683"/>
            <a:ext cx="501517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     </a:t>
            </a:r>
            <a:r>
              <a:rPr kumimoji="0" lang="zh-CN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扑草净常用于</a:t>
            </a:r>
            <a:r>
              <a:rPr kumimoji="0" lang="zh-CN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农业防除禾本科及阔叶杂草</a:t>
            </a:r>
            <a:r>
              <a:rPr kumimoji="0" lang="zh-CN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，并在</a:t>
            </a:r>
            <a:r>
              <a:rPr kumimoji="0" lang="zh-CN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水产养殖业</a:t>
            </a:r>
            <a:r>
              <a:rPr kumimoji="0" lang="zh-CN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违规使用以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清除</a:t>
            </a:r>
            <a:r>
              <a:rPr kumimoji="0" lang="zh-CN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青苔等</a:t>
            </a:r>
            <a:r>
              <a:rPr kumimoji="0" lang="zh-CN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有害藻类和水草</a:t>
            </a:r>
            <a:r>
              <a:rPr kumimoji="0" lang="zh-CN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，其</a:t>
            </a:r>
            <a:r>
              <a:rPr kumimoji="0" lang="zh-CN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性质稳定难降解</a:t>
            </a:r>
            <a:r>
              <a:rPr kumimoji="0" lang="zh-CN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，可通过食物链对人体产生危害。扑草净及其种类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繁多</a:t>
            </a:r>
            <a:r>
              <a:rPr kumimoji="0" lang="zh-CN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、结构多样的降解代谢产物长期暴露，可能引起</a:t>
            </a:r>
            <a:r>
              <a:rPr kumimoji="0" lang="zh-CN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潜在毒性效应</a:t>
            </a:r>
            <a:r>
              <a:rPr kumimoji="0" lang="zh-CN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及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水域生态</a:t>
            </a:r>
            <a:r>
              <a:rPr kumimoji="0" lang="zh-CN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环境群落</a:t>
            </a:r>
            <a:r>
              <a:rPr kumimoji="0" lang="zh-CN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的衰退。</a:t>
            </a:r>
            <a:endParaRPr kumimoji="0" lang="zh-CN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" name="文本框 48"/>
          <p:cNvSpPr txBox="1"/>
          <p:nvPr/>
        </p:nvSpPr>
        <p:spPr bwMode="auto">
          <a:xfrm>
            <a:off x="786385" y="137991"/>
            <a:ext cx="2700965" cy="632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rPr>
              <a:t>扑草净的危害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ea"/>
              <a:sym typeface="+mn-lt"/>
            </a:endParaRPr>
          </a:p>
        </p:txBody>
      </p:sp>
      <p:cxnSp>
        <p:nvCxnSpPr>
          <p:cNvPr id="21" name="直接连接符 20"/>
          <p:cNvCxnSpPr/>
          <p:nvPr/>
        </p:nvCxnSpPr>
        <p:spPr>
          <a:xfrm>
            <a:off x="669924" y="1028700"/>
            <a:ext cx="10850563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2" b="6643"/>
          <a:stretch>
            <a:fillRect/>
          </a:stretch>
        </p:blipFill>
        <p:spPr>
          <a:xfrm>
            <a:off x="6358708" y="1380744"/>
            <a:ext cx="5015176" cy="47548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conveyor dir="l"/>
      </p:transition>
    </mc:Choice>
    <mc:Fallback>
      <p:transition spd="slow" advClick="0" advTm="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文本框 48"/>
          <p:cNvSpPr txBox="1"/>
          <p:nvPr/>
        </p:nvSpPr>
        <p:spPr bwMode="auto">
          <a:xfrm>
            <a:off x="786385" y="137991"/>
            <a:ext cx="4309722" cy="632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rPr>
              <a:t>扑草净的预防控制措施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ea"/>
              <a:sym typeface="+mn-lt"/>
            </a:endParaRPr>
          </a:p>
        </p:txBody>
      </p:sp>
      <p:cxnSp>
        <p:nvCxnSpPr>
          <p:cNvPr id="47" name="直接连接符 46"/>
          <p:cNvCxnSpPr/>
          <p:nvPr/>
        </p:nvCxnSpPr>
        <p:spPr>
          <a:xfrm>
            <a:off x="669924" y="1028700"/>
            <a:ext cx="10850563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任意多边形 49"/>
          <p:cNvSpPr/>
          <p:nvPr/>
        </p:nvSpPr>
        <p:spPr bwMode="auto">
          <a:xfrm>
            <a:off x="3564123" y="1860488"/>
            <a:ext cx="676442" cy="646330"/>
          </a:xfrm>
          <a:custGeom>
            <a:avLst/>
            <a:gdLst>
              <a:gd name="connsiteX0" fmla="*/ 0 w 1923337"/>
              <a:gd name="connsiteY0" fmla="*/ 0 h 2468124"/>
              <a:gd name="connsiteX1" fmla="*/ 1103787 w 1923337"/>
              <a:gd name="connsiteY1" fmla="*/ 0 h 2468124"/>
              <a:gd name="connsiteX2" fmla="*/ 1923337 w 1923337"/>
              <a:gd name="connsiteY2" fmla="*/ 1233588 h 2468124"/>
              <a:gd name="connsiteX3" fmla="*/ 1103787 w 1923337"/>
              <a:gd name="connsiteY3" fmla="*/ 2468124 h 2468124"/>
              <a:gd name="connsiteX4" fmla="*/ 0 w 1923337"/>
              <a:gd name="connsiteY4" fmla="*/ 2468124 h 2468124"/>
              <a:gd name="connsiteX5" fmla="*/ 819550 w 1923337"/>
              <a:gd name="connsiteY5" fmla="*/ 1233588 h 2468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23337" h="2468124">
                <a:moveTo>
                  <a:pt x="0" y="0"/>
                </a:moveTo>
                <a:lnTo>
                  <a:pt x="1103787" y="0"/>
                </a:lnTo>
                <a:lnTo>
                  <a:pt x="1923337" y="1233588"/>
                </a:lnTo>
                <a:lnTo>
                  <a:pt x="1103787" y="2468124"/>
                </a:lnTo>
                <a:lnTo>
                  <a:pt x="0" y="2468124"/>
                </a:lnTo>
                <a:lnTo>
                  <a:pt x="819550" y="1233588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4188736" y="1855126"/>
            <a:ext cx="733175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zh-CN" sz="3600" b="0" i="0" u="none" strike="noStrike" kern="100" cap="none" spc="0" normalizeH="0" baseline="0" noProof="0" dirty="0">
                <a:ln w="0"/>
                <a:gradFill>
                  <a:gsLst>
                    <a:gs pos="0">
                      <a:srgbClr val="6E6E6E">
                        <a:lumMod val="50000"/>
                      </a:srgbClr>
                    </a:gs>
                    <a:gs pos="50000">
                      <a:srgbClr val="6E6E6E"/>
                    </a:gs>
                    <a:gs pos="100000">
                      <a:srgbClr val="6E6E6E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宋体" panose="02010600030101010101" pitchFamily="2" charset="-122"/>
                <a:cs typeface="Times New Roman" panose="02020603050405020304" pitchFamily="18" charset="0"/>
              </a:rPr>
              <a:t>对接国外相关</a:t>
            </a:r>
            <a:r>
              <a:rPr kumimoji="0" lang="zh-CN" altLang="en-US" sz="3600" b="0" i="0" u="none" strike="noStrike" kern="100" cap="none" spc="0" normalizeH="0" baseline="0" noProof="0" dirty="0">
                <a:ln w="0"/>
                <a:gradFill>
                  <a:gsLst>
                    <a:gs pos="0">
                      <a:srgbClr val="6E6E6E">
                        <a:lumMod val="50000"/>
                      </a:srgbClr>
                    </a:gs>
                    <a:gs pos="50000">
                      <a:srgbClr val="6E6E6E"/>
                    </a:gs>
                    <a:gs pos="100000">
                      <a:srgbClr val="6E6E6E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宋体" panose="02010600030101010101" pitchFamily="2" charset="-122"/>
                <a:cs typeface="Times New Roman" panose="02020603050405020304" pitchFamily="18" charset="0"/>
              </a:rPr>
              <a:t>标准</a:t>
            </a:r>
            <a:r>
              <a:rPr kumimoji="0" lang="zh-CN" altLang="zh-CN" sz="3600" b="0" i="0" u="none" strike="noStrike" kern="100" cap="none" spc="0" normalizeH="0" baseline="0" noProof="0" dirty="0">
                <a:ln w="0"/>
                <a:gradFill>
                  <a:gsLst>
                    <a:gs pos="0">
                      <a:srgbClr val="6E6E6E">
                        <a:lumMod val="50000"/>
                      </a:srgbClr>
                    </a:gs>
                    <a:gs pos="50000">
                      <a:srgbClr val="6E6E6E"/>
                    </a:gs>
                    <a:gs pos="100000">
                      <a:srgbClr val="6E6E6E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宋体" panose="02010600030101010101" pitchFamily="2" charset="-122"/>
                <a:cs typeface="Times New Roman" panose="02020603050405020304" pitchFamily="18" charset="0"/>
              </a:rPr>
              <a:t>，加强安全预警</a:t>
            </a:r>
            <a:endParaRPr kumimoji="0" lang="zh-CN" altLang="en-US" sz="3600" b="0" i="0" u="none" strike="noStrike" kern="1200" cap="none" spc="0" normalizeH="0" baseline="0" noProof="0" dirty="0">
              <a:ln w="0"/>
              <a:gradFill>
                <a:gsLst>
                  <a:gs pos="0">
                    <a:srgbClr val="6E6E6E">
                      <a:lumMod val="50000"/>
                    </a:srgbClr>
                  </a:gs>
                  <a:gs pos="50000">
                    <a:srgbClr val="6E6E6E"/>
                  </a:gs>
                  <a:gs pos="100000">
                    <a:srgbClr val="6E6E6E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4240565" y="3417408"/>
            <a:ext cx="757130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zh-CN" sz="3600" b="0" i="0" u="none" strike="noStrike" kern="100" cap="none" spc="0" normalizeH="0" baseline="0" noProof="0" dirty="0">
                <a:ln w="0"/>
                <a:gradFill>
                  <a:gsLst>
                    <a:gs pos="0">
                      <a:srgbClr val="6E6E6E">
                        <a:lumMod val="50000"/>
                      </a:srgbClr>
                    </a:gs>
                    <a:gs pos="50000">
                      <a:srgbClr val="6E6E6E"/>
                    </a:gs>
                    <a:gs pos="100000">
                      <a:srgbClr val="6E6E6E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宋体" panose="02010600030101010101" pitchFamily="2" charset="-122"/>
                <a:cs typeface="Times New Roman" panose="02020603050405020304" pitchFamily="18" charset="0"/>
              </a:rPr>
              <a:t>严管国</a:t>
            </a:r>
            <a:r>
              <a:rPr kumimoji="0" lang="zh-CN" altLang="en-US" sz="3600" b="0" i="0" u="none" strike="noStrike" kern="100" cap="none" spc="0" normalizeH="0" baseline="0" noProof="0" dirty="0">
                <a:ln w="0"/>
                <a:gradFill>
                  <a:gsLst>
                    <a:gs pos="0">
                      <a:srgbClr val="6E6E6E">
                        <a:lumMod val="50000"/>
                      </a:srgbClr>
                    </a:gs>
                    <a:gs pos="50000">
                      <a:srgbClr val="6E6E6E"/>
                    </a:gs>
                    <a:gs pos="100000">
                      <a:srgbClr val="6E6E6E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宋体" panose="02010600030101010101" pitchFamily="2" charset="-122"/>
                <a:cs typeface="Times New Roman" panose="02020603050405020304" pitchFamily="18" charset="0"/>
              </a:rPr>
              <a:t>内</a:t>
            </a:r>
            <a:r>
              <a:rPr kumimoji="0" lang="zh-CN" altLang="zh-CN" sz="3600" b="0" i="0" u="none" strike="noStrike" kern="100" cap="none" spc="0" normalizeH="0" baseline="0" noProof="0" dirty="0">
                <a:ln w="0"/>
                <a:gradFill>
                  <a:gsLst>
                    <a:gs pos="0">
                      <a:srgbClr val="6E6E6E">
                        <a:lumMod val="50000"/>
                      </a:srgbClr>
                    </a:gs>
                    <a:gs pos="50000">
                      <a:srgbClr val="6E6E6E"/>
                    </a:gs>
                    <a:gs pos="100000">
                      <a:srgbClr val="6E6E6E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宋体" panose="02010600030101010101" pitchFamily="2" charset="-122"/>
                <a:cs typeface="Times New Roman" panose="02020603050405020304" pitchFamily="18" charset="0"/>
              </a:rPr>
              <a:t>水产品安全限</a:t>
            </a:r>
            <a:r>
              <a:rPr kumimoji="0" lang="zh-CN" altLang="en-US" sz="3600" b="0" i="0" u="none" strike="noStrike" kern="100" cap="none" spc="0" normalizeH="0" baseline="0" noProof="0" dirty="0">
                <a:ln w="0"/>
                <a:gradFill>
                  <a:gsLst>
                    <a:gs pos="0">
                      <a:srgbClr val="6E6E6E">
                        <a:lumMod val="50000"/>
                      </a:srgbClr>
                    </a:gs>
                    <a:gs pos="50000">
                      <a:srgbClr val="6E6E6E"/>
                    </a:gs>
                    <a:gs pos="100000">
                      <a:srgbClr val="6E6E6E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宋体" panose="02010600030101010101" pitchFamily="2" charset="-122"/>
                <a:cs typeface="Times New Roman" panose="02020603050405020304" pitchFamily="18" charset="0"/>
              </a:rPr>
              <a:t>量</a:t>
            </a:r>
            <a:r>
              <a:rPr kumimoji="0" lang="zh-CN" altLang="zh-CN" sz="3600" b="0" i="0" u="none" strike="noStrike" kern="100" cap="none" spc="0" normalizeH="0" baseline="0" noProof="0" dirty="0">
                <a:ln w="0"/>
                <a:gradFill>
                  <a:gsLst>
                    <a:gs pos="0">
                      <a:srgbClr val="6E6E6E">
                        <a:lumMod val="50000"/>
                      </a:srgbClr>
                    </a:gs>
                    <a:gs pos="50000">
                      <a:srgbClr val="6E6E6E"/>
                    </a:gs>
                    <a:gs pos="100000">
                      <a:srgbClr val="6E6E6E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宋体" panose="02010600030101010101" pitchFamily="2" charset="-122"/>
                <a:cs typeface="Times New Roman" panose="02020603050405020304" pitchFamily="18" charset="0"/>
              </a:rPr>
              <a:t>及安全评估</a:t>
            </a:r>
            <a:endParaRPr kumimoji="0" lang="zh-CN" altLang="en-US" sz="3600" b="0" i="0" u="none" strike="noStrike" kern="1200" cap="none" spc="0" normalizeH="0" baseline="0" noProof="0" dirty="0">
              <a:ln w="0"/>
              <a:gradFill>
                <a:gsLst>
                  <a:gs pos="0">
                    <a:srgbClr val="6E6E6E">
                      <a:lumMod val="50000"/>
                    </a:srgbClr>
                  </a:gs>
                  <a:gs pos="50000">
                    <a:srgbClr val="6E6E6E"/>
                  </a:gs>
                  <a:gs pos="100000">
                    <a:srgbClr val="6E6E6E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4338935" y="4936178"/>
            <a:ext cx="618630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zh-CN" sz="3600" b="0" i="0" u="none" strike="noStrike" kern="100" cap="none" spc="0" normalizeH="0" baseline="0" noProof="0" dirty="0">
                <a:ln w="0"/>
                <a:gradFill>
                  <a:gsLst>
                    <a:gs pos="0">
                      <a:srgbClr val="6E6E6E">
                        <a:lumMod val="50000"/>
                      </a:srgbClr>
                    </a:gs>
                    <a:gs pos="50000">
                      <a:srgbClr val="6E6E6E"/>
                    </a:gs>
                    <a:gs pos="100000">
                      <a:srgbClr val="6E6E6E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宋体" panose="02010600030101010101" pitchFamily="2" charset="-122"/>
                <a:cs typeface="Times New Roman" panose="02020603050405020304" pitchFamily="18" charset="0"/>
              </a:rPr>
              <a:t>强化重点水产品的监测和检查</a:t>
            </a:r>
            <a:endParaRPr kumimoji="0" lang="zh-CN" altLang="en-US" sz="3600" b="0" i="0" u="none" strike="noStrike" kern="1200" cap="none" spc="0" normalizeH="0" baseline="0" noProof="0" dirty="0">
              <a:ln w="0"/>
              <a:gradFill>
                <a:gsLst>
                  <a:gs pos="0">
                    <a:srgbClr val="6E6E6E">
                      <a:lumMod val="50000"/>
                    </a:srgbClr>
                  </a:gs>
                  <a:gs pos="50000">
                    <a:srgbClr val="6E6E6E"/>
                  </a:gs>
                  <a:gs pos="100000">
                    <a:srgbClr val="6E6E6E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31" name="任意多边形 49"/>
          <p:cNvSpPr/>
          <p:nvPr/>
        </p:nvSpPr>
        <p:spPr bwMode="auto">
          <a:xfrm>
            <a:off x="3579363" y="3412047"/>
            <a:ext cx="676442" cy="646330"/>
          </a:xfrm>
          <a:custGeom>
            <a:avLst/>
            <a:gdLst>
              <a:gd name="connsiteX0" fmla="*/ 0 w 1923337"/>
              <a:gd name="connsiteY0" fmla="*/ 0 h 2468124"/>
              <a:gd name="connsiteX1" fmla="*/ 1103787 w 1923337"/>
              <a:gd name="connsiteY1" fmla="*/ 0 h 2468124"/>
              <a:gd name="connsiteX2" fmla="*/ 1923337 w 1923337"/>
              <a:gd name="connsiteY2" fmla="*/ 1233588 h 2468124"/>
              <a:gd name="connsiteX3" fmla="*/ 1103787 w 1923337"/>
              <a:gd name="connsiteY3" fmla="*/ 2468124 h 2468124"/>
              <a:gd name="connsiteX4" fmla="*/ 0 w 1923337"/>
              <a:gd name="connsiteY4" fmla="*/ 2468124 h 2468124"/>
              <a:gd name="connsiteX5" fmla="*/ 819550 w 1923337"/>
              <a:gd name="connsiteY5" fmla="*/ 1233588 h 2468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23337" h="2468124">
                <a:moveTo>
                  <a:pt x="0" y="0"/>
                </a:moveTo>
                <a:lnTo>
                  <a:pt x="1103787" y="0"/>
                </a:lnTo>
                <a:lnTo>
                  <a:pt x="1923337" y="1233588"/>
                </a:lnTo>
                <a:lnTo>
                  <a:pt x="1103787" y="2468124"/>
                </a:lnTo>
                <a:lnTo>
                  <a:pt x="0" y="2468124"/>
                </a:lnTo>
                <a:lnTo>
                  <a:pt x="819550" y="1233588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32" name="任意多边形 49"/>
          <p:cNvSpPr/>
          <p:nvPr/>
        </p:nvSpPr>
        <p:spPr bwMode="auto">
          <a:xfrm>
            <a:off x="3579363" y="4936179"/>
            <a:ext cx="676442" cy="646330"/>
          </a:xfrm>
          <a:custGeom>
            <a:avLst/>
            <a:gdLst>
              <a:gd name="connsiteX0" fmla="*/ 0 w 1923337"/>
              <a:gd name="connsiteY0" fmla="*/ 0 h 2468124"/>
              <a:gd name="connsiteX1" fmla="*/ 1103787 w 1923337"/>
              <a:gd name="connsiteY1" fmla="*/ 0 h 2468124"/>
              <a:gd name="connsiteX2" fmla="*/ 1923337 w 1923337"/>
              <a:gd name="connsiteY2" fmla="*/ 1233588 h 2468124"/>
              <a:gd name="connsiteX3" fmla="*/ 1103787 w 1923337"/>
              <a:gd name="connsiteY3" fmla="*/ 2468124 h 2468124"/>
              <a:gd name="connsiteX4" fmla="*/ 0 w 1923337"/>
              <a:gd name="connsiteY4" fmla="*/ 2468124 h 2468124"/>
              <a:gd name="connsiteX5" fmla="*/ 819550 w 1923337"/>
              <a:gd name="connsiteY5" fmla="*/ 1233588 h 2468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23337" h="2468124">
                <a:moveTo>
                  <a:pt x="0" y="0"/>
                </a:moveTo>
                <a:lnTo>
                  <a:pt x="1103787" y="0"/>
                </a:lnTo>
                <a:lnTo>
                  <a:pt x="1923337" y="1233588"/>
                </a:lnTo>
                <a:lnTo>
                  <a:pt x="1103787" y="2468124"/>
                </a:lnTo>
                <a:lnTo>
                  <a:pt x="0" y="2468124"/>
                </a:lnTo>
                <a:lnTo>
                  <a:pt x="819550" y="1233588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pic>
        <p:nvPicPr>
          <p:cNvPr id="36" name="图片 3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4" t="1702" r="2316" b="62354"/>
          <a:stretch>
            <a:fillRect/>
          </a:stretch>
        </p:blipFill>
        <p:spPr>
          <a:xfrm>
            <a:off x="137159" y="1287057"/>
            <a:ext cx="3310333" cy="1517080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0" y="2891811"/>
            <a:ext cx="3310333" cy="1564407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56" y="4543892"/>
            <a:ext cx="3216537" cy="16107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conveyor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  <p:bldLst>
      <p:bldP spid="2" grpId="0" bldLvl="0" animBg="1"/>
      <p:bldP spid="31" grpId="0" bldLvl="0" animBg="1"/>
      <p:bldP spid="32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830662" y="1518109"/>
            <a:ext cx="10107848" cy="4478758"/>
            <a:chOff x="3692726" y="1280295"/>
            <a:chExt cx="7714002" cy="3359066"/>
          </a:xfrm>
        </p:grpSpPr>
        <p:sp>
          <p:nvSpPr>
            <p:cNvPr id="35" name="Freeform 20"/>
            <p:cNvSpPr/>
            <p:nvPr/>
          </p:nvSpPr>
          <p:spPr bwMode="auto">
            <a:xfrm>
              <a:off x="4365826" y="3645670"/>
              <a:ext cx="488950" cy="619125"/>
            </a:xfrm>
            <a:custGeom>
              <a:avLst/>
              <a:gdLst>
                <a:gd name="T0" fmla="*/ 148 w 248"/>
                <a:gd name="T1" fmla="*/ 313 h 313"/>
                <a:gd name="T2" fmla="*/ 100 w 248"/>
                <a:gd name="T3" fmla="*/ 313 h 313"/>
                <a:gd name="T4" fmla="*/ 0 w 248"/>
                <a:gd name="T5" fmla="*/ 213 h 313"/>
                <a:gd name="T6" fmla="*/ 0 w 248"/>
                <a:gd name="T7" fmla="*/ 100 h 313"/>
                <a:gd name="T8" fmla="*/ 100 w 248"/>
                <a:gd name="T9" fmla="*/ 0 h 313"/>
                <a:gd name="T10" fmla="*/ 148 w 248"/>
                <a:gd name="T11" fmla="*/ 0 h 313"/>
                <a:gd name="T12" fmla="*/ 248 w 248"/>
                <a:gd name="T13" fmla="*/ 100 h 313"/>
                <a:gd name="T14" fmla="*/ 248 w 248"/>
                <a:gd name="T15" fmla="*/ 213 h 313"/>
                <a:gd name="T16" fmla="*/ 148 w 248"/>
                <a:gd name="T17" fmla="*/ 313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8" h="313">
                  <a:moveTo>
                    <a:pt x="148" y="313"/>
                  </a:moveTo>
                  <a:cubicBezTo>
                    <a:pt x="100" y="313"/>
                    <a:pt x="100" y="313"/>
                    <a:pt x="100" y="313"/>
                  </a:cubicBezTo>
                  <a:cubicBezTo>
                    <a:pt x="45" y="313"/>
                    <a:pt x="0" y="268"/>
                    <a:pt x="0" y="213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45"/>
                    <a:pt x="45" y="0"/>
                    <a:pt x="100" y="0"/>
                  </a:cubicBezTo>
                  <a:cubicBezTo>
                    <a:pt x="148" y="0"/>
                    <a:pt x="148" y="0"/>
                    <a:pt x="148" y="0"/>
                  </a:cubicBezTo>
                  <a:cubicBezTo>
                    <a:pt x="203" y="0"/>
                    <a:pt x="248" y="45"/>
                    <a:pt x="248" y="100"/>
                  </a:cubicBezTo>
                  <a:cubicBezTo>
                    <a:pt x="248" y="213"/>
                    <a:pt x="248" y="213"/>
                    <a:pt x="248" y="213"/>
                  </a:cubicBezTo>
                  <a:cubicBezTo>
                    <a:pt x="248" y="268"/>
                    <a:pt x="203" y="313"/>
                    <a:pt x="148" y="313"/>
                  </a:cubicBezTo>
                  <a:close/>
                </a:path>
              </a:pathLst>
            </a:custGeom>
            <a:solidFill>
              <a:srgbClr val="9B9A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36" name="Freeform 21"/>
            <p:cNvSpPr/>
            <p:nvPr/>
          </p:nvSpPr>
          <p:spPr bwMode="auto">
            <a:xfrm>
              <a:off x="4297563" y="3637732"/>
              <a:ext cx="625475" cy="149225"/>
            </a:xfrm>
            <a:custGeom>
              <a:avLst/>
              <a:gdLst>
                <a:gd name="T0" fmla="*/ 284 w 316"/>
                <a:gd name="T1" fmla="*/ 75 h 75"/>
                <a:gd name="T2" fmla="*/ 32 w 316"/>
                <a:gd name="T3" fmla="*/ 75 h 75"/>
                <a:gd name="T4" fmla="*/ 0 w 316"/>
                <a:gd name="T5" fmla="*/ 43 h 75"/>
                <a:gd name="T6" fmla="*/ 0 w 316"/>
                <a:gd name="T7" fmla="*/ 32 h 75"/>
                <a:gd name="T8" fmla="*/ 32 w 316"/>
                <a:gd name="T9" fmla="*/ 0 h 75"/>
                <a:gd name="T10" fmla="*/ 284 w 316"/>
                <a:gd name="T11" fmla="*/ 0 h 75"/>
                <a:gd name="T12" fmla="*/ 316 w 316"/>
                <a:gd name="T13" fmla="*/ 32 h 75"/>
                <a:gd name="T14" fmla="*/ 316 w 316"/>
                <a:gd name="T15" fmla="*/ 43 h 75"/>
                <a:gd name="T16" fmla="*/ 284 w 316"/>
                <a:gd name="T17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6" h="75">
                  <a:moveTo>
                    <a:pt x="284" y="75"/>
                  </a:moveTo>
                  <a:cubicBezTo>
                    <a:pt x="32" y="75"/>
                    <a:pt x="32" y="75"/>
                    <a:pt x="32" y="75"/>
                  </a:cubicBezTo>
                  <a:cubicBezTo>
                    <a:pt x="15" y="75"/>
                    <a:pt x="0" y="61"/>
                    <a:pt x="0" y="43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15"/>
                    <a:pt x="15" y="0"/>
                    <a:pt x="32" y="0"/>
                  </a:cubicBezTo>
                  <a:cubicBezTo>
                    <a:pt x="284" y="0"/>
                    <a:pt x="284" y="0"/>
                    <a:pt x="284" y="0"/>
                  </a:cubicBezTo>
                  <a:cubicBezTo>
                    <a:pt x="301" y="0"/>
                    <a:pt x="316" y="15"/>
                    <a:pt x="316" y="32"/>
                  </a:cubicBezTo>
                  <a:cubicBezTo>
                    <a:pt x="316" y="43"/>
                    <a:pt x="316" y="43"/>
                    <a:pt x="316" y="43"/>
                  </a:cubicBezTo>
                  <a:cubicBezTo>
                    <a:pt x="316" y="61"/>
                    <a:pt x="301" y="75"/>
                    <a:pt x="284" y="75"/>
                  </a:cubicBezTo>
                  <a:close/>
                </a:path>
              </a:pathLst>
            </a:custGeom>
            <a:solidFill>
              <a:srgbClr val="CD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37" name="Freeform 22"/>
            <p:cNvSpPr/>
            <p:nvPr/>
          </p:nvSpPr>
          <p:spPr bwMode="auto">
            <a:xfrm>
              <a:off x="4297563" y="3842520"/>
              <a:ext cx="625475" cy="147638"/>
            </a:xfrm>
            <a:custGeom>
              <a:avLst/>
              <a:gdLst>
                <a:gd name="T0" fmla="*/ 284 w 316"/>
                <a:gd name="T1" fmla="*/ 75 h 75"/>
                <a:gd name="T2" fmla="*/ 32 w 316"/>
                <a:gd name="T3" fmla="*/ 75 h 75"/>
                <a:gd name="T4" fmla="*/ 0 w 316"/>
                <a:gd name="T5" fmla="*/ 43 h 75"/>
                <a:gd name="T6" fmla="*/ 0 w 316"/>
                <a:gd name="T7" fmla="*/ 32 h 75"/>
                <a:gd name="T8" fmla="*/ 32 w 316"/>
                <a:gd name="T9" fmla="*/ 0 h 75"/>
                <a:gd name="T10" fmla="*/ 284 w 316"/>
                <a:gd name="T11" fmla="*/ 0 h 75"/>
                <a:gd name="T12" fmla="*/ 316 w 316"/>
                <a:gd name="T13" fmla="*/ 32 h 75"/>
                <a:gd name="T14" fmla="*/ 316 w 316"/>
                <a:gd name="T15" fmla="*/ 43 h 75"/>
                <a:gd name="T16" fmla="*/ 284 w 316"/>
                <a:gd name="T17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6" h="75">
                  <a:moveTo>
                    <a:pt x="284" y="75"/>
                  </a:moveTo>
                  <a:cubicBezTo>
                    <a:pt x="32" y="75"/>
                    <a:pt x="32" y="75"/>
                    <a:pt x="32" y="75"/>
                  </a:cubicBezTo>
                  <a:cubicBezTo>
                    <a:pt x="15" y="75"/>
                    <a:pt x="0" y="61"/>
                    <a:pt x="0" y="43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15"/>
                    <a:pt x="15" y="0"/>
                    <a:pt x="32" y="0"/>
                  </a:cubicBezTo>
                  <a:cubicBezTo>
                    <a:pt x="284" y="0"/>
                    <a:pt x="284" y="0"/>
                    <a:pt x="284" y="0"/>
                  </a:cubicBezTo>
                  <a:cubicBezTo>
                    <a:pt x="301" y="0"/>
                    <a:pt x="316" y="15"/>
                    <a:pt x="316" y="32"/>
                  </a:cubicBezTo>
                  <a:cubicBezTo>
                    <a:pt x="316" y="43"/>
                    <a:pt x="316" y="43"/>
                    <a:pt x="316" y="43"/>
                  </a:cubicBezTo>
                  <a:cubicBezTo>
                    <a:pt x="316" y="61"/>
                    <a:pt x="301" y="75"/>
                    <a:pt x="284" y="75"/>
                  </a:cubicBezTo>
                  <a:close/>
                </a:path>
              </a:pathLst>
            </a:custGeom>
            <a:solidFill>
              <a:srgbClr val="CD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38" name="Freeform 23"/>
            <p:cNvSpPr/>
            <p:nvPr/>
          </p:nvSpPr>
          <p:spPr bwMode="auto">
            <a:xfrm>
              <a:off x="4297563" y="4039370"/>
              <a:ext cx="625475" cy="149225"/>
            </a:xfrm>
            <a:custGeom>
              <a:avLst/>
              <a:gdLst>
                <a:gd name="T0" fmla="*/ 284 w 316"/>
                <a:gd name="T1" fmla="*/ 75 h 75"/>
                <a:gd name="T2" fmla="*/ 32 w 316"/>
                <a:gd name="T3" fmla="*/ 75 h 75"/>
                <a:gd name="T4" fmla="*/ 0 w 316"/>
                <a:gd name="T5" fmla="*/ 43 h 75"/>
                <a:gd name="T6" fmla="*/ 0 w 316"/>
                <a:gd name="T7" fmla="*/ 32 h 75"/>
                <a:gd name="T8" fmla="*/ 32 w 316"/>
                <a:gd name="T9" fmla="*/ 0 h 75"/>
                <a:gd name="T10" fmla="*/ 284 w 316"/>
                <a:gd name="T11" fmla="*/ 0 h 75"/>
                <a:gd name="T12" fmla="*/ 316 w 316"/>
                <a:gd name="T13" fmla="*/ 32 h 75"/>
                <a:gd name="T14" fmla="*/ 316 w 316"/>
                <a:gd name="T15" fmla="*/ 43 h 75"/>
                <a:gd name="T16" fmla="*/ 284 w 316"/>
                <a:gd name="T17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6" h="75">
                  <a:moveTo>
                    <a:pt x="284" y="75"/>
                  </a:moveTo>
                  <a:cubicBezTo>
                    <a:pt x="32" y="75"/>
                    <a:pt x="32" y="75"/>
                    <a:pt x="32" y="75"/>
                  </a:cubicBezTo>
                  <a:cubicBezTo>
                    <a:pt x="15" y="75"/>
                    <a:pt x="0" y="60"/>
                    <a:pt x="0" y="43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15"/>
                    <a:pt x="15" y="0"/>
                    <a:pt x="32" y="0"/>
                  </a:cubicBezTo>
                  <a:cubicBezTo>
                    <a:pt x="284" y="0"/>
                    <a:pt x="284" y="0"/>
                    <a:pt x="284" y="0"/>
                  </a:cubicBezTo>
                  <a:cubicBezTo>
                    <a:pt x="301" y="0"/>
                    <a:pt x="316" y="15"/>
                    <a:pt x="316" y="32"/>
                  </a:cubicBezTo>
                  <a:cubicBezTo>
                    <a:pt x="316" y="43"/>
                    <a:pt x="316" y="43"/>
                    <a:pt x="316" y="43"/>
                  </a:cubicBezTo>
                  <a:cubicBezTo>
                    <a:pt x="316" y="60"/>
                    <a:pt x="301" y="75"/>
                    <a:pt x="284" y="75"/>
                  </a:cubicBezTo>
                  <a:close/>
                </a:path>
              </a:pathLst>
            </a:custGeom>
            <a:solidFill>
              <a:srgbClr val="CD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39" name="Freeform 24"/>
            <p:cNvSpPr/>
            <p:nvPr/>
          </p:nvSpPr>
          <p:spPr bwMode="auto">
            <a:xfrm>
              <a:off x="4553151" y="4264795"/>
              <a:ext cx="114300" cy="23813"/>
            </a:xfrm>
            <a:custGeom>
              <a:avLst/>
              <a:gdLst>
                <a:gd name="T0" fmla="*/ 0 w 58"/>
                <a:gd name="T1" fmla="*/ 0 h 12"/>
                <a:gd name="T2" fmla="*/ 29 w 58"/>
                <a:gd name="T3" fmla="*/ 12 h 12"/>
                <a:gd name="T4" fmla="*/ 58 w 58"/>
                <a:gd name="T5" fmla="*/ 0 h 12"/>
                <a:gd name="T6" fmla="*/ 0 w 58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12">
                  <a:moveTo>
                    <a:pt x="0" y="0"/>
                  </a:moveTo>
                  <a:cubicBezTo>
                    <a:pt x="4" y="7"/>
                    <a:pt x="15" y="12"/>
                    <a:pt x="29" y="12"/>
                  </a:cubicBezTo>
                  <a:cubicBezTo>
                    <a:pt x="43" y="12"/>
                    <a:pt x="54" y="7"/>
                    <a:pt x="58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1A5A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40" name="Freeform 25"/>
            <p:cNvSpPr/>
            <p:nvPr/>
          </p:nvSpPr>
          <p:spPr bwMode="auto">
            <a:xfrm>
              <a:off x="3841951" y="1708920"/>
              <a:ext cx="1536700" cy="733425"/>
            </a:xfrm>
            <a:custGeom>
              <a:avLst/>
              <a:gdLst>
                <a:gd name="T0" fmla="*/ 778 w 778"/>
                <a:gd name="T1" fmla="*/ 371 h 371"/>
                <a:gd name="T2" fmla="*/ 389 w 778"/>
                <a:gd name="T3" fmla="*/ 0 h 371"/>
                <a:gd name="T4" fmla="*/ 0 w 778"/>
                <a:gd name="T5" fmla="*/ 371 h 371"/>
                <a:gd name="T6" fmla="*/ 778 w 778"/>
                <a:gd name="T7" fmla="*/ 371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78" h="371">
                  <a:moveTo>
                    <a:pt x="778" y="371"/>
                  </a:moveTo>
                  <a:cubicBezTo>
                    <a:pt x="769" y="164"/>
                    <a:pt x="598" y="0"/>
                    <a:pt x="389" y="0"/>
                  </a:cubicBezTo>
                  <a:cubicBezTo>
                    <a:pt x="180" y="0"/>
                    <a:pt x="9" y="164"/>
                    <a:pt x="0" y="371"/>
                  </a:cubicBezTo>
                  <a:lnTo>
                    <a:pt x="778" y="371"/>
                  </a:lnTo>
                  <a:close/>
                </a:path>
              </a:pathLst>
            </a:custGeom>
            <a:solidFill>
              <a:srgbClr val="323F4F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41" name="Freeform 26"/>
            <p:cNvSpPr/>
            <p:nvPr/>
          </p:nvSpPr>
          <p:spPr bwMode="auto">
            <a:xfrm>
              <a:off x="4230888" y="3272607"/>
              <a:ext cx="758825" cy="365125"/>
            </a:xfrm>
            <a:custGeom>
              <a:avLst/>
              <a:gdLst>
                <a:gd name="T0" fmla="*/ 0 w 384"/>
                <a:gd name="T1" fmla="*/ 0 h 185"/>
                <a:gd name="T2" fmla="*/ 81 w 384"/>
                <a:gd name="T3" fmla="*/ 185 h 185"/>
                <a:gd name="T4" fmla="*/ 173 w 384"/>
                <a:gd name="T5" fmla="*/ 185 h 185"/>
                <a:gd name="T6" fmla="*/ 192 w 384"/>
                <a:gd name="T7" fmla="*/ 185 h 185"/>
                <a:gd name="T8" fmla="*/ 211 w 384"/>
                <a:gd name="T9" fmla="*/ 185 h 185"/>
                <a:gd name="T10" fmla="*/ 303 w 384"/>
                <a:gd name="T11" fmla="*/ 185 h 185"/>
                <a:gd name="T12" fmla="*/ 384 w 384"/>
                <a:gd name="T13" fmla="*/ 0 h 185"/>
                <a:gd name="T14" fmla="*/ 0 w 384"/>
                <a:gd name="T15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4" h="185">
                  <a:moveTo>
                    <a:pt x="0" y="0"/>
                  </a:moveTo>
                  <a:cubicBezTo>
                    <a:pt x="40" y="63"/>
                    <a:pt x="77" y="135"/>
                    <a:pt x="81" y="185"/>
                  </a:cubicBezTo>
                  <a:cubicBezTo>
                    <a:pt x="173" y="185"/>
                    <a:pt x="173" y="185"/>
                    <a:pt x="173" y="185"/>
                  </a:cubicBezTo>
                  <a:cubicBezTo>
                    <a:pt x="192" y="185"/>
                    <a:pt x="192" y="185"/>
                    <a:pt x="192" y="185"/>
                  </a:cubicBezTo>
                  <a:cubicBezTo>
                    <a:pt x="211" y="185"/>
                    <a:pt x="211" y="185"/>
                    <a:pt x="211" y="185"/>
                  </a:cubicBezTo>
                  <a:cubicBezTo>
                    <a:pt x="303" y="185"/>
                    <a:pt x="303" y="185"/>
                    <a:pt x="303" y="185"/>
                  </a:cubicBezTo>
                  <a:cubicBezTo>
                    <a:pt x="307" y="135"/>
                    <a:pt x="344" y="63"/>
                    <a:pt x="38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323F4F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42" name="Freeform 27"/>
            <p:cNvSpPr/>
            <p:nvPr/>
          </p:nvSpPr>
          <p:spPr bwMode="auto">
            <a:xfrm>
              <a:off x="4383288" y="1280295"/>
              <a:ext cx="100013" cy="342900"/>
            </a:xfrm>
            <a:custGeom>
              <a:avLst/>
              <a:gdLst>
                <a:gd name="T0" fmla="*/ 41 w 51"/>
                <a:gd name="T1" fmla="*/ 173 h 174"/>
                <a:gd name="T2" fmla="*/ 41 w 51"/>
                <a:gd name="T3" fmla="*/ 173 h 174"/>
                <a:gd name="T4" fmla="*/ 28 w 51"/>
                <a:gd name="T5" fmla="*/ 164 h 174"/>
                <a:gd name="T6" fmla="*/ 1 w 51"/>
                <a:gd name="T7" fmla="*/ 14 h 174"/>
                <a:gd name="T8" fmla="*/ 11 w 51"/>
                <a:gd name="T9" fmla="*/ 1 h 174"/>
                <a:gd name="T10" fmla="*/ 11 w 51"/>
                <a:gd name="T11" fmla="*/ 1 h 174"/>
                <a:gd name="T12" fmla="*/ 24 w 51"/>
                <a:gd name="T13" fmla="*/ 10 h 174"/>
                <a:gd name="T14" fmla="*/ 50 w 51"/>
                <a:gd name="T15" fmla="*/ 160 h 174"/>
                <a:gd name="T16" fmla="*/ 41 w 51"/>
                <a:gd name="T17" fmla="*/ 173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174">
                  <a:moveTo>
                    <a:pt x="41" y="173"/>
                  </a:moveTo>
                  <a:cubicBezTo>
                    <a:pt x="41" y="173"/>
                    <a:pt x="41" y="173"/>
                    <a:pt x="41" y="173"/>
                  </a:cubicBezTo>
                  <a:cubicBezTo>
                    <a:pt x="35" y="174"/>
                    <a:pt x="29" y="170"/>
                    <a:pt x="28" y="16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8"/>
                    <a:pt x="4" y="2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7" y="0"/>
                    <a:pt x="23" y="4"/>
                    <a:pt x="24" y="10"/>
                  </a:cubicBezTo>
                  <a:cubicBezTo>
                    <a:pt x="50" y="160"/>
                    <a:pt x="50" y="160"/>
                    <a:pt x="50" y="160"/>
                  </a:cubicBezTo>
                  <a:cubicBezTo>
                    <a:pt x="51" y="166"/>
                    <a:pt x="47" y="172"/>
                    <a:pt x="41" y="173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43" name="Freeform 28"/>
            <p:cNvSpPr/>
            <p:nvPr/>
          </p:nvSpPr>
          <p:spPr bwMode="auto">
            <a:xfrm>
              <a:off x="4000701" y="1415232"/>
              <a:ext cx="201613" cy="312738"/>
            </a:xfrm>
            <a:custGeom>
              <a:avLst/>
              <a:gdLst>
                <a:gd name="T0" fmla="*/ 95 w 102"/>
                <a:gd name="T1" fmla="*/ 154 h 158"/>
                <a:gd name="T2" fmla="*/ 95 w 102"/>
                <a:gd name="T3" fmla="*/ 154 h 158"/>
                <a:gd name="T4" fmla="*/ 79 w 102"/>
                <a:gd name="T5" fmla="*/ 150 h 158"/>
                <a:gd name="T6" fmla="*/ 3 w 102"/>
                <a:gd name="T7" fmla="*/ 19 h 158"/>
                <a:gd name="T8" fmla="*/ 8 w 102"/>
                <a:gd name="T9" fmla="*/ 3 h 158"/>
                <a:gd name="T10" fmla="*/ 8 w 102"/>
                <a:gd name="T11" fmla="*/ 3 h 158"/>
                <a:gd name="T12" fmla="*/ 23 w 102"/>
                <a:gd name="T13" fmla="*/ 8 h 158"/>
                <a:gd name="T14" fmla="*/ 99 w 102"/>
                <a:gd name="T15" fmla="*/ 139 h 158"/>
                <a:gd name="T16" fmla="*/ 95 w 102"/>
                <a:gd name="T17" fmla="*/ 154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2" h="158">
                  <a:moveTo>
                    <a:pt x="95" y="154"/>
                  </a:moveTo>
                  <a:cubicBezTo>
                    <a:pt x="95" y="154"/>
                    <a:pt x="95" y="154"/>
                    <a:pt x="95" y="154"/>
                  </a:cubicBezTo>
                  <a:cubicBezTo>
                    <a:pt x="89" y="158"/>
                    <a:pt x="82" y="156"/>
                    <a:pt x="79" y="150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0" y="14"/>
                    <a:pt x="2" y="7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13" y="0"/>
                    <a:pt x="20" y="2"/>
                    <a:pt x="23" y="8"/>
                  </a:cubicBezTo>
                  <a:cubicBezTo>
                    <a:pt x="99" y="139"/>
                    <a:pt x="99" y="139"/>
                    <a:pt x="99" y="139"/>
                  </a:cubicBezTo>
                  <a:cubicBezTo>
                    <a:pt x="102" y="144"/>
                    <a:pt x="100" y="151"/>
                    <a:pt x="95" y="154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44" name="Freeform 29"/>
            <p:cNvSpPr/>
            <p:nvPr/>
          </p:nvSpPr>
          <p:spPr bwMode="auto">
            <a:xfrm>
              <a:off x="4734126" y="1280295"/>
              <a:ext cx="101600" cy="342900"/>
            </a:xfrm>
            <a:custGeom>
              <a:avLst/>
              <a:gdLst>
                <a:gd name="T0" fmla="*/ 11 w 51"/>
                <a:gd name="T1" fmla="*/ 173 h 174"/>
                <a:gd name="T2" fmla="*/ 11 w 51"/>
                <a:gd name="T3" fmla="*/ 173 h 174"/>
                <a:gd name="T4" fmla="*/ 2 w 51"/>
                <a:gd name="T5" fmla="*/ 160 h 174"/>
                <a:gd name="T6" fmla="*/ 28 w 51"/>
                <a:gd name="T7" fmla="*/ 10 h 174"/>
                <a:gd name="T8" fmla="*/ 41 w 51"/>
                <a:gd name="T9" fmla="*/ 1 h 174"/>
                <a:gd name="T10" fmla="*/ 41 w 51"/>
                <a:gd name="T11" fmla="*/ 1 h 174"/>
                <a:gd name="T12" fmla="*/ 50 w 51"/>
                <a:gd name="T13" fmla="*/ 14 h 174"/>
                <a:gd name="T14" fmla="*/ 24 w 51"/>
                <a:gd name="T15" fmla="*/ 164 h 174"/>
                <a:gd name="T16" fmla="*/ 11 w 51"/>
                <a:gd name="T17" fmla="*/ 173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174">
                  <a:moveTo>
                    <a:pt x="11" y="173"/>
                  </a:moveTo>
                  <a:cubicBezTo>
                    <a:pt x="11" y="173"/>
                    <a:pt x="11" y="173"/>
                    <a:pt x="11" y="173"/>
                  </a:cubicBezTo>
                  <a:cubicBezTo>
                    <a:pt x="5" y="172"/>
                    <a:pt x="0" y="166"/>
                    <a:pt x="2" y="160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9" y="4"/>
                    <a:pt x="35" y="0"/>
                    <a:pt x="41" y="1"/>
                  </a:cubicBezTo>
                  <a:cubicBezTo>
                    <a:pt x="41" y="1"/>
                    <a:pt x="41" y="1"/>
                    <a:pt x="41" y="1"/>
                  </a:cubicBezTo>
                  <a:cubicBezTo>
                    <a:pt x="47" y="2"/>
                    <a:pt x="51" y="8"/>
                    <a:pt x="50" y="14"/>
                  </a:cubicBezTo>
                  <a:cubicBezTo>
                    <a:pt x="24" y="164"/>
                    <a:pt x="24" y="164"/>
                    <a:pt x="24" y="164"/>
                  </a:cubicBezTo>
                  <a:cubicBezTo>
                    <a:pt x="23" y="170"/>
                    <a:pt x="17" y="174"/>
                    <a:pt x="11" y="173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45" name="Freeform 30"/>
            <p:cNvSpPr/>
            <p:nvPr/>
          </p:nvSpPr>
          <p:spPr bwMode="auto">
            <a:xfrm>
              <a:off x="5016701" y="1415232"/>
              <a:ext cx="200025" cy="312738"/>
            </a:xfrm>
            <a:custGeom>
              <a:avLst/>
              <a:gdLst>
                <a:gd name="T0" fmla="*/ 7 w 101"/>
                <a:gd name="T1" fmla="*/ 154 h 158"/>
                <a:gd name="T2" fmla="*/ 7 w 101"/>
                <a:gd name="T3" fmla="*/ 154 h 158"/>
                <a:gd name="T4" fmla="*/ 3 w 101"/>
                <a:gd name="T5" fmla="*/ 139 h 158"/>
                <a:gd name="T6" fmla="*/ 78 w 101"/>
                <a:gd name="T7" fmla="*/ 8 h 158"/>
                <a:gd name="T8" fmla="*/ 94 w 101"/>
                <a:gd name="T9" fmla="*/ 3 h 158"/>
                <a:gd name="T10" fmla="*/ 94 w 101"/>
                <a:gd name="T11" fmla="*/ 3 h 158"/>
                <a:gd name="T12" fmla="*/ 98 w 101"/>
                <a:gd name="T13" fmla="*/ 19 h 158"/>
                <a:gd name="T14" fmla="*/ 23 w 101"/>
                <a:gd name="T15" fmla="*/ 150 h 158"/>
                <a:gd name="T16" fmla="*/ 7 w 101"/>
                <a:gd name="T17" fmla="*/ 154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1" h="158">
                  <a:moveTo>
                    <a:pt x="7" y="154"/>
                  </a:moveTo>
                  <a:cubicBezTo>
                    <a:pt x="7" y="154"/>
                    <a:pt x="7" y="154"/>
                    <a:pt x="7" y="154"/>
                  </a:cubicBezTo>
                  <a:cubicBezTo>
                    <a:pt x="1" y="151"/>
                    <a:pt x="0" y="144"/>
                    <a:pt x="3" y="139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82" y="2"/>
                    <a:pt x="89" y="0"/>
                    <a:pt x="94" y="3"/>
                  </a:cubicBezTo>
                  <a:cubicBezTo>
                    <a:pt x="94" y="3"/>
                    <a:pt x="94" y="3"/>
                    <a:pt x="94" y="3"/>
                  </a:cubicBezTo>
                  <a:cubicBezTo>
                    <a:pt x="100" y="7"/>
                    <a:pt x="101" y="14"/>
                    <a:pt x="98" y="19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19" y="156"/>
                    <a:pt x="12" y="158"/>
                    <a:pt x="7" y="154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46" name="Freeform 31"/>
            <p:cNvSpPr/>
            <p:nvPr/>
          </p:nvSpPr>
          <p:spPr bwMode="auto">
            <a:xfrm>
              <a:off x="5246888" y="1677170"/>
              <a:ext cx="280988" cy="242888"/>
            </a:xfrm>
            <a:custGeom>
              <a:avLst/>
              <a:gdLst>
                <a:gd name="T0" fmla="*/ 4 w 142"/>
                <a:gd name="T1" fmla="*/ 118 h 123"/>
                <a:gd name="T2" fmla="*/ 4 w 142"/>
                <a:gd name="T3" fmla="*/ 118 h 123"/>
                <a:gd name="T4" fmla="*/ 6 w 142"/>
                <a:gd name="T5" fmla="*/ 101 h 123"/>
                <a:gd name="T6" fmla="*/ 122 w 142"/>
                <a:gd name="T7" fmla="*/ 4 h 123"/>
                <a:gd name="T8" fmla="*/ 138 w 142"/>
                <a:gd name="T9" fmla="*/ 6 h 123"/>
                <a:gd name="T10" fmla="*/ 138 w 142"/>
                <a:gd name="T11" fmla="*/ 6 h 123"/>
                <a:gd name="T12" fmla="*/ 136 w 142"/>
                <a:gd name="T13" fmla="*/ 22 h 123"/>
                <a:gd name="T14" fmla="*/ 20 w 142"/>
                <a:gd name="T15" fmla="*/ 119 h 123"/>
                <a:gd name="T16" fmla="*/ 4 w 142"/>
                <a:gd name="T17" fmla="*/ 118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2" h="123">
                  <a:moveTo>
                    <a:pt x="4" y="118"/>
                  </a:moveTo>
                  <a:cubicBezTo>
                    <a:pt x="4" y="118"/>
                    <a:pt x="4" y="118"/>
                    <a:pt x="4" y="118"/>
                  </a:cubicBezTo>
                  <a:cubicBezTo>
                    <a:pt x="0" y="113"/>
                    <a:pt x="1" y="106"/>
                    <a:pt x="6" y="101"/>
                  </a:cubicBezTo>
                  <a:cubicBezTo>
                    <a:pt x="122" y="4"/>
                    <a:pt x="122" y="4"/>
                    <a:pt x="122" y="4"/>
                  </a:cubicBezTo>
                  <a:cubicBezTo>
                    <a:pt x="127" y="0"/>
                    <a:pt x="134" y="1"/>
                    <a:pt x="138" y="6"/>
                  </a:cubicBezTo>
                  <a:cubicBezTo>
                    <a:pt x="138" y="6"/>
                    <a:pt x="138" y="6"/>
                    <a:pt x="138" y="6"/>
                  </a:cubicBezTo>
                  <a:cubicBezTo>
                    <a:pt x="142" y="10"/>
                    <a:pt x="141" y="18"/>
                    <a:pt x="136" y="22"/>
                  </a:cubicBezTo>
                  <a:cubicBezTo>
                    <a:pt x="20" y="119"/>
                    <a:pt x="20" y="119"/>
                    <a:pt x="20" y="119"/>
                  </a:cubicBezTo>
                  <a:cubicBezTo>
                    <a:pt x="16" y="123"/>
                    <a:pt x="8" y="122"/>
                    <a:pt x="4" y="118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47" name="Freeform 32"/>
            <p:cNvSpPr/>
            <p:nvPr/>
          </p:nvSpPr>
          <p:spPr bwMode="auto">
            <a:xfrm>
              <a:off x="3692726" y="1677170"/>
              <a:ext cx="279400" cy="242888"/>
            </a:xfrm>
            <a:custGeom>
              <a:avLst/>
              <a:gdLst>
                <a:gd name="T0" fmla="*/ 137 w 141"/>
                <a:gd name="T1" fmla="*/ 118 h 123"/>
                <a:gd name="T2" fmla="*/ 137 w 141"/>
                <a:gd name="T3" fmla="*/ 118 h 123"/>
                <a:gd name="T4" fmla="*/ 121 w 141"/>
                <a:gd name="T5" fmla="*/ 119 h 123"/>
                <a:gd name="T6" fmla="*/ 5 w 141"/>
                <a:gd name="T7" fmla="*/ 22 h 123"/>
                <a:gd name="T8" fmla="*/ 4 w 141"/>
                <a:gd name="T9" fmla="*/ 6 h 123"/>
                <a:gd name="T10" fmla="*/ 4 w 141"/>
                <a:gd name="T11" fmla="*/ 6 h 123"/>
                <a:gd name="T12" fmla="*/ 20 w 141"/>
                <a:gd name="T13" fmla="*/ 4 h 123"/>
                <a:gd name="T14" fmla="*/ 136 w 141"/>
                <a:gd name="T15" fmla="*/ 101 h 123"/>
                <a:gd name="T16" fmla="*/ 137 w 141"/>
                <a:gd name="T17" fmla="*/ 118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23">
                  <a:moveTo>
                    <a:pt x="137" y="118"/>
                  </a:moveTo>
                  <a:cubicBezTo>
                    <a:pt x="137" y="118"/>
                    <a:pt x="137" y="118"/>
                    <a:pt x="137" y="118"/>
                  </a:cubicBezTo>
                  <a:cubicBezTo>
                    <a:pt x="133" y="122"/>
                    <a:pt x="126" y="123"/>
                    <a:pt x="121" y="119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18"/>
                    <a:pt x="0" y="10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8" y="1"/>
                    <a:pt x="15" y="0"/>
                    <a:pt x="20" y="4"/>
                  </a:cubicBezTo>
                  <a:cubicBezTo>
                    <a:pt x="136" y="101"/>
                    <a:pt x="136" y="101"/>
                    <a:pt x="136" y="101"/>
                  </a:cubicBezTo>
                  <a:cubicBezTo>
                    <a:pt x="141" y="106"/>
                    <a:pt x="141" y="113"/>
                    <a:pt x="137" y="118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48" name="TextBox 1"/>
            <p:cNvSpPr txBox="1"/>
            <p:nvPr/>
          </p:nvSpPr>
          <p:spPr>
            <a:xfrm>
              <a:off x="4230888" y="2633671"/>
              <a:ext cx="830997" cy="3729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+mn-lt"/>
                </a:rPr>
                <a:t>扑草净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56" name="TextBox 1"/>
            <p:cNvSpPr txBox="1"/>
            <p:nvPr/>
          </p:nvSpPr>
          <p:spPr>
            <a:xfrm>
              <a:off x="6572450" y="1790785"/>
              <a:ext cx="4834278" cy="7010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685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zh-CN" sz="2400" b="0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Times New Roman" panose="02020603050405020304" pitchFamily="18" charset="0"/>
                </a:rPr>
                <a:t>消费者在购买鱼类、贝类和虾类产品时一定要从正规大企业购买，不购买来路不明的产品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59" name="TextBox 1"/>
            <p:cNvSpPr txBox="1"/>
            <p:nvPr/>
          </p:nvSpPr>
          <p:spPr>
            <a:xfrm>
              <a:off x="6572450" y="3271102"/>
              <a:ext cx="4834278" cy="13682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685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zh-CN" sz="2400" b="0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Times New Roman" panose="02020603050405020304" pitchFamily="18" charset="0"/>
                </a:rPr>
                <a:t>在加工时充分清洗干净，并去除内</a:t>
              </a:r>
              <a:r>
                <a:rPr kumimoji="0" lang="zh-CN" altLang="en-US" sz="2400" b="0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Times New Roman" panose="02020603050405020304" pitchFamily="18" charset="0"/>
                </a:rPr>
                <a:t>脏</a:t>
              </a:r>
              <a:r>
                <a:rPr kumimoji="0" lang="zh-CN" altLang="zh-CN" sz="2400" b="0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Times New Roman" panose="02020603050405020304" pitchFamily="18" charset="0"/>
                </a:rPr>
                <a:t>等容易残留扑草净除草剂的部位，从而尽可能避免食物中毒</a:t>
              </a:r>
              <a:endParaRPr kumimoji="0" lang="zh-CN" altLang="zh-CN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Times New Roman" panose="02020603050405020304" pitchFamily="18" charset="0"/>
              </a:endParaRPr>
            </a:p>
            <a:p>
              <a:pPr marL="0" marR="0" lvl="0" indent="0" algn="just" defTabSz="685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65" name="AutoShape 28"/>
            <p:cNvSpPr/>
            <p:nvPr/>
          </p:nvSpPr>
          <p:spPr bwMode="auto">
            <a:xfrm>
              <a:off x="5847530" y="3310996"/>
              <a:ext cx="618797" cy="43055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49" y="9450"/>
                  </a:moveTo>
                  <a:cubicBezTo>
                    <a:pt x="20249" y="9823"/>
                    <a:pt x="19947" y="10124"/>
                    <a:pt x="19575" y="10124"/>
                  </a:cubicBezTo>
                  <a:lnTo>
                    <a:pt x="18324" y="10124"/>
                  </a:lnTo>
                  <a:lnTo>
                    <a:pt x="15624" y="5400"/>
                  </a:lnTo>
                  <a:lnTo>
                    <a:pt x="17549" y="5400"/>
                  </a:lnTo>
                  <a:cubicBezTo>
                    <a:pt x="17762" y="5400"/>
                    <a:pt x="17962" y="5500"/>
                    <a:pt x="18089" y="5670"/>
                  </a:cubicBezTo>
                  <a:lnTo>
                    <a:pt x="20114" y="8370"/>
                  </a:lnTo>
                  <a:cubicBezTo>
                    <a:pt x="20202" y="8486"/>
                    <a:pt x="20249" y="8628"/>
                    <a:pt x="20249" y="8774"/>
                  </a:cubicBezTo>
                  <a:cubicBezTo>
                    <a:pt x="20249" y="8774"/>
                    <a:pt x="20249" y="9450"/>
                    <a:pt x="20249" y="9450"/>
                  </a:cubicBezTo>
                  <a:close/>
                  <a:moveTo>
                    <a:pt x="18224" y="20249"/>
                  </a:moveTo>
                  <a:lnTo>
                    <a:pt x="14174" y="20249"/>
                  </a:lnTo>
                  <a:lnTo>
                    <a:pt x="14174" y="13500"/>
                  </a:lnTo>
                  <a:cubicBezTo>
                    <a:pt x="14174" y="13126"/>
                    <a:pt x="13872" y="12825"/>
                    <a:pt x="13499" y="12825"/>
                  </a:cubicBezTo>
                  <a:lnTo>
                    <a:pt x="8437" y="12825"/>
                  </a:lnTo>
                  <a:cubicBezTo>
                    <a:pt x="8064" y="12825"/>
                    <a:pt x="7762" y="13126"/>
                    <a:pt x="7762" y="13500"/>
                  </a:cubicBezTo>
                  <a:lnTo>
                    <a:pt x="7762" y="20249"/>
                  </a:lnTo>
                  <a:lnTo>
                    <a:pt x="3374" y="20249"/>
                  </a:lnTo>
                  <a:lnTo>
                    <a:pt x="3374" y="11475"/>
                  </a:lnTo>
                  <a:lnTo>
                    <a:pt x="18224" y="11475"/>
                  </a:lnTo>
                  <a:cubicBezTo>
                    <a:pt x="18224" y="11475"/>
                    <a:pt x="18224" y="20249"/>
                    <a:pt x="18224" y="20249"/>
                  </a:cubicBezTo>
                  <a:close/>
                  <a:moveTo>
                    <a:pt x="13499" y="20249"/>
                  </a:moveTo>
                  <a:lnTo>
                    <a:pt x="8437" y="20249"/>
                  </a:lnTo>
                  <a:lnTo>
                    <a:pt x="8437" y="13500"/>
                  </a:lnTo>
                  <a:lnTo>
                    <a:pt x="13499" y="13500"/>
                  </a:lnTo>
                  <a:cubicBezTo>
                    <a:pt x="13499" y="13500"/>
                    <a:pt x="13499" y="20249"/>
                    <a:pt x="13499" y="20249"/>
                  </a:cubicBezTo>
                  <a:close/>
                  <a:moveTo>
                    <a:pt x="1349" y="9450"/>
                  </a:moveTo>
                  <a:lnTo>
                    <a:pt x="1349" y="8774"/>
                  </a:lnTo>
                  <a:cubicBezTo>
                    <a:pt x="1349" y="8628"/>
                    <a:pt x="1397" y="8486"/>
                    <a:pt x="1485" y="8370"/>
                  </a:cubicBezTo>
                  <a:lnTo>
                    <a:pt x="3510" y="5670"/>
                  </a:lnTo>
                  <a:cubicBezTo>
                    <a:pt x="3637" y="5500"/>
                    <a:pt x="3837" y="5400"/>
                    <a:pt x="4049" y="5400"/>
                  </a:cubicBezTo>
                  <a:lnTo>
                    <a:pt x="5975" y="5400"/>
                  </a:lnTo>
                  <a:lnTo>
                    <a:pt x="3275" y="10124"/>
                  </a:lnTo>
                  <a:lnTo>
                    <a:pt x="2024" y="10124"/>
                  </a:lnTo>
                  <a:cubicBezTo>
                    <a:pt x="1652" y="10124"/>
                    <a:pt x="1349" y="9823"/>
                    <a:pt x="1349" y="9450"/>
                  </a:cubicBezTo>
                  <a:moveTo>
                    <a:pt x="13369" y="5400"/>
                  </a:moveTo>
                  <a:lnTo>
                    <a:pt x="14846" y="5400"/>
                  </a:lnTo>
                  <a:lnTo>
                    <a:pt x="17546" y="10124"/>
                  </a:lnTo>
                  <a:lnTo>
                    <a:pt x="14719" y="10124"/>
                  </a:lnTo>
                  <a:cubicBezTo>
                    <a:pt x="14719" y="10124"/>
                    <a:pt x="13369" y="5400"/>
                    <a:pt x="13369" y="5400"/>
                  </a:cubicBezTo>
                  <a:close/>
                  <a:moveTo>
                    <a:pt x="11137" y="5400"/>
                  </a:moveTo>
                  <a:lnTo>
                    <a:pt x="12666" y="5400"/>
                  </a:lnTo>
                  <a:lnTo>
                    <a:pt x="14016" y="10124"/>
                  </a:lnTo>
                  <a:lnTo>
                    <a:pt x="11137" y="10124"/>
                  </a:lnTo>
                  <a:cubicBezTo>
                    <a:pt x="11137" y="10124"/>
                    <a:pt x="11137" y="5400"/>
                    <a:pt x="11137" y="5400"/>
                  </a:cubicBezTo>
                  <a:close/>
                  <a:moveTo>
                    <a:pt x="8932" y="5400"/>
                  </a:moveTo>
                  <a:lnTo>
                    <a:pt x="10462" y="5400"/>
                  </a:lnTo>
                  <a:lnTo>
                    <a:pt x="10462" y="10124"/>
                  </a:lnTo>
                  <a:lnTo>
                    <a:pt x="7582" y="10124"/>
                  </a:lnTo>
                  <a:cubicBezTo>
                    <a:pt x="7582" y="10124"/>
                    <a:pt x="8932" y="5400"/>
                    <a:pt x="8932" y="5400"/>
                  </a:cubicBezTo>
                  <a:close/>
                  <a:moveTo>
                    <a:pt x="6880" y="10124"/>
                  </a:moveTo>
                  <a:lnTo>
                    <a:pt x="4052" y="10124"/>
                  </a:lnTo>
                  <a:lnTo>
                    <a:pt x="6752" y="5400"/>
                  </a:lnTo>
                  <a:lnTo>
                    <a:pt x="8230" y="5400"/>
                  </a:lnTo>
                  <a:cubicBezTo>
                    <a:pt x="8230" y="5400"/>
                    <a:pt x="6880" y="10124"/>
                    <a:pt x="6880" y="10124"/>
                  </a:cubicBezTo>
                  <a:close/>
                  <a:moveTo>
                    <a:pt x="17549" y="1350"/>
                  </a:moveTo>
                  <a:lnTo>
                    <a:pt x="17549" y="4050"/>
                  </a:lnTo>
                  <a:lnTo>
                    <a:pt x="4049" y="4050"/>
                  </a:lnTo>
                  <a:lnTo>
                    <a:pt x="4049" y="1350"/>
                  </a:lnTo>
                  <a:cubicBezTo>
                    <a:pt x="4049" y="1350"/>
                    <a:pt x="17549" y="1350"/>
                    <a:pt x="17549" y="1350"/>
                  </a:cubicBezTo>
                  <a:close/>
                  <a:moveTo>
                    <a:pt x="21194" y="7560"/>
                  </a:moveTo>
                  <a:lnTo>
                    <a:pt x="19170" y="4861"/>
                  </a:lnTo>
                  <a:cubicBezTo>
                    <a:pt x="19091" y="4755"/>
                    <a:pt x="18997" y="4663"/>
                    <a:pt x="18899" y="4576"/>
                  </a:cubicBezTo>
                  <a:lnTo>
                    <a:pt x="18899" y="1350"/>
                  </a:lnTo>
                  <a:cubicBezTo>
                    <a:pt x="18899" y="605"/>
                    <a:pt x="18295" y="0"/>
                    <a:pt x="17549" y="0"/>
                  </a:cubicBezTo>
                  <a:lnTo>
                    <a:pt x="4049" y="0"/>
                  </a:lnTo>
                  <a:cubicBezTo>
                    <a:pt x="3304" y="0"/>
                    <a:pt x="2699" y="605"/>
                    <a:pt x="2699" y="1350"/>
                  </a:cubicBezTo>
                  <a:lnTo>
                    <a:pt x="2699" y="4576"/>
                  </a:lnTo>
                  <a:cubicBezTo>
                    <a:pt x="2602" y="4663"/>
                    <a:pt x="2508" y="4754"/>
                    <a:pt x="2430" y="4860"/>
                  </a:cubicBezTo>
                  <a:lnTo>
                    <a:pt x="406" y="7559"/>
                  </a:lnTo>
                  <a:cubicBezTo>
                    <a:pt x="143" y="7907"/>
                    <a:pt x="0" y="8338"/>
                    <a:pt x="0" y="8774"/>
                  </a:cubicBezTo>
                  <a:lnTo>
                    <a:pt x="0" y="9450"/>
                  </a:lnTo>
                  <a:cubicBezTo>
                    <a:pt x="0" y="10566"/>
                    <a:pt x="908" y="11475"/>
                    <a:pt x="2024" y="11475"/>
                  </a:cubicBezTo>
                  <a:lnTo>
                    <a:pt x="2024" y="20249"/>
                  </a:lnTo>
                  <a:cubicBezTo>
                    <a:pt x="2024" y="20994"/>
                    <a:pt x="2629" y="21599"/>
                    <a:pt x="3374" y="21599"/>
                  </a:cubicBezTo>
                  <a:lnTo>
                    <a:pt x="18224" y="21599"/>
                  </a:lnTo>
                  <a:cubicBezTo>
                    <a:pt x="18970" y="21599"/>
                    <a:pt x="19575" y="20994"/>
                    <a:pt x="19575" y="20249"/>
                  </a:cubicBezTo>
                  <a:lnTo>
                    <a:pt x="19575" y="11475"/>
                  </a:lnTo>
                  <a:cubicBezTo>
                    <a:pt x="20691" y="11475"/>
                    <a:pt x="21600" y="10566"/>
                    <a:pt x="21600" y="9450"/>
                  </a:cubicBezTo>
                  <a:lnTo>
                    <a:pt x="21600" y="8774"/>
                  </a:lnTo>
                  <a:cubicBezTo>
                    <a:pt x="21600" y="8338"/>
                    <a:pt x="21456" y="7907"/>
                    <a:pt x="21194" y="7560"/>
                  </a:cubicBezTo>
                </a:path>
              </a:pathLst>
            </a:custGeom>
            <a:solidFill>
              <a:srgbClr val="FFC000"/>
            </a:solidFill>
            <a:ln>
              <a:noFill/>
            </a:ln>
            <a:effectLst/>
          </p:spPr>
          <p:txBody>
            <a:bodyPr lIns="25400" tIns="25400" rIns="25400" bIns="2540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304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69" name="AutoShape 130"/>
            <p:cNvSpPr/>
            <p:nvPr/>
          </p:nvSpPr>
          <p:spPr bwMode="auto">
            <a:xfrm>
              <a:off x="5835380" y="1798614"/>
              <a:ext cx="630947" cy="637358"/>
            </a:xfrm>
            <a:custGeom>
              <a:avLst/>
              <a:gdLst>
                <a:gd name="T0" fmla="+- 0 10799 113"/>
                <a:gd name="T1" fmla="*/ T0 w 21373"/>
                <a:gd name="T2" fmla="*/ 10800 h 21600"/>
                <a:gd name="T3" fmla="+- 0 10799 113"/>
                <a:gd name="T4" fmla="*/ T3 w 21373"/>
                <a:gd name="T5" fmla="*/ 10800 h 21600"/>
                <a:gd name="T6" fmla="+- 0 10799 113"/>
                <a:gd name="T7" fmla="*/ T6 w 21373"/>
                <a:gd name="T8" fmla="*/ 10800 h 21600"/>
                <a:gd name="T9" fmla="+- 0 10799 113"/>
                <a:gd name="T10" fmla="*/ T9 w 21373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373" h="21600">
                  <a:moveTo>
                    <a:pt x="1336" y="20249"/>
                  </a:moveTo>
                  <a:cubicBezTo>
                    <a:pt x="1428" y="20188"/>
                    <a:pt x="3691" y="18688"/>
                    <a:pt x="7070" y="17950"/>
                  </a:cubicBezTo>
                  <a:lnTo>
                    <a:pt x="8729" y="17587"/>
                  </a:lnTo>
                  <a:cubicBezTo>
                    <a:pt x="9321" y="17980"/>
                    <a:pt x="9972" y="18225"/>
                    <a:pt x="10686" y="18225"/>
                  </a:cubicBezTo>
                  <a:cubicBezTo>
                    <a:pt x="11401" y="18225"/>
                    <a:pt x="12052" y="17980"/>
                    <a:pt x="12644" y="17587"/>
                  </a:cubicBezTo>
                  <a:lnTo>
                    <a:pt x="14303" y="17950"/>
                  </a:lnTo>
                  <a:cubicBezTo>
                    <a:pt x="17656" y="18682"/>
                    <a:pt x="19911" y="20165"/>
                    <a:pt x="20037" y="20249"/>
                  </a:cubicBezTo>
                  <a:cubicBezTo>
                    <a:pt x="20037" y="20249"/>
                    <a:pt x="1336" y="20249"/>
                    <a:pt x="1336" y="20249"/>
                  </a:cubicBezTo>
                  <a:close/>
                  <a:moveTo>
                    <a:pt x="13537" y="15793"/>
                  </a:moveTo>
                  <a:lnTo>
                    <a:pt x="13317" y="16073"/>
                  </a:lnTo>
                  <a:cubicBezTo>
                    <a:pt x="11725" y="17923"/>
                    <a:pt x="9648" y="17923"/>
                    <a:pt x="8056" y="16073"/>
                  </a:cubicBezTo>
                  <a:lnTo>
                    <a:pt x="7836" y="15793"/>
                  </a:lnTo>
                  <a:cubicBezTo>
                    <a:pt x="5977" y="13411"/>
                    <a:pt x="5053" y="10261"/>
                    <a:pt x="5451" y="7255"/>
                  </a:cubicBezTo>
                  <a:cubicBezTo>
                    <a:pt x="5815" y="4367"/>
                    <a:pt x="7453" y="1350"/>
                    <a:pt x="10686" y="1350"/>
                  </a:cubicBezTo>
                  <a:cubicBezTo>
                    <a:pt x="13920" y="1350"/>
                    <a:pt x="15558" y="4367"/>
                    <a:pt x="15922" y="7255"/>
                  </a:cubicBezTo>
                  <a:cubicBezTo>
                    <a:pt x="16318" y="10262"/>
                    <a:pt x="15398" y="13411"/>
                    <a:pt x="13537" y="15793"/>
                  </a:cubicBezTo>
                  <a:moveTo>
                    <a:pt x="20778" y="19126"/>
                  </a:moveTo>
                  <a:cubicBezTo>
                    <a:pt x="20644" y="19037"/>
                    <a:pt x="18209" y="17422"/>
                    <a:pt x="14585" y="16630"/>
                  </a:cubicBezTo>
                  <a:cubicBezTo>
                    <a:pt x="15914" y="14927"/>
                    <a:pt x="16767" y="12639"/>
                    <a:pt x="17130" y="11115"/>
                  </a:cubicBezTo>
                  <a:cubicBezTo>
                    <a:pt x="17633" y="9004"/>
                    <a:pt x="17438" y="4873"/>
                    <a:pt x="15431" y="2299"/>
                  </a:cubicBezTo>
                  <a:cubicBezTo>
                    <a:pt x="14259" y="795"/>
                    <a:pt x="12618" y="0"/>
                    <a:pt x="10686" y="0"/>
                  </a:cubicBezTo>
                  <a:cubicBezTo>
                    <a:pt x="8755" y="0"/>
                    <a:pt x="7114" y="795"/>
                    <a:pt x="5942" y="2299"/>
                  </a:cubicBezTo>
                  <a:cubicBezTo>
                    <a:pt x="3935" y="4873"/>
                    <a:pt x="3740" y="9004"/>
                    <a:pt x="4243" y="11115"/>
                  </a:cubicBezTo>
                  <a:cubicBezTo>
                    <a:pt x="4606" y="12639"/>
                    <a:pt x="5459" y="14927"/>
                    <a:pt x="6788" y="16630"/>
                  </a:cubicBezTo>
                  <a:cubicBezTo>
                    <a:pt x="3164" y="17422"/>
                    <a:pt x="729" y="19037"/>
                    <a:pt x="595" y="19126"/>
                  </a:cubicBezTo>
                  <a:cubicBezTo>
                    <a:pt x="105" y="19457"/>
                    <a:pt x="-113" y="20071"/>
                    <a:pt x="57" y="20640"/>
                  </a:cubicBezTo>
                  <a:cubicBezTo>
                    <a:pt x="228" y="21210"/>
                    <a:pt x="747" y="21599"/>
                    <a:pt x="1336" y="21599"/>
                  </a:cubicBezTo>
                  <a:lnTo>
                    <a:pt x="20037" y="21599"/>
                  </a:lnTo>
                  <a:cubicBezTo>
                    <a:pt x="20626" y="21599"/>
                    <a:pt x="21145" y="21210"/>
                    <a:pt x="21316" y="20640"/>
                  </a:cubicBezTo>
                  <a:cubicBezTo>
                    <a:pt x="21487" y="20071"/>
                    <a:pt x="21268" y="19457"/>
                    <a:pt x="20778" y="19126"/>
                  </a:cubicBezTo>
                </a:path>
              </a:pathLst>
            </a:custGeom>
            <a:solidFill>
              <a:srgbClr val="323F4F"/>
            </a:solidFill>
            <a:ln>
              <a:noFill/>
            </a:ln>
            <a:effectLst/>
          </p:spPr>
          <p:txBody>
            <a:bodyPr lIns="25400" tIns="25400" rIns="25400" bIns="2540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304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sp>
        <p:nvSpPr>
          <p:cNvPr id="70" name="文本框 48"/>
          <p:cNvSpPr txBox="1"/>
          <p:nvPr/>
        </p:nvSpPr>
        <p:spPr bwMode="auto">
          <a:xfrm>
            <a:off x="786385" y="137991"/>
            <a:ext cx="3054095" cy="632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rPr>
              <a:t>扑草净案例启示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ea"/>
              <a:sym typeface="+mn-lt"/>
            </a:endParaRPr>
          </a:p>
        </p:txBody>
      </p:sp>
      <p:cxnSp>
        <p:nvCxnSpPr>
          <p:cNvPr id="72" name="直接连接符 71"/>
          <p:cNvCxnSpPr/>
          <p:nvPr/>
        </p:nvCxnSpPr>
        <p:spPr>
          <a:xfrm>
            <a:off x="669924" y="1028700"/>
            <a:ext cx="10850563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conveyor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: 形状 5"/>
          <p:cNvSpPr/>
          <p:nvPr/>
        </p:nvSpPr>
        <p:spPr>
          <a:xfrm>
            <a:off x="1559706" y="0"/>
            <a:ext cx="10632294" cy="6858000"/>
          </a:xfrm>
          <a:custGeom>
            <a:avLst/>
            <a:gdLst>
              <a:gd name="connsiteX0" fmla="*/ 8197497 w 10632294"/>
              <a:gd name="connsiteY0" fmla="*/ 0 h 6858000"/>
              <a:gd name="connsiteX1" fmla="*/ 10632294 w 10632294"/>
              <a:gd name="connsiteY1" fmla="*/ 0 h 6858000"/>
              <a:gd name="connsiteX2" fmla="*/ 10632294 w 10632294"/>
              <a:gd name="connsiteY2" fmla="*/ 6858000 h 6858000"/>
              <a:gd name="connsiteX3" fmla="*/ 371962 w 10632294"/>
              <a:gd name="connsiteY3" fmla="*/ 6858000 h 6858000"/>
              <a:gd name="connsiteX4" fmla="*/ 0 w 10632294"/>
              <a:gd name="connsiteY4" fmla="*/ 6129270 h 6858000"/>
              <a:gd name="connsiteX5" fmla="*/ 4892145 w 10632294"/>
              <a:gd name="connsiteY5" fmla="*/ 6665240 h 6858000"/>
              <a:gd name="connsiteX6" fmla="*/ 8305433 w 10632294"/>
              <a:gd name="connsiteY6" fmla="*/ 29955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32294" h="6858000">
                <a:moveTo>
                  <a:pt x="8197497" y="0"/>
                </a:moveTo>
                <a:lnTo>
                  <a:pt x="10632294" y="0"/>
                </a:lnTo>
                <a:lnTo>
                  <a:pt x="10632294" y="6858000"/>
                </a:lnTo>
                <a:lnTo>
                  <a:pt x="371962" y="6858000"/>
                </a:lnTo>
                <a:lnTo>
                  <a:pt x="0" y="6129270"/>
                </a:lnTo>
                <a:cubicBezTo>
                  <a:pt x="0" y="6129270"/>
                  <a:pt x="1551650" y="7304602"/>
                  <a:pt x="4892145" y="6665240"/>
                </a:cubicBezTo>
                <a:cubicBezTo>
                  <a:pt x="7195673" y="6224776"/>
                  <a:pt x="9452427" y="3767746"/>
                  <a:pt x="8305433" y="299551"/>
                </a:cubicBezTo>
                <a:close/>
              </a:path>
            </a:pathLst>
          </a:custGeom>
          <a:solidFill>
            <a:srgbClr val="323F4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9" name="任意多边形: 形状 6"/>
          <p:cNvSpPr/>
          <p:nvPr/>
        </p:nvSpPr>
        <p:spPr>
          <a:xfrm>
            <a:off x="0" y="2844800"/>
            <a:ext cx="3644453" cy="4013200"/>
          </a:xfrm>
          <a:custGeom>
            <a:avLst/>
            <a:gdLst>
              <a:gd name="connsiteX0" fmla="*/ 0 w 3644453"/>
              <a:gd name="connsiteY0" fmla="*/ 0 h 3321270"/>
              <a:gd name="connsiteX1" fmla="*/ 37555 w 3644453"/>
              <a:gd name="connsiteY1" fmla="*/ 128729 h 3321270"/>
              <a:gd name="connsiteX2" fmla="*/ 3520589 w 3644453"/>
              <a:gd name="connsiteY2" fmla="*/ 3294566 h 3321270"/>
              <a:gd name="connsiteX3" fmla="*/ 3644453 w 3644453"/>
              <a:gd name="connsiteY3" fmla="*/ 3321270 h 3321270"/>
              <a:gd name="connsiteX4" fmla="*/ 0 w 3644453"/>
              <a:gd name="connsiteY4" fmla="*/ 3321270 h 3321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4453" h="3321270">
                <a:moveTo>
                  <a:pt x="0" y="0"/>
                </a:moveTo>
                <a:lnTo>
                  <a:pt x="37555" y="128729"/>
                </a:lnTo>
                <a:cubicBezTo>
                  <a:pt x="406641" y="1301104"/>
                  <a:pt x="1312770" y="2739079"/>
                  <a:pt x="3520589" y="3294566"/>
                </a:cubicBezTo>
                <a:lnTo>
                  <a:pt x="3644453" y="3321270"/>
                </a:lnTo>
                <a:lnTo>
                  <a:pt x="0" y="3321270"/>
                </a:lnTo>
                <a:close/>
              </a:path>
            </a:pathLst>
          </a:custGeom>
          <a:solidFill>
            <a:srgbClr val="FFC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0" name="任意多边形: 形状 7"/>
          <p:cNvSpPr/>
          <p:nvPr/>
        </p:nvSpPr>
        <p:spPr>
          <a:xfrm>
            <a:off x="8153268" y="1"/>
            <a:ext cx="3410436" cy="6309447"/>
          </a:xfrm>
          <a:custGeom>
            <a:avLst/>
            <a:gdLst>
              <a:gd name="connsiteX0" fmla="*/ 2214109 w 3410436"/>
              <a:gd name="connsiteY0" fmla="*/ 0 h 6309447"/>
              <a:gd name="connsiteX1" fmla="*/ 3394509 w 3410436"/>
              <a:gd name="connsiteY1" fmla="*/ 0 h 6309447"/>
              <a:gd name="connsiteX2" fmla="*/ 3410436 w 3410436"/>
              <a:gd name="connsiteY2" fmla="*/ 975 h 6309447"/>
              <a:gd name="connsiteX3" fmla="*/ 3410436 w 3410436"/>
              <a:gd name="connsiteY3" fmla="*/ 1611924 h 6309447"/>
              <a:gd name="connsiteX4" fmla="*/ 0 w 3410436"/>
              <a:gd name="connsiteY4" fmla="*/ 6309447 h 6309447"/>
              <a:gd name="connsiteX5" fmla="*/ 2224511 w 3410436"/>
              <a:gd name="connsiteY5" fmla="*/ 38548 h 6309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10436" h="6309447">
                <a:moveTo>
                  <a:pt x="2214109" y="0"/>
                </a:moveTo>
                <a:lnTo>
                  <a:pt x="3394509" y="0"/>
                </a:lnTo>
                <a:lnTo>
                  <a:pt x="3410436" y="975"/>
                </a:lnTo>
                <a:lnTo>
                  <a:pt x="3410436" y="1611924"/>
                </a:lnTo>
                <a:cubicBezTo>
                  <a:pt x="3179323" y="4908325"/>
                  <a:pt x="0" y="6309447"/>
                  <a:pt x="0" y="6309447"/>
                </a:cubicBezTo>
                <a:cubicBezTo>
                  <a:pt x="3240214" y="4576005"/>
                  <a:pt x="2408867" y="742159"/>
                  <a:pt x="2224511" y="38548"/>
                </a:cubicBezTo>
                <a:close/>
              </a:path>
            </a:pathLst>
          </a:custGeom>
          <a:solidFill>
            <a:srgbClr val="F3F2F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1" name="任意多边形: 形状 8"/>
          <p:cNvSpPr/>
          <p:nvPr/>
        </p:nvSpPr>
        <p:spPr>
          <a:xfrm>
            <a:off x="8705751" y="0"/>
            <a:ext cx="3064528" cy="6015235"/>
          </a:xfrm>
          <a:custGeom>
            <a:avLst/>
            <a:gdLst>
              <a:gd name="connsiteX0" fmla="*/ 2029724 w 3064528"/>
              <a:gd name="connsiteY0" fmla="*/ 0 h 6015235"/>
              <a:gd name="connsiteX1" fmla="*/ 2981358 w 3064528"/>
              <a:gd name="connsiteY1" fmla="*/ 0 h 6015235"/>
              <a:gd name="connsiteX2" fmla="*/ 3064528 w 3064528"/>
              <a:gd name="connsiteY2" fmla="*/ 1149698 h 6015235"/>
              <a:gd name="connsiteX3" fmla="*/ 0 w 3064528"/>
              <a:gd name="connsiteY3" fmla="*/ 6015235 h 6015235"/>
              <a:gd name="connsiteX4" fmla="*/ 2044844 w 3064528"/>
              <a:gd name="connsiteY4" fmla="*/ 70787 h 6015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4528" h="6015235">
                <a:moveTo>
                  <a:pt x="2029724" y="0"/>
                </a:moveTo>
                <a:lnTo>
                  <a:pt x="2981358" y="0"/>
                </a:lnTo>
                <a:lnTo>
                  <a:pt x="3064528" y="1149698"/>
                </a:lnTo>
                <a:cubicBezTo>
                  <a:pt x="3053125" y="4452942"/>
                  <a:pt x="0" y="6015235"/>
                  <a:pt x="0" y="6015235"/>
                </a:cubicBezTo>
                <a:cubicBezTo>
                  <a:pt x="2572082" y="4444389"/>
                  <a:pt x="2327760" y="1463202"/>
                  <a:pt x="2044844" y="70787"/>
                </a:cubicBezTo>
                <a:close/>
              </a:path>
            </a:pathLst>
          </a:custGeom>
          <a:solidFill>
            <a:srgbClr val="DFDFD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058703" y="640782"/>
            <a:ext cx="223009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323F4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/04.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323F4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058704" y="1709712"/>
            <a:ext cx="467467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PART FOUR</a:t>
            </a:r>
            <a:endParaRPr kumimoji="0" lang="zh-CN" altLang="en-US" sz="64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5" name="TextBox 7"/>
          <p:cNvSpPr txBox="1"/>
          <p:nvPr/>
        </p:nvSpPr>
        <p:spPr>
          <a:xfrm>
            <a:off x="2732070" y="3429000"/>
            <a:ext cx="6309060" cy="624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zh-CN" sz="3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Times New Roman" panose="02020603050405020304" pitchFamily="18" charset="0"/>
              </a:rPr>
              <a:t>乙草胺除草剂引发的食品安全案例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837757" y="4015956"/>
            <a:ext cx="1504127" cy="96012"/>
          </a:xfrm>
          <a:prstGeom prst="rect">
            <a:avLst/>
          </a:prstGeom>
          <a:solidFill>
            <a:srgbClr val="323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pic>
        <p:nvPicPr>
          <p:cNvPr id="2" name="图片 1" descr="E:\高校\山东农业大学\图片\1.png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9394508" y="6085205"/>
            <a:ext cx="2288540" cy="6242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conveyor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  <p:bldLst>
      <p:bldP spid="12" grpId="0"/>
      <p:bldP spid="13" grpId="0"/>
      <p:bldP spid="15" grpId="0"/>
      <p:bldP spid="16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4893708" y="1338976"/>
            <a:ext cx="6593695" cy="2554545"/>
            <a:chOff x="4415057" y="1427634"/>
            <a:chExt cx="4305651" cy="1011811"/>
          </a:xfrm>
        </p:grpSpPr>
        <p:sp>
          <p:nvSpPr>
            <p:cNvPr id="47" name="TextBox 46"/>
            <p:cNvSpPr txBox="1"/>
            <p:nvPr/>
          </p:nvSpPr>
          <p:spPr>
            <a:xfrm>
              <a:off x="4415057" y="1687607"/>
              <a:ext cx="523220" cy="5678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+mn-lt"/>
                </a:rPr>
                <a:t>01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4938277" y="1427634"/>
              <a:ext cx="3782431" cy="10118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1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pitchFamily="18" charset="0"/>
                </a:rPr>
                <a:t>    2015</a:t>
              </a:r>
              <a:r>
                <a:rPr kumimoji="0" lang="zh-CN" altLang="zh-CN" sz="2400" b="0" i="0" u="none" strike="noStrike" kern="1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pitchFamily="18" charset="0"/>
                </a:rPr>
                <a:t>年</a:t>
              </a:r>
              <a:r>
                <a:rPr kumimoji="0" lang="zh-CN" altLang="en-US" sz="2000" b="0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pitchFamily="18" charset="0"/>
                </a:rPr>
                <a:t>央视</a:t>
              </a:r>
              <a:r>
                <a:rPr kumimoji="0" lang="zh-CN" altLang="zh-CN" sz="2000" b="0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pitchFamily="18" charset="0"/>
                </a:rPr>
                <a:t>财经记者随机在</a:t>
              </a:r>
              <a:r>
                <a:rPr kumimoji="0" lang="zh-CN" altLang="zh-CN" sz="2400" b="0" i="0" u="none" strike="noStrike" kern="1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pitchFamily="18" charset="0"/>
                </a:rPr>
                <a:t>北京</a:t>
              </a:r>
              <a:r>
                <a:rPr kumimoji="0" lang="zh-CN" altLang="zh-CN" sz="2000" b="0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pitchFamily="18" charset="0"/>
                </a:rPr>
                <a:t>某</a:t>
              </a:r>
              <a:r>
                <a:rPr kumimoji="0" lang="zh-CN" altLang="zh-CN" sz="2400" b="0" i="0" u="none" strike="noStrike" kern="1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pitchFamily="18" charset="0"/>
                </a:rPr>
                <a:t>农产品批发市场</a:t>
              </a:r>
              <a:r>
                <a:rPr kumimoji="0" lang="zh-CN" altLang="zh-CN" sz="2000" b="0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pitchFamily="18" charset="0"/>
                </a:rPr>
                <a:t>、某</a:t>
              </a:r>
              <a:r>
                <a:rPr kumimoji="0" lang="zh-CN" altLang="zh-CN" sz="2400" b="0" i="0" u="none" strike="noStrike" kern="1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pitchFamily="18" charset="0"/>
                </a:rPr>
                <a:t>超市</a:t>
              </a:r>
              <a:r>
                <a:rPr kumimoji="0" lang="zh-CN" altLang="zh-CN" sz="2000" b="0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pitchFamily="18" charset="0"/>
                </a:rPr>
                <a:t>、某</a:t>
              </a:r>
              <a:r>
                <a:rPr kumimoji="0" lang="zh-CN" altLang="zh-CN" sz="2400" b="0" i="0" u="none" strike="noStrike" kern="1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pitchFamily="18" charset="0"/>
                </a:rPr>
                <a:t>采摘园</a:t>
              </a:r>
              <a:r>
                <a:rPr kumimoji="0" lang="zh-CN" altLang="zh-CN" sz="2000" b="0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pitchFamily="18" charset="0"/>
                </a:rPr>
                <a:t>以及</a:t>
              </a:r>
              <a:r>
                <a:rPr kumimoji="0" lang="zh-CN" altLang="zh-CN" sz="2400" b="0" i="0" u="none" strike="noStrike" kern="1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pitchFamily="18" charset="0"/>
                </a:rPr>
                <a:t>路边的草莓摊</a:t>
              </a:r>
              <a:r>
                <a:rPr kumimoji="0" lang="zh-CN" altLang="zh-CN" sz="2000" b="0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pitchFamily="18" charset="0"/>
                </a:rPr>
                <a:t>，购买了</a:t>
              </a:r>
              <a:r>
                <a:rPr kumimoji="0" lang="en-US" altLang="zh-CN" sz="2000" b="0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pitchFamily="18" charset="0"/>
                </a:rPr>
                <a:t>8</a:t>
              </a:r>
              <a:r>
                <a:rPr kumimoji="0" lang="zh-CN" altLang="zh-CN" sz="2000" b="0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pitchFamily="18" charset="0"/>
                </a:rPr>
                <a:t>份草莓样品，送到</a:t>
              </a:r>
              <a:r>
                <a:rPr kumimoji="0" lang="zh-CN" altLang="zh-CN" sz="2400" b="0" i="0" u="none" strike="noStrike" kern="1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pitchFamily="18" charset="0"/>
                </a:rPr>
                <a:t>北京农学院</a:t>
              </a:r>
              <a:r>
                <a:rPr kumimoji="0" lang="zh-CN" altLang="zh-CN" sz="2000" b="0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pitchFamily="18" charset="0"/>
                </a:rPr>
                <a:t>进行检测。经过工作人员检测后，发现</a:t>
              </a:r>
              <a:r>
                <a:rPr kumimoji="0" lang="en-US" altLang="zh-CN" sz="2000" b="0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pitchFamily="18" charset="0"/>
                </a:rPr>
                <a:t>8</a:t>
              </a:r>
              <a:r>
                <a:rPr kumimoji="0" lang="zh-CN" altLang="zh-CN" sz="2000" b="0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pitchFamily="18" charset="0"/>
                </a:rPr>
                <a:t>份样品中全部都含有</a:t>
              </a:r>
              <a:r>
                <a:rPr kumimoji="0" lang="zh-CN" altLang="zh-CN" sz="2400" b="0" i="0" u="none" strike="noStrike" kern="1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pitchFamily="18" charset="0"/>
                </a:rPr>
                <a:t>农药</a:t>
              </a:r>
              <a:r>
                <a:rPr kumimoji="0" lang="zh-CN" altLang="en-US" sz="2400" b="0" i="0" u="none" strike="noStrike" kern="1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pitchFamily="18" charset="0"/>
                </a:rPr>
                <a:t>乙草胺</a:t>
              </a:r>
              <a:r>
                <a:rPr kumimoji="0" lang="zh-CN" altLang="zh-CN" sz="2000" b="0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pitchFamily="18" charset="0"/>
                </a:rPr>
                <a:t>。新闻报道之后，引发红火的草莓销售市场迅速遇冷，各地对草莓的恐慌迅速传导到主产区，导致种植户</a:t>
              </a:r>
              <a:r>
                <a:rPr kumimoji="0" lang="zh-CN" altLang="zh-CN" sz="2400" b="0" i="0" u="none" strike="noStrike" kern="1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pitchFamily="18" charset="0"/>
                </a:rPr>
                <a:t>损失</a:t>
              </a:r>
              <a:r>
                <a:rPr kumimoji="0" lang="zh-CN" altLang="en-US" sz="2400" b="0" i="0" u="none" strike="noStrike" kern="1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pitchFamily="18" charset="0"/>
                </a:rPr>
                <a:t>惨重</a:t>
              </a:r>
              <a:r>
                <a:rPr kumimoji="0" lang="zh-CN" altLang="zh-CN" sz="2000" b="0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pitchFamily="18" charset="0"/>
                </a:rPr>
                <a:t>。</a:t>
              </a:r>
              <a:endParaRPr kumimoji="0" lang="zh-CN" altLang="zh-CN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4988737" y="4198087"/>
            <a:ext cx="6531752" cy="2230780"/>
            <a:chOff x="4569879" y="3027383"/>
            <a:chExt cx="1714791" cy="623021"/>
          </a:xfrm>
        </p:grpSpPr>
        <p:sp>
          <p:nvSpPr>
            <p:cNvPr id="59" name="TextBox 46"/>
            <p:cNvSpPr txBox="1"/>
            <p:nvPr/>
          </p:nvSpPr>
          <p:spPr>
            <a:xfrm>
              <a:off x="4569879" y="3082556"/>
              <a:ext cx="523220" cy="5678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+mn-lt"/>
                </a:rPr>
                <a:t>02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60" name="TextBox 47"/>
            <p:cNvSpPr txBox="1"/>
            <p:nvPr/>
          </p:nvSpPr>
          <p:spPr>
            <a:xfrm>
              <a:off x="4761176" y="3027383"/>
              <a:ext cx="1523494" cy="5415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1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pitchFamily="18" charset="0"/>
                </a:rPr>
                <a:t>    2015</a:t>
              </a:r>
              <a:r>
                <a:rPr kumimoji="0" lang="zh-CN" altLang="zh-CN" sz="2400" b="0" i="0" u="none" strike="noStrike" kern="1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pitchFamily="18" charset="0"/>
                </a:rPr>
                <a:t>年</a:t>
              </a:r>
              <a:r>
                <a:rPr kumimoji="0" lang="en-US" altLang="zh-CN" sz="2400" b="0" i="0" u="none" strike="noStrike" kern="1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pitchFamily="18" charset="0"/>
                </a:rPr>
                <a:t>2</a:t>
              </a:r>
              <a:r>
                <a:rPr kumimoji="0" lang="zh-CN" altLang="zh-CN" sz="2400" b="0" i="0" u="none" strike="noStrike" kern="1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pitchFamily="18" charset="0"/>
                </a:rPr>
                <a:t>月</a:t>
              </a:r>
              <a:r>
                <a:rPr kumimoji="0" lang="zh-CN" altLang="zh-CN" sz="2000" b="0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pitchFamily="18" charset="0"/>
                </a:rPr>
                <a:t>，</a:t>
              </a:r>
              <a:r>
                <a:rPr kumimoji="0" lang="zh-CN" altLang="zh-CN" sz="2400" b="0" i="0" u="none" strike="noStrike" kern="1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pitchFamily="18" charset="0"/>
                </a:rPr>
                <a:t>广西</a:t>
              </a:r>
              <a:r>
                <a:rPr kumimoji="0" lang="zh-CN" altLang="en-US" sz="2000" b="0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pitchFamily="18" charset="0"/>
                </a:rPr>
                <a:t>某</a:t>
              </a:r>
              <a:r>
                <a:rPr kumimoji="0" lang="zh-CN" altLang="zh-CN" sz="2000" b="0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pitchFamily="18" charset="0"/>
                </a:rPr>
                <a:t>一女子出现</a:t>
              </a:r>
              <a:r>
                <a:rPr kumimoji="0" lang="zh-CN" altLang="zh-CN" sz="2400" b="0" i="0" u="none" strike="noStrike" kern="1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pitchFamily="18" charset="0"/>
                </a:rPr>
                <a:t>恶心、呕吐</a:t>
              </a:r>
              <a:r>
                <a:rPr kumimoji="0" lang="zh-CN" altLang="zh-CN" sz="2000" b="0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pitchFamily="18" charset="0"/>
                </a:rPr>
                <a:t>等中毒现象。在现场提取受害人家中的</a:t>
              </a:r>
              <a:r>
                <a:rPr kumimoji="0" lang="zh-CN" altLang="zh-CN" sz="2400" b="0" i="0" u="none" strike="noStrike" kern="1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pitchFamily="18" charset="0"/>
                </a:rPr>
                <a:t>青菜</a:t>
              </a:r>
              <a:r>
                <a:rPr kumimoji="0" lang="zh-CN" altLang="zh-CN" sz="2000" b="0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pitchFamily="18" charset="0"/>
                </a:rPr>
                <a:t>、受害人</a:t>
              </a:r>
              <a:r>
                <a:rPr kumimoji="0" lang="zh-CN" altLang="zh-CN" sz="2400" b="0" i="0" u="none" strike="noStrike" kern="1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pitchFamily="18" charset="0"/>
                </a:rPr>
                <a:t>菜地种植的青菜</a:t>
              </a:r>
              <a:r>
                <a:rPr kumimoji="0" lang="zh-CN" altLang="zh-CN" sz="2000" b="0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pitchFamily="18" charset="0"/>
                </a:rPr>
                <a:t>以及嫌疑人家中</a:t>
              </a:r>
              <a:r>
                <a:rPr kumimoji="0" lang="zh-CN" altLang="zh-CN" sz="2400" b="0" i="0" u="none" strike="noStrike" kern="1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pitchFamily="18" charset="0"/>
                </a:rPr>
                <a:t>农药喷雾器内液体</a:t>
              </a:r>
              <a:r>
                <a:rPr kumimoji="0" lang="zh-CN" altLang="zh-CN" sz="2000" b="0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pitchFamily="18" charset="0"/>
                </a:rPr>
                <a:t>进行检验，得出的结果是由于</a:t>
              </a:r>
              <a:r>
                <a:rPr kumimoji="0" lang="zh-CN" altLang="zh-CN" sz="2400" b="0" i="0" u="none" strike="noStrike" kern="1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pitchFamily="18" charset="0"/>
                </a:rPr>
                <a:t>草甘膦和乙草</a:t>
              </a:r>
              <a:r>
                <a:rPr kumimoji="0" lang="zh-CN" altLang="en-US" sz="2400" b="0" i="0" u="none" strike="noStrike" kern="1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pitchFamily="18" charset="0"/>
                </a:rPr>
                <a:t>胺</a:t>
              </a:r>
              <a:r>
                <a:rPr kumimoji="0" lang="zh-CN" altLang="zh-CN" sz="2000" b="0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pitchFamily="18" charset="0"/>
                </a:rPr>
                <a:t>混合使用导致的农药中毒。</a:t>
              </a:r>
              <a:endParaRPr kumimoji="0" lang="zh-CN" altLang="zh-CN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文本框 48"/>
          <p:cNvSpPr txBox="1"/>
          <p:nvPr/>
        </p:nvSpPr>
        <p:spPr bwMode="auto">
          <a:xfrm>
            <a:off x="786385" y="137991"/>
            <a:ext cx="3136391" cy="632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rPr>
              <a:t>乙草胺案例概述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ea"/>
              <a:sym typeface="+mn-lt"/>
            </a:endParaRPr>
          </a:p>
        </p:txBody>
      </p:sp>
      <p:cxnSp>
        <p:nvCxnSpPr>
          <p:cNvPr id="21" name="直接连接符 20"/>
          <p:cNvCxnSpPr/>
          <p:nvPr/>
        </p:nvCxnSpPr>
        <p:spPr>
          <a:xfrm>
            <a:off x="669924" y="1028700"/>
            <a:ext cx="10850563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419" y="1293861"/>
            <a:ext cx="3477004" cy="2193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时令青菜图片_时令青菜设计素材_红动中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419" y="3843594"/>
            <a:ext cx="3477005" cy="241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5294339" y="6137078"/>
            <a:ext cx="6226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hlinkClick r:id="rId3"/>
              </a:rPr>
              <a:t>央视农业与水果猎人揭秘“毒草莓”！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hlinkClick r:id="rId3"/>
              </a:rPr>
              <a:t>_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hlinkClick r:id="rId3"/>
              </a:rPr>
              <a:t>哔哩哔哩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hlinkClick r:id="rId3"/>
              </a:rPr>
              <a:t>_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hlinkClick r:id="rId3"/>
              </a:rPr>
              <a:t>bilibili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conveyor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4359328" y="1581547"/>
            <a:ext cx="7415783" cy="5138462"/>
            <a:chOff x="3765835" y="1526991"/>
            <a:chExt cx="5744681" cy="3240272"/>
          </a:xfrm>
        </p:grpSpPr>
        <p:pic>
          <p:nvPicPr>
            <p:cNvPr id="40" name="图片 39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5835" y="1526991"/>
              <a:ext cx="5744681" cy="3240272"/>
            </a:xfrm>
            <a:prstGeom prst="rect">
              <a:avLst/>
            </a:prstGeom>
          </p:spPr>
        </p:pic>
        <p:sp>
          <p:nvSpPr>
            <p:cNvPr id="41" name="矩形 40"/>
            <p:cNvSpPr/>
            <p:nvPr/>
          </p:nvSpPr>
          <p:spPr>
            <a:xfrm>
              <a:off x="4572000" y="1722474"/>
              <a:ext cx="4157330" cy="2583712"/>
            </a:xfrm>
            <a:prstGeom prst="rect">
              <a:avLst/>
            </a:prstGeom>
            <a:solidFill>
              <a:srgbClr val="1717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sp>
        <p:nvSpPr>
          <p:cNvPr id="36" name="矩形 35"/>
          <p:cNvSpPr/>
          <p:nvPr/>
        </p:nvSpPr>
        <p:spPr>
          <a:xfrm>
            <a:off x="155618" y="1306191"/>
            <a:ext cx="4837006" cy="3604138"/>
          </a:xfrm>
          <a:prstGeom prst="rect">
            <a:avLst/>
          </a:prstGeom>
          <a:noFill/>
          <a:ln w="28575">
            <a:solidFill>
              <a:srgbClr val="323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38" name="矩形 37" descr="e7d195523061f1c09e9d68d7cf438b91ef959ecb14fc25d26BBA7F7DBC18E55DFF4014AF651F0BF2569D4B6C1DA7F1A4683A481403BD872FC687266AD13265C1DE7C373772FD8728ABDD69ADD03BFF5BE2862BC891DBB79E831677839DA1A1704E8AE592028226C9E918C0B50881C89B77AB8D1B44EF594EC5FCAA7D071964C2C3832D0F3E7F2E7532694B2E8EF2793F"/>
          <p:cNvSpPr/>
          <p:nvPr/>
        </p:nvSpPr>
        <p:spPr>
          <a:xfrm>
            <a:off x="416889" y="1474435"/>
            <a:ext cx="4369897" cy="337188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rPr>
              <a:t>       乙草胺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rPr>
              <a:t>[2‘-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rPr>
              <a:t>乙基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rPr>
              <a:t>-6’--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rPr>
              <a:t>甲基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rPr>
              <a:t>-N-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rPr>
              <a:t>（乙氧甲基）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rPr>
              <a:t>-2-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rPr>
              <a:t>氯代乙酰胺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rPr>
              <a:t>〕 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rPr>
              <a:t>为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rPr>
              <a:t>酰胺类除草剂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rPr>
              <a:t>．用于油菜、玉米、棉花等大田作物的封闭除草，主要防除一年生禾本科杂草。乙草胺纯品为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rPr>
              <a:t>淡黄色液体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rPr>
              <a:t>，原药因含有杂质而呈现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rPr>
              <a:t>深红色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rPr>
              <a:t>。其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rPr>
              <a:t>性质稳定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rPr>
              <a:t>，不易挥发和光解，不溶于水，易溶于有机溶剂。乙草胺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rPr>
              <a:t>消耗量大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rPr>
              <a:t>，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rPr>
              <a:t>施用范围广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rPr>
              <a:t>，已被美国环境保护署列为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rPr>
              <a:t>B2 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rPr>
              <a:t>类致癌物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rPr>
              <a:t>。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20" name="文本框 48"/>
          <p:cNvSpPr txBox="1"/>
          <p:nvPr/>
        </p:nvSpPr>
        <p:spPr bwMode="auto">
          <a:xfrm>
            <a:off x="786385" y="137991"/>
            <a:ext cx="4014215" cy="632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rPr>
              <a:t>乙草胺致病性及危害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ea"/>
              <a:sym typeface="+mn-lt"/>
            </a:endParaRPr>
          </a:p>
        </p:txBody>
      </p:sp>
      <p:cxnSp>
        <p:nvCxnSpPr>
          <p:cNvPr id="23" name="直接连接符 22"/>
          <p:cNvCxnSpPr/>
          <p:nvPr/>
        </p:nvCxnSpPr>
        <p:spPr>
          <a:xfrm>
            <a:off x="669924" y="1028700"/>
            <a:ext cx="10850563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5694971" y="2220363"/>
            <a:ext cx="5274254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Times New Roman" panose="02020603050405020304" pitchFamily="18" charset="0"/>
              </a:rPr>
              <a:t>         </a:t>
            </a:r>
            <a:r>
              <a:rPr kumimoji="0" lang="zh-CN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Times New Roman" panose="02020603050405020304" pitchFamily="18" charset="0"/>
              </a:rPr>
              <a:t>乙草胺作为一种</a:t>
            </a:r>
            <a:r>
              <a:rPr kumimoji="0" lang="zh-CN" alt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Times New Roman" panose="02020603050405020304" pitchFamily="18" charset="0"/>
              </a:rPr>
              <a:t>酰胺</a:t>
            </a:r>
            <a:r>
              <a:rPr kumimoji="0" lang="zh-CN" altLang="zh-CN" sz="20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Times New Roman" panose="02020603050405020304" pitchFamily="18" charset="0"/>
              </a:rPr>
              <a:t>类除草剂</a:t>
            </a:r>
            <a:r>
              <a:rPr kumimoji="0" lang="zh-CN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Times New Roman" panose="02020603050405020304" pitchFamily="18" charset="0"/>
              </a:rPr>
              <a:t>，其中毒机制主要是在肝内经</a:t>
            </a:r>
            <a:r>
              <a:rPr kumimoji="0" lang="zh-CN" altLang="zh-CN" sz="20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Times New Roman" panose="02020603050405020304" pitchFamily="18" charset="0"/>
              </a:rPr>
              <a:t>非特异性</a:t>
            </a:r>
            <a:r>
              <a:rPr kumimoji="0" lang="zh-CN" alt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Times New Roman" panose="02020603050405020304" pitchFamily="18" charset="0"/>
              </a:rPr>
              <a:t>酰胺酶</a:t>
            </a:r>
            <a:r>
              <a:rPr kumimoji="0" lang="zh-CN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Times New Roman" panose="02020603050405020304" pitchFamily="18" charset="0"/>
              </a:rPr>
              <a:t>作用，迅速水解为</a:t>
            </a:r>
            <a:r>
              <a:rPr kumimoji="0" lang="zh-CN" altLang="zh-CN" sz="20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Times New Roman" panose="02020603050405020304" pitchFamily="18" charset="0"/>
              </a:rPr>
              <a:t>相应的酸</a:t>
            </a:r>
            <a:r>
              <a:rPr kumimoji="0" lang="zh-CN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Times New Roman" panose="02020603050405020304" pitchFamily="18" charset="0"/>
              </a:rPr>
              <a:t>或在某些情况下以</a:t>
            </a:r>
            <a:r>
              <a:rPr kumimoji="0" lang="zh-CN" altLang="zh-CN" sz="20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Times New Roman" panose="02020603050405020304" pitchFamily="18" charset="0"/>
              </a:rPr>
              <a:t>原形</a:t>
            </a:r>
            <a:r>
              <a:rPr kumimoji="0" lang="zh-CN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Times New Roman" panose="02020603050405020304" pitchFamily="18" charset="0"/>
              </a:rPr>
              <a:t>排出，从而影响机体组织所需的氧气量，导致</a:t>
            </a:r>
            <a:r>
              <a:rPr kumimoji="0" lang="zh-CN" altLang="zh-CN" sz="20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Times New Roman" panose="02020603050405020304" pitchFamily="18" charset="0"/>
              </a:rPr>
              <a:t>窒息及死亡</a:t>
            </a:r>
            <a:r>
              <a:rPr kumimoji="0" lang="zh-CN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Times New Roman" panose="02020603050405020304" pitchFamily="18" charset="0"/>
              </a:rPr>
              <a:t>。常见的中毒症状有</a:t>
            </a:r>
            <a:r>
              <a:rPr kumimoji="0" lang="zh-CN" alt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Times New Roman" panose="02020603050405020304" pitchFamily="18" charset="0"/>
              </a:rPr>
              <a:t>恶心</a:t>
            </a:r>
            <a:r>
              <a:rPr kumimoji="0" lang="zh-CN" altLang="zh-CN" sz="20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Times New Roman" panose="02020603050405020304" pitchFamily="18" charset="0"/>
              </a:rPr>
              <a:t>，呕吐，</a:t>
            </a:r>
            <a:r>
              <a:rPr kumimoji="0" lang="zh-CN" alt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Times New Roman" panose="02020603050405020304" pitchFamily="18" charset="0"/>
              </a:rPr>
              <a:t>腹泻</a:t>
            </a:r>
            <a:r>
              <a:rPr kumimoji="0" lang="zh-CN" altLang="zh-CN" sz="20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Times New Roman" panose="02020603050405020304" pitchFamily="18" charset="0"/>
              </a:rPr>
              <a:t>、口腔黏膜</a:t>
            </a:r>
            <a:r>
              <a:rPr kumimoji="0" lang="zh-CN" alt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Times New Roman" panose="02020603050405020304" pitchFamily="18" charset="0"/>
              </a:rPr>
              <a:t>损害</a:t>
            </a:r>
            <a:r>
              <a:rPr kumimoji="0" lang="zh-CN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Times New Roman" panose="02020603050405020304" pitchFamily="18" charset="0"/>
              </a:rPr>
              <a:t>，严重者出现</a:t>
            </a:r>
            <a:r>
              <a:rPr kumimoji="0" lang="zh-CN" altLang="zh-CN" sz="20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Times New Roman" panose="02020603050405020304" pitchFamily="18" charset="0"/>
              </a:rPr>
              <a:t>肝、肾衰竭</a:t>
            </a:r>
            <a:r>
              <a:rPr kumimoji="0" lang="zh-CN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Times New Roman" panose="02020603050405020304" pitchFamily="18" charset="0"/>
              </a:rPr>
              <a:t>。神经系统方面可出现</a:t>
            </a:r>
            <a:r>
              <a:rPr kumimoji="0" lang="zh-CN" altLang="zh-CN" sz="20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Times New Roman" panose="02020603050405020304" pitchFamily="18" charset="0"/>
              </a:rPr>
              <a:t>头疼、头昏</a:t>
            </a:r>
            <a:r>
              <a:rPr kumimoji="0" lang="zh-CN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Times New Roman" panose="02020603050405020304" pitchFamily="18" charset="0"/>
              </a:rPr>
              <a:t>。此酰胺类除草剂可导致</a:t>
            </a:r>
            <a:r>
              <a:rPr kumimoji="0" lang="zh-CN" altLang="zh-CN" sz="20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Times New Roman" panose="02020603050405020304" pitchFamily="18" charset="0"/>
              </a:rPr>
              <a:t>高铁血红蛋白症</a:t>
            </a:r>
            <a:r>
              <a:rPr kumimoji="0" lang="zh-CN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Times New Roman" panose="02020603050405020304" pitchFamily="18" charset="0"/>
              </a:rPr>
              <a:t>，出现</a:t>
            </a:r>
            <a:r>
              <a:rPr kumimoji="0" lang="zh-CN" altLang="zh-CN" sz="20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Times New Roman" panose="02020603050405020304" pitchFamily="18" charset="0"/>
              </a:rPr>
              <a:t>化学性发绀、血压下降、呼吸抑制、大小便失禁</a:t>
            </a:r>
            <a:r>
              <a:rPr kumimoji="0" lang="zh-CN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Times New Roman" panose="02020603050405020304" pitchFamily="18" charset="0"/>
              </a:rPr>
              <a:t>等。乙草胺中毒尚无特效解药，在进行</a:t>
            </a:r>
            <a:r>
              <a:rPr kumimoji="0" lang="zh-CN" altLang="zh-CN" sz="20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Times New Roman" panose="02020603050405020304" pitchFamily="18" charset="0"/>
              </a:rPr>
              <a:t>内科常规急救</a:t>
            </a:r>
            <a:r>
              <a:rPr kumimoji="0" lang="zh-CN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Times New Roman" panose="02020603050405020304" pitchFamily="18" charset="0"/>
              </a:rPr>
              <a:t>的同时，应尽快进行</a:t>
            </a:r>
            <a:r>
              <a:rPr kumimoji="0" lang="zh-CN" altLang="zh-CN" sz="20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Times New Roman" panose="02020603050405020304" pitchFamily="18" charset="0"/>
              </a:rPr>
              <a:t>血液净化疗法</a:t>
            </a:r>
            <a:r>
              <a:rPr kumimoji="0" lang="zh-CN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Times New Roman" panose="02020603050405020304" pitchFamily="18" charset="0"/>
              </a:rPr>
              <a:t>，将人体内的毒素吸附出体外。</a:t>
            </a:r>
            <a:endParaRPr kumimoji="0" lang="zh-CN" altLang="zh-CN" sz="1800" b="0" i="0" u="none" strike="noStrike" kern="1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标注: 弯曲线形 8"/>
          <p:cNvSpPr/>
          <p:nvPr/>
        </p:nvSpPr>
        <p:spPr>
          <a:xfrm>
            <a:off x="11035450" y="3831337"/>
            <a:ext cx="934385" cy="2373988"/>
          </a:xfrm>
          <a:prstGeom prst="borderCallout2">
            <a:avLst>
              <a:gd name="adj1" fmla="val 6810"/>
              <a:gd name="adj2" fmla="val -3440"/>
              <a:gd name="adj3" fmla="val 38394"/>
              <a:gd name="adj4" fmla="val -24496"/>
              <a:gd name="adj5" fmla="val 35498"/>
              <a:gd name="adj6" fmla="val -246866"/>
            </a:avLst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发绀</a:t>
            </a:r>
            <a:endParaRPr kumimoji="0" lang="zh-CN" altLang="en-US" sz="1400" b="0" i="0" u="none" strike="noStrike" kern="120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[</a:t>
            </a:r>
            <a:r>
              <a:rPr kumimoji="0" lang="en-US" altLang="zh-CN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fā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gàn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]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：指血液中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还原血红蛋白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增多使皮肤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青紫色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和黏膜呈改变的一种临床表现。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conveyor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  <p:bldLst>
      <p:bldP spid="36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545041" y="1342574"/>
            <a:ext cx="2714018" cy="3511686"/>
            <a:chOff x="648517" y="1061966"/>
            <a:chExt cx="2035513" cy="2633765"/>
          </a:xfrm>
        </p:grpSpPr>
        <p:sp>
          <p:nvSpPr>
            <p:cNvPr id="66" name="Flowchart: Decision 78"/>
            <p:cNvSpPr/>
            <p:nvPr/>
          </p:nvSpPr>
          <p:spPr>
            <a:xfrm>
              <a:off x="873787" y="2110172"/>
              <a:ext cx="1375279" cy="1375279"/>
            </a:xfrm>
            <a:prstGeom prst="flowChartDecision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67" name="Flowchart: Decision 79"/>
            <p:cNvSpPr/>
            <p:nvPr/>
          </p:nvSpPr>
          <p:spPr>
            <a:xfrm>
              <a:off x="873787" y="2320452"/>
              <a:ext cx="1375279" cy="1375279"/>
            </a:xfrm>
            <a:prstGeom prst="flowChartDecision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grpSp>
          <p:nvGrpSpPr>
            <p:cNvPr id="61" name="组合 60"/>
            <p:cNvGrpSpPr/>
            <p:nvPr/>
          </p:nvGrpSpPr>
          <p:grpSpPr>
            <a:xfrm>
              <a:off x="648517" y="1061966"/>
              <a:ext cx="2035513" cy="1234795"/>
              <a:chOff x="735934" y="1533955"/>
              <a:chExt cx="2714018" cy="1646394"/>
            </a:xfrm>
          </p:grpSpPr>
          <p:sp>
            <p:nvSpPr>
              <p:cNvPr id="62" name="TextBox 145"/>
              <p:cNvSpPr txBox="1"/>
              <p:nvPr/>
            </p:nvSpPr>
            <p:spPr>
              <a:xfrm>
                <a:off x="735934" y="1927331"/>
                <a:ext cx="2528119" cy="1253018"/>
              </a:xfrm>
              <a:prstGeom prst="rect">
                <a:avLst/>
              </a:prstGeom>
              <a:noFill/>
            </p:spPr>
            <p:txBody>
              <a:bodyPr wrap="square" lIns="162544" tIns="81271" rIns="162544" bIns="81271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charset="-122"/>
                    <a:cs typeface="+mn-ea"/>
                    <a:sym typeface="+mn-lt"/>
                  </a:rPr>
                  <a:t>       </a:t>
                </a:r>
                <a:r>
                  <a:rPr kumimoji="0" lang="zh-CN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/>
                    <a:uLnTx/>
                    <a:uFillTx/>
                    <a:latin typeface="宋体" panose="02010600030101010101" pitchFamily="2" charset="-122"/>
                    <a:ea typeface="宋体" panose="02010600030101010101" pitchFamily="2" charset="-122"/>
                    <a:cs typeface="+mn-ea"/>
                    <a:sym typeface="+mn-lt"/>
                  </a:rPr>
                  <a:t>实现生产设备机械化、管道化、密闭化、自动化；设置有效的通风装登；及时检修设备，严格操作规程，杜绝“跑、冒、滴、漏”现象</a:t>
                </a:r>
                <a:endPara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68" name="TextBox 148"/>
              <p:cNvSpPr txBox="1"/>
              <p:nvPr/>
            </p:nvSpPr>
            <p:spPr>
              <a:xfrm>
                <a:off x="860817" y="1533955"/>
                <a:ext cx="2589135" cy="399148"/>
              </a:xfrm>
              <a:prstGeom prst="rect">
                <a:avLst/>
              </a:prstGeom>
              <a:noFill/>
            </p:spPr>
            <p:txBody>
              <a:bodyPr wrap="square" lIns="162544" tIns="0" rIns="162544" bIns="0" rtlCol="0" anchor="t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zh-CN" sz="24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Times New Roman" panose="02020603050405020304" pitchFamily="18" charset="0"/>
                  </a:rPr>
                  <a:t>生产乙草胺过程</a:t>
                </a:r>
                <a:endPara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3" name="组合 2"/>
          <p:cNvGrpSpPr/>
          <p:nvPr/>
        </p:nvGrpSpPr>
        <p:grpSpPr>
          <a:xfrm>
            <a:off x="3127232" y="2981116"/>
            <a:ext cx="2812800" cy="3756845"/>
            <a:chOff x="2127032" y="2372641"/>
            <a:chExt cx="2109600" cy="2817634"/>
          </a:xfrm>
        </p:grpSpPr>
        <p:sp>
          <p:nvSpPr>
            <p:cNvPr id="59" name="Flowchart: Decision 71"/>
            <p:cNvSpPr/>
            <p:nvPr/>
          </p:nvSpPr>
          <p:spPr>
            <a:xfrm flipV="1">
              <a:off x="2415486" y="2583548"/>
              <a:ext cx="1375279" cy="1375279"/>
            </a:xfrm>
            <a:prstGeom prst="flowChartDecision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60" name="Flowchart: Decision 72"/>
            <p:cNvSpPr/>
            <p:nvPr/>
          </p:nvSpPr>
          <p:spPr>
            <a:xfrm flipV="1">
              <a:off x="2438742" y="2372641"/>
              <a:ext cx="1375279" cy="1375279"/>
            </a:xfrm>
            <a:prstGeom prst="flowChartDecision">
              <a:avLst/>
            </a:prstGeom>
            <a:solidFill>
              <a:srgbClr val="00B0F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grpSp>
          <p:nvGrpSpPr>
            <p:cNvPr id="69" name="组合 68"/>
            <p:cNvGrpSpPr/>
            <p:nvPr/>
          </p:nvGrpSpPr>
          <p:grpSpPr>
            <a:xfrm>
              <a:off x="2127032" y="3955556"/>
              <a:ext cx="2109600" cy="1234719"/>
              <a:chOff x="650331" y="1401826"/>
              <a:chExt cx="2812800" cy="1646290"/>
            </a:xfrm>
          </p:grpSpPr>
          <p:sp>
            <p:nvSpPr>
              <p:cNvPr id="84" name="TextBox 145"/>
              <p:cNvSpPr txBox="1"/>
              <p:nvPr/>
            </p:nvSpPr>
            <p:spPr>
              <a:xfrm>
                <a:off x="748782" y="1795101"/>
                <a:ext cx="2406014" cy="1253015"/>
              </a:xfrm>
              <a:prstGeom prst="rect">
                <a:avLst/>
              </a:prstGeom>
              <a:noFill/>
            </p:spPr>
            <p:txBody>
              <a:bodyPr wrap="square" lIns="162544" tIns="81271" rIns="162544" bIns="81271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/>
                    <a:uLnTx/>
                    <a:uFillTx/>
                    <a:latin typeface="宋体" panose="02010600030101010101" pitchFamily="2" charset="-122"/>
                    <a:ea typeface="宋体" panose="02010600030101010101" pitchFamily="2" charset="-122"/>
                    <a:cs typeface="+mn-ea"/>
                    <a:sym typeface="+mn-lt"/>
                  </a:rPr>
                  <a:t>    运输前应先检查包装容器是否完整、密封，运输过程中要确保容器不泄漏；严禁与酸类、氧化剂、食品及食品添加剂混运</a:t>
                </a:r>
                <a:endPara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85" name="TextBox 148"/>
              <p:cNvSpPr txBox="1"/>
              <p:nvPr/>
            </p:nvSpPr>
            <p:spPr>
              <a:xfrm>
                <a:off x="650331" y="1401826"/>
                <a:ext cx="2812800" cy="384336"/>
              </a:xfrm>
              <a:prstGeom prst="rect">
                <a:avLst/>
              </a:prstGeom>
              <a:noFill/>
            </p:spPr>
            <p:txBody>
              <a:bodyPr wrap="square" lIns="162544" tIns="0" rIns="162544" bIns="0" rtlCol="0" anchor="t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宋体" panose="02010600030101010101" pitchFamily="2" charset="-122"/>
                    <a:ea typeface="宋体" panose="02010600030101010101" pitchFamily="2" charset="-122"/>
                    <a:cs typeface="+mn-ea"/>
                    <a:sym typeface="+mn-lt"/>
                  </a:rPr>
                  <a:t>运输、销售过程前</a:t>
                </a:r>
                <a:endPara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5" name="组合 4"/>
          <p:cNvGrpSpPr/>
          <p:nvPr/>
        </p:nvGrpSpPr>
        <p:grpSpPr>
          <a:xfrm>
            <a:off x="6259942" y="1406603"/>
            <a:ext cx="2589133" cy="3447658"/>
            <a:chOff x="3673897" y="1107602"/>
            <a:chExt cx="1941850" cy="2585744"/>
          </a:xfrm>
        </p:grpSpPr>
        <p:sp>
          <p:nvSpPr>
            <p:cNvPr id="74" name="Flowchart: Decision 86"/>
            <p:cNvSpPr/>
            <p:nvPr/>
          </p:nvSpPr>
          <p:spPr>
            <a:xfrm>
              <a:off x="3957184" y="2107787"/>
              <a:ext cx="1375279" cy="1375279"/>
            </a:xfrm>
            <a:prstGeom prst="flowChartDecision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75" name="Flowchart: Decision 87"/>
            <p:cNvSpPr/>
            <p:nvPr/>
          </p:nvSpPr>
          <p:spPr>
            <a:xfrm>
              <a:off x="3957184" y="2318067"/>
              <a:ext cx="1375279" cy="1375279"/>
            </a:xfrm>
            <a:prstGeom prst="flowChartDecision">
              <a:avLst/>
            </a:prstGeom>
            <a:solidFill>
              <a:srgbClr val="00B0F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grpSp>
          <p:nvGrpSpPr>
            <p:cNvPr id="86" name="组合 85"/>
            <p:cNvGrpSpPr/>
            <p:nvPr/>
          </p:nvGrpSpPr>
          <p:grpSpPr>
            <a:xfrm>
              <a:off x="3673897" y="1107602"/>
              <a:ext cx="1941850" cy="966301"/>
              <a:chOff x="718696" y="1594803"/>
              <a:chExt cx="2589135" cy="1288401"/>
            </a:xfrm>
          </p:grpSpPr>
          <p:sp>
            <p:nvSpPr>
              <p:cNvPr id="87" name="TextBox 145"/>
              <p:cNvSpPr txBox="1"/>
              <p:nvPr/>
            </p:nvSpPr>
            <p:spPr>
              <a:xfrm>
                <a:off x="810256" y="2073387"/>
                <a:ext cx="2406014" cy="809817"/>
              </a:xfrm>
              <a:prstGeom prst="rect">
                <a:avLst/>
              </a:prstGeom>
              <a:noFill/>
            </p:spPr>
            <p:txBody>
              <a:bodyPr wrap="square" lIns="162544" tIns="81271" rIns="162544" bIns="81271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/>
                    <a:uLnTx/>
                    <a:uFillTx/>
                    <a:latin typeface="宋体" panose="02010600030101010101" pitchFamily="2" charset="-122"/>
                    <a:ea typeface="宋体" panose="02010600030101010101" pitchFamily="2" charset="-122"/>
                    <a:cs typeface="+mn-ea"/>
                    <a:sym typeface="+mn-lt"/>
                  </a:rPr>
                  <a:t>    运输途中应防暴晒、雨淋；公路运输时要按规定路线行驶，勿在居民区和人口稠密区停留</a:t>
                </a:r>
                <a:endPara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88" name="TextBox 148"/>
              <p:cNvSpPr txBox="1"/>
              <p:nvPr/>
            </p:nvSpPr>
            <p:spPr>
              <a:xfrm>
                <a:off x="718696" y="1594803"/>
                <a:ext cx="2589135" cy="399148"/>
              </a:xfrm>
              <a:prstGeom prst="rect">
                <a:avLst/>
              </a:prstGeom>
              <a:noFill/>
            </p:spPr>
            <p:txBody>
              <a:bodyPr wrap="square" lIns="162544" tIns="0" rIns="162544" bIns="0" rtlCol="0" anchor="t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zh-CN" sz="24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Times New Roman" panose="02020603050405020304" pitchFamily="18" charset="0"/>
                  </a:rPr>
                  <a:t>运输</a:t>
                </a:r>
                <a:r>
                  <a:rPr kumimoji="0" lang="zh-CN" altLang="en-US" sz="24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Times New Roman" panose="02020603050405020304" pitchFamily="18" charset="0"/>
                  </a:rPr>
                  <a:t>过程中</a:t>
                </a:r>
                <a:endPara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6" name="组合 5"/>
          <p:cNvGrpSpPr/>
          <p:nvPr/>
        </p:nvGrpSpPr>
        <p:grpSpPr>
          <a:xfrm>
            <a:off x="8783479" y="3020555"/>
            <a:ext cx="2589135" cy="3745687"/>
            <a:chOff x="5146619" y="2377139"/>
            <a:chExt cx="1941851" cy="2809265"/>
          </a:xfrm>
        </p:grpSpPr>
        <p:sp>
          <p:nvSpPr>
            <p:cNvPr id="52" name="Flowchart: Decision 64"/>
            <p:cNvSpPr/>
            <p:nvPr/>
          </p:nvSpPr>
          <p:spPr>
            <a:xfrm flipV="1">
              <a:off x="5498883" y="2587419"/>
              <a:ext cx="1375279" cy="1375279"/>
            </a:xfrm>
            <a:prstGeom prst="flowChartDecision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53" name="Flowchart: Decision 65"/>
            <p:cNvSpPr/>
            <p:nvPr/>
          </p:nvSpPr>
          <p:spPr>
            <a:xfrm flipV="1">
              <a:off x="5498883" y="2377139"/>
              <a:ext cx="1375279" cy="1375279"/>
            </a:xfrm>
            <a:prstGeom prst="flowChartDecision">
              <a:avLst/>
            </a:prstGeom>
            <a:solidFill>
              <a:srgbClr val="00B0F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grpSp>
          <p:nvGrpSpPr>
            <p:cNvPr id="89" name="组合 88"/>
            <p:cNvGrpSpPr/>
            <p:nvPr/>
          </p:nvGrpSpPr>
          <p:grpSpPr>
            <a:xfrm>
              <a:off x="5146619" y="3957047"/>
              <a:ext cx="1941851" cy="1229357"/>
              <a:chOff x="565662" y="1403818"/>
              <a:chExt cx="2589135" cy="1639143"/>
            </a:xfrm>
          </p:grpSpPr>
          <p:sp>
            <p:nvSpPr>
              <p:cNvPr id="90" name="TextBox 145"/>
              <p:cNvSpPr txBox="1"/>
              <p:nvPr/>
            </p:nvSpPr>
            <p:spPr>
              <a:xfrm>
                <a:off x="748783" y="1800267"/>
                <a:ext cx="2406014" cy="1242694"/>
              </a:xfrm>
              <a:prstGeom prst="rect">
                <a:avLst/>
              </a:prstGeom>
              <a:noFill/>
            </p:spPr>
            <p:txBody>
              <a:bodyPr wrap="square" lIns="162544" tIns="81271" rIns="162544" bIns="81271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/>
                    <a:uLnTx/>
                    <a:uFillTx/>
                    <a:latin typeface="宋体" panose="02010600030101010101" pitchFamily="2" charset="-122"/>
                    <a:ea typeface="宋体" panose="02010600030101010101" pitchFamily="2" charset="-122"/>
                    <a:cs typeface="+mn-ea"/>
                  </a:rPr>
                  <a:t>    </a:t>
                </a:r>
                <a:r>
                  <a:rPr kumimoji="0" lang="zh-CN" altLang="zh-C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/>
                    <a:uLnTx/>
                    <a:uFillTx/>
                    <a:latin typeface="宋体" panose="02010600030101010101" pitchFamily="2" charset="-122"/>
                    <a:ea typeface="宋体" panose="02010600030101010101" pitchFamily="2" charset="-122"/>
                    <a:cs typeface="+mn-ea"/>
                  </a:rPr>
                  <a:t>正确使用个人防护用品</a:t>
                </a:r>
                <a:r>
                  <a:rPr kumimoji="0" lang="zh-CN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/>
                    <a:uLnTx/>
                    <a:uFillTx/>
                    <a:latin typeface="宋体" panose="02010600030101010101" pitchFamily="2" charset="-122"/>
                    <a:ea typeface="宋体" panose="02010600030101010101" pitchFamily="2" charset="-122"/>
                    <a:cs typeface="+mn-ea"/>
                  </a:rPr>
                  <a:t>；使用农药后要及时更换衣服，洗澡清洁皮肤；要妥善保管农药，做好废弃农药、容器的安全处理，避免儿童接触</a:t>
                </a:r>
                <a:endPara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91" name="TextBox 148"/>
              <p:cNvSpPr txBox="1"/>
              <p:nvPr/>
            </p:nvSpPr>
            <p:spPr>
              <a:xfrm>
                <a:off x="565662" y="1403818"/>
                <a:ext cx="2589135" cy="384336"/>
              </a:xfrm>
              <a:prstGeom prst="rect">
                <a:avLst/>
              </a:prstGeom>
              <a:noFill/>
            </p:spPr>
            <p:txBody>
              <a:bodyPr wrap="square" lIns="162544" tIns="0" rIns="162544" bIns="0" rtlCol="0" anchor="t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宋体" panose="02010600030101010101" pitchFamily="2" charset="-122"/>
                    <a:ea typeface="宋体" panose="02010600030101010101" pitchFamily="2" charset="-122"/>
                    <a:cs typeface="+mn-ea"/>
                    <a:sym typeface="+mn-lt"/>
                  </a:rPr>
                  <a:t>生产工人</a:t>
                </a:r>
                <a:endPara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ea"/>
                  <a:sym typeface="+mn-lt"/>
                </a:endParaRPr>
              </a:p>
            </p:txBody>
          </p:sp>
        </p:grpSp>
      </p:grpSp>
      <p:sp>
        <p:nvSpPr>
          <p:cNvPr id="95" name="文本框 48"/>
          <p:cNvSpPr txBox="1"/>
          <p:nvPr/>
        </p:nvSpPr>
        <p:spPr bwMode="auto">
          <a:xfrm>
            <a:off x="786385" y="137991"/>
            <a:ext cx="4267969" cy="632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rPr>
              <a:t>乙草胺的预防控制措施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ea"/>
              <a:sym typeface="+mn-lt"/>
            </a:endParaRPr>
          </a:p>
        </p:txBody>
      </p:sp>
      <p:cxnSp>
        <p:nvCxnSpPr>
          <p:cNvPr id="97" name="直接连接符 96"/>
          <p:cNvCxnSpPr/>
          <p:nvPr/>
        </p:nvCxnSpPr>
        <p:spPr>
          <a:xfrm>
            <a:off x="669924" y="1028700"/>
            <a:ext cx="10850563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形 7" descr="卡车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30301" y="3502682"/>
            <a:ext cx="914400" cy="914400"/>
          </a:xfrm>
          <a:prstGeom prst="rect">
            <a:avLst/>
          </a:prstGeom>
        </p:spPr>
      </p:pic>
      <p:pic>
        <p:nvPicPr>
          <p:cNvPr id="14" name="图形 13" descr="男人和女人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2407" y="3440769"/>
            <a:ext cx="914400" cy="914400"/>
          </a:xfrm>
          <a:prstGeom prst="rect">
            <a:avLst/>
          </a:prstGeom>
        </p:spPr>
      </p:pic>
      <p:pic>
        <p:nvPicPr>
          <p:cNvPr id="16" name="图形 15" descr="机器人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9256" y="3457492"/>
            <a:ext cx="914400" cy="914400"/>
          </a:xfrm>
          <a:prstGeom prst="rect">
            <a:avLst/>
          </a:prstGeom>
        </p:spPr>
      </p:pic>
      <p:pic>
        <p:nvPicPr>
          <p:cNvPr id="18" name="图形 17" descr="箱车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6692" y="3429000"/>
            <a:ext cx="914400" cy="914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conveyor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679073" y="1572973"/>
            <a:ext cx="10063597" cy="4011087"/>
            <a:chOff x="3692726" y="1280295"/>
            <a:chExt cx="7680231" cy="3008313"/>
          </a:xfrm>
        </p:grpSpPr>
        <p:sp>
          <p:nvSpPr>
            <p:cNvPr id="35" name="Freeform 20"/>
            <p:cNvSpPr/>
            <p:nvPr/>
          </p:nvSpPr>
          <p:spPr bwMode="auto">
            <a:xfrm>
              <a:off x="4365826" y="3645670"/>
              <a:ext cx="488950" cy="619125"/>
            </a:xfrm>
            <a:custGeom>
              <a:avLst/>
              <a:gdLst>
                <a:gd name="T0" fmla="*/ 148 w 248"/>
                <a:gd name="T1" fmla="*/ 313 h 313"/>
                <a:gd name="T2" fmla="*/ 100 w 248"/>
                <a:gd name="T3" fmla="*/ 313 h 313"/>
                <a:gd name="T4" fmla="*/ 0 w 248"/>
                <a:gd name="T5" fmla="*/ 213 h 313"/>
                <a:gd name="T6" fmla="*/ 0 w 248"/>
                <a:gd name="T7" fmla="*/ 100 h 313"/>
                <a:gd name="T8" fmla="*/ 100 w 248"/>
                <a:gd name="T9" fmla="*/ 0 h 313"/>
                <a:gd name="T10" fmla="*/ 148 w 248"/>
                <a:gd name="T11" fmla="*/ 0 h 313"/>
                <a:gd name="T12" fmla="*/ 248 w 248"/>
                <a:gd name="T13" fmla="*/ 100 h 313"/>
                <a:gd name="T14" fmla="*/ 248 w 248"/>
                <a:gd name="T15" fmla="*/ 213 h 313"/>
                <a:gd name="T16" fmla="*/ 148 w 248"/>
                <a:gd name="T17" fmla="*/ 313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8" h="313">
                  <a:moveTo>
                    <a:pt x="148" y="313"/>
                  </a:moveTo>
                  <a:cubicBezTo>
                    <a:pt x="100" y="313"/>
                    <a:pt x="100" y="313"/>
                    <a:pt x="100" y="313"/>
                  </a:cubicBezTo>
                  <a:cubicBezTo>
                    <a:pt x="45" y="313"/>
                    <a:pt x="0" y="268"/>
                    <a:pt x="0" y="213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45"/>
                    <a:pt x="45" y="0"/>
                    <a:pt x="100" y="0"/>
                  </a:cubicBezTo>
                  <a:cubicBezTo>
                    <a:pt x="148" y="0"/>
                    <a:pt x="148" y="0"/>
                    <a:pt x="148" y="0"/>
                  </a:cubicBezTo>
                  <a:cubicBezTo>
                    <a:pt x="203" y="0"/>
                    <a:pt x="248" y="45"/>
                    <a:pt x="248" y="100"/>
                  </a:cubicBezTo>
                  <a:cubicBezTo>
                    <a:pt x="248" y="213"/>
                    <a:pt x="248" y="213"/>
                    <a:pt x="248" y="213"/>
                  </a:cubicBezTo>
                  <a:cubicBezTo>
                    <a:pt x="248" y="268"/>
                    <a:pt x="203" y="313"/>
                    <a:pt x="148" y="313"/>
                  </a:cubicBezTo>
                  <a:close/>
                </a:path>
              </a:pathLst>
            </a:custGeom>
            <a:solidFill>
              <a:srgbClr val="9B9A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36" name="Freeform 21"/>
            <p:cNvSpPr/>
            <p:nvPr/>
          </p:nvSpPr>
          <p:spPr bwMode="auto">
            <a:xfrm>
              <a:off x="4297563" y="3637732"/>
              <a:ext cx="625475" cy="149225"/>
            </a:xfrm>
            <a:custGeom>
              <a:avLst/>
              <a:gdLst>
                <a:gd name="T0" fmla="*/ 284 w 316"/>
                <a:gd name="T1" fmla="*/ 75 h 75"/>
                <a:gd name="T2" fmla="*/ 32 w 316"/>
                <a:gd name="T3" fmla="*/ 75 h 75"/>
                <a:gd name="T4" fmla="*/ 0 w 316"/>
                <a:gd name="T5" fmla="*/ 43 h 75"/>
                <a:gd name="T6" fmla="*/ 0 w 316"/>
                <a:gd name="T7" fmla="*/ 32 h 75"/>
                <a:gd name="T8" fmla="*/ 32 w 316"/>
                <a:gd name="T9" fmla="*/ 0 h 75"/>
                <a:gd name="T10" fmla="*/ 284 w 316"/>
                <a:gd name="T11" fmla="*/ 0 h 75"/>
                <a:gd name="T12" fmla="*/ 316 w 316"/>
                <a:gd name="T13" fmla="*/ 32 h 75"/>
                <a:gd name="T14" fmla="*/ 316 w 316"/>
                <a:gd name="T15" fmla="*/ 43 h 75"/>
                <a:gd name="T16" fmla="*/ 284 w 316"/>
                <a:gd name="T17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6" h="75">
                  <a:moveTo>
                    <a:pt x="284" y="75"/>
                  </a:moveTo>
                  <a:cubicBezTo>
                    <a:pt x="32" y="75"/>
                    <a:pt x="32" y="75"/>
                    <a:pt x="32" y="75"/>
                  </a:cubicBezTo>
                  <a:cubicBezTo>
                    <a:pt x="15" y="75"/>
                    <a:pt x="0" y="61"/>
                    <a:pt x="0" y="43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15"/>
                    <a:pt x="15" y="0"/>
                    <a:pt x="32" y="0"/>
                  </a:cubicBezTo>
                  <a:cubicBezTo>
                    <a:pt x="284" y="0"/>
                    <a:pt x="284" y="0"/>
                    <a:pt x="284" y="0"/>
                  </a:cubicBezTo>
                  <a:cubicBezTo>
                    <a:pt x="301" y="0"/>
                    <a:pt x="316" y="15"/>
                    <a:pt x="316" y="32"/>
                  </a:cubicBezTo>
                  <a:cubicBezTo>
                    <a:pt x="316" y="43"/>
                    <a:pt x="316" y="43"/>
                    <a:pt x="316" y="43"/>
                  </a:cubicBezTo>
                  <a:cubicBezTo>
                    <a:pt x="316" y="61"/>
                    <a:pt x="301" y="75"/>
                    <a:pt x="284" y="75"/>
                  </a:cubicBezTo>
                  <a:close/>
                </a:path>
              </a:pathLst>
            </a:custGeom>
            <a:solidFill>
              <a:srgbClr val="CD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37" name="Freeform 22"/>
            <p:cNvSpPr/>
            <p:nvPr/>
          </p:nvSpPr>
          <p:spPr bwMode="auto">
            <a:xfrm>
              <a:off x="4297563" y="3842520"/>
              <a:ext cx="625475" cy="147638"/>
            </a:xfrm>
            <a:custGeom>
              <a:avLst/>
              <a:gdLst>
                <a:gd name="T0" fmla="*/ 284 w 316"/>
                <a:gd name="T1" fmla="*/ 75 h 75"/>
                <a:gd name="T2" fmla="*/ 32 w 316"/>
                <a:gd name="T3" fmla="*/ 75 h 75"/>
                <a:gd name="T4" fmla="*/ 0 w 316"/>
                <a:gd name="T5" fmla="*/ 43 h 75"/>
                <a:gd name="T6" fmla="*/ 0 w 316"/>
                <a:gd name="T7" fmla="*/ 32 h 75"/>
                <a:gd name="T8" fmla="*/ 32 w 316"/>
                <a:gd name="T9" fmla="*/ 0 h 75"/>
                <a:gd name="T10" fmla="*/ 284 w 316"/>
                <a:gd name="T11" fmla="*/ 0 h 75"/>
                <a:gd name="T12" fmla="*/ 316 w 316"/>
                <a:gd name="T13" fmla="*/ 32 h 75"/>
                <a:gd name="T14" fmla="*/ 316 w 316"/>
                <a:gd name="T15" fmla="*/ 43 h 75"/>
                <a:gd name="T16" fmla="*/ 284 w 316"/>
                <a:gd name="T17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6" h="75">
                  <a:moveTo>
                    <a:pt x="284" y="75"/>
                  </a:moveTo>
                  <a:cubicBezTo>
                    <a:pt x="32" y="75"/>
                    <a:pt x="32" y="75"/>
                    <a:pt x="32" y="75"/>
                  </a:cubicBezTo>
                  <a:cubicBezTo>
                    <a:pt x="15" y="75"/>
                    <a:pt x="0" y="61"/>
                    <a:pt x="0" y="43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15"/>
                    <a:pt x="15" y="0"/>
                    <a:pt x="32" y="0"/>
                  </a:cubicBezTo>
                  <a:cubicBezTo>
                    <a:pt x="284" y="0"/>
                    <a:pt x="284" y="0"/>
                    <a:pt x="284" y="0"/>
                  </a:cubicBezTo>
                  <a:cubicBezTo>
                    <a:pt x="301" y="0"/>
                    <a:pt x="316" y="15"/>
                    <a:pt x="316" y="32"/>
                  </a:cubicBezTo>
                  <a:cubicBezTo>
                    <a:pt x="316" y="43"/>
                    <a:pt x="316" y="43"/>
                    <a:pt x="316" y="43"/>
                  </a:cubicBezTo>
                  <a:cubicBezTo>
                    <a:pt x="316" y="61"/>
                    <a:pt x="301" y="75"/>
                    <a:pt x="284" y="75"/>
                  </a:cubicBezTo>
                  <a:close/>
                </a:path>
              </a:pathLst>
            </a:custGeom>
            <a:solidFill>
              <a:srgbClr val="CD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38" name="Freeform 23"/>
            <p:cNvSpPr/>
            <p:nvPr/>
          </p:nvSpPr>
          <p:spPr bwMode="auto">
            <a:xfrm>
              <a:off x="4297563" y="4039370"/>
              <a:ext cx="625475" cy="149225"/>
            </a:xfrm>
            <a:custGeom>
              <a:avLst/>
              <a:gdLst>
                <a:gd name="T0" fmla="*/ 284 w 316"/>
                <a:gd name="T1" fmla="*/ 75 h 75"/>
                <a:gd name="T2" fmla="*/ 32 w 316"/>
                <a:gd name="T3" fmla="*/ 75 h 75"/>
                <a:gd name="T4" fmla="*/ 0 w 316"/>
                <a:gd name="T5" fmla="*/ 43 h 75"/>
                <a:gd name="T6" fmla="*/ 0 w 316"/>
                <a:gd name="T7" fmla="*/ 32 h 75"/>
                <a:gd name="T8" fmla="*/ 32 w 316"/>
                <a:gd name="T9" fmla="*/ 0 h 75"/>
                <a:gd name="T10" fmla="*/ 284 w 316"/>
                <a:gd name="T11" fmla="*/ 0 h 75"/>
                <a:gd name="T12" fmla="*/ 316 w 316"/>
                <a:gd name="T13" fmla="*/ 32 h 75"/>
                <a:gd name="T14" fmla="*/ 316 w 316"/>
                <a:gd name="T15" fmla="*/ 43 h 75"/>
                <a:gd name="T16" fmla="*/ 284 w 316"/>
                <a:gd name="T17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6" h="75">
                  <a:moveTo>
                    <a:pt x="284" y="75"/>
                  </a:moveTo>
                  <a:cubicBezTo>
                    <a:pt x="32" y="75"/>
                    <a:pt x="32" y="75"/>
                    <a:pt x="32" y="75"/>
                  </a:cubicBezTo>
                  <a:cubicBezTo>
                    <a:pt x="15" y="75"/>
                    <a:pt x="0" y="60"/>
                    <a:pt x="0" y="43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15"/>
                    <a:pt x="15" y="0"/>
                    <a:pt x="32" y="0"/>
                  </a:cubicBezTo>
                  <a:cubicBezTo>
                    <a:pt x="284" y="0"/>
                    <a:pt x="284" y="0"/>
                    <a:pt x="284" y="0"/>
                  </a:cubicBezTo>
                  <a:cubicBezTo>
                    <a:pt x="301" y="0"/>
                    <a:pt x="316" y="15"/>
                    <a:pt x="316" y="32"/>
                  </a:cubicBezTo>
                  <a:cubicBezTo>
                    <a:pt x="316" y="43"/>
                    <a:pt x="316" y="43"/>
                    <a:pt x="316" y="43"/>
                  </a:cubicBezTo>
                  <a:cubicBezTo>
                    <a:pt x="316" y="60"/>
                    <a:pt x="301" y="75"/>
                    <a:pt x="284" y="75"/>
                  </a:cubicBezTo>
                  <a:close/>
                </a:path>
              </a:pathLst>
            </a:custGeom>
            <a:solidFill>
              <a:srgbClr val="CD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39" name="Freeform 24"/>
            <p:cNvSpPr/>
            <p:nvPr/>
          </p:nvSpPr>
          <p:spPr bwMode="auto">
            <a:xfrm>
              <a:off x="4553151" y="4264795"/>
              <a:ext cx="114300" cy="23813"/>
            </a:xfrm>
            <a:custGeom>
              <a:avLst/>
              <a:gdLst>
                <a:gd name="T0" fmla="*/ 0 w 58"/>
                <a:gd name="T1" fmla="*/ 0 h 12"/>
                <a:gd name="T2" fmla="*/ 29 w 58"/>
                <a:gd name="T3" fmla="*/ 12 h 12"/>
                <a:gd name="T4" fmla="*/ 58 w 58"/>
                <a:gd name="T5" fmla="*/ 0 h 12"/>
                <a:gd name="T6" fmla="*/ 0 w 58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12">
                  <a:moveTo>
                    <a:pt x="0" y="0"/>
                  </a:moveTo>
                  <a:cubicBezTo>
                    <a:pt x="4" y="7"/>
                    <a:pt x="15" y="12"/>
                    <a:pt x="29" y="12"/>
                  </a:cubicBezTo>
                  <a:cubicBezTo>
                    <a:pt x="43" y="12"/>
                    <a:pt x="54" y="7"/>
                    <a:pt x="58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1A5A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40" name="Freeform 25"/>
            <p:cNvSpPr/>
            <p:nvPr/>
          </p:nvSpPr>
          <p:spPr bwMode="auto">
            <a:xfrm>
              <a:off x="3841951" y="1708920"/>
              <a:ext cx="1536700" cy="733425"/>
            </a:xfrm>
            <a:custGeom>
              <a:avLst/>
              <a:gdLst>
                <a:gd name="T0" fmla="*/ 778 w 778"/>
                <a:gd name="T1" fmla="*/ 371 h 371"/>
                <a:gd name="T2" fmla="*/ 389 w 778"/>
                <a:gd name="T3" fmla="*/ 0 h 371"/>
                <a:gd name="T4" fmla="*/ 0 w 778"/>
                <a:gd name="T5" fmla="*/ 371 h 371"/>
                <a:gd name="T6" fmla="*/ 778 w 778"/>
                <a:gd name="T7" fmla="*/ 371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78" h="371">
                  <a:moveTo>
                    <a:pt x="778" y="371"/>
                  </a:moveTo>
                  <a:cubicBezTo>
                    <a:pt x="769" y="164"/>
                    <a:pt x="598" y="0"/>
                    <a:pt x="389" y="0"/>
                  </a:cubicBezTo>
                  <a:cubicBezTo>
                    <a:pt x="180" y="0"/>
                    <a:pt x="9" y="164"/>
                    <a:pt x="0" y="371"/>
                  </a:cubicBezTo>
                  <a:lnTo>
                    <a:pt x="778" y="371"/>
                  </a:lnTo>
                  <a:close/>
                </a:path>
              </a:pathLst>
            </a:custGeom>
            <a:solidFill>
              <a:srgbClr val="323F4F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41" name="Freeform 26"/>
            <p:cNvSpPr/>
            <p:nvPr/>
          </p:nvSpPr>
          <p:spPr bwMode="auto">
            <a:xfrm>
              <a:off x="4230888" y="3272607"/>
              <a:ext cx="758825" cy="365125"/>
            </a:xfrm>
            <a:custGeom>
              <a:avLst/>
              <a:gdLst>
                <a:gd name="T0" fmla="*/ 0 w 384"/>
                <a:gd name="T1" fmla="*/ 0 h 185"/>
                <a:gd name="T2" fmla="*/ 81 w 384"/>
                <a:gd name="T3" fmla="*/ 185 h 185"/>
                <a:gd name="T4" fmla="*/ 173 w 384"/>
                <a:gd name="T5" fmla="*/ 185 h 185"/>
                <a:gd name="T6" fmla="*/ 192 w 384"/>
                <a:gd name="T7" fmla="*/ 185 h 185"/>
                <a:gd name="T8" fmla="*/ 211 w 384"/>
                <a:gd name="T9" fmla="*/ 185 h 185"/>
                <a:gd name="T10" fmla="*/ 303 w 384"/>
                <a:gd name="T11" fmla="*/ 185 h 185"/>
                <a:gd name="T12" fmla="*/ 384 w 384"/>
                <a:gd name="T13" fmla="*/ 0 h 185"/>
                <a:gd name="T14" fmla="*/ 0 w 384"/>
                <a:gd name="T15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4" h="185">
                  <a:moveTo>
                    <a:pt x="0" y="0"/>
                  </a:moveTo>
                  <a:cubicBezTo>
                    <a:pt x="40" y="63"/>
                    <a:pt x="77" y="135"/>
                    <a:pt x="81" y="185"/>
                  </a:cubicBezTo>
                  <a:cubicBezTo>
                    <a:pt x="173" y="185"/>
                    <a:pt x="173" y="185"/>
                    <a:pt x="173" y="185"/>
                  </a:cubicBezTo>
                  <a:cubicBezTo>
                    <a:pt x="192" y="185"/>
                    <a:pt x="192" y="185"/>
                    <a:pt x="192" y="185"/>
                  </a:cubicBezTo>
                  <a:cubicBezTo>
                    <a:pt x="211" y="185"/>
                    <a:pt x="211" y="185"/>
                    <a:pt x="211" y="185"/>
                  </a:cubicBezTo>
                  <a:cubicBezTo>
                    <a:pt x="303" y="185"/>
                    <a:pt x="303" y="185"/>
                    <a:pt x="303" y="185"/>
                  </a:cubicBezTo>
                  <a:cubicBezTo>
                    <a:pt x="307" y="135"/>
                    <a:pt x="344" y="63"/>
                    <a:pt x="38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323F4F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42" name="Freeform 27"/>
            <p:cNvSpPr/>
            <p:nvPr/>
          </p:nvSpPr>
          <p:spPr bwMode="auto">
            <a:xfrm>
              <a:off x="4383288" y="1280295"/>
              <a:ext cx="100013" cy="342900"/>
            </a:xfrm>
            <a:custGeom>
              <a:avLst/>
              <a:gdLst>
                <a:gd name="T0" fmla="*/ 41 w 51"/>
                <a:gd name="T1" fmla="*/ 173 h 174"/>
                <a:gd name="T2" fmla="*/ 41 w 51"/>
                <a:gd name="T3" fmla="*/ 173 h 174"/>
                <a:gd name="T4" fmla="*/ 28 w 51"/>
                <a:gd name="T5" fmla="*/ 164 h 174"/>
                <a:gd name="T6" fmla="*/ 1 w 51"/>
                <a:gd name="T7" fmla="*/ 14 h 174"/>
                <a:gd name="T8" fmla="*/ 11 w 51"/>
                <a:gd name="T9" fmla="*/ 1 h 174"/>
                <a:gd name="T10" fmla="*/ 11 w 51"/>
                <a:gd name="T11" fmla="*/ 1 h 174"/>
                <a:gd name="T12" fmla="*/ 24 w 51"/>
                <a:gd name="T13" fmla="*/ 10 h 174"/>
                <a:gd name="T14" fmla="*/ 50 w 51"/>
                <a:gd name="T15" fmla="*/ 160 h 174"/>
                <a:gd name="T16" fmla="*/ 41 w 51"/>
                <a:gd name="T17" fmla="*/ 173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174">
                  <a:moveTo>
                    <a:pt x="41" y="173"/>
                  </a:moveTo>
                  <a:cubicBezTo>
                    <a:pt x="41" y="173"/>
                    <a:pt x="41" y="173"/>
                    <a:pt x="41" y="173"/>
                  </a:cubicBezTo>
                  <a:cubicBezTo>
                    <a:pt x="35" y="174"/>
                    <a:pt x="29" y="170"/>
                    <a:pt x="28" y="16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8"/>
                    <a:pt x="4" y="2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7" y="0"/>
                    <a:pt x="23" y="4"/>
                    <a:pt x="24" y="10"/>
                  </a:cubicBezTo>
                  <a:cubicBezTo>
                    <a:pt x="50" y="160"/>
                    <a:pt x="50" y="160"/>
                    <a:pt x="50" y="160"/>
                  </a:cubicBezTo>
                  <a:cubicBezTo>
                    <a:pt x="51" y="166"/>
                    <a:pt x="47" y="172"/>
                    <a:pt x="41" y="173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43" name="Freeform 28"/>
            <p:cNvSpPr/>
            <p:nvPr/>
          </p:nvSpPr>
          <p:spPr bwMode="auto">
            <a:xfrm>
              <a:off x="4000701" y="1415232"/>
              <a:ext cx="201613" cy="312738"/>
            </a:xfrm>
            <a:custGeom>
              <a:avLst/>
              <a:gdLst>
                <a:gd name="T0" fmla="*/ 95 w 102"/>
                <a:gd name="T1" fmla="*/ 154 h 158"/>
                <a:gd name="T2" fmla="*/ 95 w 102"/>
                <a:gd name="T3" fmla="*/ 154 h 158"/>
                <a:gd name="T4" fmla="*/ 79 w 102"/>
                <a:gd name="T5" fmla="*/ 150 h 158"/>
                <a:gd name="T6" fmla="*/ 3 w 102"/>
                <a:gd name="T7" fmla="*/ 19 h 158"/>
                <a:gd name="T8" fmla="*/ 8 w 102"/>
                <a:gd name="T9" fmla="*/ 3 h 158"/>
                <a:gd name="T10" fmla="*/ 8 w 102"/>
                <a:gd name="T11" fmla="*/ 3 h 158"/>
                <a:gd name="T12" fmla="*/ 23 w 102"/>
                <a:gd name="T13" fmla="*/ 8 h 158"/>
                <a:gd name="T14" fmla="*/ 99 w 102"/>
                <a:gd name="T15" fmla="*/ 139 h 158"/>
                <a:gd name="T16" fmla="*/ 95 w 102"/>
                <a:gd name="T17" fmla="*/ 154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2" h="158">
                  <a:moveTo>
                    <a:pt x="95" y="154"/>
                  </a:moveTo>
                  <a:cubicBezTo>
                    <a:pt x="95" y="154"/>
                    <a:pt x="95" y="154"/>
                    <a:pt x="95" y="154"/>
                  </a:cubicBezTo>
                  <a:cubicBezTo>
                    <a:pt x="89" y="158"/>
                    <a:pt x="82" y="156"/>
                    <a:pt x="79" y="150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0" y="14"/>
                    <a:pt x="2" y="7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13" y="0"/>
                    <a:pt x="20" y="2"/>
                    <a:pt x="23" y="8"/>
                  </a:cubicBezTo>
                  <a:cubicBezTo>
                    <a:pt x="99" y="139"/>
                    <a:pt x="99" y="139"/>
                    <a:pt x="99" y="139"/>
                  </a:cubicBezTo>
                  <a:cubicBezTo>
                    <a:pt x="102" y="144"/>
                    <a:pt x="100" y="151"/>
                    <a:pt x="95" y="154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44" name="Freeform 29"/>
            <p:cNvSpPr/>
            <p:nvPr/>
          </p:nvSpPr>
          <p:spPr bwMode="auto">
            <a:xfrm>
              <a:off x="4734126" y="1280295"/>
              <a:ext cx="101600" cy="342900"/>
            </a:xfrm>
            <a:custGeom>
              <a:avLst/>
              <a:gdLst>
                <a:gd name="T0" fmla="*/ 11 w 51"/>
                <a:gd name="T1" fmla="*/ 173 h 174"/>
                <a:gd name="T2" fmla="*/ 11 w 51"/>
                <a:gd name="T3" fmla="*/ 173 h 174"/>
                <a:gd name="T4" fmla="*/ 2 w 51"/>
                <a:gd name="T5" fmla="*/ 160 h 174"/>
                <a:gd name="T6" fmla="*/ 28 w 51"/>
                <a:gd name="T7" fmla="*/ 10 h 174"/>
                <a:gd name="T8" fmla="*/ 41 w 51"/>
                <a:gd name="T9" fmla="*/ 1 h 174"/>
                <a:gd name="T10" fmla="*/ 41 w 51"/>
                <a:gd name="T11" fmla="*/ 1 h 174"/>
                <a:gd name="T12" fmla="*/ 50 w 51"/>
                <a:gd name="T13" fmla="*/ 14 h 174"/>
                <a:gd name="T14" fmla="*/ 24 w 51"/>
                <a:gd name="T15" fmla="*/ 164 h 174"/>
                <a:gd name="T16" fmla="*/ 11 w 51"/>
                <a:gd name="T17" fmla="*/ 173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174">
                  <a:moveTo>
                    <a:pt x="11" y="173"/>
                  </a:moveTo>
                  <a:cubicBezTo>
                    <a:pt x="11" y="173"/>
                    <a:pt x="11" y="173"/>
                    <a:pt x="11" y="173"/>
                  </a:cubicBezTo>
                  <a:cubicBezTo>
                    <a:pt x="5" y="172"/>
                    <a:pt x="0" y="166"/>
                    <a:pt x="2" y="160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9" y="4"/>
                    <a:pt x="35" y="0"/>
                    <a:pt x="41" y="1"/>
                  </a:cubicBezTo>
                  <a:cubicBezTo>
                    <a:pt x="41" y="1"/>
                    <a:pt x="41" y="1"/>
                    <a:pt x="41" y="1"/>
                  </a:cubicBezTo>
                  <a:cubicBezTo>
                    <a:pt x="47" y="2"/>
                    <a:pt x="51" y="8"/>
                    <a:pt x="50" y="14"/>
                  </a:cubicBezTo>
                  <a:cubicBezTo>
                    <a:pt x="24" y="164"/>
                    <a:pt x="24" y="164"/>
                    <a:pt x="24" y="164"/>
                  </a:cubicBezTo>
                  <a:cubicBezTo>
                    <a:pt x="23" y="170"/>
                    <a:pt x="17" y="174"/>
                    <a:pt x="11" y="173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45" name="Freeform 30"/>
            <p:cNvSpPr/>
            <p:nvPr/>
          </p:nvSpPr>
          <p:spPr bwMode="auto">
            <a:xfrm>
              <a:off x="5016701" y="1415232"/>
              <a:ext cx="200025" cy="312738"/>
            </a:xfrm>
            <a:custGeom>
              <a:avLst/>
              <a:gdLst>
                <a:gd name="T0" fmla="*/ 7 w 101"/>
                <a:gd name="T1" fmla="*/ 154 h 158"/>
                <a:gd name="T2" fmla="*/ 7 w 101"/>
                <a:gd name="T3" fmla="*/ 154 h 158"/>
                <a:gd name="T4" fmla="*/ 3 w 101"/>
                <a:gd name="T5" fmla="*/ 139 h 158"/>
                <a:gd name="T6" fmla="*/ 78 w 101"/>
                <a:gd name="T7" fmla="*/ 8 h 158"/>
                <a:gd name="T8" fmla="*/ 94 w 101"/>
                <a:gd name="T9" fmla="*/ 3 h 158"/>
                <a:gd name="T10" fmla="*/ 94 w 101"/>
                <a:gd name="T11" fmla="*/ 3 h 158"/>
                <a:gd name="T12" fmla="*/ 98 w 101"/>
                <a:gd name="T13" fmla="*/ 19 h 158"/>
                <a:gd name="T14" fmla="*/ 23 w 101"/>
                <a:gd name="T15" fmla="*/ 150 h 158"/>
                <a:gd name="T16" fmla="*/ 7 w 101"/>
                <a:gd name="T17" fmla="*/ 154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1" h="158">
                  <a:moveTo>
                    <a:pt x="7" y="154"/>
                  </a:moveTo>
                  <a:cubicBezTo>
                    <a:pt x="7" y="154"/>
                    <a:pt x="7" y="154"/>
                    <a:pt x="7" y="154"/>
                  </a:cubicBezTo>
                  <a:cubicBezTo>
                    <a:pt x="1" y="151"/>
                    <a:pt x="0" y="144"/>
                    <a:pt x="3" y="139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82" y="2"/>
                    <a:pt x="89" y="0"/>
                    <a:pt x="94" y="3"/>
                  </a:cubicBezTo>
                  <a:cubicBezTo>
                    <a:pt x="94" y="3"/>
                    <a:pt x="94" y="3"/>
                    <a:pt x="94" y="3"/>
                  </a:cubicBezTo>
                  <a:cubicBezTo>
                    <a:pt x="100" y="7"/>
                    <a:pt x="101" y="14"/>
                    <a:pt x="98" y="19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19" y="156"/>
                    <a:pt x="12" y="158"/>
                    <a:pt x="7" y="154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46" name="Freeform 31"/>
            <p:cNvSpPr/>
            <p:nvPr/>
          </p:nvSpPr>
          <p:spPr bwMode="auto">
            <a:xfrm>
              <a:off x="5246888" y="1677170"/>
              <a:ext cx="280988" cy="242888"/>
            </a:xfrm>
            <a:custGeom>
              <a:avLst/>
              <a:gdLst>
                <a:gd name="T0" fmla="*/ 4 w 142"/>
                <a:gd name="T1" fmla="*/ 118 h 123"/>
                <a:gd name="T2" fmla="*/ 4 w 142"/>
                <a:gd name="T3" fmla="*/ 118 h 123"/>
                <a:gd name="T4" fmla="*/ 6 w 142"/>
                <a:gd name="T5" fmla="*/ 101 h 123"/>
                <a:gd name="T6" fmla="*/ 122 w 142"/>
                <a:gd name="T7" fmla="*/ 4 h 123"/>
                <a:gd name="T8" fmla="*/ 138 w 142"/>
                <a:gd name="T9" fmla="*/ 6 h 123"/>
                <a:gd name="T10" fmla="*/ 138 w 142"/>
                <a:gd name="T11" fmla="*/ 6 h 123"/>
                <a:gd name="T12" fmla="*/ 136 w 142"/>
                <a:gd name="T13" fmla="*/ 22 h 123"/>
                <a:gd name="T14" fmla="*/ 20 w 142"/>
                <a:gd name="T15" fmla="*/ 119 h 123"/>
                <a:gd name="T16" fmla="*/ 4 w 142"/>
                <a:gd name="T17" fmla="*/ 118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2" h="123">
                  <a:moveTo>
                    <a:pt x="4" y="118"/>
                  </a:moveTo>
                  <a:cubicBezTo>
                    <a:pt x="4" y="118"/>
                    <a:pt x="4" y="118"/>
                    <a:pt x="4" y="118"/>
                  </a:cubicBezTo>
                  <a:cubicBezTo>
                    <a:pt x="0" y="113"/>
                    <a:pt x="1" y="106"/>
                    <a:pt x="6" y="101"/>
                  </a:cubicBezTo>
                  <a:cubicBezTo>
                    <a:pt x="122" y="4"/>
                    <a:pt x="122" y="4"/>
                    <a:pt x="122" y="4"/>
                  </a:cubicBezTo>
                  <a:cubicBezTo>
                    <a:pt x="127" y="0"/>
                    <a:pt x="134" y="1"/>
                    <a:pt x="138" y="6"/>
                  </a:cubicBezTo>
                  <a:cubicBezTo>
                    <a:pt x="138" y="6"/>
                    <a:pt x="138" y="6"/>
                    <a:pt x="138" y="6"/>
                  </a:cubicBezTo>
                  <a:cubicBezTo>
                    <a:pt x="142" y="10"/>
                    <a:pt x="141" y="18"/>
                    <a:pt x="136" y="22"/>
                  </a:cubicBezTo>
                  <a:cubicBezTo>
                    <a:pt x="20" y="119"/>
                    <a:pt x="20" y="119"/>
                    <a:pt x="20" y="119"/>
                  </a:cubicBezTo>
                  <a:cubicBezTo>
                    <a:pt x="16" y="123"/>
                    <a:pt x="8" y="122"/>
                    <a:pt x="4" y="118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47" name="Freeform 32"/>
            <p:cNvSpPr/>
            <p:nvPr/>
          </p:nvSpPr>
          <p:spPr bwMode="auto">
            <a:xfrm>
              <a:off x="3692726" y="1677170"/>
              <a:ext cx="279400" cy="242888"/>
            </a:xfrm>
            <a:custGeom>
              <a:avLst/>
              <a:gdLst>
                <a:gd name="T0" fmla="*/ 137 w 141"/>
                <a:gd name="T1" fmla="*/ 118 h 123"/>
                <a:gd name="T2" fmla="*/ 137 w 141"/>
                <a:gd name="T3" fmla="*/ 118 h 123"/>
                <a:gd name="T4" fmla="*/ 121 w 141"/>
                <a:gd name="T5" fmla="*/ 119 h 123"/>
                <a:gd name="T6" fmla="*/ 5 w 141"/>
                <a:gd name="T7" fmla="*/ 22 h 123"/>
                <a:gd name="T8" fmla="*/ 4 w 141"/>
                <a:gd name="T9" fmla="*/ 6 h 123"/>
                <a:gd name="T10" fmla="*/ 4 w 141"/>
                <a:gd name="T11" fmla="*/ 6 h 123"/>
                <a:gd name="T12" fmla="*/ 20 w 141"/>
                <a:gd name="T13" fmla="*/ 4 h 123"/>
                <a:gd name="T14" fmla="*/ 136 w 141"/>
                <a:gd name="T15" fmla="*/ 101 h 123"/>
                <a:gd name="T16" fmla="*/ 137 w 141"/>
                <a:gd name="T17" fmla="*/ 118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23">
                  <a:moveTo>
                    <a:pt x="137" y="118"/>
                  </a:moveTo>
                  <a:cubicBezTo>
                    <a:pt x="137" y="118"/>
                    <a:pt x="137" y="118"/>
                    <a:pt x="137" y="118"/>
                  </a:cubicBezTo>
                  <a:cubicBezTo>
                    <a:pt x="133" y="122"/>
                    <a:pt x="126" y="123"/>
                    <a:pt x="121" y="119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18"/>
                    <a:pt x="0" y="10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8" y="1"/>
                    <a:pt x="15" y="0"/>
                    <a:pt x="20" y="4"/>
                  </a:cubicBezTo>
                  <a:cubicBezTo>
                    <a:pt x="136" y="101"/>
                    <a:pt x="136" y="101"/>
                    <a:pt x="136" y="101"/>
                  </a:cubicBezTo>
                  <a:cubicBezTo>
                    <a:pt x="141" y="106"/>
                    <a:pt x="141" y="113"/>
                    <a:pt x="137" y="118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48" name="TextBox 1"/>
            <p:cNvSpPr txBox="1"/>
            <p:nvPr/>
          </p:nvSpPr>
          <p:spPr>
            <a:xfrm>
              <a:off x="4223594" y="2633671"/>
              <a:ext cx="845589" cy="3729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+mn-lt"/>
                </a:rPr>
                <a:t>乙草胺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56" name="TextBox 1"/>
            <p:cNvSpPr txBox="1"/>
            <p:nvPr/>
          </p:nvSpPr>
          <p:spPr>
            <a:xfrm>
              <a:off x="6538679" y="1472920"/>
              <a:ext cx="4834278" cy="13658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42900" marR="0" lvl="0" indent="-342900" algn="just" defTabSz="685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Ø"/>
                <a:defRPr/>
              </a:pPr>
              <a:r>
                <a:rPr kumimoji="0" lang="zh-CN" altLang="en-US" sz="2400" b="0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Times New Roman" panose="02020603050405020304" pitchFamily="18" charset="0"/>
                </a:rPr>
                <a:t>消费者在购买鲜活农产品时，可以首先从食品气味上进行辨别，有些除草剂有臭味、异味或芳香味等，这些区别于普通果蔬的正常气味是简单分辨除草剂残留的方法。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59" name="TextBox 1"/>
            <p:cNvSpPr txBox="1"/>
            <p:nvPr/>
          </p:nvSpPr>
          <p:spPr>
            <a:xfrm>
              <a:off x="6538679" y="3272607"/>
              <a:ext cx="4834278" cy="7010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42900" marR="0" lvl="0" indent="-342900" algn="just" defTabSz="685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Ø"/>
                <a:defRPr/>
              </a:pPr>
              <a:r>
                <a:rPr kumimoji="0" lang="zh-CN" altLang="en-US" sz="2400" b="0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Times New Roman" panose="02020603050405020304" pitchFamily="18" charset="0"/>
                </a:rPr>
                <a:t> 购置的果蔬要充分清洗，从而尽可能避免食品安全事件发生。</a:t>
              </a:r>
              <a:endParaRPr kumimoji="0" lang="vi-VN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65" name="AutoShape 28"/>
            <p:cNvSpPr/>
            <p:nvPr/>
          </p:nvSpPr>
          <p:spPr bwMode="auto">
            <a:xfrm>
              <a:off x="5805255" y="3272607"/>
              <a:ext cx="618797" cy="43055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49" y="9450"/>
                  </a:moveTo>
                  <a:cubicBezTo>
                    <a:pt x="20249" y="9823"/>
                    <a:pt x="19947" y="10124"/>
                    <a:pt x="19575" y="10124"/>
                  </a:cubicBezTo>
                  <a:lnTo>
                    <a:pt x="18324" y="10124"/>
                  </a:lnTo>
                  <a:lnTo>
                    <a:pt x="15624" y="5400"/>
                  </a:lnTo>
                  <a:lnTo>
                    <a:pt x="17549" y="5400"/>
                  </a:lnTo>
                  <a:cubicBezTo>
                    <a:pt x="17762" y="5400"/>
                    <a:pt x="17962" y="5500"/>
                    <a:pt x="18089" y="5670"/>
                  </a:cubicBezTo>
                  <a:lnTo>
                    <a:pt x="20114" y="8370"/>
                  </a:lnTo>
                  <a:cubicBezTo>
                    <a:pt x="20202" y="8486"/>
                    <a:pt x="20249" y="8628"/>
                    <a:pt x="20249" y="8774"/>
                  </a:cubicBezTo>
                  <a:cubicBezTo>
                    <a:pt x="20249" y="8774"/>
                    <a:pt x="20249" y="9450"/>
                    <a:pt x="20249" y="9450"/>
                  </a:cubicBezTo>
                  <a:close/>
                  <a:moveTo>
                    <a:pt x="18224" y="20249"/>
                  </a:moveTo>
                  <a:lnTo>
                    <a:pt x="14174" y="20249"/>
                  </a:lnTo>
                  <a:lnTo>
                    <a:pt x="14174" y="13500"/>
                  </a:lnTo>
                  <a:cubicBezTo>
                    <a:pt x="14174" y="13126"/>
                    <a:pt x="13872" y="12825"/>
                    <a:pt x="13499" y="12825"/>
                  </a:cubicBezTo>
                  <a:lnTo>
                    <a:pt x="8437" y="12825"/>
                  </a:lnTo>
                  <a:cubicBezTo>
                    <a:pt x="8064" y="12825"/>
                    <a:pt x="7762" y="13126"/>
                    <a:pt x="7762" y="13500"/>
                  </a:cubicBezTo>
                  <a:lnTo>
                    <a:pt x="7762" y="20249"/>
                  </a:lnTo>
                  <a:lnTo>
                    <a:pt x="3374" y="20249"/>
                  </a:lnTo>
                  <a:lnTo>
                    <a:pt x="3374" y="11475"/>
                  </a:lnTo>
                  <a:lnTo>
                    <a:pt x="18224" y="11475"/>
                  </a:lnTo>
                  <a:cubicBezTo>
                    <a:pt x="18224" y="11475"/>
                    <a:pt x="18224" y="20249"/>
                    <a:pt x="18224" y="20249"/>
                  </a:cubicBezTo>
                  <a:close/>
                  <a:moveTo>
                    <a:pt x="13499" y="20249"/>
                  </a:moveTo>
                  <a:lnTo>
                    <a:pt x="8437" y="20249"/>
                  </a:lnTo>
                  <a:lnTo>
                    <a:pt x="8437" y="13500"/>
                  </a:lnTo>
                  <a:lnTo>
                    <a:pt x="13499" y="13500"/>
                  </a:lnTo>
                  <a:cubicBezTo>
                    <a:pt x="13499" y="13500"/>
                    <a:pt x="13499" y="20249"/>
                    <a:pt x="13499" y="20249"/>
                  </a:cubicBezTo>
                  <a:close/>
                  <a:moveTo>
                    <a:pt x="1349" y="9450"/>
                  </a:moveTo>
                  <a:lnTo>
                    <a:pt x="1349" y="8774"/>
                  </a:lnTo>
                  <a:cubicBezTo>
                    <a:pt x="1349" y="8628"/>
                    <a:pt x="1397" y="8486"/>
                    <a:pt x="1485" y="8370"/>
                  </a:cubicBezTo>
                  <a:lnTo>
                    <a:pt x="3510" y="5670"/>
                  </a:lnTo>
                  <a:cubicBezTo>
                    <a:pt x="3637" y="5500"/>
                    <a:pt x="3837" y="5400"/>
                    <a:pt x="4049" y="5400"/>
                  </a:cubicBezTo>
                  <a:lnTo>
                    <a:pt x="5975" y="5400"/>
                  </a:lnTo>
                  <a:lnTo>
                    <a:pt x="3275" y="10124"/>
                  </a:lnTo>
                  <a:lnTo>
                    <a:pt x="2024" y="10124"/>
                  </a:lnTo>
                  <a:cubicBezTo>
                    <a:pt x="1652" y="10124"/>
                    <a:pt x="1349" y="9823"/>
                    <a:pt x="1349" y="9450"/>
                  </a:cubicBezTo>
                  <a:moveTo>
                    <a:pt x="13369" y="5400"/>
                  </a:moveTo>
                  <a:lnTo>
                    <a:pt x="14846" y="5400"/>
                  </a:lnTo>
                  <a:lnTo>
                    <a:pt x="17546" y="10124"/>
                  </a:lnTo>
                  <a:lnTo>
                    <a:pt x="14719" y="10124"/>
                  </a:lnTo>
                  <a:cubicBezTo>
                    <a:pt x="14719" y="10124"/>
                    <a:pt x="13369" y="5400"/>
                    <a:pt x="13369" y="5400"/>
                  </a:cubicBezTo>
                  <a:close/>
                  <a:moveTo>
                    <a:pt x="11137" y="5400"/>
                  </a:moveTo>
                  <a:lnTo>
                    <a:pt x="12666" y="5400"/>
                  </a:lnTo>
                  <a:lnTo>
                    <a:pt x="14016" y="10124"/>
                  </a:lnTo>
                  <a:lnTo>
                    <a:pt x="11137" y="10124"/>
                  </a:lnTo>
                  <a:cubicBezTo>
                    <a:pt x="11137" y="10124"/>
                    <a:pt x="11137" y="5400"/>
                    <a:pt x="11137" y="5400"/>
                  </a:cubicBezTo>
                  <a:close/>
                  <a:moveTo>
                    <a:pt x="8932" y="5400"/>
                  </a:moveTo>
                  <a:lnTo>
                    <a:pt x="10462" y="5400"/>
                  </a:lnTo>
                  <a:lnTo>
                    <a:pt x="10462" y="10124"/>
                  </a:lnTo>
                  <a:lnTo>
                    <a:pt x="7582" y="10124"/>
                  </a:lnTo>
                  <a:cubicBezTo>
                    <a:pt x="7582" y="10124"/>
                    <a:pt x="8932" y="5400"/>
                    <a:pt x="8932" y="5400"/>
                  </a:cubicBezTo>
                  <a:close/>
                  <a:moveTo>
                    <a:pt x="6880" y="10124"/>
                  </a:moveTo>
                  <a:lnTo>
                    <a:pt x="4052" y="10124"/>
                  </a:lnTo>
                  <a:lnTo>
                    <a:pt x="6752" y="5400"/>
                  </a:lnTo>
                  <a:lnTo>
                    <a:pt x="8230" y="5400"/>
                  </a:lnTo>
                  <a:cubicBezTo>
                    <a:pt x="8230" y="5400"/>
                    <a:pt x="6880" y="10124"/>
                    <a:pt x="6880" y="10124"/>
                  </a:cubicBezTo>
                  <a:close/>
                  <a:moveTo>
                    <a:pt x="17549" y="1350"/>
                  </a:moveTo>
                  <a:lnTo>
                    <a:pt x="17549" y="4050"/>
                  </a:lnTo>
                  <a:lnTo>
                    <a:pt x="4049" y="4050"/>
                  </a:lnTo>
                  <a:lnTo>
                    <a:pt x="4049" y="1350"/>
                  </a:lnTo>
                  <a:cubicBezTo>
                    <a:pt x="4049" y="1350"/>
                    <a:pt x="17549" y="1350"/>
                    <a:pt x="17549" y="1350"/>
                  </a:cubicBezTo>
                  <a:close/>
                  <a:moveTo>
                    <a:pt x="21194" y="7560"/>
                  </a:moveTo>
                  <a:lnTo>
                    <a:pt x="19170" y="4861"/>
                  </a:lnTo>
                  <a:cubicBezTo>
                    <a:pt x="19091" y="4755"/>
                    <a:pt x="18997" y="4663"/>
                    <a:pt x="18899" y="4576"/>
                  </a:cubicBezTo>
                  <a:lnTo>
                    <a:pt x="18899" y="1350"/>
                  </a:lnTo>
                  <a:cubicBezTo>
                    <a:pt x="18899" y="605"/>
                    <a:pt x="18295" y="0"/>
                    <a:pt x="17549" y="0"/>
                  </a:cubicBezTo>
                  <a:lnTo>
                    <a:pt x="4049" y="0"/>
                  </a:lnTo>
                  <a:cubicBezTo>
                    <a:pt x="3304" y="0"/>
                    <a:pt x="2699" y="605"/>
                    <a:pt x="2699" y="1350"/>
                  </a:cubicBezTo>
                  <a:lnTo>
                    <a:pt x="2699" y="4576"/>
                  </a:lnTo>
                  <a:cubicBezTo>
                    <a:pt x="2602" y="4663"/>
                    <a:pt x="2508" y="4754"/>
                    <a:pt x="2430" y="4860"/>
                  </a:cubicBezTo>
                  <a:lnTo>
                    <a:pt x="406" y="7559"/>
                  </a:lnTo>
                  <a:cubicBezTo>
                    <a:pt x="143" y="7907"/>
                    <a:pt x="0" y="8338"/>
                    <a:pt x="0" y="8774"/>
                  </a:cubicBezTo>
                  <a:lnTo>
                    <a:pt x="0" y="9450"/>
                  </a:lnTo>
                  <a:cubicBezTo>
                    <a:pt x="0" y="10566"/>
                    <a:pt x="908" y="11475"/>
                    <a:pt x="2024" y="11475"/>
                  </a:cubicBezTo>
                  <a:lnTo>
                    <a:pt x="2024" y="20249"/>
                  </a:lnTo>
                  <a:cubicBezTo>
                    <a:pt x="2024" y="20994"/>
                    <a:pt x="2629" y="21599"/>
                    <a:pt x="3374" y="21599"/>
                  </a:cubicBezTo>
                  <a:lnTo>
                    <a:pt x="18224" y="21599"/>
                  </a:lnTo>
                  <a:cubicBezTo>
                    <a:pt x="18970" y="21599"/>
                    <a:pt x="19575" y="20994"/>
                    <a:pt x="19575" y="20249"/>
                  </a:cubicBezTo>
                  <a:lnTo>
                    <a:pt x="19575" y="11475"/>
                  </a:lnTo>
                  <a:cubicBezTo>
                    <a:pt x="20691" y="11475"/>
                    <a:pt x="21600" y="10566"/>
                    <a:pt x="21600" y="9450"/>
                  </a:cubicBezTo>
                  <a:lnTo>
                    <a:pt x="21600" y="8774"/>
                  </a:lnTo>
                  <a:cubicBezTo>
                    <a:pt x="21600" y="8338"/>
                    <a:pt x="21456" y="7907"/>
                    <a:pt x="21194" y="7560"/>
                  </a:cubicBezTo>
                </a:path>
              </a:pathLst>
            </a:custGeom>
            <a:solidFill>
              <a:srgbClr val="FFC000"/>
            </a:solidFill>
            <a:ln>
              <a:noFill/>
            </a:ln>
            <a:effectLst/>
          </p:spPr>
          <p:txBody>
            <a:bodyPr lIns="25400" tIns="25400" rIns="25400" bIns="2540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304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69" name="AutoShape 130"/>
            <p:cNvSpPr/>
            <p:nvPr/>
          </p:nvSpPr>
          <p:spPr bwMode="auto">
            <a:xfrm>
              <a:off x="5805255" y="1472920"/>
              <a:ext cx="554073" cy="578806"/>
            </a:xfrm>
            <a:custGeom>
              <a:avLst/>
              <a:gdLst>
                <a:gd name="T0" fmla="+- 0 10799 113"/>
                <a:gd name="T1" fmla="*/ T0 w 21373"/>
                <a:gd name="T2" fmla="*/ 10800 h 21600"/>
                <a:gd name="T3" fmla="+- 0 10799 113"/>
                <a:gd name="T4" fmla="*/ T3 w 21373"/>
                <a:gd name="T5" fmla="*/ 10800 h 21600"/>
                <a:gd name="T6" fmla="+- 0 10799 113"/>
                <a:gd name="T7" fmla="*/ T6 w 21373"/>
                <a:gd name="T8" fmla="*/ 10800 h 21600"/>
                <a:gd name="T9" fmla="+- 0 10799 113"/>
                <a:gd name="T10" fmla="*/ T9 w 21373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373" h="21600">
                  <a:moveTo>
                    <a:pt x="1336" y="20249"/>
                  </a:moveTo>
                  <a:cubicBezTo>
                    <a:pt x="1428" y="20188"/>
                    <a:pt x="3691" y="18688"/>
                    <a:pt x="7070" y="17950"/>
                  </a:cubicBezTo>
                  <a:lnTo>
                    <a:pt x="8729" y="17587"/>
                  </a:lnTo>
                  <a:cubicBezTo>
                    <a:pt x="9321" y="17980"/>
                    <a:pt x="9972" y="18225"/>
                    <a:pt x="10686" y="18225"/>
                  </a:cubicBezTo>
                  <a:cubicBezTo>
                    <a:pt x="11401" y="18225"/>
                    <a:pt x="12052" y="17980"/>
                    <a:pt x="12644" y="17587"/>
                  </a:cubicBezTo>
                  <a:lnTo>
                    <a:pt x="14303" y="17950"/>
                  </a:lnTo>
                  <a:cubicBezTo>
                    <a:pt x="17656" y="18682"/>
                    <a:pt x="19911" y="20165"/>
                    <a:pt x="20037" y="20249"/>
                  </a:cubicBezTo>
                  <a:cubicBezTo>
                    <a:pt x="20037" y="20249"/>
                    <a:pt x="1336" y="20249"/>
                    <a:pt x="1336" y="20249"/>
                  </a:cubicBezTo>
                  <a:close/>
                  <a:moveTo>
                    <a:pt x="13537" y="15793"/>
                  </a:moveTo>
                  <a:lnTo>
                    <a:pt x="13317" y="16073"/>
                  </a:lnTo>
                  <a:cubicBezTo>
                    <a:pt x="11725" y="17923"/>
                    <a:pt x="9648" y="17923"/>
                    <a:pt x="8056" y="16073"/>
                  </a:cubicBezTo>
                  <a:lnTo>
                    <a:pt x="7836" y="15793"/>
                  </a:lnTo>
                  <a:cubicBezTo>
                    <a:pt x="5977" y="13411"/>
                    <a:pt x="5053" y="10261"/>
                    <a:pt x="5451" y="7255"/>
                  </a:cubicBezTo>
                  <a:cubicBezTo>
                    <a:pt x="5815" y="4367"/>
                    <a:pt x="7453" y="1350"/>
                    <a:pt x="10686" y="1350"/>
                  </a:cubicBezTo>
                  <a:cubicBezTo>
                    <a:pt x="13920" y="1350"/>
                    <a:pt x="15558" y="4367"/>
                    <a:pt x="15922" y="7255"/>
                  </a:cubicBezTo>
                  <a:cubicBezTo>
                    <a:pt x="16318" y="10262"/>
                    <a:pt x="15398" y="13411"/>
                    <a:pt x="13537" y="15793"/>
                  </a:cubicBezTo>
                  <a:moveTo>
                    <a:pt x="20778" y="19126"/>
                  </a:moveTo>
                  <a:cubicBezTo>
                    <a:pt x="20644" y="19037"/>
                    <a:pt x="18209" y="17422"/>
                    <a:pt x="14585" y="16630"/>
                  </a:cubicBezTo>
                  <a:cubicBezTo>
                    <a:pt x="15914" y="14927"/>
                    <a:pt x="16767" y="12639"/>
                    <a:pt x="17130" y="11115"/>
                  </a:cubicBezTo>
                  <a:cubicBezTo>
                    <a:pt x="17633" y="9004"/>
                    <a:pt x="17438" y="4873"/>
                    <a:pt x="15431" y="2299"/>
                  </a:cubicBezTo>
                  <a:cubicBezTo>
                    <a:pt x="14259" y="795"/>
                    <a:pt x="12618" y="0"/>
                    <a:pt x="10686" y="0"/>
                  </a:cubicBezTo>
                  <a:cubicBezTo>
                    <a:pt x="8755" y="0"/>
                    <a:pt x="7114" y="795"/>
                    <a:pt x="5942" y="2299"/>
                  </a:cubicBezTo>
                  <a:cubicBezTo>
                    <a:pt x="3935" y="4873"/>
                    <a:pt x="3740" y="9004"/>
                    <a:pt x="4243" y="11115"/>
                  </a:cubicBezTo>
                  <a:cubicBezTo>
                    <a:pt x="4606" y="12639"/>
                    <a:pt x="5459" y="14927"/>
                    <a:pt x="6788" y="16630"/>
                  </a:cubicBezTo>
                  <a:cubicBezTo>
                    <a:pt x="3164" y="17422"/>
                    <a:pt x="729" y="19037"/>
                    <a:pt x="595" y="19126"/>
                  </a:cubicBezTo>
                  <a:cubicBezTo>
                    <a:pt x="105" y="19457"/>
                    <a:pt x="-113" y="20071"/>
                    <a:pt x="57" y="20640"/>
                  </a:cubicBezTo>
                  <a:cubicBezTo>
                    <a:pt x="228" y="21210"/>
                    <a:pt x="747" y="21599"/>
                    <a:pt x="1336" y="21599"/>
                  </a:cubicBezTo>
                  <a:lnTo>
                    <a:pt x="20037" y="21599"/>
                  </a:lnTo>
                  <a:cubicBezTo>
                    <a:pt x="20626" y="21599"/>
                    <a:pt x="21145" y="21210"/>
                    <a:pt x="21316" y="20640"/>
                  </a:cubicBezTo>
                  <a:cubicBezTo>
                    <a:pt x="21487" y="20071"/>
                    <a:pt x="21268" y="19457"/>
                    <a:pt x="20778" y="19126"/>
                  </a:cubicBezTo>
                </a:path>
              </a:pathLst>
            </a:custGeom>
            <a:solidFill>
              <a:srgbClr val="323F4F"/>
            </a:solidFill>
            <a:ln>
              <a:noFill/>
            </a:ln>
            <a:effectLst/>
          </p:spPr>
          <p:txBody>
            <a:bodyPr lIns="25400" tIns="25400" rIns="25400" bIns="2540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304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sp>
        <p:nvSpPr>
          <p:cNvPr id="70" name="文本框 48"/>
          <p:cNvSpPr txBox="1"/>
          <p:nvPr/>
        </p:nvSpPr>
        <p:spPr bwMode="auto">
          <a:xfrm>
            <a:off x="786385" y="137991"/>
            <a:ext cx="3154679" cy="632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rPr>
              <a:t>乙草胺案例启示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ea"/>
              <a:sym typeface="+mn-lt"/>
            </a:endParaRPr>
          </a:p>
        </p:txBody>
      </p:sp>
      <p:cxnSp>
        <p:nvCxnSpPr>
          <p:cNvPr id="72" name="直接连接符 71"/>
          <p:cNvCxnSpPr/>
          <p:nvPr/>
        </p:nvCxnSpPr>
        <p:spPr>
          <a:xfrm>
            <a:off x="669924" y="1028700"/>
            <a:ext cx="10850563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conveyor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1508508" y="103674"/>
            <a:ext cx="8946983" cy="6710237"/>
          </a:xfrm>
          <a:prstGeom prst="rect">
            <a:avLst/>
          </a:prstGeom>
          <a:blipFill dpi="0" rotWithShape="1">
            <a:blip r:embed="rId1"/>
            <a:srcRect/>
            <a:stretch>
              <a:fillRect t="19000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0" name="任意多边形: 形状 4923"/>
          <p:cNvSpPr/>
          <p:nvPr/>
        </p:nvSpPr>
        <p:spPr>
          <a:xfrm>
            <a:off x="0" y="5810"/>
            <a:ext cx="11474303" cy="6846381"/>
          </a:xfrm>
          <a:custGeom>
            <a:avLst/>
            <a:gdLst>
              <a:gd name="connsiteX0" fmla="*/ 9033171 w 11474303"/>
              <a:gd name="connsiteY0" fmla="*/ 1127436 h 6846381"/>
              <a:gd name="connsiteX1" fmla="*/ 3209733 w 11474303"/>
              <a:gd name="connsiteY1" fmla="*/ 4314362 h 6846381"/>
              <a:gd name="connsiteX2" fmla="*/ 3767749 w 11474303"/>
              <a:gd name="connsiteY2" fmla="*/ 6500812 h 6846381"/>
              <a:gd name="connsiteX3" fmla="*/ 8546618 w 11474303"/>
              <a:gd name="connsiteY3" fmla="*/ 5280627 h 6846381"/>
              <a:gd name="connsiteX4" fmla="*/ 9033171 w 11474303"/>
              <a:gd name="connsiteY4" fmla="*/ 1127436 h 6846381"/>
              <a:gd name="connsiteX5" fmla="*/ 0 w 11474303"/>
              <a:gd name="connsiteY5" fmla="*/ 0 h 6846381"/>
              <a:gd name="connsiteX6" fmla="*/ 11474303 w 11474303"/>
              <a:gd name="connsiteY6" fmla="*/ 0 h 6846381"/>
              <a:gd name="connsiteX7" fmla="*/ 11474303 w 11474303"/>
              <a:gd name="connsiteY7" fmla="*/ 6846381 h 6846381"/>
              <a:gd name="connsiteX8" fmla="*/ 0 w 11474303"/>
              <a:gd name="connsiteY8" fmla="*/ 6846381 h 684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74303" h="6846381">
                <a:moveTo>
                  <a:pt x="9033171" y="1127436"/>
                </a:moveTo>
                <a:cubicBezTo>
                  <a:pt x="8825626" y="3080492"/>
                  <a:pt x="4434480" y="3921318"/>
                  <a:pt x="3209733" y="4314362"/>
                </a:cubicBezTo>
                <a:cubicBezTo>
                  <a:pt x="1709019" y="4796354"/>
                  <a:pt x="1995630" y="6316074"/>
                  <a:pt x="3767749" y="6500812"/>
                </a:cubicBezTo>
                <a:cubicBezTo>
                  <a:pt x="4886063" y="6617129"/>
                  <a:pt x="7275497" y="6550228"/>
                  <a:pt x="8546618" y="5280627"/>
                </a:cubicBezTo>
                <a:cubicBezTo>
                  <a:pt x="10139321" y="3689445"/>
                  <a:pt x="9033171" y="1127436"/>
                  <a:pt x="9033171" y="1127436"/>
                </a:cubicBezTo>
                <a:close/>
                <a:moveTo>
                  <a:pt x="0" y="0"/>
                </a:moveTo>
                <a:lnTo>
                  <a:pt x="11474303" y="0"/>
                </a:lnTo>
                <a:lnTo>
                  <a:pt x="11474303" y="6846381"/>
                </a:lnTo>
                <a:lnTo>
                  <a:pt x="0" y="6846381"/>
                </a:lnTo>
                <a:close/>
              </a:path>
            </a:pathLst>
          </a:custGeom>
          <a:solidFill>
            <a:srgbClr val="F3F2F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1" name="任意多边形: 形状 4"/>
          <p:cNvSpPr/>
          <p:nvPr/>
        </p:nvSpPr>
        <p:spPr>
          <a:xfrm>
            <a:off x="1882403" y="3277990"/>
            <a:ext cx="4743898" cy="3147394"/>
          </a:xfrm>
          <a:custGeom>
            <a:avLst/>
            <a:gdLst>
              <a:gd name="connsiteX0" fmla="*/ 1358194 w 4743897"/>
              <a:gd name="connsiteY0" fmla="*/ 1049511 h 3147393"/>
              <a:gd name="connsiteX1" fmla="*/ 1450182 w 4743897"/>
              <a:gd name="connsiteY1" fmla="*/ 3148534 h 3147393"/>
              <a:gd name="connsiteX2" fmla="*/ 1450182 w 4743897"/>
              <a:gd name="connsiteY2" fmla="*/ 3148534 h 3147393"/>
              <a:gd name="connsiteX3" fmla="*/ 61224 w 4743897"/>
              <a:gd name="connsiteY3" fmla="*/ 1675189 h 3147393"/>
              <a:gd name="connsiteX4" fmla="*/ 4739741 w 4743897"/>
              <a:gd name="connsiteY4" fmla="*/ 5702 h 3147393"/>
              <a:gd name="connsiteX5" fmla="*/ 1358194 w 4743897"/>
              <a:gd name="connsiteY5" fmla="*/ 1049511 h 3147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43897" h="3147393">
                <a:moveTo>
                  <a:pt x="1358194" y="1049511"/>
                </a:moveTo>
                <a:cubicBezTo>
                  <a:pt x="1165" y="1485129"/>
                  <a:pt x="106078" y="2770695"/>
                  <a:pt x="1450182" y="3148534"/>
                </a:cubicBezTo>
                <a:lnTo>
                  <a:pt x="1450182" y="3148534"/>
                </a:lnTo>
                <a:cubicBezTo>
                  <a:pt x="1450182" y="3148534"/>
                  <a:pt x="-327259" y="2769934"/>
                  <a:pt x="61224" y="1675189"/>
                </a:cubicBezTo>
                <a:cubicBezTo>
                  <a:pt x="440584" y="604771"/>
                  <a:pt x="2495513" y="838925"/>
                  <a:pt x="4739741" y="5702"/>
                </a:cubicBezTo>
                <a:cubicBezTo>
                  <a:pt x="3438971" y="530267"/>
                  <a:pt x="1984631" y="848048"/>
                  <a:pt x="1358194" y="1049511"/>
                </a:cubicBezTo>
                <a:close/>
              </a:path>
            </a:pathLst>
          </a:custGeom>
          <a:solidFill>
            <a:srgbClr val="323F4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2" name="任意多边形: 形状 4895"/>
          <p:cNvSpPr/>
          <p:nvPr/>
        </p:nvSpPr>
        <p:spPr>
          <a:xfrm>
            <a:off x="6622144" y="3637"/>
            <a:ext cx="2903382" cy="3280054"/>
          </a:xfrm>
          <a:custGeom>
            <a:avLst/>
            <a:gdLst>
              <a:gd name="connsiteX0" fmla="*/ 172969 w 2903382"/>
              <a:gd name="connsiteY0" fmla="*/ 3209725 h 3280054"/>
              <a:gd name="connsiteX1" fmla="*/ 13684 w 2903382"/>
              <a:gd name="connsiteY1" fmla="*/ 3278534 h 3280054"/>
              <a:gd name="connsiteX2" fmla="*/ 0 w 2903382"/>
              <a:gd name="connsiteY2" fmla="*/ 3280054 h 3280054"/>
              <a:gd name="connsiteX3" fmla="*/ 205287 w 2903382"/>
              <a:gd name="connsiteY3" fmla="*/ 3195764 h 3280054"/>
              <a:gd name="connsiteX4" fmla="*/ 193790 w 2903382"/>
              <a:gd name="connsiteY4" fmla="*/ 3201259 h 3280054"/>
              <a:gd name="connsiteX5" fmla="*/ 172969 w 2903382"/>
              <a:gd name="connsiteY5" fmla="*/ 3209725 h 3280054"/>
              <a:gd name="connsiteX6" fmla="*/ 694513 w 2903382"/>
              <a:gd name="connsiteY6" fmla="*/ 0 h 3280054"/>
              <a:gd name="connsiteX7" fmla="*/ 2796396 w 2903382"/>
              <a:gd name="connsiteY7" fmla="*/ 0 h 3280054"/>
              <a:gd name="connsiteX8" fmla="*/ 2832453 w 2903382"/>
              <a:gd name="connsiteY8" fmla="*/ 136858 h 3280054"/>
              <a:gd name="connsiteX9" fmla="*/ 2649438 w 2903382"/>
              <a:gd name="connsiteY9" fmla="*/ 1781621 h 3280054"/>
              <a:gd name="connsiteX10" fmla="*/ 2441892 w 2903382"/>
              <a:gd name="connsiteY10" fmla="*/ 1140739 h 3280054"/>
              <a:gd name="connsiteX11" fmla="*/ 468567 w 2903382"/>
              <a:gd name="connsiteY11" fmla="*/ 3082030 h 3280054"/>
              <a:gd name="connsiteX12" fmla="*/ 205287 w 2903382"/>
              <a:gd name="connsiteY12" fmla="*/ 3195764 h 3280054"/>
              <a:gd name="connsiteX13" fmla="*/ 381945 w 2903382"/>
              <a:gd name="connsiteY13" fmla="*/ 3111327 h 3280054"/>
              <a:gd name="connsiteX14" fmla="*/ 1644401 w 2903382"/>
              <a:gd name="connsiteY14" fmla="*/ 1091323 h 3280054"/>
              <a:gd name="connsiteX15" fmla="*/ 718238 w 2903382"/>
              <a:gd name="connsiteY15" fmla="*/ 15299 h 3280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903382" h="3280054">
                <a:moveTo>
                  <a:pt x="172969" y="3209725"/>
                </a:moveTo>
                <a:lnTo>
                  <a:pt x="13684" y="3278534"/>
                </a:lnTo>
                <a:cubicBezTo>
                  <a:pt x="5322" y="3279294"/>
                  <a:pt x="0" y="3280054"/>
                  <a:pt x="0" y="3280054"/>
                </a:cubicBezTo>
                <a:close/>
                <a:moveTo>
                  <a:pt x="205287" y="3195764"/>
                </a:moveTo>
                <a:lnTo>
                  <a:pt x="193790" y="3201259"/>
                </a:lnTo>
                <a:lnTo>
                  <a:pt x="172969" y="3209725"/>
                </a:lnTo>
                <a:close/>
                <a:moveTo>
                  <a:pt x="694513" y="0"/>
                </a:moveTo>
                <a:lnTo>
                  <a:pt x="2796396" y="0"/>
                </a:lnTo>
                <a:lnTo>
                  <a:pt x="2832453" y="136858"/>
                </a:lnTo>
                <a:cubicBezTo>
                  <a:pt x="2981960" y="820975"/>
                  <a:pt x="2882927" y="1359213"/>
                  <a:pt x="2649438" y="1781621"/>
                </a:cubicBezTo>
                <a:cubicBezTo>
                  <a:pt x="2549847" y="1390097"/>
                  <a:pt x="2441892" y="1140739"/>
                  <a:pt x="2441892" y="1140739"/>
                </a:cubicBezTo>
                <a:cubicBezTo>
                  <a:pt x="2353420" y="1972252"/>
                  <a:pt x="1506524" y="2602372"/>
                  <a:pt x="468567" y="3082030"/>
                </a:cubicBezTo>
                <a:lnTo>
                  <a:pt x="205287" y="3195764"/>
                </a:lnTo>
                <a:lnTo>
                  <a:pt x="381945" y="3111327"/>
                </a:lnTo>
                <a:cubicBezTo>
                  <a:pt x="1244692" y="2666790"/>
                  <a:pt x="1877890" y="1882258"/>
                  <a:pt x="1644401" y="1091323"/>
                </a:cubicBezTo>
                <a:cubicBezTo>
                  <a:pt x="1511359" y="639361"/>
                  <a:pt x="1098168" y="270834"/>
                  <a:pt x="718238" y="15299"/>
                </a:cubicBezTo>
                <a:close/>
              </a:path>
            </a:pathLst>
          </a:custGeom>
          <a:gradFill flip="none" rotWithShape="1">
            <a:gsLst>
              <a:gs pos="39000">
                <a:srgbClr val="637C9B"/>
              </a:gs>
              <a:gs pos="0">
                <a:srgbClr val="BBC6D3"/>
              </a:gs>
              <a:gs pos="100000">
                <a:srgbClr val="556B85"/>
              </a:gs>
            </a:gsLst>
            <a:lin ang="54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3" name="任意多边形: 形状 4899"/>
          <p:cNvSpPr/>
          <p:nvPr/>
        </p:nvSpPr>
        <p:spPr>
          <a:xfrm>
            <a:off x="5255613" y="0"/>
            <a:ext cx="5199878" cy="6767872"/>
          </a:xfrm>
          <a:custGeom>
            <a:avLst/>
            <a:gdLst>
              <a:gd name="connsiteX0" fmla="*/ 2884641 w 5199878"/>
              <a:gd name="connsiteY0" fmla="*/ 0 h 6767872"/>
              <a:gd name="connsiteX1" fmla="*/ 5199878 w 5199878"/>
              <a:gd name="connsiteY1" fmla="*/ 0 h 6767872"/>
              <a:gd name="connsiteX2" fmla="*/ 4746178 w 5199878"/>
              <a:gd name="connsiteY2" fmla="*/ 6604421 h 6767872"/>
              <a:gd name="connsiteX3" fmla="*/ 0 w 5199878"/>
              <a:gd name="connsiteY3" fmla="*/ 6767872 h 6767872"/>
              <a:gd name="connsiteX4" fmla="*/ 4019389 w 5199878"/>
              <a:gd name="connsiteY4" fmla="*/ 3840948 h 6767872"/>
              <a:gd name="connsiteX5" fmla="*/ 2896566 w 5199878"/>
              <a:gd name="connsiteY5" fmla="*/ 12828 h 6767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99878" h="6767872">
                <a:moveTo>
                  <a:pt x="2884641" y="0"/>
                </a:moveTo>
                <a:lnTo>
                  <a:pt x="5199878" y="0"/>
                </a:lnTo>
                <a:lnTo>
                  <a:pt x="4746178" y="6604421"/>
                </a:lnTo>
                <a:lnTo>
                  <a:pt x="0" y="6767872"/>
                </a:lnTo>
                <a:cubicBezTo>
                  <a:pt x="881119" y="6697930"/>
                  <a:pt x="3564005" y="6336056"/>
                  <a:pt x="4019389" y="3840948"/>
                </a:cubicBezTo>
                <a:cubicBezTo>
                  <a:pt x="4403949" y="1731939"/>
                  <a:pt x="3063019" y="194074"/>
                  <a:pt x="2896566" y="12828"/>
                </a:cubicBezTo>
                <a:close/>
              </a:path>
            </a:pathLst>
          </a:custGeom>
          <a:solidFill>
            <a:srgbClr val="D7D7D7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4" name="任意多边形: 形状 4901"/>
          <p:cNvSpPr/>
          <p:nvPr/>
        </p:nvSpPr>
        <p:spPr>
          <a:xfrm>
            <a:off x="8787925" y="0"/>
            <a:ext cx="1741843" cy="4145280"/>
          </a:xfrm>
          <a:custGeom>
            <a:avLst/>
            <a:gdLst>
              <a:gd name="connsiteX0" fmla="*/ 0 w 1741843"/>
              <a:gd name="connsiteY0" fmla="*/ 0 h 3647846"/>
              <a:gd name="connsiteX1" fmla="*/ 1669749 w 1741843"/>
              <a:gd name="connsiteY1" fmla="*/ 0 h 3647846"/>
              <a:gd name="connsiteX2" fmla="*/ 1720749 w 1741843"/>
              <a:gd name="connsiteY2" fmla="*/ 370055 h 3647846"/>
              <a:gd name="connsiteX3" fmla="*/ 967928 w 1741843"/>
              <a:gd name="connsiteY3" fmla="*/ 3647846 h 3647846"/>
              <a:gd name="connsiteX4" fmla="*/ 38211 w 1741843"/>
              <a:gd name="connsiteY4" fmla="*/ 49610 h 3647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1843" h="3647846">
                <a:moveTo>
                  <a:pt x="0" y="0"/>
                </a:moveTo>
                <a:lnTo>
                  <a:pt x="1669749" y="0"/>
                </a:lnTo>
                <a:lnTo>
                  <a:pt x="1720749" y="370055"/>
                </a:lnTo>
                <a:cubicBezTo>
                  <a:pt x="1891656" y="2179894"/>
                  <a:pt x="967928" y="3647846"/>
                  <a:pt x="967928" y="3647846"/>
                </a:cubicBezTo>
                <a:cubicBezTo>
                  <a:pt x="1234844" y="1986983"/>
                  <a:pt x="544419" y="722611"/>
                  <a:pt x="38211" y="49610"/>
                </a:cubicBezTo>
                <a:close/>
              </a:path>
            </a:pathLst>
          </a:custGeom>
          <a:solidFill>
            <a:srgbClr val="FFC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6" name="任意多边形: 形状 4919"/>
          <p:cNvSpPr/>
          <p:nvPr/>
        </p:nvSpPr>
        <p:spPr>
          <a:xfrm>
            <a:off x="1559706" y="0"/>
            <a:ext cx="10632294" cy="6858000"/>
          </a:xfrm>
          <a:custGeom>
            <a:avLst/>
            <a:gdLst>
              <a:gd name="connsiteX0" fmla="*/ 8197497 w 10632294"/>
              <a:gd name="connsiteY0" fmla="*/ 0 h 6858000"/>
              <a:gd name="connsiteX1" fmla="*/ 10632294 w 10632294"/>
              <a:gd name="connsiteY1" fmla="*/ 0 h 6858000"/>
              <a:gd name="connsiteX2" fmla="*/ 10632294 w 10632294"/>
              <a:gd name="connsiteY2" fmla="*/ 6858000 h 6858000"/>
              <a:gd name="connsiteX3" fmla="*/ 371962 w 10632294"/>
              <a:gd name="connsiteY3" fmla="*/ 6858000 h 6858000"/>
              <a:gd name="connsiteX4" fmla="*/ 0 w 10632294"/>
              <a:gd name="connsiteY4" fmla="*/ 6129270 h 6858000"/>
              <a:gd name="connsiteX5" fmla="*/ 4892145 w 10632294"/>
              <a:gd name="connsiteY5" fmla="*/ 6665240 h 6858000"/>
              <a:gd name="connsiteX6" fmla="*/ 8305433 w 10632294"/>
              <a:gd name="connsiteY6" fmla="*/ 29955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32294" h="6858000">
                <a:moveTo>
                  <a:pt x="8197497" y="0"/>
                </a:moveTo>
                <a:lnTo>
                  <a:pt x="10632294" y="0"/>
                </a:lnTo>
                <a:lnTo>
                  <a:pt x="10632294" y="6858000"/>
                </a:lnTo>
                <a:lnTo>
                  <a:pt x="371962" y="6858000"/>
                </a:lnTo>
                <a:lnTo>
                  <a:pt x="0" y="6129270"/>
                </a:lnTo>
                <a:cubicBezTo>
                  <a:pt x="0" y="6129270"/>
                  <a:pt x="1551650" y="7304602"/>
                  <a:pt x="4892145" y="6665240"/>
                </a:cubicBezTo>
                <a:cubicBezTo>
                  <a:pt x="7195673" y="6224776"/>
                  <a:pt x="9452427" y="3767746"/>
                  <a:pt x="8305433" y="299551"/>
                </a:cubicBezTo>
                <a:close/>
              </a:path>
            </a:pathLst>
          </a:custGeom>
          <a:solidFill>
            <a:srgbClr val="323F4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7" name="任意多边形: 形状 4925"/>
          <p:cNvSpPr/>
          <p:nvPr/>
        </p:nvSpPr>
        <p:spPr>
          <a:xfrm>
            <a:off x="0" y="2844800"/>
            <a:ext cx="3644453" cy="4013200"/>
          </a:xfrm>
          <a:custGeom>
            <a:avLst/>
            <a:gdLst>
              <a:gd name="connsiteX0" fmla="*/ 0 w 3644453"/>
              <a:gd name="connsiteY0" fmla="*/ 0 h 3321270"/>
              <a:gd name="connsiteX1" fmla="*/ 37555 w 3644453"/>
              <a:gd name="connsiteY1" fmla="*/ 128729 h 3321270"/>
              <a:gd name="connsiteX2" fmla="*/ 3520589 w 3644453"/>
              <a:gd name="connsiteY2" fmla="*/ 3294566 h 3321270"/>
              <a:gd name="connsiteX3" fmla="*/ 3644453 w 3644453"/>
              <a:gd name="connsiteY3" fmla="*/ 3321270 h 3321270"/>
              <a:gd name="connsiteX4" fmla="*/ 0 w 3644453"/>
              <a:gd name="connsiteY4" fmla="*/ 3321270 h 3321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4453" h="3321270">
                <a:moveTo>
                  <a:pt x="0" y="0"/>
                </a:moveTo>
                <a:lnTo>
                  <a:pt x="37555" y="128729"/>
                </a:lnTo>
                <a:cubicBezTo>
                  <a:pt x="406641" y="1301104"/>
                  <a:pt x="1312770" y="2739079"/>
                  <a:pt x="3520589" y="3294566"/>
                </a:cubicBezTo>
                <a:lnTo>
                  <a:pt x="3644453" y="3321270"/>
                </a:lnTo>
                <a:lnTo>
                  <a:pt x="0" y="3321270"/>
                </a:lnTo>
                <a:close/>
              </a:path>
            </a:pathLst>
          </a:custGeom>
          <a:solidFill>
            <a:srgbClr val="FFC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8" name="任意多边形: 形状 4907"/>
          <p:cNvSpPr/>
          <p:nvPr/>
        </p:nvSpPr>
        <p:spPr>
          <a:xfrm>
            <a:off x="8153268" y="1"/>
            <a:ext cx="3410436" cy="6309447"/>
          </a:xfrm>
          <a:custGeom>
            <a:avLst/>
            <a:gdLst>
              <a:gd name="connsiteX0" fmla="*/ 2214109 w 3410436"/>
              <a:gd name="connsiteY0" fmla="*/ 0 h 6309447"/>
              <a:gd name="connsiteX1" fmla="*/ 3394509 w 3410436"/>
              <a:gd name="connsiteY1" fmla="*/ 0 h 6309447"/>
              <a:gd name="connsiteX2" fmla="*/ 3410436 w 3410436"/>
              <a:gd name="connsiteY2" fmla="*/ 975 h 6309447"/>
              <a:gd name="connsiteX3" fmla="*/ 3410436 w 3410436"/>
              <a:gd name="connsiteY3" fmla="*/ 1611924 h 6309447"/>
              <a:gd name="connsiteX4" fmla="*/ 0 w 3410436"/>
              <a:gd name="connsiteY4" fmla="*/ 6309447 h 6309447"/>
              <a:gd name="connsiteX5" fmla="*/ 2224511 w 3410436"/>
              <a:gd name="connsiteY5" fmla="*/ 38548 h 6309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10436" h="6309447">
                <a:moveTo>
                  <a:pt x="2214109" y="0"/>
                </a:moveTo>
                <a:lnTo>
                  <a:pt x="3394509" y="0"/>
                </a:lnTo>
                <a:lnTo>
                  <a:pt x="3410436" y="975"/>
                </a:lnTo>
                <a:lnTo>
                  <a:pt x="3410436" y="1611924"/>
                </a:lnTo>
                <a:cubicBezTo>
                  <a:pt x="3179323" y="4908325"/>
                  <a:pt x="0" y="6309447"/>
                  <a:pt x="0" y="6309447"/>
                </a:cubicBezTo>
                <a:cubicBezTo>
                  <a:pt x="3240214" y="4576005"/>
                  <a:pt x="2408867" y="742159"/>
                  <a:pt x="2224511" y="38548"/>
                </a:cubicBezTo>
                <a:close/>
              </a:path>
            </a:pathLst>
          </a:custGeom>
          <a:solidFill>
            <a:srgbClr val="F3F2F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542652" y="1167301"/>
            <a:ext cx="128905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栓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Q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458832" y="1993297"/>
            <a:ext cx="1444625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Thank you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cxnSp>
        <p:nvCxnSpPr>
          <p:cNvPr id="31" name="直接连接符 30"/>
          <p:cNvCxnSpPr/>
          <p:nvPr/>
        </p:nvCxnSpPr>
        <p:spPr>
          <a:xfrm>
            <a:off x="458832" y="976915"/>
            <a:ext cx="6163312" cy="0"/>
          </a:xfrm>
          <a:prstGeom prst="line">
            <a:avLst/>
          </a:prstGeom>
          <a:ln w="38100">
            <a:solidFill>
              <a:srgbClr val="323F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/>
        </p:nvCxnSpPr>
        <p:spPr>
          <a:xfrm>
            <a:off x="458832" y="2739675"/>
            <a:ext cx="6163312" cy="0"/>
          </a:xfrm>
          <a:prstGeom prst="line">
            <a:avLst/>
          </a:prstGeom>
          <a:ln w="38100">
            <a:solidFill>
              <a:srgbClr val="323F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 descr="E:\高校\山东农业大学\图片\1.png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394508" y="6085205"/>
            <a:ext cx="2288540" cy="6242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9" grpId="0" bldLvl="0" animBg="1"/>
      <p:bldP spid="11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28" grpId="0"/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: 形状 5"/>
          <p:cNvSpPr/>
          <p:nvPr/>
        </p:nvSpPr>
        <p:spPr>
          <a:xfrm>
            <a:off x="1559706" y="0"/>
            <a:ext cx="10632294" cy="6858000"/>
          </a:xfrm>
          <a:custGeom>
            <a:avLst/>
            <a:gdLst>
              <a:gd name="connsiteX0" fmla="*/ 8197497 w 10632294"/>
              <a:gd name="connsiteY0" fmla="*/ 0 h 6858000"/>
              <a:gd name="connsiteX1" fmla="*/ 10632294 w 10632294"/>
              <a:gd name="connsiteY1" fmla="*/ 0 h 6858000"/>
              <a:gd name="connsiteX2" fmla="*/ 10632294 w 10632294"/>
              <a:gd name="connsiteY2" fmla="*/ 6858000 h 6858000"/>
              <a:gd name="connsiteX3" fmla="*/ 371962 w 10632294"/>
              <a:gd name="connsiteY3" fmla="*/ 6858000 h 6858000"/>
              <a:gd name="connsiteX4" fmla="*/ 0 w 10632294"/>
              <a:gd name="connsiteY4" fmla="*/ 6129270 h 6858000"/>
              <a:gd name="connsiteX5" fmla="*/ 4892145 w 10632294"/>
              <a:gd name="connsiteY5" fmla="*/ 6665240 h 6858000"/>
              <a:gd name="connsiteX6" fmla="*/ 8305433 w 10632294"/>
              <a:gd name="connsiteY6" fmla="*/ 29955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32294" h="6858000">
                <a:moveTo>
                  <a:pt x="8197497" y="0"/>
                </a:moveTo>
                <a:lnTo>
                  <a:pt x="10632294" y="0"/>
                </a:lnTo>
                <a:lnTo>
                  <a:pt x="10632294" y="6858000"/>
                </a:lnTo>
                <a:lnTo>
                  <a:pt x="371962" y="6858000"/>
                </a:lnTo>
                <a:lnTo>
                  <a:pt x="0" y="6129270"/>
                </a:lnTo>
                <a:cubicBezTo>
                  <a:pt x="0" y="6129270"/>
                  <a:pt x="1551650" y="7304602"/>
                  <a:pt x="4892145" y="6665240"/>
                </a:cubicBezTo>
                <a:cubicBezTo>
                  <a:pt x="7195673" y="6224776"/>
                  <a:pt x="9452427" y="3767746"/>
                  <a:pt x="8305433" y="299551"/>
                </a:cubicBezTo>
                <a:close/>
              </a:path>
            </a:pathLst>
          </a:custGeom>
          <a:solidFill>
            <a:srgbClr val="323F4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9" name="任意多边形: 形状 6"/>
          <p:cNvSpPr/>
          <p:nvPr/>
        </p:nvSpPr>
        <p:spPr>
          <a:xfrm>
            <a:off x="0" y="2844800"/>
            <a:ext cx="3644453" cy="4013200"/>
          </a:xfrm>
          <a:custGeom>
            <a:avLst/>
            <a:gdLst>
              <a:gd name="connsiteX0" fmla="*/ 0 w 3644453"/>
              <a:gd name="connsiteY0" fmla="*/ 0 h 3321270"/>
              <a:gd name="connsiteX1" fmla="*/ 37555 w 3644453"/>
              <a:gd name="connsiteY1" fmla="*/ 128729 h 3321270"/>
              <a:gd name="connsiteX2" fmla="*/ 3520589 w 3644453"/>
              <a:gd name="connsiteY2" fmla="*/ 3294566 h 3321270"/>
              <a:gd name="connsiteX3" fmla="*/ 3644453 w 3644453"/>
              <a:gd name="connsiteY3" fmla="*/ 3321270 h 3321270"/>
              <a:gd name="connsiteX4" fmla="*/ 0 w 3644453"/>
              <a:gd name="connsiteY4" fmla="*/ 3321270 h 3321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4453" h="3321270">
                <a:moveTo>
                  <a:pt x="0" y="0"/>
                </a:moveTo>
                <a:lnTo>
                  <a:pt x="37555" y="128729"/>
                </a:lnTo>
                <a:cubicBezTo>
                  <a:pt x="406641" y="1301104"/>
                  <a:pt x="1312770" y="2739079"/>
                  <a:pt x="3520589" y="3294566"/>
                </a:cubicBezTo>
                <a:lnTo>
                  <a:pt x="3644453" y="3321270"/>
                </a:lnTo>
                <a:lnTo>
                  <a:pt x="0" y="3321270"/>
                </a:lnTo>
                <a:close/>
              </a:path>
            </a:pathLst>
          </a:custGeom>
          <a:solidFill>
            <a:srgbClr val="FFC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0" name="任意多边形: 形状 7"/>
          <p:cNvSpPr/>
          <p:nvPr/>
        </p:nvSpPr>
        <p:spPr>
          <a:xfrm>
            <a:off x="8153268" y="1"/>
            <a:ext cx="3410436" cy="6309447"/>
          </a:xfrm>
          <a:custGeom>
            <a:avLst/>
            <a:gdLst>
              <a:gd name="connsiteX0" fmla="*/ 2214109 w 3410436"/>
              <a:gd name="connsiteY0" fmla="*/ 0 h 6309447"/>
              <a:gd name="connsiteX1" fmla="*/ 3394509 w 3410436"/>
              <a:gd name="connsiteY1" fmla="*/ 0 h 6309447"/>
              <a:gd name="connsiteX2" fmla="*/ 3410436 w 3410436"/>
              <a:gd name="connsiteY2" fmla="*/ 975 h 6309447"/>
              <a:gd name="connsiteX3" fmla="*/ 3410436 w 3410436"/>
              <a:gd name="connsiteY3" fmla="*/ 1611924 h 6309447"/>
              <a:gd name="connsiteX4" fmla="*/ 0 w 3410436"/>
              <a:gd name="connsiteY4" fmla="*/ 6309447 h 6309447"/>
              <a:gd name="connsiteX5" fmla="*/ 2224511 w 3410436"/>
              <a:gd name="connsiteY5" fmla="*/ 38548 h 6309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10436" h="6309447">
                <a:moveTo>
                  <a:pt x="2214109" y="0"/>
                </a:moveTo>
                <a:lnTo>
                  <a:pt x="3394509" y="0"/>
                </a:lnTo>
                <a:lnTo>
                  <a:pt x="3410436" y="975"/>
                </a:lnTo>
                <a:lnTo>
                  <a:pt x="3410436" y="1611924"/>
                </a:lnTo>
                <a:cubicBezTo>
                  <a:pt x="3179323" y="4908325"/>
                  <a:pt x="0" y="6309447"/>
                  <a:pt x="0" y="6309447"/>
                </a:cubicBezTo>
                <a:cubicBezTo>
                  <a:pt x="3240214" y="4576005"/>
                  <a:pt x="2408867" y="742159"/>
                  <a:pt x="2224511" y="38548"/>
                </a:cubicBezTo>
                <a:close/>
              </a:path>
            </a:pathLst>
          </a:custGeom>
          <a:solidFill>
            <a:srgbClr val="F3F2F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1" name="任意多边形: 形状 8"/>
          <p:cNvSpPr/>
          <p:nvPr/>
        </p:nvSpPr>
        <p:spPr>
          <a:xfrm>
            <a:off x="8705751" y="0"/>
            <a:ext cx="3064528" cy="6015235"/>
          </a:xfrm>
          <a:custGeom>
            <a:avLst/>
            <a:gdLst>
              <a:gd name="connsiteX0" fmla="*/ 2029724 w 3064528"/>
              <a:gd name="connsiteY0" fmla="*/ 0 h 6015235"/>
              <a:gd name="connsiteX1" fmla="*/ 2981358 w 3064528"/>
              <a:gd name="connsiteY1" fmla="*/ 0 h 6015235"/>
              <a:gd name="connsiteX2" fmla="*/ 3064528 w 3064528"/>
              <a:gd name="connsiteY2" fmla="*/ 1149698 h 6015235"/>
              <a:gd name="connsiteX3" fmla="*/ 0 w 3064528"/>
              <a:gd name="connsiteY3" fmla="*/ 6015235 h 6015235"/>
              <a:gd name="connsiteX4" fmla="*/ 2044844 w 3064528"/>
              <a:gd name="connsiteY4" fmla="*/ 70787 h 6015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4528" h="6015235">
                <a:moveTo>
                  <a:pt x="2029724" y="0"/>
                </a:moveTo>
                <a:lnTo>
                  <a:pt x="2981358" y="0"/>
                </a:lnTo>
                <a:lnTo>
                  <a:pt x="3064528" y="1149698"/>
                </a:lnTo>
                <a:cubicBezTo>
                  <a:pt x="3053125" y="4452942"/>
                  <a:pt x="0" y="6015235"/>
                  <a:pt x="0" y="6015235"/>
                </a:cubicBezTo>
                <a:cubicBezTo>
                  <a:pt x="2572082" y="4444389"/>
                  <a:pt x="2327760" y="1463202"/>
                  <a:pt x="2044844" y="70787"/>
                </a:cubicBezTo>
                <a:close/>
              </a:path>
            </a:pathLst>
          </a:custGeom>
          <a:solidFill>
            <a:srgbClr val="DFDFD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058703" y="640782"/>
            <a:ext cx="223009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323F4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/01.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323F4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058704" y="1709712"/>
            <a:ext cx="420980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PART ONE</a:t>
            </a:r>
            <a:endParaRPr kumimoji="0" lang="zh-CN" altLang="en-US" sz="64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5" name="TextBox 7"/>
          <p:cNvSpPr txBox="1"/>
          <p:nvPr/>
        </p:nvSpPr>
        <p:spPr>
          <a:xfrm>
            <a:off x="1897380" y="3289935"/>
            <a:ext cx="80314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有机磷除草剂残留引发的食品安全案例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837757" y="4015956"/>
            <a:ext cx="1504127" cy="96012"/>
          </a:xfrm>
          <a:prstGeom prst="rect">
            <a:avLst/>
          </a:prstGeom>
          <a:solidFill>
            <a:srgbClr val="323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pic>
        <p:nvPicPr>
          <p:cNvPr id="2" name="图片 1" descr="E:\高校\山东农业大学\图片\1.png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9394508" y="6085205"/>
            <a:ext cx="2288540" cy="6242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直接连接符 26"/>
          <p:cNvCxnSpPr/>
          <p:nvPr>
            <p:custDataLst>
              <p:tags r:id="rId1"/>
            </p:custDataLst>
          </p:nvPr>
        </p:nvCxnSpPr>
        <p:spPr>
          <a:xfrm>
            <a:off x="5530143" y="3005113"/>
            <a:ext cx="4425573" cy="0"/>
          </a:xfrm>
          <a:prstGeom prst="line">
            <a:avLst/>
          </a:prstGeom>
          <a:noFill/>
          <a:ln w="9525">
            <a:gradFill>
              <a:gsLst>
                <a:gs pos="50000">
                  <a:schemeClr val="accent2"/>
                </a:gs>
                <a:gs pos="0">
                  <a:schemeClr val="accent1"/>
                </a:gs>
                <a:gs pos="100000">
                  <a:schemeClr val="accent3"/>
                </a:gs>
              </a:gsLst>
              <a:lin ang="5400000" scaled="1"/>
            </a:gra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8" name="直接连接符 27"/>
          <p:cNvCxnSpPr/>
          <p:nvPr>
            <p:custDataLst>
              <p:tags r:id="rId2"/>
            </p:custDataLst>
          </p:nvPr>
        </p:nvCxnSpPr>
        <p:spPr>
          <a:xfrm>
            <a:off x="5529327" y="4445273"/>
            <a:ext cx="4426388" cy="0"/>
          </a:xfrm>
          <a:prstGeom prst="line">
            <a:avLst/>
          </a:prstGeom>
          <a:noFill/>
          <a:ln w="9525">
            <a:gradFill>
              <a:gsLst>
                <a:gs pos="50000">
                  <a:schemeClr val="accent2"/>
                </a:gs>
                <a:gs pos="0">
                  <a:schemeClr val="accent1"/>
                </a:gs>
                <a:gs pos="100000">
                  <a:schemeClr val="accent3"/>
                </a:gs>
              </a:gsLst>
              <a:lin ang="5400000" scaled="1"/>
            </a:gra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2" name="组合 1"/>
          <p:cNvGrpSpPr/>
          <p:nvPr>
            <p:custDataLst>
              <p:tags r:id="rId3"/>
            </p:custDataLst>
          </p:nvPr>
        </p:nvGrpSpPr>
        <p:grpSpPr>
          <a:xfrm>
            <a:off x="5474393" y="1949000"/>
            <a:ext cx="4300325" cy="799264"/>
            <a:chOff x="4955424" y="1461748"/>
            <a:chExt cx="3225244" cy="599448"/>
          </a:xfrm>
        </p:grpSpPr>
        <p:sp>
          <p:nvSpPr>
            <p:cNvPr id="33" name="椭圆 32"/>
            <p:cNvSpPr/>
            <p:nvPr>
              <p:custDataLst>
                <p:tags r:id="rId4"/>
              </p:custDataLst>
            </p:nvPr>
          </p:nvSpPr>
          <p:spPr>
            <a:xfrm>
              <a:off x="4955424" y="1461748"/>
              <a:ext cx="599448" cy="599448"/>
            </a:xfrm>
            <a:prstGeom prst="ellipse">
              <a:avLst/>
            </a:prstGeom>
            <a:solidFill>
              <a:srgbClr val="323F4F"/>
            </a:solidFill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39" name="Freeform 13"/>
            <p:cNvSpPr/>
            <p:nvPr>
              <p:custDataLst>
                <p:tags r:id="rId5"/>
              </p:custDataLst>
            </p:nvPr>
          </p:nvSpPr>
          <p:spPr bwMode="auto">
            <a:xfrm>
              <a:off x="5110341" y="1652267"/>
              <a:ext cx="289613" cy="227488"/>
            </a:xfrm>
            <a:custGeom>
              <a:avLst/>
              <a:gdLst>
                <a:gd name="T0" fmla="*/ 282 w 766"/>
                <a:gd name="T1" fmla="*/ 304 h 600"/>
                <a:gd name="T2" fmla="*/ 391 w 766"/>
                <a:gd name="T3" fmla="*/ 248 h 600"/>
                <a:gd name="T4" fmla="*/ 596 w 766"/>
                <a:gd name="T5" fmla="*/ 213 h 600"/>
                <a:gd name="T6" fmla="*/ 652 w 766"/>
                <a:gd name="T7" fmla="*/ 129 h 600"/>
                <a:gd name="T8" fmla="*/ 570 w 766"/>
                <a:gd name="T9" fmla="*/ 186 h 600"/>
                <a:gd name="T10" fmla="*/ 391 w 766"/>
                <a:gd name="T11" fmla="*/ 195 h 600"/>
                <a:gd name="T12" fmla="*/ 766 w 766"/>
                <a:gd name="T13" fmla="*/ 80 h 600"/>
                <a:gd name="T14" fmla="*/ 465 w 766"/>
                <a:gd name="T15" fmla="*/ 32 h 600"/>
                <a:gd name="T16" fmla="*/ 437 w 766"/>
                <a:gd name="T17" fmla="*/ 0 h 600"/>
                <a:gd name="T18" fmla="*/ 154 w 766"/>
                <a:gd name="T19" fmla="*/ 32 h 600"/>
                <a:gd name="T20" fmla="*/ 175 w 766"/>
                <a:gd name="T21" fmla="*/ 80 h 600"/>
                <a:gd name="T22" fmla="*/ 216 w 766"/>
                <a:gd name="T23" fmla="*/ 135 h 600"/>
                <a:gd name="T24" fmla="*/ 706 w 766"/>
                <a:gd name="T25" fmla="*/ 80 h 600"/>
                <a:gd name="T26" fmla="*/ 355 w 766"/>
                <a:gd name="T27" fmla="*/ 394 h 600"/>
                <a:gd name="T28" fmla="*/ 706 w 766"/>
                <a:gd name="T29" fmla="*/ 410 h 600"/>
                <a:gd name="T30" fmla="*/ 361 w 766"/>
                <a:gd name="T31" fmla="*/ 427 h 600"/>
                <a:gd name="T32" fmla="*/ 362 w 766"/>
                <a:gd name="T33" fmla="*/ 478 h 600"/>
                <a:gd name="T34" fmla="*/ 437 w 766"/>
                <a:gd name="T35" fmla="*/ 595 h 600"/>
                <a:gd name="T36" fmla="*/ 465 w 766"/>
                <a:gd name="T37" fmla="*/ 478 h 600"/>
                <a:gd name="T38" fmla="*/ 603 w 766"/>
                <a:gd name="T39" fmla="*/ 592 h 600"/>
                <a:gd name="T40" fmla="*/ 591 w 766"/>
                <a:gd name="T41" fmla="*/ 478 h 600"/>
                <a:gd name="T42" fmla="*/ 766 w 766"/>
                <a:gd name="T43" fmla="*/ 427 h 600"/>
                <a:gd name="T44" fmla="*/ 747 w 766"/>
                <a:gd name="T45" fmla="*/ 80 h 600"/>
                <a:gd name="T46" fmla="*/ 161 w 766"/>
                <a:gd name="T47" fmla="*/ 310 h 600"/>
                <a:gd name="T48" fmla="*/ 235 w 766"/>
                <a:gd name="T49" fmla="*/ 236 h 600"/>
                <a:gd name="T50" fmla="*/ 86 w 766"/>
                <a:gd name="T51" fmla="*/ 236 h 600"/>
                <a:gd name="T52" fmla="*/ 208 w 766"/>
                <a:gd name="T53" fmla="*/ 325 h 600"/>
                <a:gd name="T54" fmla="*/ 181 w 766"/>
                <a:gd name="T55" fmla="*/ 325 h 600"/>
                <a:gd name="T56" fmla="*/ 188 w 766"/>
                <a:gd name="T57" fmla="*/ 339 h 600"/>
                <a:gd name="T58" fmla="*/ 196 w 766"/>
                <a:gd name="T59" fmla="*/ 510 h 600"/>
                <a:gd name="T60" fmla="*/ 129 w 766"/>
                <a:gd name="T61" fmla="*/ 510 h 600"/>
                <a:gd name="T62" fmla="*/ 137 w 766"/>
                <a:gd name="T63" fmla="*/ 339 h 600"/>
                <a:gd name="T64" fmla="*/ 145 w 766"/>
                <a:gd name="T65" fmla="*/ 325 h 600"/>
                <a:gd name="T66" fmla="*/ 0 w 766"/>
                <a:gd name="T67" fmla="*/ 438 h 600"/>
                <a:gd name="T68" fmla="*/ 66 w 766"/>
                <a:gd name="T69" fmla="*/ 600 h 600"/>
                <a:gd name="T70" fmla="*/ 89 w 766"/>
                <a:gd name="T71" fmla="*/ 432 h 600"/>
                <a:gd name="T72" fmla="*/ 230 w 766"/>
                <a:gd name="T73" fmla="*/ 600 h 600"/>
                <a:gd name="T74" fmla="*/ 253 w 766"/>
                <a:gd name="T75" fmla="*/ 432 h 600"/>
                <a:gd name="T76" fmla="*/ 321 w 766"/>
                <a:gd name="T77" fmla="*/ 600 h 600"/>
                <a:gd name="T78" fmla="*/ 208 w 766"/>
                <a:gd name="T79" fmla="*/ 325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66" h="600">
                  <a:moveTo>
                    <a:pt x="391" y="195"/>
                  </a:moveTo>
                  <a:lnTo>
                    <a:pt x="282" y="304"/>
                  </a:lnTo>
                  <a:cubicBezTo>
                    <a:pt x="293" y="310"/>
                    <a:pt x="303" y="317"/>
                    <a:pt x="312" y="326"/>
                  </a:cubicBezTo>
                  <a:lnTo>
                    <a:pt x="391" y="248"/>
                  </a:lnTo>
                  <a:lnTo>
                    <a:pt x="476" y="333"/>
                  </a:lnTo>
                  <a:lnTo>
                    <a:pt x="596" y="213"/>
                  </a:lnTo>
                  <a:lnTo>
                    <a:pt x="614" y="259"/>
                  </a:lnTo>
                  <a:lnTo>
                    <a:pt x="652" y="129"/>
                  </a:lnTo>
                  <a:lnTo>
                    <a:pt x="522" y="167"/>
                  </a:lnTo>
                  <a:lnTo>
                    <a:pt x="570" y="186"/>
                  </a:lnTo>
                  <a:lnTo>
                    <a:pt x="476" y="280"/>
                  </a:lnTo>
                  <a:lnTo>
                    <a:pt x="391" y="195"/>
                  </a:lnTo>
                  <a:close/>
                  <a:moveTo>
                    <a:pt x="766" y="80"/>
                  </a:moveTo>
                  <a:lnTo>
                    <a:pt x="766" y="80"/>
                  </a:lnTo>
                  <a:lnTo>
                    <a:pt x="766" y="32"/>
                  </a:lnTo>
                  <a:lnTo>
                    <a:pt x="465" y="32"/>
                  </a:lnTo>
                  <a:lnTo>
                    <a:pt x="465" y="0"/>
                  </a:lnTo>
                  <a:lnTo>
                    <a:pt x="437" y="0"/>
                  </a:lnTo>
                  <a:lnTo>
                    <a:pt x="437" y="32"/>
                  </a:lnTo>
                  <a:lnTo>
                    <a:pt x="154" y="32"/>
                  </a:lnTo>
                  <a:lnTo>
                    <a:pt x="154" y="80"/>
                  </a:lnTo>
                  <a:lnTo>
                    <a:pt x="175" y="80"/>
                  </a:lnTo>
                  <a:lnTo>
                    <a:pt x="175" y="122"/>
                  </a:lnTo>
                  <a:cubicBezTo>
                    <a:pt x="190" y="124"/>
                    <a:pt x="203" y="128"/>
                    <a:pt x="216" y="135"/>
                  </a:cubicBezTo>
                  <a:lnTo>
                    <a:pt x="216" y="80"/>
                  </a:lnTo>
                  <a:lnTo>
                    <a:pt x="706" y="80"/>
                  </a:lnTo>
                  <a:lnTo>
                    <a:pt x="706" y="394"/>
                  </a:lnTo>
                  <a:lnTo>
                    <a:pt x="355" y="394"/>
                  </a:lnTo>
                  <a:cubicBezTo>
                    <a:pt x="356" y="399"/>
                    <a:pt x="358" y="404"/>
                    <a:pt x="359" y="410"/>
                  </a:cubicBezTo>
                  <a:lnTo>
                    <a:pt x="706" y="410"/>
                  </a:lnTo>
                  <a:lnTo>
                    <a:pt x="706" y="427"/>
                  </a:lnTo>
                  <a:lnTo>
                    <a:pt x="361" y="427"/>
                  </a:lnTo>
                  <a:cubicBezTo>
                    <a:pt x="361" y="430"/>
                    <a:pt x="362" y="434"/>
                    <a:pt x="362" y="438"/>
                  </a:cubicBezTo>
                  <a:lnTo>
                    <a:pt x="362" y="478"/>
                  </a:lnTo>
                  <a:lnTo>
                    <a:pt x="437" y="478"/>
                  </a:lnTo>
                  <a:lnTo>
                    <a:pt x="437" y="595"/>
                  </a:lnTo>
                  <a:lnTo>
                    <a:pt x="465" y="595"/>
                  </a:lnTo>
                  <a:lnTo>
                    <a:pt x="465" y="478"/>
                  </a:lnTo>
                  <a:lnTo>
                    <a:pt x="560" y="478"/>
                  </a:lnTo>
                  <a:lnTo>
                    <a:pt x="603" y="592"/>
                  </a:lnTo>
                  <a:lnTo>
                    <a:pt x="631" y="585"/>
                  </a:lnTo>
                  <a:lnTo>
                    <a:pt x="591" y="478"/>
                  </a:lnTo>
                  <a:lnTo>
                    <a:pt x="766" y="478"/>
                  </a:lnTo>
                  <a:lnTo>
                    <a:pt x="766" y="427"/>
                  </a:lnTo>
                  <a:lnTo>
                    <a:pt x="747" y="427"/>
                  </a:lnTo>
                  <a:lnTo>
                    <a:pt x="747" y="80"/>
                  </a:lnTo>
                  <a:lnTo>
                    <a:pt x="766" y="80"/>
                  </a:lnTo>
                  <a:close/>
                  <a:moveTo>
                    <a:pt x="161" y="310"/>
                  </a:moveTo>
                  <a:lnTo>
                    <a:pt x="161" y="310"/>
                  </a:lnTo>
                  <a:cubicBezTo>
                    <a:pt x="202" y="310"/>
                    <a:pt x="235" y="277"/>
                    <a:pt x="235" y="236"/>
                  </a:cubicBezTo>
                  <a:cubicBezTo>
                    <a:pt x="235" y="194"/>
                    <a:pt x="202" y="161"/>
                    <a:pt x="161" y="161"/>
                  </a:cubicBezTo>
                  <a:cubicBezTo>
                    <a:pt x="119" y="161"/>
                    <a:pt x="86" y="194"/>
                    <a:pt x="86" y="236"/>
                  </a:cubicBezTo>
                  <a:cubicBezTo>
                    <a:pt x="86" y="277"/>
                    <a:pt x="119" y="310"/>
                    <a:pt x="161" y="310"/>
                  </a:cubicBezTo>
                  <a:close/>
                  <a:moveTo>
                    <a:pt x="208" y="325"/>
                  </a:moveTo>
                  <a:lnTo>
                    <a:pt x="208" y="325"/>
                  </a:lnTo>
                  <a:lnTo>
                    <a:pt x="181" y="325"/>
                  </a:lnTo>
                  <a:lnTo>
                    <a:pt x="185" y="328"/>
                  </a:lnTo>
                  <a:cubicBezTo>
                    <a:pt x="188" y="331"/>
                    <a:pt x="190" y="336"/>
                    <a:pt x="188" y="339"/>
                  </a:cubicBezTo>
                  <a:lnTo>
                    <a:pt x="178" y="365"/>
                  </a:lnTo>
                  <a:lnTo>
                    <a:pt x="196" y="510"/>
                  </a:lnTo>
                  <a:lnTo>
                    <a:pt x="163" y="540"/>
                  </a:lnTo>
                  <a:lnTo>
                    <a:pt x="129" y="510"/>
                  </a:lnTo>
                  <a:lnTo>
                    <a:pt x="147" y="365"/>
                  </a:lnTo>
                  <a:lnTo>
                    <a:pt x="137" y="339"/>
                  </a:lnTo>
                  <a:cubicBezTo>
                    <a:pt x="135" y="336"/>
                    <a:pt x="137" y="331"/>
                    <a:pt x="140" y="328"/>
                  </a:cubicBezTo>
                  <a:lnTo>
                    <a:pt x="145" y="325"/>
                  </a:lnTo>
                  <a:lnTo>
                    <a:pt x="112" y="325"/>
                  </a:lnTo>
                  <a:cubicBezTo>
                    <a:pt x="50" y="325"/>
                    <a:pt x="0" y="376"/>
                    <a:pt x="0" y="438"/>
                  </a:cubicBezTo>
                  <a:lnTo>
                    <a:pt x="0" y="600"/>
                  </a:lnTo>
                  <a:lnTo>
                    <a:pt x="66" y="600"/>
                  </a:lnTo>
                  <a:lnTo>
                    <a:pt x="66" y="432"/>
                  </a:lnTo>
                  <a:lnTo>
                    <a:pt x="89" y="432"/>
                  </a:lnTo>
                  <a:lnTo>
                    <a:pt x="89" y="600"/>
                  </a:lnTo>
                  <a:lnTo>
                    <a:pt x="230" y="600"/>
                  </a:lnTo>
                  <a:lnTo>
                    <a:pt x="230" y="432"/>
                  </a:lnTo>
                  <a:lnTo>
                    <a:pt x="253" y="432"/>
                  </a:lnTo>
                  <a:lnTo>
                    <a:pt x="253" y="600"/>
                  </a:lnTo>
                  <a:lnTo>
                    <a:pt x="321" y="600"/>
                  </a:lnTo>
                  <a:lnTo>
                    <a:pt x="321" y="438"/>
                  </a:lnTo>
                  <a:cubicBezTo>
                    <a:pt x="321" y="376"/>
                    <a:pt x="271" y="325"/>
                    <a:pt x="208" y="32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34" name="TextBox 148"/>
            <p:cNvSpPr txBox="1"/>
            <p:nvPr>
              <p:custDataLst>
                <p:tags r:id="rId6"/>
              </p:custDataLst>
            </p:nvPr>
          </p:nvSpPr>
          <p:spPr>
            <a:xfrm>
              <a:off x="5623682" y="1595318"/>
              <a:ext cx="2556986" cy="331946"/>
            </a:xfrm>
            <a:prstGeom prst="rect">
              <a:avLst/>
            </a:prstGeom>
            <a:noFill/>
          </p:spPr>
          <p:txBody>
            <a:bodyPr wrap="square" lIns="162544" tIns="0" rIns="162544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+mn-lt"/>
                </a:rPr>
                <a:t>了解</a:t>
              </a: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+mn-ea"/>
                </a:rPr>
                <a:t>有机磷除草剂种类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grpSp>
        <p:nvGrpSpPr>
          <p:cNvPr id="3" name="组合 2"/>
          <p:cNvGrpSpPr/>
          <p:nvPr>
            <p:custDataLst>
              <p:tags r:id="rId7"/>
            </p:custDataLst>
          </p:nvPr>
        </p:nvGrpSpPr>
        <p:grpSpPr>
          <a:xfrm>
            <a:off x="5494655" y="3326463"/>
            <a:ext cx="5837556" cy="799132"/>
            <a:chOff x="4970854" y="2494785"/>
            <a:chExt cx="4229488" cy="599448"/>
          </a:xfrm>
        </p:grpSpPr>
        <p:sp>
          <p:nvSpPr>
            <p:cNvPr id="35" name="椭圆 34"/>
            <p:cNvSpPr/>
            <p:nvPr>
              <p:custDataLst>
                <p:tags r:id="rId8"/>
              </p:custDataLst>
            </p:nvPr>
          </p:nvSpPr>
          <p:spPr>
            <a:xfrm>
              <a:off x="4970854" y="2494785"/>
              <a:ext cx="599448" cy="599448"/>
            </a:xfrm>
            <a:prstGeom prst="ellipse">
              <a:avLst/>
            </a:prstGeom>
            <a:solidFill>
              <a:srgbClr val="FFC000"/>
            </a:solidFill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40" name="Freeform 17"/>
            <p:cNvSpPr/>
            <p:nvPr>
              <p:custDataLst>
                <p:tags r:id="rId9"/>
              </p:custDataLst>
            </p:nvPr>
          </p:nvSpPr>
          <p:spPr bwMode="auto">
            <a:xfrm>
              <a:off x="5110341" y="2623155"/>
              <a:ext cx="289614" cy="309707"/>
            </a:xfrm>
            <a:custGeom>
              <a:avLst/>
              <a:gdLst>
                <a:gd name="T0" fmla="*/ 224 w 593"/>
                <a:gd name="T1" fmla="*/ 394 h 633"/>
                <a:gd name="T2" fmla="*/ 213 w 593"/>
                <a:gd name="T3" fmla="*/ 358 h 633"/>
                <a:gd name="T4" fmla="*/ 259 w 593"/>
                <a:gd name="T5" fmla="*/ 173 h 633"/>
                <a:gd name="T6" fmla="*/ 307 w 593"/>
                <a:gd name="T7" fmla="*/ 323 h 633"/>
                <a:gd name="T8" fmla="*/ 367 w 593"/>
                <a:gd name="T9" fmla="*/ 149 h 633"/>
                <a:gd name="T10" fmla="*/ 234 w 593"/>
                <a:gd name="T11" fmla="*/ 296 h 633"/>
                <a:gd name="T12" fmla="*/ 223 w 593"/>
                <a:gd name="T13" fmla="*/ 315 h 633"/>
                <a:gd name="T14" fmla="*/ 304 w 593"/>
                <a:gd name="T15" fmla="*/ 363 h 633"/>
                <a:gd name="T16" fmla="*/ 391 w 593"/>
                <a:gd name="T17" fmla="*/ 127 h 633"/>
                <a:gd name="T18" fmla="*/ 395 w 593"/>
                <a:gd name="T19" fmla="*/ 81 h 633"/>
                <a:gd name="T20" fmla="*/ 391 w 593"/>
                <a:gd name="T21" fmla="*/ 127 h 633"/>
                <a:gd name="T22" fmla="*/ 463 w 593"/>
                <a:gd name="T23" fmla="*/ 149 h 633"/>
                <a:gd name="T24" fmla="*/ 417 w 593"/>
                <a:gd name="T25" fmla="*/ 154 h 633"/>
                <a:gd name="T26" fmla="*/ 338 w 593"/>
                <a:gd name="T27" fmla="*/ 107 h 633"/>
                <a:gd name="T28" fmla="*/ 319 w 593"/>
                <a:gd name="T29" fmla="*/ 65 h 633"/>
                <a:gd name="T30" fmla="*/ 338 w 593"/>
                <a:gd name="T31" fmla="*/ 107 h 633"/>
                <a:gd name="T32" fmla="*/ 261 w 593"/>
                <a:gd name="T33" fmla="*/ 79 h 633"/>
                <a:gd name="T34" fmla="*/ 266 w 593"/>
                <a:gd name="T35" fmla="*/ 125 h 633"/>
                <a:gd name="T36" fmla="*/ 435 w 593"/>
                <a:gd name="T37" fmla="*/ 226 h 633"/>
                <a:gd name="T38" fmla="*/ 477 w 593"/>
                <a:gd name="T39" fmla="*/ 207 h 633"/>
                <a:gd name="T40" fmla="*/ 435 w 593"/>
                <a:gd name="T41" fmla="*/ 226 h 633"/>
                <a:gd name="T42" fmla="*/ 218 w 593"/>
                <a:gd name="T43" fmla="*/ 324 h 633"/>
                <a:gd name="T44" fmla="*/ 206 w 593"/>
                <a:gd name="T45" fmla="*/ 344 h 633"/>
                <a:gd name="T46" fmla="*/ 288 w 593"/>
                <a:gd name="T47" fmla="*/ 391 h 633"/>
                <a:gd name="T48" fmla="*/ 216 w 593"/>
                <a:gd name="T49" fmla="*/ 633 h 633"/>
                <a:gd name="T50" fmla="*/ 231 w 593"/>
                <a:gd name="T51" fmla="*/ 37 h 633"/>
                <a:gd name="T52" fmla="*/ 564 w 593"/>
                <a:gd name="T53" fmla="*/ 180 h 633"/>
                <a:gd name="T54" fmla="*/ 569 w 593"/>
                <a:gd name="T55" fmla="*/ 276 h 633"/>
                <a:gd name="T56" fmla="*/ 586 w 593"/>
                <a:gd name="T57" fmla="*/ 396 h 633"/>
                <a:gd name="T58" fmla="*/ 565 w 593"/>
                <a:gd name="T59" fmla="*/ 498 h 633"/>
                <a:gd name="T60" fmla="*/ 442 w 593"/>
                <a:gd name="T61" fmla="*/ 526 h 633"/>
                <a:gd name="T62" fmla="*/ 216 w 593"/>
                <a:gd name="T63" fmla="*/ 633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93" h="633">
                  <a:moveTo>
                    <a:pt x="213" y="358"/>
                  </a:moveTo>
                  <a:cubicBezTo>
                    <a:pt x="207" y="371"/>
                    <a:pt x="212" y="387"/>
                    <a:pt x="224" y="394"/>
                  </a:cubicBezTo>
                  <a:cubicBezTo>
                    <a:pt x="235" y="400"/>
                    <a:pt x="248" y="398"/>
                    <a:pt x="257" y="391"/>
                  </a:cubicBezTo>
                  <a:lnTo>
                    <a:pt x="213" y="358"/>
                  </a:lnTo>
                  <a:close/>
                  <a:moveTo>
                    <a:pt x="367" y="149"/>
                  </a:moveTo>
                  <a:cubicBezTo>
                    <a:pt x="328" y="126"/>
                    <a:pt x="279" y="137"/>
                    <a:pt x="259" y="173"/>
                  </a:cubicBezTo>
                  <a:cubicBezTo>
                    <a:pt x="238" y="210"/>
                    <a:pt x="265" y="250"/>
                    <a:pt x="246" y="288"/>
                  </a:cubicBezTo>
                  <a:lnTo>
                    <a:pt x="307" y="323"/>
                  </a:lnTo>
                  <a:cubicBezTo>
                    <a:pt x="330" y="288"/>
                    <a:pt x="380" y="291"/>
                    <a:pt x="401" y="255"/>
                  </a:cubicBezTo>
                  <a:cubicBezTo>
                    <a:pt x="421" y="219"/>
                    <a:pt x="406" y="172"/>
                    <a:pt x="367" y="149"/>
                  </a:cubicBezTo>
                  <a:close/>
                  <a:moveTo>
                    <a:pt x="301" y="346"/>
                  </a:moveTo>
                  <a:lnTo>
                    <a:pt x="234" y="296"/>
                  </a:lnTo>
                  <a:cubicBezTo>
                    <a:pt x="229" y="292"/>
                    <a:pt x="223" y="293"/>
                    <a:pt x="219" y="299"/>
                  </a:cubicBezTo>
                  <a:cubicBezTo>
                    <a:pt x="216" y="304"/>
                    <a:pt x="218" y="312"/>
                    <a:pt x="223" y="315"/>
                  </a:cubicBezTo>
                  <a:lnTo>
                    <a:pt x="289" y="366"/>
                  </a:lnTo>
                  <a:cubicBezTo>
                    <a:pt x="295" y="370"/>
                    <a:pt x="301" y="368"/>
                    <a:pt x="304" y="363"/>
                  </a:cubicBezTo>
                  <a:cubicBezTo>
                    <a:pt x="307" y="357"/>
                    <a:pt x="306" y="350"/>
                    <a:pt x="301" y="346"/>
                  </a:cubicBezTo>
                  <a:close/>
                  <a:moveTo>
                    <a:pt x="391" y="127"/>
                  </a:moveTo>
                  <a:lnTo>
                    <a:pt x="412" y="90"/>
                  </a:lnTo>
                  <a:lnTo>
                    <a:pt x="395" y="81"/>
                  </a:lnTo>
                  <a:lnTo>
                    <a:pt x="374" y="117"/>
                  </a:lnTo>
                  <a:lnTo>
                    <a:pt x="391" y="127"/>
                  </a:lnTo>
                  <a:close/>
                  <a:moveTo>
                    <a:pt x="426" y="170"/>
                  </a:moveTo>
                  <a:lnTo>
                    <a:pt x="463" y="149"/>
                  </a:lnTo>
                  <a:lnTo>
                    <a:pt x="453" y="133"/>
                  </a:lnTo>
                  <a:lnTo>
                    <a:pt x="417" y="154"/>
                  </a:lnTo>
                  <a:lnTo>
                    <a:pt x="426" y="170"/>
                  </a:lnTo>
                  <a:close/>
                  <a:moveTo>
                    <a:pt x="338" y="107"/>
                  </a:moveTo>
                  <a:lnTo>
                    <a:pt x="338" y="65"/>
                  </a:lnTo>
                  <a:lnTo>
                    <a:pt x="319" y="65"/>
                  </a:lnTo>
                  <a:lnTo>
                    <a:pt x="319" y="107"/>
                  </a:lnTo>
                  <a:lnTo>
                    <a:pt x="338" y="107"/>
                  </a:lnTo>
                  <a:close/>
                  <a:moveTo>
                    <a:pt x="282" y="116"/>
                  </a:moveTo>
                  <a:lnTo>
                    <a:pt x="261" y="79"/>
                  </a:lnTo>
                  <a:lnTo>
                    <a:pt x="245" y="89"/>
                  </a:lnTo>
                  <a:lnTo>
                    <a:pt x="266" y="125"/>
                  </a:lnTo>
                  <a:lnTo>
                    <a:pt x="282" y="116"/>
                  </a:lnTo>
                  <a:close/>
                  <a:moveTo>
                    <a:pt x="435" y="226"/>
                  </a:moveTo>
                  <a:lnTo>
                    <a:pt x="477" y="226"/>
                  </a:lnTo>
                  <a:lnTo>
                    <a:pt x="477" y="207"/>
                  </a:lnTo>
                  <a:lnTo>
                    <a:pt x="436" y="207"/>
                  </a:lnTo>
                  <a:lnTo>
                    <a:pt x="435" y="226"/>
                  </a:lnTo>
                  <a:close/>
                  <a:moveTo>
                    <a:pt x="284" y="375"/>
                  </a:moveTo>
                  <a:lnTo>
                    <a:pt x="218" y="324"/>
                  </a:lnTo>
                  <a:cubicBezTo>
                    <a:pt x="213" y="320"/>
                    <a:pt x="206" y="322"/>
                    <a:pt x="203" y="327"/>
                  </a:cubicBezTo>
                  <a:cubicBezTo>
                    <a:pt x="200" y="333"/>
                    <a:pt x="201" y="340"/>
                    <a:pt x="206" y="344"/>
                  </a:cubicBezTo>
                  <a:lnTo>
                    <a:pt x="273" y="394"/>
                  </a:lnTo>
                  <a:cubicBezTo>
                    <a:pt x="278" y="398"/>
                    <a:pt x="285" y="397"/>
                    <a:pt x="288" y="391"/>
                  </a:cubicBezTo>
                  <a:cubicBezTo>
                    <a:pt x="291" y="386"/>
                    <a:pt x="289" y="378"/>
                    <a:pt x="284" y="375"/>
                  </a:cubicBezTo>
                  <a:close/>
                  <a:moveTo>
                    <a:pt x="216" y="633"/>
                  </a:moveTo>
                  <a:cubicBezTo>
                    <a:pt x="223" y="583"/>
                    <a:pt x="223" y="530"/>
                    <a:pt x="210" y="483"/>
                  </a:cubicBezTo>
                  <a:cubicBezTo>
                    <a:pt x="0" y="365"/>
                    <a:pt x="55" y="92"/>
                    <a:pt x="231" y="37"/>
                  </a:cubicBezTo>
                  <a:cubicBezTo>
                    <a:pt x="324" y="0"/>
                    <a:pt x="450" y="22"/>
                    <a:pt x="533" y="105"/>
                  </a:cubicBezTo>
                  <a:cubicBezTo>
                    <a:pt x="593" y="165"/>
                    <a:pt x="564" y="180"/>
                    <a:pt x="564" y="180"/>
                  </a:cubicBezTo>
                  <a:lnTo>
                    <a:pt x="551" y="187"/>
                  </a:lnTo>
                  <a:cubicBezTo>
                    <a:pt x="558" y="216"/>
                    <a:pt x="571" y="268"/>
                    <a:pt x="569" y="276"/>
                  </a:cubicBezTo>
                  <a:cubicBezTo>
                    <a:pt x="567" y="285"/>
                    <a:pt x="556" y="295"/>
                    <a:pt x="556" y="295"/>
                  </a:cubicBezTo>
                  <a:lnTo>
                    <a:pt x="586" y="396"/>
                  </a:lnTo>
                  <a:lnTo>
                    <a:pt x="559" y="407"/>
                  </a:lnTo>
                  <a:cubicBezTo>
                    <a:pt x="565" y="439"/>
                    <a:pt x="568" y="466"/>
                    <a:pt x="565" y="498"/>
                  </a:cubicBezTo>
                  <a:cubicBezTo>
                    <a:pt x="565" y="503"/>
                    <a:pt x="547" y="519"/>
                    <a:pt x="532" y="520"/>
                  </a:cubicBezTo>
                  <a:lnTo>
                    <a:pt x="442" y="526"/>
                  </a:lnTo>
                  <a:lnTo>
                    <a:pt x="448" y="633"/>
                  </a:lnTo>
                  <a:lnTo>
                    <a:pt x="216" y="63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42" name="TextBox 148"/>
            <p:cNvSpPr txBox="1"/>
            <p:nvPr>
              <p:custDataLst>
                <p:tags r:id="rId10"/>
              </p:custDataLst>
            </p:nvPr>
          </p:nvSpPr>
          <p:spPr>
            <a:xfrm>
              <a:off x="5601620" y="2622191"/>
              <a:ext cx="3598722" cy="332001"/>
            </a:xfrm>
            <a:prstGeom prst="rect">
              <a:avLst/>
            </a:prstGeom>
            <a:noFill/>
          </p:spPr>
          <p:txBody>
            <a:bodyPr wrap="square" lIns="162544" tIns="0" rIns="162544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+mn-lt"/>
                </a:rPr>
                <a:t>了解</a:t>
              </a: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+mn-ea"/>
                </a:rPr>
                <a:t>有机磷除草剂</a:t>
              </a: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+mn-lt"/>
                </a:rPr>
                <a:t>致病性及其危害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>
            <p:custDataLst>
              <p:tags r:id="rId11"/>
            </p:custDataLst>
          </p:nvPr>
        </p:nvGrpSpPr>
        <p:grpSpPr>
          <a:xfrm>
            <a:off x="5518639" y="4610502"/>
            <a:ext cx="5414010" cy="799265"/>
            <a:chOff x="4988609" y="3457874"/>
            <a:chExt cx="4060507" cy="599448"/>
          </a:xfrm>
        </p:grpSpPr>
        <p:sp>
          <p:nvSpPr>
            <p:cNvPr id="37" name="椭圆 36"/>
            <p:cNvSpPr/>
            <p:nvPr>
              <p:custDataLst>
                <p:tags r:id="rId12"/>
              </p:custDataLst>
            </p:nvPr>
          </p:nvSpPr>
          <p:spPr>
            <a:xfrm>
              <a:off x="4988609" y="3457874"/>
              <a:ext cx="599448" cy="599448"/>
            </a:xfrm>
            <a:prstGeom prst="ellipse">
              <a:avLst/>
            </a:prstGeom>
            <a:solidFill>
              <a:srgbClr val="323F4F"/>
            </a:solidFill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41" name="Freeform 19"/>
            <p:cNvSpPr/>
            <p:nvPr>
              <p:custDataLst>
                <p:tags r:id="rId13"/>
              </p:custDataLst>
            </p:nvPr>
          </p:nvSpPr>
          <p:spPr bwMode="auto">
            <a:xfrm>
              <a:off x="5140570" y="3617672"/>
              <a:ext cx="295526" cy="279852"/>
            </a:xfrm>
            <a:custGeom>
              <a:avLst/>
              <a:gdLst>
                <a:gd name="T0" fmla="*/ 522 w 638"/>
                <a:gd name="T1" fmla="*/ 59 h 603"/>
                <a:gd name="T2" fmla="*/ 520 w 638"/>
                <a:gd name="T3" fmla="*/ 186 h 603"/>
                <a:gd name="T4" fmla="*/ 301 w 638"/>
                <a:gd name="T5" fmla="*/ 186 h 603"/>
                <a:gd name="T6" fmla="*/ 299 w 638"/>
                <a:gd name="T7" fmla="*/ 129 h 603"/>
                <a:gd name="T8" fmla="*/ 299 w 638"/>
                <a:gd name="T9" fmla="*/ 119 h 603"/>
                <a:gd name="T10" fmla="*/ 301 w 638"/>
                <a:gd name="T11" fmla="*/ 54 h 603"/>
                <a:gd name="T12" fmla="*/ 305 w 638"/>
                <a:gd name="T13" fmla="*/ 27 h 603"/>
                <a:gd name="T14" fmla="*/ 273 w 638"/>
                <a:gd name="T15" fmla="*/ 59 h 603"/>
                <a:gd name="T16" fmla="*/ 263 w 638"/>
                <a:gd name="T17" fmla="*/ 113 h 603"/>
                <a:gd name="T18" fmla="*/ 111 w 638"/>
                <a:gd name="T19" fmla="*/ 94 h 603"/>
                <a:gd name="T20" fmla="*/ 112 w 638"/>
                <a:gd name="T21" fmla="*/ 207 h 603"/>
                <a:gd name="T22" fmla="*/ 117 w 638"/>
                <a:gd name="T23" fmla="*/ 207 h 603"/>
                <a:gd name="T24" fmla="*/ 148 w 638"/>
                <a:gd name="T25" fmla="*/ 339 h 603"/>
                <a:gd name="T26" fmla="*/ 155 w 638"/>
                <a:gd name="T27" fmla="*/ 339 h 603"/>
                <a:gd name="T28" fmla="*/ 185 w 638"/>
                <a:gd name="T29" fmla="*/ 223 h 603"/>
                <a:gd name="T30" fmla="*/ 185 w 638"/>
                <a:gd name="T31" fmla="*/ 127 h 603"/>
                <a:gd name="T32" fmla="*/ 263 w 638"/>
                <a:gd name="T33" fmla="*/ 136 h 603"/>
                <a:gd name="T34" fmla="*/ 282 w 638"/>
                <a:gd name="T35" fmla="*/ 204 h 603"/>
                <a:gd name="T36" fmla="*/ 305 w 638"/>
                <a:gd name="T37" fmla="*/ 214 h 603"/>
                <a:gd name="T38" fmla="*/ 539 w 638"/>
                <a:gd name="T39" fmla="*/ 204 h 603"/>
                <a:gd name="T40" fmla="*/ 539 w 638"/>
                <a:gd name="T41" fmla="*/ 36 h 603"/>
                <a:gd name="T42" fmla="*/ 520 w 638"/>
                <a:gd name="T43" fmla="*/ 221 h 603"/>
                <a:gd name="T44" fmla="*/ 523 w 638"/>
                <a:gd name="T45" fmla="*/ 341 h 603"/>
                <a:gd name="T46" fmla="*/ 367 w 638"/>
                <a:gd name="T47" fmla="*/ 249 h 603"/>
                <a:gd name="T48" fmla="*/ 334 w 638"/>
                <a:gd name="T49" fmla="*/ 249 h 603"/>
                <a:gd name="T50" fmla="*/ 520 w 638"/>
                <a:gd name="T51" fmla="*/ 221 h 603"/>
                <a:gd name="T52" fmla="*/ 158 w 638"/>
                <a:gd name="T53" fmla="*/ 438 h 603"/>
                <a:gd name="T54" fmla="*/ 113 w 638"/>
                <a:gd name="T55" fmla="*/ 373 h 603"/>
                <a:gd name="T56" fmla="*/ 361 w 638"/>
                <a:gd name="T57" fmla="*/ 438 h 603"/>
                <a:gd name="T58" fmla="*/ 316 w 638"/>
                <a:gd name="T59" fmla="*/ 373 h 603"/>
                <a:gd name="T60" fmla="*/ 567 w 638"/>
                <a:gd name="T61" fmla="*/ 438 h 603"/>
                <a:gd name="T62" fmla="*/ 522 w 638"/>
                <a:gd name="T63" fmla="*/ 373 h 603"/>
                <a:gd name="T64" fmla="*/ 200 w 638"/>
                <a:gd name="T65" fmla="*/ 487 h 603"/>
                <a:gd name="T66" fmla="*/ 221 w 638"/>
                <a:gd name="T67" fmla="*/ 527 h 603"/>
                <a:gd name="T68" fmla="*/ 265 w 638"/>
                <a:gd name="T69" fmla="*/ 448 h 603"/>
                <a:gd name="T70" fmla="*/ 403 w 638"/>
                <a:gd name="T71" fmla="*/ 527 h 603"/>
                <a:gd name="T72" fmla="*/ 433 w 638"/>
                <a:gd name="T73" fmla="*/ 527 h 603"/>
                <a:gd name="T74" fmla="*/ 570 w 638"/>
                <a:gd name="T75" fmla="*/ 448 h 603"/>
                <a:gd name="T76" fmla="*/ 614 w 638"/>
                <a:gd name="T77" fmla="*/ 527 h 603"/>
                <a:gd name="T78" fmla="*/ 638 w 638"/>
                <a:gd name="T79" fmla="*/ 549 h 603"/>
                <a:gd name="T80" fmla="*/ 608 w 638"/>
                <a:gd name="T81" fmla="*/ 549 h 603"/>
                <a:gd name="T82" fmla="*/ 433 w 638"/>
                <a:gd name="T83" fmla="*/ 549 h 603"/>
                <a:gd name="T84" fmla="*/ 403 w 638"/>
                <a:gd name="T85" fmla="*/ 549 h 603"/>
                <a:gd name="T86" fmla="*/ 227 w 638"/>
                <a:gd name="T87" fmla="*/ 549 h 603"/>
                <a:gd name="T88" fmla="*/ 200 w 638"/>
                <a:gd name="T89" fmla="*/ 549 h 603"/>
                <a:gd name="T90" fmla="*/ 24 w 638"/>
                <a:gd name="T91" fmla="*/ 549 h 603"/>
                <a:gd name="T92" fmla="*/ 24 w 638"/>
                <a:gd name="T93" fmla="*/ 527 h 603"/>
                <a:gd name="T94" fmla="*/ 152 w 638"/>
                <a:gd name="T95" fmla="*/ 0 h 603"/>
                <a:gd name="T96" fmla="*/ 108 w 638"/>
                <a:gd name="T97" fmla="*/ 44 h 6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38" h="603">
                  <a:moveTo>
                    <a:pt x="516" y="53"/>
                  </a:moveTo>
                  <a:cubicBezTo>
                    <a:pt x="517" y="53"/>
                    <a:pt x="519" y="53"/>
                    <a:pt x="520" y="54"/>
                  </a:cubicBezTo>
                  <a:cubicBezTo>
                    <a:pt x="522" y="56"/>
                    <a:pt x="522" y="57"/>
                    <a:pt x="522" y="59"/>
                  </a:cubicBezTo>
                  <a:lnTo>
                    <a:pt x="522" y="181"/>
                  </a:lnTo>
                  <a:cubicBezTo>
                    <a:pt x="522" y="183"/>
                    <a:pt x="522" y="185"/>
                    <a:pt x="520" y="186"/>
                  </a:cubicBezTo>
                  <a:lnTo>
                    <a:pt x="520" y="186"/>
                  </a:lnTo>
                  <a:cubicBezTo>
                    <a:pt x="519" y="187"/>
                    <a:pt x="517" y="188"/>
                    <a:pt x="516" y="188"/>
                  </a:cubicBezTo>
                  <a:lnTo>
                    <a:pt x="305" y="188"/>
                  </a:lnTo>
                  <a:cubicBezTo>
                    <a:pt x="303" y="188"/>
                    <a:pt x="302" y="187"/>
                    <a:pt x="301" y="186"/>
                  </a:cubicBezTo>
                  <a:lnTo>
                    <a:pt x="300" y="186"/>
                  </a:lnTo>
                  <a:cubicBezTo>
                    <a:pt x="299" y="185"/>
                    <a:pt x="299" y="183"/>
                    <a:pt x="299" y="181"/>
                  </a:cubicBezTo>
                  <a:lnTo>
                    <a:pt x="299" y="129"/>
                  </a:lnTo>
                  <a:lnTo>
                    <a:pt x="403" y="107"/>
                  </a:lnTo>
                  <a:lnTo>
                    <a:pt x="403" y="105"/>
                  </a:lnTo>
                  <a:lnTo>
                    <a:pt x="299" y="119"/>
                  </a:lnTo>
                  <a:lnTo>
                    <a:pt x="299" y="59"/>
                  </a:lnTo>
                  <a:cubicBezTo>
                    <a:pt x="299" y="57"/>
                    <a:pt x="299" y="56"/>
                    <a:pt x="300" y="54"/>
                  </a:cubicBezTo>
                  <a:lnTo>
                    <a:pt x="301" y="54"/>
                  </a:lnTo>
                  <a:cubicBezTo>
                    <a:pt x="302" y="53"/>
                    <a:pt x="303" y="53"/>
                    <a:pt x="305" y="53"/>
                  </a:cubicBezTo>
                  <a:lnTo>
                    <a:pt x="516" y="53"/>
                  </a:lnTo>
                  <a:close/>
                  <a:moveTo>
                    <a:pt x="305" y="27"/>
                  </a:moveTo>
                  <a:cubicBezTo>
                    <a:pt x="296" y="27"/>
                    <a:pt x="288" y="30"/>
                    <a:pt x="282" y="36"/>
                  </a:cubicBezTo>
                  <a:lnTo>
                    <a:pt x="282" y="36"/>
                  </a:lnTo>
                  <a:cubicBezTo>
                    <a:pt x="276" y="42"/>
                    <a:pt x="273" y="50"/>
                    <a:pt x="273" y="59"/>
                  </a:cubicBezTo>
                  <a:lnTo>
                    <a:pt x="273" y="122"/>
                  </a:lnTo>
                  <a:lnTo>
                    <a:pt x="263" y="124"/>
                  </a:lnTo>
                  <a:lnTo>
                    <a:pt x="263" y="113"/>
                  </a:lnTo>
                  <a:lnTo>
                    <a:pt x="217" y="113"/>
                  </a:lnTo>
                  <a:lnTo>
                    <a:pt x="185" y="94"/>
                  </a:lnTo>
                  <a:lnTo>
                    <a:pt x="111" y="94"/>
                  </a:lnTo>
                  <a:cubicBezTo>
                    <a:pt x="96" y="94"/>
                    <a:pt x="84" y="106"/>
                    <a:pt x="84" y="121"/>
                  </a:cubicBezTo>
                  <a:lnTo>
                    <a:pt x="84" y="207"/>
                  </a:lnTo>
                  <a:lnTo>
                    <a:pt x="112" y="207"/>
                  </a:lnTo>
                  <a:lnTo>
                    <a:pt x="112" y="144"/>
                  </a:lnTo>
                  <a:lnTo>
                    <a:pt x="117" y="144"/>
                  </a:lnTo>
                  <a:lnTo>
                    <a:pt x="117" y="207"/>
                  </a:lnTo>
                  <a:lnTo>
                    <a:pt x="117" y="223"/>
                  </a:lnTo>
                  <a:lnTo>
                    <a:pt x="117" y="339"/>
                  </a:lnTo>
                  <a:lnTo>
                    <a:pt x="148" y="339"/>
                  </a:lnTo>
                  <a:lnTo>
                    <a:pt x="148" y="243"/>
                  </a:lnTo>
                  <a:lnTo>
                    <a:pt x="155" y="243"/>
                  </a:lnTo>
                  <a:lnTo>
                    <a:pt x="155" y="339"/>
                  </a:lnTo>
                  <a:lnTo>
                    <a:pt x="185" y="339"/>
                  </a:lnTo>
                  <a:lnTo>
                    <a:pt x="185" y="322"/>
                  </a:lnTo>
                  <a:lnTo>
                    <a:pt x="185" y="223"/>
                  </a:lnTo>
                  <a:lnTo>
                    <a:pt x="185" y="207"/>
                  </a:lnTo>
                  <a:lnTo>
                    <a:pt x="185" y="144"/>
                  </a:lnTo>
                  <a:lnTo>
                    <a:pt x="185" y="127"/>
                  </a:lnTo>
                  <a:lnTo>
                    <a:pt x="217" y="144"/>
                  </a:lnTo>
                  <a:lnTo>
                    <a:pt x="263" y="144"/>
                  </a:lnTo>
                  <a:lnTo>
                    <a:pt x="263" y="136"/>
                  </a:lnTo>
                  <a:lnTo>
                    <a:pt x="273" y="134"/>
                  </a:lnTo>
                  <a:lnTo>
                    <a:pt x="273" y="181"/>
                  </a:lnTo>
                  <a:cubicBezTo>
                    <a:pt x="273" y="190"/>
                    <a:pt x="276" y="198"/>
                    <a:pt x="282" y="204"/>
                  </a:cubicBezTo>
                  <a:lnTo>
                    <a:pt x="282" y="204"/>
                  </a:lnTo>
                  <a:lnTo>
                    <a:pt x="282" y="204"/>
                  </a:lnTo>
                  <a:cubicBezTo>
                    <a:pt x="288" y="210"/>
                    <a:pt x="296" y="214"/>
                    <a:pt x="305" y="214"/>
                  </a:cubicBezTo>
                  <a:lnTo>
                    <a:pt x="516" y="214"/>
                  </a:lnTo>
                  <a:cubicBezTo>
                    <a:pt x="525" y="214"/>
                    <a:pt x="533" y="210"/>
                    <a:pt x="539" y="204"/>
                  </a:cubicBezTo>
                  <a:lnTo>
                    <a:pt x="539" y="204"/>
                  </a:lnTo>
                  <a:cubicBezTo>
                    <a:pt x="545" y="198"/>
                    <a:pt x="548" y="190"/>
                    <a:pt x="548" y="181"/>
                  </a:cubicBezTo>
                  <a:lnTo>
                    <a:pt x="548" y="59"/>
                  </a:lnTo>
                  <a:cubicBezTo>
                    <a:pt x="548" y="50"/>
                    <a:pt x="545" y="42"/>
                    <a:pt x="539" y="36"/>
                  </a:cubicBezTo>
                  <a:cubicBezTo>
                    <a:pt x="533" y="30"/>
                    <a:pt x="525" y="27"/>
                    <a:pt x="516" y="27"/>
                  </a:cubicBezTo>
                  <a:lnTo>
                    <a:pt x="305" y="27"/>
                  </a:lnTo>
                  <a:close/>
                  <a:moveTo>
                    <a:pt x="520" y="221"/>
                  </a:moveTo>
                  <a:lnTo>
                    <a:pt x="520" y="249"/>
                  </a:lnTo>
                  <a:lnTo>
                    <a:pt x="497" y="249"/>
                  </a:lnTo>
                  <a:lnTo>
                    <a:pt x="523" y="341"/>
                  </a:lnTo>
                  <a:lnTo>
                    <a:pt x="490" y="341"/>
                  </a:lnTo>
                  <a:lnTo>
                    <a:pt x="464" y="249"/>
                  </a:lnTo>
                  <a:lnTo>
                    <a:pt x="367" y="249"/>
                  </a:lnTo>
                  <a:lnTo>
                    <a:pt x="341" y="341"/>
                  </a:lnTo>
                  <a:lnTo>
                    <a:pt x="308" y="341"/>
                  </a:lnTo>
                  <a:lnTo>
                    <a:pt x="334" y="249"/>
                  </a:lnTo>
                  <a:lnTo>
                    <a:pt x="306" y="249"/>
                  </a:lnTo>
                  <a:lnTo>
                    <a:pt x="306" y="221"/>
                  </a:lnTo>
                  <a:lnTo>
                    <a:pt x="520" y="221"/>
                  </a:lnTo>
                  <a:close/>
                  <a:moveTo>
                    <a:pt x="113" y="373"/>
                  </a:moveTo>
                  <a:cubicBezTo>
                    <a:pt x="139" y="373"/>
                    <a:pt x="161" y="394"/>
                    <a:pt x="161" y="421"/>
                  </a:cubicBezTo>
                  <a:cubicBezTo>
                    <a:pt x="161" y="427"/>
                    <a:pt x="160" y="433"/>
                    <a:pt x="158" y="438"/>
                  </a:cubicBezTo>
                  <a:lnTo>
                    <a:pt x="68" y="438"/>
                  </a:lnTo>
                  <a:cubicBezTo>
                    <a:pt x="66" y="433"/>
                    <a:pt x="65" y="427"/>
                    <a:pt x="65" y="421"/>
                  </a:cubicBezTo>
                  <a:cubicBezTo>
                    <a:pt x="65" y="394"/>
                    <a:pt x="86" y="373"/>
                    <a:pt x="113" y="373"/>
                  </a:cubicBezTo>
                  <a:close/>
                  <a:moveTo>
                    <a:pt x="316" y="373"/>
                  </a:moveTo>
                  <a:cubicBezTo>
                    <a:pt x="342" y="373"/>
                    <a:pt x="364" y="394"/>
                    <a:pt x="364" y="421"/>
                  </a:cubicBezTo>
                  <a:cubicBezTo>
                    <a:pt x="364" y="427"/>
                    <a:pt x="363" y="433"/>
                    <a:pt x="361" y="438"/>
                  </a:cubicBezTo>
                  <a:lnTo>
                    <a:pt x="271" y="438"/>
                  </a:lnTo>
                  <a:cubicBezTo>
                    <a:pt x="269" y="433"/>
                    <a:pt x="268" y="427"/>
                    <a:pt x="268" y="421"/>
                  </a:cubicBezTo>
                  <a:cubicBezTo>
                    <a:pt x="268" y="394"/>
                    <a:pt x="289" y="373"/>
                    <a:pt x="316" y="373"/>
                  </a:cubicBezTo>
                  <a:close/>
                  <a:moveTo>
                    <a:pt x="522" y="373"/>
                  </a:moveTo>
                  <a:cubicBezTo>
                    <a:pt x="548" y="373"/>
                    <a:pt x="570" y="394"/>
                    <a:pt x="570" y="421"/>
                  </a:cubicBezTo>
                  <a:cubicBezTo>
                    <a:pt x="570" y="427"/>
                    <a:pt x="569" y="433"/>
                    <a:pt x="567" y="438"/>
                  </a:cubicBezTo>
                  <a:lnTo>
                    <a:pt x="477" y="438"/>
                  </a:lnTo>
                  <a:cubicBezTo>
                    <a:pt x="475" y="433"/>
                    <a:pt x="474" y="427"/>
                    <a:pt x="474" y="421"/>
                  </a:cubicBezTo>
                  <a:cubicBezTo>
                    <a:pt x="474" y="394"/>
                    <a:pt x="495" y="373"/>
                    <a:pt x="522" y="373"/>
                  </a:cubicBezTo>
                  <a:close/>
                  <a:moveTo>
                    <a:pt x="62" y="448"/>
                  </a:moveTo>
                  <a:lnTo>
                    <a:pt x="161" y="448"/>
                  </a:lnTo>
                  <a:cubicBezTo>
                    <a:pt x="182" y="448"/>
                    <a:pt x="200" y="466"/>
                    <a:pt x="200" y="487"/>
                  </a:cubicBezTo>
                  <a:lnTo>
                    <a:pt x="200" y="527"/>
                  </a:lnTo>
                  <a:lnTo>
                    <a:pt x="203" y="527"/>
                  </a:lnTo>
                  <a:lnTo>
                    <a:pt x="221" y="527"/>
                  </a:lnTo>
                  <a:lnTo>
                    <a:pt x="227" y="527"/>
                  </a:lnTo>
                  <a:lnTo>
                    <a:pt x="227" y="487"/>
                  </a:lnTo>
                  <a:cubicBezTo>
                    <a:pt x="227" y="466"/>
                    <a:pt x="244" y="448"/>
                    <a:pt x="265" y="448"/>
                  </a:cubicBezTo>
                  <a:lnTo>
                    <a:pt x="364" y="448"/>
                  </a:lnTo>
                  <a:cubicBezTo>
                    <a:pt x="385" y="448"/>
                    <a:pt x="403" y="466"/>
                    <a:pt x="403" y="487"/>
                  </a:cubicBezTo>
                  <a:lnTo>
                    <a:pt x="403" y="527"/>
                  </a:lnTo>
                  <a:lnTo>
                    <a:pt x="409" y="527"/>
                  </a:lnTo>
                  <a:lnTo>
                    <a:pt x="424" y="527"/>
                  </a:lnTo>
                  <a:lnTo>
                    <a:pt x="433" y="527"/>
                  </a:lnTo>
                  <a:lnTo>
                    <a:pt x="433" y="487"/>
                  </a:lnTo>
                  <a:cubicBezTo>
                    <a:pt x="433" y="466"/>
                    <a:pt x="450" y="448"/>
                    <a:pt x="471" y="448"/>
                  </a:cubicBezTo>
                  <a:lnTo>
                    <a:pt x="570" y="448"/>
                  </a:lnTo>
                  <a:cubicBezTo>
                    <a:pt x="591" y="448"/>
                    <a:pt x="608" y="466"/>
                    <a:pt x="608" y="487"/>
                  </a:cubicBezTo>
                  <a:lnTo>
                    <a:pt x="608" y="527"/>
                  </a:lnTo>
                  <a:lnTo>
                    <a:pt x="614" y="527"/>
                  </a:lnTo>
                  <a:lnTo>
                    <a:pt x="630" y="527"/>
                  </a:lnTo>
                  <a:lnTo>
                    <a:pt x="638" y="527"/>
                  </a:lnTo>
                  <a:lnTo>
                    <a:pt x="638" y="549"/>
                  </a:lnTo>
                  <a:lnTo>
                    <a:pt x="630" y="549"/>
                  </a:lnTo>
                  <a:lnTo>
                    <a:pt x="614" y="549"/>
                  </a:lnTo>
                  <a:lnTo>
                    <a:pt x="608" y="549"/>
                  </a:lnTo>
                  <a:lnTo>
                    <a:pt x="608" y="603"/>
                  </a:lnTo>
                  <a:lnTo>
                    <a:pt x="433" y="603"/>
                  </a:lnTo>
                  <a:lnTo>
                    <a:pt x="433" y="549"/>
                  </a:lnTo>
                  <a:lnTo>
                    <a:pt x="424" y="549"/>
                  </a:lnTo>
                  <a:lnTo>
                    <a:pt x="409" y="549"/>
                  </a:lnTo>
                  <a:lnTo>
                    <a:pt x="403" y="549"/>
                  </a:lnTo>
                  <a:lnTo>
                    <a:pt x="403" y="603"/>
                  </a:lnTo>
                  <a:lnTo>
                    <a:pt x="227" y="603"/>
                  </a:lnTo>
                  <a:lnTo>
                    <a:pt x="227" y="549"/>
                  </a:lnTo>
                  <a:lnTo>
                    <a:pt x="221" y="549"/>
                  </a:lnTo>
                  <a:lnTo>
                    <a:pt x="203" y="549"/>
                  </a:lnTo>
                  <a:lnTo>
                    <a:pt x="200" y="549"/>
                  </a:lnTo>
                  <a:lnTo>
                    <a:pt x="200" y="603"/>
                  </a:lnTo>
                  <a:lnTo>
                    <a:pt x="24" y="603"/>
                  </a:lnTo>
                  <a:lnTo>
                    <a:pt x="24" y="549"/>
                  </a:lnTo>
                  <a:lnTo>
                    <a:pt x="0" y="549"/>
                  </a:lnTo>
                  <a:lnTo>
                    <a:pt x="0" y="527"/>
                  </a:lnTo>
                  <a:lnTo>
                    <a:pt x="24" y="527"/>
                  </a:lnTo>
                  <a:lnTo>
                    <a:pt x="24" y="487"/>
                  </a:lnTo>
                  <a:cubicBezTo>
                    <a:pt x="24" y="466"/>
                    <a:pt x="41" y="448"/>
                    <a:pt x="62" y="448"/>
                  </a:cubicBezTo>
                  <a:close/>
                  <a:moveTo>
                    <a:pt x="152" y="0"/>
                  </a:moveTo>
                  <a:cubicBezTo>
                    <a:pt x="176" y="0"/>
                    <a:pt x="196" y="20"/>
                    <a:pt x="196" y="44"/>
                  </a:cubicBezTo>
                  <a:cubicBezTo>
                    <a:pt x="196" y="69"/>
                    <a:pt x="176" y="88"/>
                    <a:pt x="152" y="88"/>
                  </a:cubicBezTo>
                  <a:cubicBezTo>
                    <a:pt x="127" y="88"/>
                    <a:pt x="108" y="69"/>
                    <a:pt x="108" y="44"/>
                  </a:cubicBezTo>
                  <a:cubicBezTo>
                    <a:pt x="108" y="20"/>
                    <a:pt x="127" y="0"/>
                    <a:pt x="15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45" name="TextBox 148"/>
            <p:cNvSpPr txBox="1"/>
            <p:nvPr>
              <p:custDataLst>
                <p:tags r:id="rId14"/>
              </p:custDataLst>
            </p:nvPr>
          </p:nvSpPr>
          <p:spPr>
            <a:xfrm>
              <a:off x="5623450" y="3598478"/>
              <a:ext cx="3425666" cy="331946"/>
            </a:xfrm>
            <a:prstGeom prst="rect">
              <a:avLst/>
            </a:prstGeom>
            <a:noFill/>
          </p:spPr>
          <p:txBody>
            <a:bodyPr wrap="square" lIns="162544" tIns="0" rIns="162544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+mn-lt"/>
                </a:rPr>
                <a:t>有机磷除草剂的预防控制措施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pic>
        <p:nvPicPr>
          <p:cNvPr id="30" name="Picture 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0" y="2042160"/>
            <a:ext cx="3691890" cy="3154680"/>
          </a:xfrm>
          <a:prstGeom prst="rect">
            <a:avLst/>
          </a:prstGeom>
        </p:spPr>
      </p:pic>
      <p:sp>
        <p:nvSpPr>
          <p:cNvPr id="25" name="文本框 48"/>
          <p:cNvSpPr txBox="1"/>
          <p:nvPr/>
        </p:nvSpPr>
        <p:spPr bwMode="auto">
          <a:xfrm>
            <a:off x="1463675" y="2796540"/>
            <a:ext cx="2088515" cy="798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  <a:scene3d>
              <a:camera prst="orthographicFront"/>
              <a:lightRig rig="threePt" dir="t"/>
            </a:scene3d>
          </a:bodyPr>
          <a:lstStyle>
            <a:lvl1pPr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 w="10160">
                  <a:solidFill>
                    <a:srgbClr val="6E6E6E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rPr>
              <a:t>本节任务</a:t>
            </a:r>
            <a:endParaRPr kumimoji="0" lang="zh-CN" altLang="en-US" sz="3600" b="0" i="0" u="none" strike="noStrike" kern="1200" cap="none" spc="0" normalizeH="0" baseline="0" noProof="0" dirty="0">
              <a:ln w="10160">
                <a:solidFill>
                  <a:srgbClr val="6E6E6E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ea"/>
              <a:sym typeface="+mn-lt"/>
            </a:endParaRPr>
          </a:p>
        </p:txBody>
      </p:sp>
      <p:cxnSp>
        <p:nvCxnSpPr>
          <p:cNvPr id="48" name="直接连接符 47"/>
          <p:cNvCxnSpPr/>
          <p:nvPr/>
        </p:nvCxnSpPr>
        <p:spPr>
          <a:xfrm>
            <a:off x="669924" y="1028700"/>
            <a:ext cx="10850563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>
            <p:custDataLst>
              <p:tags r:id="rId1"/>
            </p:custDataLst>
          </p:nvPr>
        </p:nvGrpSpPr>
        <p:grpSpPr>
          <a:xfrm>
            <a:off x="573307" y="1203178"/>
            <a:ext cx="5695364" cy="2395179"/>
            <a:chOff x="473759" y="1419114"/>
            <a:chExt cx="3857625" cy="1622321"/>
          </a:xfrm>
        </p:grpSpPr>
        <p:sp>
          <p:nvSpPr>
            <p:cNvPr id="47" name="TextBox 46"/>
            <p:cNvSpPr txBox="1"/>
            <p:nvPr>
              <p:custDataLst>
                <p:tags r:id="rId2"/>
              </p:custDataLst>
            </p:nvPr>
          </p:nvSpPr>
          <p:spPr>
            <a:xfrm>
              <a:off x="518874" y="1419114"/>
              <a:ext cx="523220" cy="511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+mn-lt"/>
                </a:rPr>
                <a:t>01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49" name="Rectangle 48"/>
            <p:cNvSpPr/>
            <p:nvPr>
              <p:custDataLst>
                <p:tags r:id="rId3"/>
              </p:custDataLst>
            </p:nvPr>
          </p:nvSpPr>
          <p:spPr>
            <a:xfrm>
              <a:off x="473759" y="1916716"/>
              <a:ext cx="3857625" cy="11247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2017年10月，陕西省食品药品监督管理局抽检6类食品158 批次样品，发现不合格样品4批次。其中，标称陕西省南南县某茶叶专业合作社生产的</a:t>
              </a: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商南绿茶（精品）</a:t>
              </a: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，被检出</a:t>
              </a: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草甘膦</a:t>
              </a: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超标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。</a:t>
              </a: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grpSp>
        <p:nvGrpSpPr>
          <p:cNvPr id="4" name="组合 3"/>
          <p:cNvGrpSpPr/>
          <p:nvPr>
            <p:custDataLst>
              <p:tags r:id="rId4"/>
            </p:custDataLst>
          </p:nvPr>
        </p:nvGrpSpPr>
        <p:grpSpPr>
          <a:xfrm>
            <a:off x="486728" y="3447337"/>
            <a:ext cx="5695364" cy="2764749"/>
            <a:chOff x="518874" y="2925588"/>
            <a:chExt cx="3857625" cy="1872641"/>
          </a:xfrm>
        </p:grpSpPr>
        <p:sp>
          <p:nvSpPr>
            <p:cNvPr id="59" name="TextBox 46"/>
            <p:cNvSpPr txBox="1"/>
            <p:nvPr>
              <p:custDataLst>
                <p:tags r:id="rId5"/>
              </p:custDataLst>
            </p:nvPr>
          </p:nvSpPr>
          <p:spPr>
            <a:xfrm>
              <a:off x="563989" y="2925588"/>
              <a:ext cx="523220" cy="511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+mn-lt"/>
                </a:rPr>
                <a:t>02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61" name="Rectangle 48"/>
            <p:cNvSpPr/>
            <p:nvPr>
              <p:custDataLst>
                <p:tags r:id="rId6"/>
              </p:custDataLst>
            </p:nvPr>
          </p:nvSpPr>
          <p:spPr>
            <a:xfrm>
              <a:off x="518874" y="3423190"/>
              <a:ext cx="3857625" cy="13750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2018年，美国环保组织环境工作组发布了市场上45款用常规种植燕麦制成的</a:t>
              </a: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燕麦、即食燕麦等谷物产品</a:t>
              </a: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的检测报告，结果表明绝大部分产品中均含有</a:t>
              </a: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有机磷除草剂——草甘膦</a:t>
              </a: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。这些样本产品在燕麦</a:t>
              </a: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种植期间喷酒了除草剂</a:t>
              </a: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，某几款知名燕麦品牌产品均在列，引发了消费者对食品安全的担忧。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sp>
        <p:nvSpPr>
          <p:cNvPr id="19" name="文本框 48"/>
          <p:cNvSpPr txBox="1"/>
          <p:nvPr/>
        </p:nvSpPr>
        <p:spPr bwMode="auto">
          <a:xfrm>
            <a:off x="741935" y="172281"/>
            <a:ext cx="1888067" cy="681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rPr>
              <a:t>案例概述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ea"/>
              <a:sym typeface="+mn-lt"/>
            </a:endParaRPr>
          </a:p>
        </p:txBody>
      </p:sp>
      <p:cxnSp>
        <p:nvCxnSpPr>
          <p:cNvPr id="21" name="直接连接符 20"/>
          <p:cNvCxnSpPr/>
          <p:nvPr/>
        </p:nvCxnSpPr>
        <p:spPr>
          <a:xfrm>
            <a:off x="669924" y="1028700"/>
            <a:ext cx="10850563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/>
          <p:cNvSpPr txBox="1"/>
          <p:nvPr/>
        </p:nvSpPr>
        <p:spPr>
          <a:xfrm>
            <a:off x="669925" y="753110"/>
            <a:ext cx="3505200" cy="34099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4503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335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有机磷除草剂残留引发的食品安全案例</a:t>
            </a:r>
            <a:endParaRPr kumimoji="0" lang="en-US" altLang="zh-CN" sz="1335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ea"/>
              <a:sym typeface="+mn-lt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29095" y="1243330"/>
            <a:ext cx="3988435" cy="47529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>
            <p:custDataLst>
              <p:tags r:id="rId1"/>
            </p:custDataLst>
          </p:nvPr>
        </p:nvGrpSpPr>
        <p:grpSpPr>
          <a:xfrm>
            <a:off x="431758" y="1188547"/>
            <a:ext cx="11327764" cy="1931669"/>
            <a:chOff x="4502912" y="1315748"/>
            <a:chExt cx="8495823" cy="1448752"/>
          </a:xfrm>
        </p:grpSpPr>
        <p:sp>
          <p:nvSpPr>
            <p:cNvPr id="47" name="TextBox 46"/>
            <p:cNvSpPr txBox="1"/>
            <p:nvPr>
              <p:custDataLst>
                <p:tags r:id="rId2"/>
              </p:custDataLst>
            </p:nvPr>
          </p:nvSpPr>
          <p:spPr>
            <a:xfrm>
              <a:off x="4548027" y="1315748"/>
              <a:ext cx="523220" cy="5678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+mn-lt"/>
                </a:rPr>
                <a:t>01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48" name="TextBox 47"/>
            <p:cNvSpPr txBox="1"/>
            <p:nvPr>
              <p:custDataLst>
                <p:tags r:id="rId3"/>
              </p:custDataLst>
            </p:nvPr>
          </p:nvSpPr>
          <p:spPr>
            <a:xfrm>
              <a:off x="5076056" y="1419622"/>
              <a:ext cx="822960" cy="4005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+mn-lt"/>
                </a:rPr>
                <a:t>是什么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49" name="Rectangle 48"/>
            <p:cNvSpPr/>
            <p:nvPr>
              <p:custDataLst>
                <p:tags r:id="rId4"/>
              </p:custDataLst>
            </p:nvPr>
          </p:nvSpPr>
          <p:spPr>
            <a:xfrm>
              <a:off x="4502912" y="1813429"/>
              <a:ext cx="8495823" cy="9510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有机磷除草剂是指含磷元素的一类有机化合物农药，主要用于防治植物杂草。多为油状液体，有大蒜味，挥发性强，微溶于水，遇碱易受到破坏，是近年来使用较为广泛的除草剂，目前在我国农药使用中的份额占此达到70％，具有应用效果极为显著、成本较低等优点，但其在农业生产中的广泛使用，导致农作物中发生不同程度的残留。</a:t>
              </a:r>
              <a:endParaRPr kumimoji="0" lang="zh-CN" alt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grpSp>
        <p:nvGrpSpPr>
          <p:cNvPr id="4" name="组合 3"/>
          <p:cNvGrpSpPr/>
          <p:nvPr>
            <p:custDataLst>
              <p:tags r:id="rId5"/>
            </p:custDataLst>
          </p:nvPr>
        </p:nvGrpSpPr>
        <p:grpSpPr>
          <a:xfrm>
            <a:off x="491912" y="3197180"/>
            <a:ext cx="5143500" cy="2139844"/>
            <a:chOff x="4548027" y="2822222"/>
            <a:chExt cx="3857625" cy="1604883"/>
          </a:xfrm>
        </p:grpSpPr>
        <p:sp>
          <p:nvSpPr>
            <p:cNvPr id="59" name="TextBox 46"/>
            <p:cNvSpPr txBox="1"/>
            <p:nvPr>
              <p:custDataLst>
                <p:tags r:id="rId6"/>
              </p:custDataLst>
            </p:nvPr>
          </p:nvSpPr>
          <p:spPr>
            <a:xfrm>
              <a:off x="4593142" y="2822222"/>
              <a:ext cx="523220" cy="5678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+mn-lt"/>
                </a:rPr>
                <a:t>02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60" name="TextBox 47"/>
            <p:cNvSpPr txBox="1"/>
            <p:nvPr>
              <p:custDataLst>
                <p:tags r:id="rId7"/>
              </p:custDataLst>
            </p:nvPr>
          </p:nvSpPr>
          <p:spPr>
            <a:xfrm>
              <a:off x="5121171" y="2926096"/>
              <a:ext cx="594360" cy="4005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+mn-lt"/>
                </a:rPr>
                <a:t>种类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61" name="Rectangle 48"/>
            <p:cNvSpPr/>
            <p:nvPr>
              <p:custDataLst>
                <p:tags r:id="rId8"/>
              </p:custDataLst>
            </p:nvPr>
          </p:nvSpPr>
          <p:spPr>
            <a:xfrm>
              <a:off x="4548027" y="3319824"/>
              <a:ext cx="3857625" cy="11072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主要包括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伐草磷：适用于玉米、花生等作物中防治一年生杂草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‌草甘膦：广泛用于非耕地、果园、林地及免耕农田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‌</a:t>
              </a: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sp>
        <p:nvSpPr>
          <p:cNvPr id="19" name="文本框 48"/>
          <p:cNvSpPr txBox="1"/>
          <p:nvPr/>
        </p:nvSpPr>
        <p:spPr bwMode="auto">
          <a:xfrm>
            <a:off x="786130" y="137795"/>
            <a:ext cx="3056890" cy="681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rPr>
              <a:t>种类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ea"/>
              <a:sym typeface="+mn-lt"/>
            </a:endParaRPr>
          </a:p>
        </p:txBody>
      </p:sp>
      <p:cxnSp>
        <p:nvCxnSpPr>
          <p:cNvPr id="21" name="直接连接符 20"/>
          <p:cNvCxnSpPr/>
          <p:nvPr/>
        </p:nvCxnSpPr>
        <p:spPr>
          <a:xfrm>
            <a:off x="669924" y="1028700"/>
            <a:ext cx="10850563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19010" y="3197225"/>
            <a:ext cx="4803775" cy="3609975"/>
          </a:xfrm>
          <a:prstGeom prst="rect">
            <a:avLst/>
          </a:prstGeom>
        </p:spPr>
      </p:pic>
      <p:sp>
        <p:nvSpPr>
          <p:cNvPr id="8" name="Content Placeholder 2"/>
          <p:cNvSpPr txBox="1"/>
          <p:nvPr/>
        </p:nvSpPr>
        <p:spPr>
          <a:xfrm>
            <a:off x="712470" y="687705"/>
            <a:ext cx="3505200" cy="34099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4503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335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有机磷除草剂残留引发的食品安全案例</a:t>
            </a:r>
            <a:endParaRPr kumimoji="0" lang="en-US" altLang="zh-CN" sz="1335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椭圆 67"/>
          <p:cNvSpPr/>
          <p:nvPr>
            <p:custDataLst>
              <p:tags r:id="rId1"/>
            </p:custDataLst>
          </p:nvPr>
        </p:nvSpPr>
        <p:spPr>
          <a:xfrm>
            <a:off x="4300459" y="2084851"/>
            <a:ext cx="3404172" cy="3404171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0" name="Rounded Rectangle 5"/>
          <p:cNvSpPr/>
          <p:nvPr>
            <p:custDataLst>
              <p:tags r:id="rId3"/>
            </p:custDataLst>
          </p:nvPr>
        </p:nvSpPr>
        <p:spPr>
          <a:xfrm>
            <a:off x="6993895" y="4636272"/>
            <a:ext cx="647713" cy="647712"/>
          </a:xfrm>
          <a:prstGeom prst="roundRect">
            <a:avLst>
              <a:gd name="adj" fmla="val 50000"/>
            </a:avLst>
          </a:prstGeom>
          <a:solidFill>
            <a:srgbClr val="323F4F"/>
          </a:solidFill>
          <a:ln w="9525">
            <a:noFill/>
          </a:ln>
          <a:effectLst>
            <a:outerShdw blurRad="508000" dist="596900" dir="3600000" sx="89000" sy="89000" algn="tl" rotWithShape="0">
              <a:schemeClr val="bg1">
                <a:lumMod val="50000"/>
                <a:alpha val="2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1" rIns="91440" bIns="45721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69" name="Rounded Rectangle 5"/>
          <p:cNvSpPr/>
          <p:nvPr>
            <p:custDataLst>
              <p:tags r:id="rId4"/>
            </p:custDataLst>
          </p:nvPr>
        </p:nvSpPr>
        <p:spPr>
          <a:xfrm>
            <a:off x="4441830" y="2378212"/>
            <a:ext cx="647713" cy="647712"/>
          </a:xfrm>
          <a:prstGeom prst="roundRect">
            <a:avLst>
              <a:gd name="adj" fmla="val 50000"/>
            </a:avLst>
          </a:prstGeom>
          <a:solidFill>
            <a:srgbClr val="323F4F"/>
          </a:solidFill>
          <a:ln w="9525">
            <a:noFill/>
          </a:ln>
          <a:effectLst>
            <a:outerShdw blurRad="508000" dist="596900" dir="3600000" sx="89000" sy="89000" algn="tl" rotWithShape="0">
              <a:schemeClr val="bg1">
                <a:lumMod val="50000"/>
                <a:alpha val="2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1" rIns="91440" bIns="45721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70" name="Text Placeholder 7"/>
          <p:cNvSpPr txBox="1"/>
          <p:nvPr>
            <p:custDataLst>
              <p:tags r:id="rId5"/>
            </p:custDataLst>
          </p:nvPr>
        </p:nvSpPr>
        <p:spPr>
          <a:xfrm>
            <a:off x="4488743" y="2453833"/>
            <a:ext cx="550019" cy="428000"/>
          </a:xfrm>
          <a:prstGeom prst="rect">
            <a:avLst/>
          </a:prstGeom>
        </p:spPr>
        <p:txBody>
          <a:bodyPr vert="horz" lIns="0" tIns="138512" rIns="0" bIns="138512" anchor="ctr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50" b="0" kern="1200">
                <a:solidFill>
                  <a:schemeClr val="bg1"/>
                </a:solidFill>
                <a:latin typeface="FontAwesome Regular"/>
                <a:ea typeface="+mn-ea"/>
                <a:cs typeface="FontAwesome Regular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rPr>
              <a:t>01</a:t>
            </a:r>
            <a:endParaRPr kumimoji="0" lang="es-ES_tradnl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71" name="Rounded Rectangle 32"/>
          <p:cNvSpPr/>
          <p:nvPr>
            <p:custDataLst>
              <p:tags r:id="rId6"/>
            </p:custDataLst>
          </p:nvPr>
        </p:nvSpPr>
        <p:spPr>
          <a:xfrm>
            <a:off x="6946954" y="2378212"/>
            <a:ext cx="647713" cy="64771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9525">
            <a:noFill/>
          </a:ln>
          <a:effectLst>
            <a:outerShdw blurRad="508000" dist="596900" dir="3600000" sx="89000" sy="89000" algn="tl" rotWithShape="0">
              <a:schemeClr val="bg1">
                <a:lumMod val="50000"/>
                <a:alpha val="2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1" rIns="91440" bIns="45721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72" name="Text Placeholder 7"/>
          <p:cNvSpPr txBox="1"/>
          <p:nvPr>
            <p:custDataLst>
              <p:tags r:id="rId7"/>
            </p:custDataLst>
          </p:nvPr>
        </p:nvSpPr>
        <p:spPr>
          <a:xfrm>
            <a:off x="6993868" y="2474373"/>
            <a:ext cx="550019" cy="407460"/>
          </a:xfrm>
          <a:prstGeom prst="rect">
            <a:avLst/>
          </a:prstGeom>
        </p:spPr>
        <p:txBody>
          <a:bodyPr vert="horz" lIns="0" tIns="138512" rIns="0" bIns="138512" anchor="ctr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50" b="0" kern="1200">
                <a:solidFill>
                  <a:schemeClr val="bg1"/>
                </a:solidFill>
                <a:latin typeface="FontAwesome Regular"/>
                <a:ea typeface="+mn-ea"/>
                <a:cs typeface="FontAwesome Regular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rPr>
              <a:t>0</a:t>
            </a:r>
            <a:r>
              <a:rPr kumimoji="0" lang="en-US" alt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rPr>
              <a:t>3</a:t>
            </a:r>
            <a:endParaRPr kumimoji="0" lang="en-US" altLang="es-ES_tradnl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73" name="Rounded Rectangle 34"/>
          <p:cNvSpPr/>
          <p:nvPr>
            <p:custDataLst>
              <p:tags r:id="rId8"/>
            </p:custDataLst>
          </p:nvPr>
        </p:nvSpPr>
        <p:spPr>
          <a:xfrm>
            <a:off x="4441539" y="4635930"/>
            <a:ext cx="647713" cy="64771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9525">
            <a:noFill/>
          </a:ln>
          <a:effectLst>
            <a:outerShdw blurRad="508000" dist="596900" dir="3600000" sx="89000" sy="89000" algn="tl" rotWithShape="0">
              <a:schemeClr val="bg1">
                <a:lumMod val="50000"/>
                <a:alpha val="2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1" rIns="91440" bIns="45721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74" name="Text Placeholder 7"/>
          <p:cNvSpPr txBox="1"/>
          <p:nvPr>
            <p:custDataLst>
              <p:tags r:id="rId9"/>
            </p:custDataLst>
          </p:nvPr>
        </p:nvSpPr>
        <p:spPr>
          <a:xfrm>
            <a:off x="4489086" y="4756857"/>
            <a:ext cx="550019" cy="407460"/>
          </a:xfrm>
          <a:prstGeom prst="rect">
            <a:avLst/>
          </a:prstGeom>
          <a:noFill/>
        </p:spPr>
        <p:txBody>
          <a:bodyPr vert="horz" lIns="0" tIns="138512" rIns="0" bIns="138512" anchor="ctr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50" b="0" kern="1200">
                <a:solidFill>
                  <a:schemeClr val="bg1"/>
                </a:solidFill>
                <a:latin typeface="FontAwesome Regular"/>
                <a:ea typeface="+mn-ea"/>
                <a:cs typeface="FontAwesome Regular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s-ES_tradnl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rPr>
              <a:t>02</a:t>
            </a:r>
            <a:endParaRPr kumimoji="0" lang="es-ES_tradnl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81" name="Text Placeholder 7"/>
          <p:cNvSpPr txBox="1"/>
          <p:nvPr>
            <p:custDataLst>
              <p:tags r:id="rId10"/>
            </p:custDataLst>
          </p:nvPr>
        </p:nvSpPr>
        <p:spPr>
          <a:xfrm>
            <a:off x="7044668" y="4773553"/>
            <a:ext cx="550019" cy="407460"/>
          </a:xfrm>
          <a:prstGeom prst="rect">
            <a:avLst/>
          </a:prstGeom>
          <a:noFill/>
        </p:spPr>
        <p:txBody>
          <a:bodyPr vert="horz" lIns="0" tIns="138512" rIns="0" bIns="138512" anchor="ctr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50" b="0" kern="1200">
                <a:solidFill>
                  <a:schemeClr val="bg1"/>
                </a:solidFill>
                <a:latin typeface="FontAwesome Regular"/>
                <a:ea typeface="+mn-ea"/>
                <a:cs typeface="FontAwesome Regular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rPr>
              <a:t>04</a:t>
            </a:r>
            <a:endParaRPr kumimoji="0" lang="es-ES_tradnl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82" name="TextBox 7"/>
          <p:cNvSpPr txBox="1"/>
          <p:nvPr>
            <p:custDataLst>
              <p:tags r:id="rId11"/>
            </p:custDataLst>
          </p:nvPr>
        </p:nvSpPr>
        <p:spPr>
          <a:xfrm>
            <a:off x="7818120" y="4372610"/>
            <a:ext cx="338963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有机磷除草剂中毒的死因主要是中枢性呼吸哀竭、呼吸肌瘫痪而窒息，以及支气管腔内积贮黏液、肺水肿等中毒症状加重，从而导致呼吸衰竭，促进死亡。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grpSp>
        <p:nvGrpSpPr>
          <p:cNvPr id="8" name="组合 7"/>
          <p:cNvGrpSpPr/>
          <p:nvPr>
            <p:custDataLst>
              <p:tags r:id="rId12"/>
            </p:custDataLst>
          </p:nvPr>
        </p:nvGrpSpPr>
        <p:grpSpPr>
          <a:xfrm>
            <a:off x="565223" y="1778913"/>
            <a:ext cx="10567629" cy="3848322"/>
            <a:chOff x="382959" y="1453247"/>
            <a:chExt cx="7925721" cy="2886242"/>
          </a:xfrm>
        </p:grpSpPr>
        <p:sp>
          <p:nvSpPr>
            <p:cNvPr id="89" name="TextBox 7"/>
            <p:cNvSpPr txBox="1"/>
            <p:nvPr>
              <p:custDataLst>
                <p:tags r:id="rId13"/>
              </p:custDataLst>
            </p:nvPr>
          </p:nvSpPr>
          <p:spPr>
            <a:xfrm>
              <a:off x="5785031" y="1453247"/>
              <a:ext cx="2523649" cy="145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+mn-ea"/>
                </a:rPr>
                <a:t>其毒理作用是抑制人体内乙酰胆碱脂酶的活力，使之失去分解乙酰胆碱的能力，使乙酰胆碱在体内积累过多，对人畜的毒性较大。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91" name="TextBox 7"/>
            <p:cNvSpPr txBox="1"/>
            <p:nvPr>
              <p:custDataLst>
                <p:tags r:id="rId14"/>
              </p:custDataLst>
            </p:nvPr>
          </p:nvSpPr>
          <p:spPr>
            <a:xfrm>
              <a:off x="461509" y="3440329"/>
              <a:ext cx="2637472" cy="899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进入人体后通过血液、淋巴很快运送至身体各个器官，其中肝含量最多，肺肾次之，肌肉及脑组织中含量少，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94" name="TextBox 7"/>
            <p:cNvSpPr txBox="1"/>
            <p:nvPr>
              <p:custDataLst>
                <p:tags r:id="rId15"/>
              </p:custDataLst>
            </p:nvPr>
          </p:nvSpPr>
          <p:spPr>
            <a:xfrm>
              <a:off x="382959" y="1453247"/>
              <a:ext cx="2942748" cy="145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对人体的危害以急性毒性为主，多发生于大剂量或反复接触之后，会出现一系列神经中毒症状，严重者会出现呼吸麻痹，甚至死亡。目前，绝大多数的中毒是误服或其残留所引起。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sp>
        <p:nvSpPr>
          <p:cNvPr id="47" name="文本框 48"/>
          <p:cNvSpPr txBox="1"/>
          <p:nvPr/>
        </p:nvSpPr>
        <p:spPr bwMode="auto">
          <a:xfrm>
            <a:off x="786130" y="137795"/>
            <a:ext cx="6208395" cy="681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rPr>
              <a:t>致病性及其危害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48" name="Content Placeholder 2"/>
          <p:cNvSpPr txBox="1"/>
          <p:nvPr/>
        </p:nvSpPr>
        <p:spPr>
          <a:xfrm>
            <a:off x="795655" y="668655"/>
            <a:ext cx="3505200" cy="34099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4503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335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有机磷除草剂残留引发的食品安全案例</a:t>
            </a:r>
            <a:endParaRPr kumimoji="0" lang="en-US" altLang="zh-CN" sz="1335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ea"/>
              <a:sym typeface="+mn-lt"/>
            </a:endParaRPr>
          </a:p>
        </p:txBody>
      </p:sp>
      <p:cxnSp>
        <p:nvCxnSpPr>
          <p:cNvPr id="49" name="直接连接符 48"/>
          <p:cNvCxnSpPr/>
          <p:nvPr/>
        </p:nvCxnSpPr>
        <p:spPr>
          <a:xfrm>
            <a:off x="669924" y="1028700"/>
            <a:ext cx="10850563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68" grpId="0" bldLvl="0" animBg="1"/>
      <p:bldP spid="10" grpId="0" bldLvl="0" animBg="1"/>
      <p:bldP spid="69" grpId="0" animBg="1"/>
      <p:bldP spid="70" grpId="0"/>
      <p:bldP spid="71" grpId="0" animBg="1"/>
      <p:bldP spid="72" grpId="0"/>
      <p:bldP spid="73" grpId="0" bldLvl="0" animBg="1"/>
      <p:bldP spid="74" grpId="0"/>
      <p:bldP spid="8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>
            <p:custDataLst>
              <p:tags r:id="rId1"/>
            </p:custDataLst>
          </p:nvPr>
        </p:nvGrpSpPr>
        <p:grpSpPr>
          <a:xfrm>
            <a:off x="1690604" y="1885071"/>
            <a:ext cx="9782810" cy="958214"/>
            <a:chOff x="1267953" y="1413803"/>
            <a:chExt cx="7337108" cy="718661"/>
          </a:xfrm>
          <a:solidFill>
            <a:schemeClr val="bg1"/>
          </a:solidFill>
        </p:grpSpPr>
        <p:sp>
          <p:nvSpPr>
            <p:cNvPr id="147" name="Rounded Rectangle 4"/>
            <p:cNvSpPr/>
            <p:nvPr>
              <p:custDataLst>
                <p:tags r:id="rId2"/>
              </p:custDataLst>
            </p:nvPr>
          </p:nvSpPr>
          <p:spPr>
            <a:xfrm>
              <a:off x="1267953" y="1413803"/>
              <a:ext cx="685800" cy="685800"/>
            </a:xfrm>
            <a:prstGeom prst="roundRect">
              <a:avLst/>
            </a:prstGeom>
            <a:solidFill>
              <a:srgbClr val="323F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grpSp>
          <p:nvGrpSpPr>
            <p:cNvPr id="148" name="Group 80"/>
            <p:cNvGrpSpPr/>
            <p:nvPr/>
          </p:nvGrpSpPr>
          <p:grpSpPr>
            <a:xfrm>
              <a:off x="1491195" y="1582574"/>
              <a:ext cx="239316" cy="348854"/>
              <a:chOff x="3582988" y="3510757"/>
              <a:chExt cx="319088" cy="465138"/>
            </a:xfrm>
            <a:grpFill/>
          </p:grpSpPr>
          <p:sp>
            <p:nvSpPr>
              <p:cNvPr id="149" name="AutoShape 113"/>
              <p:cNvSpPr/>
              <p:nvPr>
                <p:custDataLst>
                  <p:tags r:id="rId3"/>
                </p:custDataLst>
              </p:nvPr>
            </p:nvSpPr>
            <p:spPr bwMode="auto">
              <a:xfrm>
                <a:off x="3582988" y="3510757"/>
                <a:ext cx="319088" cy="46513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5386" y="14175"/>
                    </a:moveTo>
                    <a:lnTo>
                      <a:pt x="6223" y="14175"/>
                    </a:lnTo>
                    <a:cubicBezTo>
                      <a:pt x="5734" y="13446"/>
                      <a:pt x="5147" y="12716"/>
                      <a:pt x="4568" y="12003"/>
                    </a:cubicBezTo>
                    <a:cubicBezTo>
                      <a:pt x="3287" y="10427"/>
                      <a:pt x="1963" y="8797"/>
                      <a:pt x="1963" y="7425"/>
                    </a:cubicBezTo>
                    <a:cubicBezTo>
                      <a:pt x="1963" y="4075"/>
                      <a:pt x="5927" y="1350"/>
                      <a:pt x="10800" y="1350"/>
                    </a:cubicBezTo>
                    <a:cubicBezTo>
                      <a:pt x="15672" y="1350"/>
                      <a:pt x="19636" y="4075"/>
                      <a:pt x="19636" y="7425"/>
                    </a:cubicBezTo>
                    <a:cubicBezTo>
                      <a:pt x="19636" y="8787"/>
                      <a:pt x="18312" y="10425"/>
                      <a:pt x="17029" y="12011"/>
                    </a:cubicBezTo>
                    <a:cubicBezTo>
                      <a:pt x="16455" y="12723"/>
                      <a:pt x="15873" y="13449"/>
                      <a:pt x="15386" y="14175"/>
                    </a:cubicBezTo>
                    <a:moveTo>
                      <a:pt x="10800" y="20249"/>
                    </a:moveTo>
                    <a:cubicBezTo>
                      <a:pt x="9805" y="20249"/>
                      <a:pt x="9347" y="20171"/>
                      <a:pt x="8839" y="19406"/>
                    </a:cubicBezTo>
                    <a:lnTo>
                      <a:pt x="13000" y="19048"/>
                    </a:lnTo>
                    <a:cubicBezTo>
                      <a:pt x="12398" y="20164"/>
                      <a:pt x="11959" y="20249"/>
                      <a:pt x="10800" y="20249"/>
                    </a:cubicBezTo>
                    <a:moveTo>
                      <a:pt x="7595" y="16813"/>
                    </a:moveTo>
                    <a:cubicBezTo>
                      <a:pt x="7417" y="16407"/>
                      <a:pt x="7215" y="15978"/>
                      <a:pt x="6991" y="15525"/>
                    </a:cubicBezTo>
                    <a:lnTo>
                      <a:pt x="14616" y="15525"/>
                    </a:lnTo>
                    <a:cubicBezTo>
                      <a:pt x="14496" y="15767"/>
                      <a:pt x="14375" y="16010"/>
                      <a:pt x="14270" y="16239"/>
                    </a:cubicBezTo>
                    <a:cubicBezTo>
                      <a:pt x="14270" y="16239"/>
                      <a:pt x="7595" y="16813"/>
                      <a:pt x="7595" y="16813"/>
                    </a:cubicBezTo>
                    <a:close/>
                    <a:moveTo>
                      <a:pt x="13345" y="18343"/>
                    </a:moveTo>
                    <a:lnTo>
                      <a:pt x="8476" y="18762"/>
                    </a:lnTo>
                    <a:cubicBezTo>
                      <a:pt x="8303" y="18416"/>
                      <a:pt x="8116" y="18011"/>
                      <a:pt x="7890" y="17483"/>
                    </a:cubicBezTo>
                    <a:cubicBezTo>
                      <a:pt x="7887" y="17477"/>
                      <a:pt x="7883" y="17469"/>
                      <a:pt x="7881" y="17462"/>
                    </a:cubicBezTo>
                    <a:lnTo>
                      <a:pt x="13957" y="16941"/>
                    </a:lnTo>
                    <a:cubicBezTo>
                      <a:pt x="13871" y="17140"/>
                      <a:pt x="13778" y="17350"/>
                      <a:pt x="13698" y="17537"/>
                    </a:cubicBezTo>
                    <a:cubicBezTo>
                      <a:pt x="13569" y="17841"/>
                      <a:pt x="13453" y="18104"/>
                      <a:pt x="13345" y="18343"/>
                    </a:cubicBezTo>
                    <a:moveTo>
                      <a:pt x="10800" y="0"/>
                    </a:moveTo>
                    <a:cubicBezTo>
                      <a:pt x="4835" y="0"/>
                      <a:pt x="0" y="3324"/>
                      <a:pt x="0" y="7425"/>
                    </a:cubicBezTo>
                    <a:cubicBezTo>
                      <a:pt x="0" y="10146"/>
                      <a:pt x="3621" y="13029"/>
                      <a:pt x="4939" y="15562"/>
                    </a:cubicBezTo>
                    <a:cubicBezTo>
                      <a:pt x="6906" y="19339"/>
                      <a:pt x="6688" y="21599"/>
                      <a:pt x="10800" y="21599"/>
                    </a:cubicBezTo>
                    <a:cubicBezTo>
                      <a:pt x="14972" y="21599"/>
                      <a:pt x="14692" y="19349"/>
                      <a:pt x="16660" y="15577"/>
                    </a:cubicBezTo>
                    <a:cubicBezTo>
                      <a:pt x="17983" y="13039"/>
                      <a:pt x="21600" y="10124"/>
                      <a:pt x="21600" y="7425"/>
                    </a:cubicBezTo>
                    <a:cubicBezTo>
                      <a:pt x="21600" y="3324"/>
                      <a:pt x="16764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5400" tIns="25400" rIns="25400" bIns="25400" anchor="ctr"/>
              <a:lstStyle/>
              <a:p>
                <a:pPr marL="0" marR="0" lvl="0" indent="0" algn="ctr" defTabSz="227965" rtl="0" eaLnBrk="1" fontAlgn="base" latinLnBrk="0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150" name="AutoShape 114"/>
              <p:cNvSpPr/>
              <p:nvPr>
                <p:custDataLst>
                  <p:tags r:id="rId4"/>
                </p:custDataLst>
              </p:nvPr>
            </p:nvSpPr>
            <p:spPr bwMode="auto">
              <a:xfrm>
                <a:off x="3655219" y="3583782"/>
                <a:ext cx="94456" cy="94456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938" y="0"/>
                    </a:moveTo>
                    <a:cubicBezTo>
                      <a:pt x="8943" y="0"/>
                      <a:pt x="0" y="8942"/>
                      <a:pt x="0" y="19938"/>
                    </a:cubicBezTo>
                    <a:cubicBezTo>
                      <a:pt x="0" y="20855"/>
                      <a:pt x="743" y="21600"/>
                      <a:pt x="1661" y="21600"/>
                    </a:cubicBezTo>
                    <a:cubicBezTo>
                      <a:pt x="2579" y="21600"/>
                      <a:pt x="3323" y="20855"/>
                      <a:pt x="3323" y="19938"/>
                    </a:cubicBezTo>
                    <a:cubicBezTo>
                      <a:pt x="3323" y="10777"/>
                      <a:pt x="10777" y="3323"/>
                      <a:pt x="19938" y="3323"/>
                    </a:cubicBezTo>
                    <a:cubicBezTo>
                      <a:pt x="20856" y="3323"/>
                      <a:pt x="21600" y="2578"/>
                      <a:pt x="21600" y="1661"/>
                    </a:cubicBezTo>
                    <a:cubicBezTo>
                      <a:pt x="21600" y="744"/>
                      <a:pt x="20856" y="0"/>
                      <a:pt x="19938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5400" tIns="25400" rIns="25400" bIns="25400" anchor="ctr"/>
              <a:lstStyle/>
              <a:p>
                <a:pPr marL="0" marR="0" lvl="0" indent="0" algn="ctr" defTabSz="227965" rtl="0" eaLnBrk="1" fontAlgn="base" latinLnBrk="0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65" name="TextBox 64"/>
            <p:cNvSpPr txBox="1"/>
            <p:nvPr>
              <p:custDataLst>
                <p:tags r:id="rId5"/>
              </p:custDataLst>
            </p:nvPr>
          </p:nvSpPr>
          <p:spPr>
            <a:xfrm>
              <a:off x="1979947" y="1440949"/>
              <a:ext cx="6625114" cy="691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在临床诊疗中</a:t>
              </a: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，仅检测某种代谢产物无法准确判断中毒种类，而</a:t>
              </a: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直接检测人体体液中原药含量</a:t>
              </a: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可直观证明患者农药中毒的种类和程度，为医生制订诊疗方案提供有力支撑。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grpSp>
        <p:nvGrpSpPr>
          <p:cNvPr id="3" name="组合 2"/>
          <p:cNvGrpSpPr/>
          <p:nvPr>
            <p:custDataLst>
              <p:tags r:id="rId6"/>
            </p:custDataLst>
          </p:nvPr>
        </p:nvGrpSpPr>
        <p:grpSpPr>
          <a:xfrm>
            <a:off x="1690604" y="3124233"/>
            <a:ext cx="9782811" cy="1753235"/>
            <a:chOff x="1267953" y="2316982"/>
            <a:chExt cx="7337108" cy="1314928"/>
          </a:xfrm>
          <a:solidFill>
            <a:schemeClr val="bg1"/>
          </a:solidFill>
        </p:grpSpPr>
        <p:sp>
          <p:nvSpPr>
            <p:cNvPr id="120" name="Rounded Rectangle 5"/>
            <p:cNvSpPr/>
            <p:nvPr>
              <p:custDataLst>
                <p:tags r:id="rId7"/>
              </p:custDataLst>
            </p:nvPr>
          </p:nvSpPr>
          <p:spPr>
            <a:xfrm>
              <a:off x="1267953" y="2461286"/>
              <a:ext cx="685800" cy="68580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grpSp>
          <p:nvGrpSpPr>
            <p:cNvPr id="121" name="Group 59"/>
            <p:cNvGrpSpPr/>
            <p:nvPr/>
          </p:nvGrpSpPr>
          <p:grpSpPr>
            <a:xfrm>
              <a:off x="1436724" y="2640772"/>
              <a:ext cx="348258" cy="348854"/>
              <a:chOff x="9145588" y="4435475"/>
              <a:chExt cx="464344" cy="465138"/>
            </a:xfrm>
            <a:grpFill/>
          </p:grpSpPr>
          <p:sp>
            <p:nvSpPr>
              <p:cNvPr id="122" name="AutoShape 7"/>
              <p:cNvSpPr/>
              <p:nvPr>
                <p:custDataLst>
                  <p:tags r:id="rId8"/>
                </p:custDataLst>
              </p:nvPr>
            </p:nvSpPr>
            <p:spPr bwMode="auto">
              <a:xfrm>
                <a:off x="9145588" y="4435475"/>
                <a:ext cx="464344" cy="465138"/>
              </a:xfrm>
              <a:custGeom>
                <a:avLst/>
                <a:gdLst>
                  <a:gd name="T0" fmla="+- 0 10800 1271"/>
                  <a:gd name="T1" fmla="*/ T0 w 19058"/>
                  <a:gd name="T2" fmla="+- 0 10799 1270"/>
                  <a:gd name="T3" fmla="*/ 10799 h 19059"/>
                  <a:gd name="T4" fmla="+- 0 10800 1271"/>
                  <a:gd name="T5" fmla="*/ T4 w 19058"/>
                  <a:gd name="T6" fmla="+- 0 10799 1270"/>
                  <a:gd name="T7" fmla="*/ 10799 h 19059"/>
                  <a:gd name="T8" fmla="+- 0 10800 1271"/>
                  <a:gd name="T9" fmla="*/ T8 w 19058"/>
                  <a:gd name="T10" fmla="+- 0 10799 1270"/>
                  <a:gd name="T11" fmla="*/ 10799 h 19059"/>
                  <a:gd name="T12" fmla="+- 0 10800 1271"/>
                  <a:gd name="T13" fmla="*/ T12 w 19058"/>
                  <a:gd name="T14" fmla="+- 0 10799 1270"/>
                  <a:gd name="T15" fmla="*/ 10799 h 1905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058" h="19059">
                    <a:moveTo>
                      <a:pt x="6430" y="17268"/>
                    </a:moveTo>
                    <a:cubicBezTo>
                      <a:pt x="2162" y="15559"/>
                      <a:pt x="82" y="10698"/>
                      <a:pt x="1790" y="6431"/>
                    </a:cubicBezTo>
                    <a:cubicBezTo>
                      <a:pt x="3499" y="2164"/>
                      <a:pt x="8360" y="81"/>
                      <a:pt x="12627" y="1791"/>
                    </a:cubicBezTo>
                    <a:cubicBezTo>
                      <a:pt x="16894" y="3499"/>
                      <a:pt x="18975" y="8361"/>
                      <a:pt x="17267" y="12628"/>
                    </a:cubicBezTo>
                    <a:cubicBezTo>
                      <a:pt x="15558" y="16895"/>
                      <a:pt x="10696" y="18976"/>
                      <a:pt x="6430" y="17268"/>
                    </a:cubicBezTo>
                    <a:moveTo>
                      <a:pt x="13070" y="685"/>
                    </a:moveTo>
                    <a:cubicBezTo>
                      <a:pt x="8186" y="-1270"/>
                      <a:pt x="2641" y="1103"/>
                      <a:pt x="685" y="5987"/>
                    </a:cubicBezTo>
                    <a:cubicBezTo>
                      <a:pt x="-1271" y="10872"/>
                      <a:pt x="1103" y="16418"/>
                      <a:pt x="5987" y="18373"/>
                    </a:cubicBezTo>
                    <a:cubicBezTo>
                      <a:pt x="10871" y="20330"/>
                      <a:pt x="16416" y="17955"/>
                      <a:pt x="18373" y="13071"/>
                    </a:cubicBezTo>
                    <a:cubicBezTo>
                      <a:pt x="20329" y="8186"/>
                      <a:pt x="17954" y="2641"/>
                      <a:pt x="13070" y="68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5400" tIns="25400" rIns="25400" bIns="25400" anchor="ctr"/>
              <a:lstStyle/>
              <a:p>
                <a:pPr marL="0" marR="0" lvl="0" indent="0" algn="ctr" defTabSz="227965" rtl="0" eaLnBrk="1" fontAlgn="base" latinLnBrk="0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123" name="AutoShape 8"/>
              <p:cNvSpPr/>
              <p:nvPr>
                <p:custDataLst>
                  <p:tags r:id="rId9"/>
                </p:custDataLst>
              </p:nvPr>
            </p:nvSpPr>
            <p:spPr bwMode="auto">
              <a:xfrm>
                <a:off x="9348788" y="4638675"/>
                <a:ext cx="57944" cy="57944"/>
              </a:xfrm>
              <a:custGeom>
                <a:avLst/>
                <a:gdLst>
                  <a:gd name="T0" fmla="+- 0 10801 1272"/>
                  <a:gd name="T1" fmla="*/ T0 w 19059"/>
                  <a:gd name="T2" fmla="+- 0 10800 1272"/>
                  <a:gd name="T3" fmla="*/ 10800 h 19056"/>
                  <a:gd name="T4" fmla="+- 0 10801 1272"/>
                  <a:gd name="T5" fmla="*/ T4 w 19059"/>
                  <a:gd name="T6" fmla="+- 0 10800 1272"/>
                  <a:gd name="T7" fmla="*/ 10800 h 19056"/>
                  <a:gd name="T8" fmla="+- 0 10801 1272"/>
                  <a:gd name="T9" fmla="*/ T8 w 19059"/>
                  <a:gd name="T10" fmla="+- 0 10800 1272"/>
                  <a:gd name="T11" fmla="*/ 10800 h 19056"/>
                  <a:gd name="T12" fmla="+- 0 10801 1272"/>
                  <a:gd name="T13" fmla="*/ T12 w 19059"/>
                  <a:gd name="T14" fmla="+- 0 10800 1272"/>
                  <a:gd name="T15" fmla="*/ 10800 h 1905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059" h="19056">
                    <a:moveTo>
                      <a:pt x="7753" y="13951"/>
                    </a:moveTo>
                    <a:cubicBezTo>
                      <a:pt x="5315" y="12969"/>
                      <a:pt x="4129" y="10197"/>
                      <a:pt x="5101" y="7755"/>
                    </a:cubicBezTo>
                    <a:cubicBezTo>
                      <a:pt x="6083" y="5323"/>
                      <a:pt x="8860" y="4132"/>
                      <a:pt x="11298" y="5104"/>
                    </a:cubicBezTo>
                    <a:cubicBezTo>
                      <a:pt x="13735" y="6081"/>
                      <a:pt x="14926" y="8858"/>
                      <a:pt x="13949" y="11300"/>
                    </a:cubicBezTo>
                    <a:cubicBezTo>
                      <a:pt x="12972" y="13737"/>
                      <a:pt x="10195" y="14923"/>
                      <a:pt x="7753" y="13951"/>
                    </a:cubicBezTo>
                    <a:moveTo>
                      <a:pt x="13070" y="686"/>
                    </a:moveTo>
                    <a:cubicBezTo>
                      <a:pt x="8190" y="-1272"/>
                      <a:pt x="2640" y="1104"/>
                      <a:pt x="686" y="5988"/>
                    </a:cubicBezTo>
                    <a:cubicBezTo>
                      <a:pt x="-1272" y="10872"/>
                      <a:pt x="1105" y="16416"/>
                      <a:pt x="5985" y="18369"/>
                    </a:cubicBezTo>
                    <a:cubicBezTo>
                      <a:pt x="10870" y="20328"/>
                      <a:pt x="16415" y="17951"/>
                      <a:pt x="18374" y="13072"/>
                    </a:cubicBezTo>
                    <a:cubicBezTo>
                      <a:pt x="20328" y="8188"/>
                      <a:pt x="17960" y="2644"/>
                      <a:pt x="13070" y="686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5400" tIns="25400" rIns="25400" bIns="25400" anchor="ctr"/>
              <a:lstStyle/>
              <a:p>
                <a:pPr marL="0" marR="0" lvl="0" indent="0" algn="ctr" defTabSz="227965" rtl="0" eaLnBrk="1" fontAlgn="base" latinLnBrk="0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124" name="AutoShape 9"/>
              <p:cNvSpPr/>
              <p:nvPr>
                <p:custDataLst>
                  <p:tags r:id="rId10"/>
                </p:custDataLst>
              </p:nvPr>
            </p:nvSpPr>
            <p:spPr bwMode="auto">
              <a:xfrm>
                <a:off x="9290050" y="4580732"/>
                <a:ext cx="174625" cy="174625"/>
              </a:xfrm>
              <a:custGeom>
                <a:avLst/>
                <a:gdLst>
                  <a:gd name="T0" fmla="+- 0 10800 1271"/>
                  <a:gd name="T1" fmla="*/ T0 w 19059"/>
                  <a:gd name="T2" fmla="+- 0 10800 1271"/>
                  <a:gd name="T3" fmla="*/ 10800 h 19058"/>
                  <a:gd name="T4" fmla="+- 0 10800 1271"/>
                  <a:gd name="T5" fmla="*/ T4 w 19059"/>
                  <a:gd name="T6" fmla="+- 0 10800 1271"/>
                  <a:gd name="T7" fmla="*/ 10800 h 19058"/>
                  <a:gd name="T8" fmla="+- 0 10800 1271"/>
                  <a:gd name="T9" fmla="*/ T8 w 19059"/>
                  <a:gd name="T10" fmla="+- 0 10800 1271"/>
                  <a:gd name="T11" fmla="*/ 10800 h 19058"/>
                  <a:gd name="T12" fmla="+- 0 10800 1271"/>
                  <a:gd name="T13" fmla="*/ T12 w 19059"/>
                  <a:gd name="T14" fmla="+- 0 10800 1271"/>
                  <a:gd name="T15" fmla="*/ 10800 h 1905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059" h="19058">
                    <a:moveTo>
                      <a:pt x="7169" y="15424"/>
                    </a:moveTo>
                    <a:cubicBezTo>
                      <a:pt x="3916" y="14123"/>
                      <a:pt x="2331" y="10417"/>
                      <a:pt x="3632" y="7167"/>
                    </a:cubicBezTo>
                    <a:cubicBezTo>
                      <a:pt x="4934" y="3917"/>
                      <a:pt x="8638" y="2331"/>
                      <a:pt x="11889" y="3632"/>
                    </a:cubicBezTo>
                    <a:cubicBezTo>
                      <a:pt x="15141" y="4934"/>
                      <a:pt x="16728" y="8640"/>
                      <a:pt x="15425" y="11890"/>
                    </a:cubicBezTo>
                    <a:cubicBezTo>
                      <a:pt x="14124" y="15140"/>
                      <a:pt x="10419" y="16728"/>
                      <a:pt x="7169" y="15424"/>
                    </a:cubicBezTo>
                    <a:moveTo>
                      <a:pt x="13071" y="685"/>
                    </a:moveTo>
                    <a:cubicBezTo>
                      <a:pt x="8186" y="-1271"/>
                      <a:pt x="2639" y="1104"/>
                      <a:pt x="686" y="5987"/>
                    </a:cubicBezTo>
                    <a:cubicBezTo>
                      <a:pt x="-1271" y="10871"/>
                      <a:pt x="1104" y="16416"/>
                      <a:pt x="5987" y="18372"/>
                    </a:cubicBezTo>
                    <a:cubicBezTo>
                      <a:pt x="10874" y="20329"/>
                      <a:pt x="16418" y="17955"/>
                      <a:pt x="18375" y="13070"/>
                    </a:cubicBezTo>
                    <a:cubicBezTo>
                      <a:pt x="20328" y="8186"/>
                      <a:pt x="17956" y="2641"/>
                      <a:pt x="13071" y="68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5400" tIns="25400" rIns="25400" bIns="25400" anchor="ctr"/>
              <a:lstStyle/>
              <a:p>
                <a:pPr marL="0" marR="0" lvl="0" indent="0" algn="ctr" defTabSz="227965" rtl="0" eaLnBrk="1" fontAlgn="base" latinLnBrk="0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125" name="AutoShape 10"/>
              <p:cNvSpPr/>
              <p:nvPr>
                <p:custDataLst>
                  <p:tags r:id="rId11"/>
                </p:custDataLst>
              </p:nvPr>
            </p:nvSpPr>
            <p:spPr bwMode="auto">
              <a:xfrm>
                <a:off x="9406732" y="4696619"/>
                <a:ext cx="72231" cy="74613"/>
              </a:xfrm>
              <a:custGeom>
                <a:avLst/>
                <a:gdLst>
                  <a:gd name="T0" fmla="+- 0 10804 288"/>
                  <a:gd name="T1" fmla="*/ T0 w 21033"/>
                  <a:gd name="T2" fmla="+- 0 10798 277"/>
                  <a:gd name="T3" fmla="*/ 10798 h 21043"/>
                  <a:gd name="T4" fmla="+- 0 10804 288"/>
                  <a:gd name="T5" fmla="*/ T4 w 21033"/>
                  <a:gd name="T6" fmla="+- 0 10798 277"/>
                  <a:gd name="T7" fmla="*/ 10798 h 21043"/>
                  <a:gd name="T8" fmla="+- 0 10804 288"/>
                  <a:gd name="T9" fmla="*/ T8 w 21033"/>
                  <a:gd name="T10" fmla="+- 0 10798 277"/>
                  <a:gd name="T11" fmla="*/ 10798 h 21043"/>
                  <a:gd name="T12" fmla="+- 0 10804 288"/>
                  <a:gd name="T13" fmla="*/ T12 w 21033"/>
                  <a:gd name="T14" fmla="+- 0 10798 277"/>
                  <a:gd name="T15" fmla="*/ 10798 h 210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033" h="21043">
                    <a:moveTo>
                      <a:pt x="20881" y="2825"/>
                    </a:moveTo>
                    <a:cubicBezTo>
                      <a:pt x="21312" y="1771"/>
                      <a:pt x="20787" y="572"/>
                      <a:pt x="19713" y="149"/>
                    </a:cubicBezTo>
                    <a:cubicBezTo>
                      <a:pt x="18636" y="-277"/>
                      <a:pt x="17414" y="238"/>
                      <a:pt x="16984" y="1296"/>
                    </a:cubicBezTo>
                    <a:lnTo>
                      <a:pt x="16980" y="1292"/>
                    </a:lnTo>
                    <a:cubicBezTo>
                      <a:pt x="13964" y="8692"/>
                      <a:pt x="8182" y="14184"/>
                      <a:pt x="1269" y="17089"/>
                    </a:cubicBezTo>
                    <a:cubicBezTo>
                      <a:pt x="207" y="17536"/>
                      <a:pt x="-288" y="18747"/>
                      <a:pt x="170" y="19789"/>
                    </a:cubicBezTo>
                    <a:cubicBezTo>
                      <a:pt x="629" y="20840"/>
                      <a:pt x="1863" y="21323"/>
                      <a:pt x="2924" y="20876"/>
                    </a:cubicBezTo>
                    <a:cubicBezTo>
                      <a:pt x="2961" y="20860"/>
                      <a:pt x="2982" y="20828"/>
                      <a:pt x="3014" y="20815"/>
                    </a:cubicBezTo>
                    <a:cubicBezTo>
                      <a:pt x="10874" y="17480"/>
                      <a:pt x="17451" y="11227"/>
                      <a:pt x="20877" y="2825"/>
                    </a:cubicBezTo>
                    <a:cubicBezTo>
                      <a:pt x="20877" y="2825"/>
                      <a:pt x="20881" y="2825"/>
                      <a:pt x="20881" y="2825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5400" tIns="25400" rIns="25400" bIns="25400" anchor="ctr"/>
              <a:lstStyle/>
              <a:p>
                <a:pPr marL="0" marR="0" lvl="0" indent="0" algn="ctr" defTabSz="227965" rtl="0" eaLnBrk="1" fontAlgn="base" latinLnBrk="0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126" name="AutoShape 11"/>
              <p:cNvSpPr/>
              <p:nvPr>
                <p:custDataLst>
                  <p:tags r:id="rId12"/>
                </p:custDataLst>
              </p:nvPr>
            </p:nvSpPr>
            <p:spPr bwMode="auto">
              <a:xfrm>
                <a:off x="9435307" y="4725988"/>
                <a:ext cx="103981" cy="106363"/>
              </a:xfrm>
              <a:custGeom>
                <a:avLst/>
                <a:gdLst>
                  <a:gd name="T0" fmla="+- 0 10803 203"/>
                  <a:gd name="T1" fmla="*/ T0 w 21201"/>
                  <a:gd name="T2" fmla="+- 0 10798 194"/>
                  <a:gd name="T3" fmla="*/ 10798 h 21209"/>
                  <a:gd name="T4" fmla="+- 0 10803 203"/>
                  <a:gd name="T5" fmla="*/ T4 w 21201"/>
                  <a:gd name="T6" fmla="+- 0 10798 194"/>
                  <a:gd name="T7" fmla="*/ 10798 h 21209"/>
                  <a:gd name="T8" fmla="+- 0 10803 203"/>
                  <a:gd name="T9" fmla="*/ T8 w 21201"/>
                  <a:gd name="T10" fmla="+- 0 10798 194"/>
                  <a:gd name="T11" fmla="*/ 10798 h 21209"/>
                  <a:gd name="T12" fmla="+- 0 10803 203"/>
                  <a:gd name="T13" fmla="*/ T12 w 21201"/>
                  <a:gd name="T14" fmla="+- 0 10798 194"/>
                  <a:gd name="T15" fmla="*/ 10798 h 2120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201" h="21209">
                    <a:moveTo>
                      <a:pt x="20267" y="104"/>
                    </a:moveTo>
                    <a:cubicBezTo>
                      <a:pt x="19508" y="-194"/>
                      <a:pt x="18645" y="169"/>
                      <a:pt x="18339" y="912"/>
                    </a:cubicBezTo>
                    <a:cubicBezTo>
                      <a:pt x="14991" y="9110"/>
                      <a:pt x="8568" y="15198"/>
                      <a:pt x="894" y="18420"/>
                    </a:cubicBezTo>
                    <a:cubicBezTo>
                      <a:pt x="144" y="18735"/>
                      <a:pt x="-203" y="19589"/>
                      <a:pt x="121" y="20327"/>
                    </a:cubicBezTo>
                    <a:cubicBezTo>
                      <a:pt x="442" y="21068"/>
                      <a:pt x="1314" y="21406"/>
                      <a:pt x="2067" y="21090"/>
                    </a:cubicBezTo>
                    <a:cubicBezTo>
                      <a:pt x="2102" y="21073"/>
                      <a:pt x="2125" y="21042"/>
                      <a:pt x="2159" y="21025"/>
                    </a:cubicBezTo>
                    <a:cubicBezTo>
                      <a:pt x="10491" y="17500"/>
                      <a:pt x="17461" y="10881"/>
                      <a:pt x="21095" y="1994"/>
                    </a:cubicBezTo>
                    <a:cubicBezTo>
                      <a:pt x="21397" y="1250"/>
                      <a:pt x="21026" y="404"/>
                      <a:pt x="20267" y="10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5400" tIns="25400" rIns="25400" bIns="25400" anchor="ctr"/>
              <a:lstStyle/>
              <a:p>
                <a:pPr marL="0" marR="0" lvl="0" indent="0" algn="ctr" defTabSz="227965" rtl="0" eaLnBrk="1" fontAlgn="base" latinLnBrk="0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127" name="AutoShape 12"/>
              <p:cNvSpPr/>
              <p:nvPr>
                <p:custDataLst>
                  <p:tags r:id="rId13"/>
                </p:custDataLst>
              </p:nvPr>
            </p:nvSpPr>
            <p:spPr bwMode="auto">
              <a:xfrm>
                <a:off x="9421019" y="4711700"/>
                <a:ext cx="88106" cy="89694"/>
              </a:xfrm>
              <a:custGeom>
                <a:avLst/>
                <a:gdLst>
                  <a:gd name="T0" fmla="+- 0 10802 238"/>
                  <a:gd name="T1" fmla="*/ T0 w 21128"/>
                  <a:gd name="T2" fmla="+- 0 10797 227"/>
                  <a:gd name="T3" fmla="*/ 10797 h 21141"/>
                  <a:gd name="T4" fmla="+- 0 10802 238"/>
                  <a:gd name="T5" fmla="*/ T4 w 21128"/>
                  <a:gd name="T6" fmla="+- 0 10797 227"/>
                  <a:gd name="T7" fmla="*/ 10797 h 21141"/>
                  <a:gd name="T8" fmla="+- 0 10802 238"/>
                  <a:gd name="T9" fmla="*/ T8 w 21128"/>
                  <a:gd name="T10" fmla="+- 0 10797 227"/>
                  <a:gd name="T11" fmla="*/ 10797 h 21141"/>
                  <a:gd name="T12" fmla="+- 0 10802 238"/>
                  <a:gd name="T13" fmla="*/ T12 w 21128"/>
                  <a:gd name="T14" fmla="+- 0 10797 227"/>
                  <a:gd name="T15" fmla="*/ 10797 h 211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128" h="21141">
                    <a:moveTo>
                      <a:pt x="20035" y="122"/>
                    </a:moveTo>
                    <a:cubicBezTo>
                      <a:pt x="19142" y="-227"/>
                      <a:pt x="18134" y="195"/>
                      <a:pt x="17778" y="1071"/>
                    </a:cubicBezTo>
                    <a:cubicBezTo>
                      <a:pt x="14571" y="8936"/>
                      <a:pt x="8412" y="14778"/>
                      <a:pt x="1051" y="17867"/>
                    </a:cubicBezTo>
                    <a:lnTo>
                      <a:pt x="1054" y="17867"/>
                    </a:lnTo>
                    <a:cubicBezTo>
                      <a:pt x="172" y="18240"/>
                      <a:pt x="-238" y="19242"/>
                      <a:pt x="142" y="20108"/>
                    </a:cubicBezTo>
                    <a:cubicBezTo>
                      <a:pt x="522" y="20973"/>
                      <a:pt x="1543" y="21372"/>
                      <a:pt x="2425" y="21003"/>
                    </a:cubicBezTo>
                    <a:cubicBezTo>
                      <a:pt x="2459" y="20986"/>
                      <a:pt x="2476" y="20956"/>
                      <a:pt x="2514" y="20936"/>
                    </a:cubicBezTo>
                    <a:cubicBezTo>
                      <a:pt x="10651" y="17491"/>
                      <a:pt x="17459" y="11027"/>
                      <a:pt x="21002" y="2339"/>
                    </a:cubicBezTo>
                    <a:cubicBezTo>
                      <a:pt x="21361" y="1463"/>
                      <a:pt x="20927" y="472"/>
                      <a:pt x="20035" y="122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5400" tIns="25400" rIns="25400" bIns="25400" anchor="ctr"/>
              <a:lstStyle/>
              <a:p>
                <a:pPr marL="0" marR="0" lvl="0" indent="0" algn="ctr" defTabSz="227965" rtl="0" eaLnBrk="1" fontAlgn="base" latinLnBrk="0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128" name="AutoShape 13"/>
              <p:cNvSpPr/>
              <p:nvPr>
                <p:custDataLst>
                  <p:tags r:id="rId14"/>
                </p:custDataLst>
              </p:nvPr>
            </p:nvSpPr>
            <p:spPr bwMode="auto">
              <a:xfrm>
                <a:off x="9275763" y="4566444"/>
                <a:ext cx="73025" cy="73819"/>
              </a:xfrm>
              <a:custGeom>
                <a:avLst/>
                <a:gdLst>
                  <a:gd name="T0" fmla="+- 0 10797 278"/>
                  <a:gd name="T1" fmla="*/ T0 w 21039"/>
                  <a:gd name="T2" fmla="+- 0 10803 281"/>
                  <a:gd name="T3" fmla="*/ 10803 h 21044"/>
                  <a:gd name="T4" fmla="+- 0 10797 278"/>
                  <a:gd name="T5" fmla="*/ T4 w 21039"/>
                  <a:gd name="T6" fmla="+- 0 10803 281"/>
                  <a:gd name="T7" fmla="*/ 10803 h 21044"/>
                  <a:gd name="T8" fmla="+- 0 10797 278"/>
                  <a:gd name="T9" fmla="*/ T8 w 21039"/>
                  <a:gd name="T10" fmla="+- 0 10803 281"/>
                  <a:gd name="T11" fmla="*/ 10803 h 21044"/>
                  <a:gd name="T12" fmla="+- 0 10797 278"/>
                  <a:gd name="T13" fmla="*/ T12 w 21039"/>
                  <a:gd name="T14" fmla="+- 0 10803 281"/>
                  <a:gd name="T15" fmla="*/ 10803 h 2104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039" h="21044">
                    <a:moveTo>
                      <a:pt x="20871" y="1248"/>
                    </a:moveTo>
                    <a:cubicBezTo>
                      <a:pt x="20411" y="197"/>
                      <a:pt x="19177" y="-281"/>
                      <a:pt x="18112" y="169"/>
                    </a:cubicBezTo>
                    <a:cubicBezTo>
                      <a:pt x="18075" y="181"/>
                      <a:pt x="18050" y="214"/>
                      <a:pt x="18021" y="226"/>
                    </a:cubicBezTo>
                    <a:cubicBezTo>
                      <a:pt x="10159" y="3562"/>
                      <a:pt x="3583" y="9820"/>
                      <a:pt x="152" y="18220"/>
                    </a:cubicBezTo>
                    <a:lnTo>
                      <a:pt x="148" y="18220"/>
                    </a:lnTo>
                    <a:cubicBezTo>
                      <a:pt x="-278" y="19278"/>
                      <a:pt x="242" y="20473"/>
                      <a:pt x="1320" y="20896"/>
                    </a:cubicBezTo>
                    <a:cubicBezTo>
                      <a:pt x="2398" y="21318"/>
                      <a:pt x="3620" y="20803"/>
                      <a:pt x="4046" y="19749"/>
                    </a:cubicBezTo>
                    <a:lnTo>
                      <a:pt x="4051" y="19749"/>
                    </a:lnTo>
                    <a:cubicBezTo>
                      <a:pt x="7068" y="12356"/>
                      <a:pt x="12856" y="6858"/>
                      <a:pt x="19764" y="3956"/>
                    </a:cubicBezTo>
                    <a:cubicBezTo>
                      <a:pt x="20830" y="3506"/>
                      <a:pt x="21322" y="2298"/>
                      <a:pt x="20871" y="1248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5400" tIns="25400" rIns="25400" bIns="25400" anchor="ctr"/>
              <a:lstStyle/>
              <a:p>
                <a:pPr marL="0" marR="0" lvl="0" indent="0" algn="ctr" defTabSz="227965" rtl="0" eaLnBrk="1" fontAlgn="base" latinLnBrk="0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129" name="AutoShape 14"/>
              <p:cNvSpPr/>
              <p:nvPr>
                <p:custDataLst>
                  <p:tags r:id="rId15"/>
                </p:custDataLst>
              </p:nvPr>
            </p:nvSpPr>
            <p:spPr bwMode="auto">
              <a:xfrm>
                <a:off x="9217819" y="4508500"/>
                <a:ext cx="103981" cy="105569"/>
              </a:xfrm>
              <a:custGeom>
                <a:avLst/>
                <a:gdLst>
                  <a:gd name="T0" fmla="+- 0 10797 198"/>
                  <a:gd name="T1" fmla="*/ T0 w 21199"/>
                  <a:gd name="T2" fmla="+- 0 10802 198"/>
                  <a:gd name="T3" fmla="*/ 10802 h 21208"/>
                  <a:gd name="T4" fmla="+- 0 10797 198"/>
                  <a:gd name="T5" fmla="*/ T4 w 21199"/>
                  <a:gd name="T6" fmla="+- 0 10802 198"/>
                  <a:gd name="T7" fmla="*/ 10802 h 21208"/>
                  <a:gd name="T8" fmla="+- 0 10797 198"/>
                  <a:gd name="T9" fmla="*/ T8 w 21199"/>
                  <a:gd name="T10" fmla="+- 0 10802 198"/>
                  <a:gd name="T11" fmla="*/ 10802 h 21208"/>
                  <a:gd name="T12" fmla="+- 0 10797 198"/>
                  <a:gd name="T13" fmla="*/ T12 w 21199"/>
                  <a:gd name="T14" fmla="+- 0 10802 198"/>
                  <a:gd name="T15" fmla="*/ 10802 h 212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199" h="21208">
                    <a:moveTo>
                      <a:pt x="21077" y="880"/>
                    </a:moveTo>
                    <a:cubicBezTo>
                      <a:pt x="20753" y="142"/>
                      <a:pt x="19881" y="-198"/>
                      <a:pt x="19129" y="117"/>
                    </a:cubicBezTo>
                    <a:cubicBezTo>
                      <a:pt x="19097" y="131"/>
                      <a:pt x="19071" y="162"/>
                      <a:pt x="19039" y="179"/>
                    </a:cubicBezTo>
                    <a:cubicBezTo>
                      <a:pt x="10706" y="3707"/>
                      <a:pt x="3739" y="10322"/>
                      <a:pt x="106" y="19208"/>
                    </a:cubicBezTo>
                    <a:cubicBezTo>
                      <a:pt x="-198" y="19957"/>
                      <a:pt x="172" y="20803"/>
                      <a:pt x="934" y="21101"/>
                    </a:cubicBezTo>
                    <a:cubicBezTo>
                      <a:pt x="1689" y="21401"/>
                      <a:pt x="2552" y="21041"/>
                      <a:pt x="2859" y="20292"/>
                    </a:cubicBezTo>
                    <a:cubicBezTo>
                      <a:pt x="6206" y="12096"/>
                      <a:pt x="12625" y="6008"/>
                      <a:pt x="20301" y="2787"/>
                    </a:cubicBezTo>
                    <a:cubicBezTo>
                      <a:pt x="21051" y="2469"/>
                      <a:pt x="21402" y="1618"/>
                      <a:pt x="21077" y="88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5400" tIns="25400" rIns="25400" bIns="25400" anchor="ctr"/>
              <a:lstStyle/>
              <a:p>
                <a:pPr marL="0" marR="0" lvl="0" indent="0" algn="ctr" defTabSz="227965" rtl="0" eaLnBrk="1" fontAlgn="base" latinLnBrk="0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130" name="AutoShape 15"/>
              <p:cNvSpPr/>
              <p:nvPr>
                <p:custDataLst>
                  <p:tags r:id="rId16"/>
                </p:custDataLst>
              </p:nvPr>
            </p:nvSpPr>
            <p:spPr bwMode="auto">
              <a:xfrm>
                <a:off x="9247188" y="4537075"/>
                <a:ext cx="88107" cy="90488"/>
              </a:xfrm>
              <a:custGeom>
                <a:avLst/>
                <a:gdLst>
                  <a:gd name="T0" fmla="+- 0 10796 232"/>
                  <a:gd name="T1" fmla="*/ T0 w 21129"/>
                  <a:gd name="T2" fmla="+- 0 10804 234"/>
                  <a:gd name="T3" fmla="*/ 10804 h 21141"/>
                  <a:gd name="T4" fmla="+- 0 10796 232"/>
                  <a:gd name="T5" fmla="*/ T4 w 21129"/>
                  <a:gd name="T6" fmla="+- 0 10804 234"/>
                  <a:gd name="T7" fmla="*/ 10804 h 21141"/>
                  <a:gd name="T8" fmla="+- 0 10796 232"/>
                  <a:gd name="T9" fmla="*/ T8 w 21129"/>
                  <a:gd name="T10" fmla="+- 0 10804 234"/>
                  <a:gd name="T11" fmla="*/ 10804 h 21141"/>
                  <a:gd name="T12" fmla="+- 0 10796 232"/>
                  <a:gd name="T13" fmla="*/ T12 w 21129"/>
                  <a:gd name="T14" fmla="+- 0 10804 234"/>
                  <a:gd name="T15" fmla="*/ 10804 h 211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129" h="21141">
                    <a:moveTo>
                      <a:pt x="20075" y="3267"/>
                    </a:moveTo>
                    <a:cubicBezTo>
                      <a:pt x="20953" y="2898"/>
                      <a:pt x="21368" y="1899"/>
                      <a:pt x="20987" y="1030"/>
                    </a:cubicBezTo>
                    <a:cubicBezTo>
                      <a:pt x="20611" y="168"/>
                      <a:pt x="19589" y="-234"/>
                      <a:pt x="18707" y="138"/>
                    </a:cubicBezTo>
                    <a:cubicBezTo>
                      <a:pt x="18670" y="152"/>
                      <a:pt x="18649" y="185"/>
                      <a:pt x="18615" y="198"/>
                    </a:cubicBezTo>
                    <a:cubicBezTo>
                      <a:pt x="10481" y="3647"/>
                      <a:pt x="3673" y="10118"/>
                      <a:pt x="124" y="18802"/>
                    </a:cubicBezTo>
                    <a:cubicBezTo>
                      <a:pt x="-232" y="19678"/>
                      <a:pt x="205" y="20666"/>
                      <a:pt x="1094" y="21019"/>
                    </a:cubicBezTo>
                    <a:cubicBezTo>
                      <a:pt x="1983" y="21366"/>
                      <a:pt x="2991" y="20946"/>
                      <a:pt x="3354" y="20071"/>
                    </a:cubicBezTo>
                    <a:cubicBezTo>
                      <a:pt x="6561" y="12205"/>
                      <a:pt x="12717" y="6360"/>
                      <a:pt x="20075" y="3274"/>
                    </a:cubicBezTo>
                    <a:cubicBezTo>
                      <a:pt x="20075" y="3274"/>
                      <a:pt x="20075" y="3267"/>
                      <a:pt x="20075" y="3267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5400" tIns="25400" rIns="25400" bIns="25400" anchor="ctr"/>
              <a:lstStyle/>
              <a:p>
                <a:pPr marL="0" marR="0" lvl="0" indent="0" algn="ctr" defTabSz="227965" rtl="0" eaLnBrk="1" fontAlgn="base" latinLnBrk="0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67" name="TextBox 66"/>
            <p:cNvSpPr txBox="1"/>
            <p:nvPr>
              <p:custDataLst>
                <p:tags r:id="rId17"/>
              </p:custDataLst>
            </p:nvPr>
          </p:nvSpPr>
          <p:spPr>
            <a:xfrm>
              <a:off x="1979947" y="2316982"/>
              <a:ext cx="6625114" cy="1314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作为食品消费者</a:t>
              </a: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，买回的蔬菜要</a:t>
              </a: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彻底清洗干净</a:t>
              </a: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，水洗是清除水果蔬菜上其他污物和去除残留农药的基础方法；</a:t>
              </a: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+mn-ea"/>
                </a:rPr>
                <a:t>可</a:t>
              </a: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+mn-ea"/>
                </a:rPr>
                <a:t>加人少量果蔬清洗剂浸泡</a:t>
              </a: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+mn-ea"/>
                </a:rPr>
                <a:t>，</a:t>
              </a: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果蔬清洗剂可增加农药的溶出，浸泡后要用流水冲洗 2~3遍；</a:t>
              </a: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也可适量加小苏打清洗蔬菜</a:t>
              </a: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，然后在太阳下适度晾晒，晒干水分。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grpSp>
        <p:nvGrpSpPr>
          <p:cNvPr id="4" name="组合 3"/>
          <p:cNvGrpSpPr/>
          <p:nvPr>
            <p:custDataLst>
              <p:tags r:id="rId18"/>
            </p:custDataLst>
          </p:nvPr>
        </p:nvGrpSpPr>
        <p:grpSpPr>
          <a:xfrm>
            <a:off x="1690604" y="4970607"/>
            <a:ext cx="9619615" cy="988695"/>
            <a:chOff x="1267953" y="3513166"/>
            <a:chExt cx="7214712" cy="741521"/>
          </a:xfrm>
          <a:solidFill>
            <a:schemeClr val="bg1"/>
          </a:solidFill>
        </p:grpSpPr>
        <p:sp>
          <p:nvSpPr>
            <p:cNvPr id="157" name="Rounded Rectangle 6"/>
            <p:cNvSpPr/>
            <p:nvPr>
              <p:custDataLst>
                <p:tags r:id="rId19"/>
              </p:custDataLst>
            </p:nvPr>
          </p:nvSpPr>
          <p:spPr>
            <a:xfrm>
              <a:off x="1267953" y="3513166"/>
              <a:ext cx="685800" cy="685800"/>
            </a:xfrm>
            <a:prstGeom prst="roundRect">
              <a:avLst/>
            </a:prstGeom>
            <a:solidFill>
              <a:srgbClr val="323F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grpSp>
          <p:nvGrpSpPr>
            <p:cNvPr id="158" name="Group 86"/>
            <p:cNvGrpSpPr/>
            <p:nvPr/>
          </p:nvGrpSpPr>
          <p:grpSpPr>
            <a:xfrm>
              <a:off x="1442081" y="3681937"/>
              <a:ext cx="348258" cy="348258"/>
              <a:chOff x="4439444" y="1652588"/>
              <a:chExt cx="464344" cy="464344"/>
            </a:xfrm>
            <a:grpFill/>
          </p:grpSpPr>
          <p:sp>
            <p:nvSpPr>
              <p:cNvPr id="159" name="AutoShape 136"/>
              <p:cNvSpPr/>
              <p:nvPr>
                <p:custDataLst>
                  <p:tags r:id="rId20"/>
                </p:custDataLst>
              </p:nvPr>
            </p:nvSpPr>
            <p:spPr bwMode="auto">
              <a:xfrm>
                <a:off x="4686300" y="1710532"/>
                <a:ext cx="152400" cy="152400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538" y="20579"/>
                    </a:moveTo>
                    <a:lnTo>
                      <a:pt x="19542" y="20579"/>
                    </a:lnTo>
                    <a:cubicBezTo>
                      <a:pt x="19546" y="21142"/>
                      <a:pt x="20004" y="21600"/>
                      <a:pt x="20571" y="21600"/>
                    </a:cubicBezTo>
                    <a:cubicBezTo>
                      <a:pt x="21137" y="21600"/>
                      <a:pt x="21599" y="21138"/>
                      <a:pt x="21599" y="20571"/>
                    </a:cubicBezTo>
                    <a:cubicBezTo>
                      <a:pt x="21599" y="20565"/>
                      <a:pt x="21595" y="20561"/>
                      <a:pt x="21595" y="20555"/>
                    </a:cubicBezTo>
                    <a:cubicBezTo>
                      <a:pt x="21583" y="9221"/>
                      <a:pt x="12411" y="41"/>
                      <a:pt x="1080" y="12"/>
                    </a:cubicBezTo>
                    <a:cubicBezTo>
                      <a:pt x="1064" y="10"/>
                      <a:pt x="1048" y="0"/>
                      <a:pt x="1028" y="0"/>
                    </a:cubicBezTo>
                    <a:cubicBezTo>
                      <a:pt x="458" y="0"/>
                      <a:pt x="0" y="461"/>
                      <a:pt x="0" y="1028"/>
                    </a:cubicBezTo>
                    <a:cubicBezTo>
                      <a:pt x="0" y="1594"/>
                      <a:pt x="458" y="2055"/>
                      <a:pt x="1024" y="2057"/>
                    </a:cubicBezTo>
                    <a:lnTo>
                      <a:pt x="1024" y="2065"/>
                    </a:lnTo>
                    <a:cubicBezTo>
                      <a:pt x="11233" y="2065"/>
                      <a:pt x="19538" y="10370"/>
                      <a:pt x="19538" y="20579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5400" tIns="25400" rIns="25400" bIns="25400" anchor="ctr"/>
              <a:lstStyle/>
              <a:p>
                <a:pPr marL="0" marR="0" lvl="0" indent="0" algn="ctr" defTabSz="227965" rtl="0" eaLnBrk="1" fontAlgn="base" latinLnBrk="0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160" name="AutoShape 137"/>
              <p:cNvSpPr/>
              <p:nvPr>
                <p:custDataLst>
                  <p:tags r:id="rId21"/>
                </p:custDataLst>
              </p:nvPr>
            </p:nvSpPr>
            <p:spPr bwMode="auto">
              <a:xfrm>
                <a:off x="4439444" y="1652588"/>
                <a:ext cx="464344" cy="464344"/>
              </a:xfrm>
              <a:custGeom>
                <a:avLst/>
                <a:gdLst>
                  <a:gd name="T0" fmla="+- 0 10819 195"/>
                  <a:gd name="T1" fmla="*/ T0 w 21248"/>
                  <a:gd name="T2" fmla="*/ 10800 h 21600"/>
                  <a:gd name="T3" fmla="+- 0 10819 195"/>
                  <a:gd name="T4" fmla="*/ T3 w 21248"/>
                  <a:gd name="T5" fmla="*/ 10800 h 21600"/>
                  <a:gd name="T6" fmla="+- 0 10819 195"/>
                  <a:gd name="T7" fmla="*/ T6 w 21248"/>
                  <a:gd name="T8" fmla="*/ 10800 h 21600"/>
                  <a:gd name="T9" fmla="+- 0 10819 195"/>
                  <a:gd name="T10" fmla="*/ T9 w 21248"/>
                  <a:gd name="T11" fmla="*/ 10800 h 21600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</a:cxnLst>
                <a:rect l="0" t="0" r="r" b="b"/>
                <a:pathLst>
                  <a:path w="21248" h="21600">
                    <a:moveTo>
                      <a:pt x="19868" y="17133"/>
                    </a:moveTo>
                    <a:cubicBezTo>
                      <a:pt x="19766" y="17386"/>
                      <a:pt x="19525" y="17549"/>
                      <a:pt x="19255" y="17549"/>
                    </a:cubicBezTo>
                    <a:lnTo>
                      <a:pt x="19058" y="17549"/>
                    </a:lnTo>
                    <a:lnTo>
                      <a:pt x="3983" y="2226"/>
                    </a:lnTo>
                    <a:lnTo>
                      <a:pt x="3983" y="2025"/>
                    </a:lnTo>
                    <a:cubicBezTo>
                      <a:pt x="3983" y="1750"/>
                      <a:pt x="4144" y="1506"/>
                      <a:pt x="4393" y="1401"/>
                    </a:cubicBezTo>
                    <a:cubicBezTo>
                      <a:pt x="4475" y="1367"/>
                      <a:pt x="4560" y="1350"/>
                      <a:pt x="4647" y="1350"/>
                    </a:cubicBezTo>
                    <a:cubicBezTo>
                      <a:pt x="4824" y="1350"/>
                      <a:pt x="4991" y="1420"/>
                      <a:pt x="5116" y="1547"/>
                    </a:cubicBezTo>
                    <a:lnTo>
                      <a:pt x="19724" y="16397"/>
                    </a:lnTo>
                    <a:cubicBezTo>
                      <a:pt x="19915" y="16591"/>
                      <a:pt x="19972" y="16880"/>
                      <a:pt x="19868" y="17133"/>
                    </a:cubicBezTo>
                    <a:moveTo>
                      <a:pt x="10121" y="17549"/>
                    </a:moveTo>
                    <a:cubicBezTo>
                      <a:pt x="10017" y="17549"/>
                      <a:pt x="9922" y="17586"/>
                      <a:pt x="9824" y="17609"/>
                    </a:cubicBezTo>
                    <a:lnTo>
                      <a:pt x="3923" y="11612"/>
                    </a:lnTo>
                    <a:cubicBezTo>
                      <a:pt x="3946" y="11512"/>
                      <a:pt x="3982" y="11415"/>
                      <a:pt x="3982" y="11311"/>
                    </a:cubicBezTo>
                    <a:lnTo>
                      <a:pt x="3983" y="3180"/>
                    </a:lnTo>
                    <a:lnTo>
                      <a:pt x="18119" y="17549"/>
                    </a:lnTo>
                    <a:cubicBezTo>
                      <a:pt x="18119" y="17549"/>
                      <a:pt x="10121" y="17549"/>
                      <a:pt x="10121" y="17549"/>
                    </a:cubicBezTo>
                    <a:close/>
                    <a:moveTo>
                      <a:pt x="9182" y="17945"/>
                    </a:moveTo>
                    <a:lnTo>
                      <a:pt x="7109" y="20052"/>
                    </a:lnTo>
                    <a:cubicBezTo>
                      <a:pt x="6939" y="20224"/>
                      <a:pt x="6742" y="20249"/>
                      <a:pt x="6640" y="20249"/>
                    </a:cubicBezTo>
                    <a:cubicBezTo>
                      <a:pt x="6537" y="20249"/>
                      <a:pt x="6339" y="20224"/>
                      <a:pt x="6170" y="20052"/>
                    </a:cubicBezTo>
                    <a:lnTo>
                      <a:pt x="1522" y="15327"/>
                    </a:lnTo>
                    <a:cubicBezTo>
                      <a:pt x="1352" y="15154"/>
                      <a:pt x="1327" y="14953"/>
                      <a:pt x="1327" y="14850"/>
                    </a:cubicBezTo>
                    <a:cubicBezTo>
                      <a:pt x="1327" y="14745"/>
                      <a:pt x="1352" y="14544"/>
                      <a:pt x="1522" y="14373"/>
                    </a:cubicBezTo>
                    <a:lnTo>
                      <a:pt x="3593" y="12266"/>
                    </a:lnTo>
                    <a:cubicBezTo>
                      <a:pt x="3599" y="12260"/>
                      <a:pt x="3601" y="12251"/>
                      <a:pt x="3607" y="12245"/>
                    </a:cubicBezTo>
                    <a:lnTo>
                      <a:pt x="9202" y="17932"/>
                    </a:lnTo>
                    <a:cubicBezTo>
                      <a:pt x="9196" y="17937"/>
                      <a:pt x="9187" y="17939"/>
                      <a:pt x="9182" y="17945"/>
                    </a:cubicBezTo>
                    <a:moveTo>
                      <a:pt x="6056" y="593"/>
                    </a:moveTo>
                    <a:cubicBezTo>
                      <a:pt x="5675" y="205"/>
                      <a:pt x="5165" y="0"/>
                      <a:pt x="4647" y="0"/>
                    </a:cubicBezTo>
                    <a:cubicBezTo>
                      <a:pt x="4390" y="0"/>
                      <a:pt x="4132" y="49"/>
                      <a:pt x="3885" y="154"/>
                    </a:cubicBezTo>
                    <a:cubicBezTo>
                      <a:pt x="3141" y="467"/>
                      <a:pt x="2655" y="1205"/>
                      <a:pt x="2655" y="2025"/>
                    </a:cubicBezTo>
                    <a:lnTo>
                      <a:pt x="2654" y="11311"/>
                    </a:lnTo>
                    <a:lnTo>
                      <a:pt x="583" y="13418"/>
                    </a:lnTo>
                    <a:cubicBezTo>
                      <a:pt x="-195" y="14208"/>
                      <a:pt x="-195" y="15491"/>
                      <a:pt x="583" y="16281"/>
                    </a:cubicBezTo>
                    <a:lnTo>
                      <a:pt x="5231" y="21006"/>
                    </a:lnTo>
                    <a:cubicBezTo>
                      <a:pt x="5620" y="21402"/>
                      <a:pt x="6131" y="21599"/>
                      <a:pt x="6640" y="21599"/>
                    </a:cubicBezTo>
                    <a:cubicBezTo>
                      <a:pt x="7150" y="21599"/>
                      <a:pt x="7659" y="21402"/>
                      <a:pt x="8048" y="21006"/>
                    </a:cubicBezTo>
                    <a:lnTo>
                      <a:pt x="10121" y="18900"/>
                    </a:lnTo>
                    <a:lnTo>
                      <a:pt x="19255" y="18900"/>
                    </a:lnTo>
                    <a:cubicBezTo>
                      <a:pt x="20062" y="18900"/>
                      <a:pt x="20788" y="18407"/>
                      <a:pt x="21095" y="17650"/>
                    </a:cubicBezTo>
                    <a:cubicBezTo>
                      <a:pt x="21405" y="16893"/>
                      <a:pt x="21234" y="16022"/>
                      <a:pt x="20663" y="15443"/>
                    </a:cubicBezTo>
                    <a:cubicBezTo>
                      <a:pt x="20663" y="15443"/>
                      <a:pt x="6056" y="593"/>
                      <a:pt x="6056" y="593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5400" tIns="25400" rIns="25400" bIns="25400" anchor="ctr"/>
              <a:lstStyle/>
              <a:p>
                <a:pPr marL="0" marR="0" lvl="0" indent="0" algn="ctr" defTabSz="227965" rtl="0" eaLnBrk="1" fontAlgn="base" latinLnBrk="0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161" name="AutoShape 138"/>
              <p:cNvSpPr/>
              <p:nvPr>
                <p:custDataLst>
                  <p:tags r:id="rId22"/>
                </p:custDataLst>
              </p:nvPr>
            </p:nvSpPr>
            <p:spPr bwMode="auto">
              <a:xfrm>
                <a:off x="4686300" y="1652588"/>
                <a:ext cx="217488" cy="21748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437" y="2880"/>
                    </a:moveTo>
                    <a:lnTo>
                      <a:pt x="1437" y="2885"/>
                    </a:lnTo>
                    <a:cubicBezTo>
                      <a:pt x="10965" y="2885"/>
                      <a:pt x="18717" y="10637"/>
                      <a:pt x="18717" y="20165"/>
                    </a:cubicBezTo>
                    <a:lnTo>
                      <a:pt x="18720" y="20165"/>
                    </a:lnTo>
                    <a:cubicBezTo>
                      <a:pt x="18722" y="20959"/>
                      <a:pt x="19366" y="21600"/>
                      <a:pt x="20160" y="21600"/>
                    </a:cubicBezTo>
                    <a:cubicBezTo>
                      <a:pt x="20955" y="21600"/>
                      <a:pt x="21599" y="20956"/>
                      <a:pt x="21599" y="20160"/>
                    </a:cubicBezTo>
                    <a:cubicBezTo>
                      <a:pt x="21599" y="20155"/>
                      <a:pt x="21597" y="20152"/>
                      <a:pt x="21597" y="20148"/>
                    </a:cubicBezTo>
                    <a:cubicBezTo>
                      <a:pt x="21588" y="9034"/>
                      <a:pt x="12588" y="28"/>
                      <a:pt x="1476" y="8"/>
                    </a:cubicBezTo>
                    <a:cubicBezTo>
                      <a:pt x="1465" y="7"/>
                      <a:pt x="1454" y="0"/>
                      <a:pt x="1440" y="0"/>
                    </a:cubicBezTo>
                    <a:cubicBezTo>
                      <a:pt x="644" y="0"/>
                      <a:pt x="0" y="644"/>
                      <a:pt x="0" y="1440"/>
                    </a:cubicBezTo>
                    <a:cubicBezTo>
                      <a:pt x="0" y="2234"/>
                      <a:pt x="644" y="2878"/>
                      <a:pt x="1437" y="288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5400" tIns="25400" rIns="25400" bIns="25400" anchor="ctr"/>
              <a:lstStyle/>
              <a:p>
                <a:pPr marL="0" marR="0" lvl="0" indent="0" algn="ctr" defTabSz="227965" rtl="0" eaLnBrk="1" fontAlgn="base" latinLnBrk="0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69" name="TextBox 68"/>
            <p:cNvSpPr txBox="1"/>
            <p:nvPr>
              <p:custDataLst>
                <p:tags r:id="rId23"/>
              </p:custDataLst>
            </p:nvPr>
          </p:nvSpPr>
          <p:spPr>
            <a:xfrm>
              <a:off x="2011856" y="3563172"/>
              <a:ext cx="6470809" cy="691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作为农业生产者</a:t>
              </a: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，要严格按照除草剂的使用说明，防止用量过大或使用方法不当造成蔬菜残留或士壤污染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。</a:t>
              </a: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sp>
        <p:nvSpPr>
          <p:cNvPr id="83" name="文本框 48"/>
          <p:cNvSpPr txBox="1"/>
          <p:nvPr/>
        </p:nvSpPr>
        <p:spPr bwMode="auto">
          <a:xfrm>
            <a:off x="786130" y="137795"/>
            <a:ext cx="5495290" cy="681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Lao UI" pitchFamily="34" charset="0"/>
                <a:ea typeface="微软雅黑" panose="020B0503020204020204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rPr>
              <a:t>预防控制措施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84" name="Content Placeholder 2"/>
          <p:cNvSpPr txBox="1"/>
          <p:nvPr/>
        </p:nvSpPr>
        <p:spPr>
          <a:xfrm>
            <a:off x="795655" y="668655"/>
            <a:ext cx="3199765" cy="34099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4503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335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有机磷除草剂残留引发的食品安全案例</a:t>
            </a:r>
            <a:endParaRPr kumimoji="0" lang="en-US" altLang="zh-CN" sz="1335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ea"/>
              <a:sym typeface="+mn-lt"/>
            </a:endParaRPr>
          </a:p>
        </p:txBody>
      </p:sp>
      <p:cxnSp>
        <p:nvCxnSpPr>
          <p:cNvPr id="85" name="直接连接符 84"/>
          <p:cNvCxnSpPr/>
          <p:nvPr/>
        </p:nvCxnSpPr>
        <p:spPr>
          <a:xfrm>
            <a:off x="669924" y="1028700"/>
            <a:ext cx="10850563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: 形状 5"/>
          <p:cNvSpPr/>
          <p:nvPr/>
        </p:nvSpPr>
        <p:spPr>
          <a:xfrm>
            <a:off x="1559706" y="0"/>
            <a:ext cx="10632294" cy="6858000"/>
          </a:xfrm>
          <a:custGeom>
            <a:avLst/>
            <a:gdLst>
              <a:gd name="connsiteX0" fmla="*/ 8197497 w 10632294"/>
              <a:gd name="connsiteY0" fmla="*/ 0 h 6858000"/>
              <a:gd name="connsiteX1" fmla="*/ 10632294 w 10632294"/>
              <a:gd name="connsiteY1" fmla="*/ 0 h 6858000"/>
              <a:gd name="connsiteX2" fmla="*/ 10632294 w 10632294"/>
              <a:gd name="connsiteY2" fmla="*/ 6858000 h 6858000"/>
              <a:gd name="connsiteX3" fmla="*/ 371962 w 10632294"/>
              <a:gd name="connsiteY3" fmla="*/ 6858000 h 6858000"/>
              <a:gd name="connsiteX4" fmla="*/ 0 w 10632294"/>
              <a:gd name="connsiteY4" fmla="*/ 6129270 h 6858000"/>
              <a:gd name="connsiteX5" fmla="*/ 4892145 w 10632294"/>
              <a:gd name="connsiteY5" fmla="*/ 6665240 h 6858000"/>
              <a:gd name="connsiteX6" fmla="*/ 8305433 w 10632294"/>
              <a:gd name="connsiteY6" fmla="*/ 29955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32294" h="6858000">
                <a:moveTo>
                  <a:pt x="8197497" y="0"/>
                </a:moveTo>
                <a:lnTo>
                  <a:pt x="10632294" y="0"/>
                </a:lnTo>
                <a:lnTo>
                  <a:pt x="10632294" y="6858000"/>
                </a:lnTo>
                <a:lnTo>
                  <a:pt x="371962" y="6858000"/>
                </a:lnTo>
                <a:lnTo>
                  <a:pt x="0" y="6129270"/>
                </a:lnTo>
                <a:cubicBezTo>
                  <a:pt x="0" y="6129270"/>
                  <a:pt x="1551650" y="7304602"/>
                  <a:pt x="4892145" y="6665240"/>
                </a:cubicBezTo>
                <a:cubicBezTo>
                  <a:pt x="7195673" y="6224776"/>
                  <a:pt x="9452427" y="3767746"/>
                  <a:pt x="8305433" y="299551"/>
                </a:cubicBezTo>
                <a:close/>
              </a:path>
            </a:pathLst>
          </a:custGeom>
          <a:solidFill>
            <a:srgbClr val="323F4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9" name="任意多边形: 形状 6"/>
          <p:cNvSpPr/>
          <p:nvPr/>
        </p:nvSpPr>
        <p:spPr>
          <a:xfrm>
            <a:off x="0" y="2844800"/>
            <a:ext cx="3644453" cy="4013200"/>
          </a:xfrm>
          <a:custGeom>
            <a:avLst/>
            <a:gdLst>
              <a:gd name="connsiteX0" fmla="*/ 0 w 3644453"/>
              <a:gd name="connsiteY0" fmla="*/ 0 h 3321270"/>
              <a:gd name="connsiteX1" fmla="*/ 37555 w 3644453"/>
              <a:gd name="connsiteY1" fmla="*/ 128729 h 3321270"/>
              <a:gd name="connsiteX2" fmla="*/ 3520589 w 3644453"/>
              <a:gd name="connsiteY2" fmla="*/ 3294566 h 3321270"/>
              <a:gd name="connsiteX3" fmla="*/ 3644453 w 3644453"/>
              <a:gd name="connsiteY3" fmla="*/ 3321270 h 3321270"/>
              <a:gd name="connsiteX4" fmla="*/ 0 w 3644453"/>
              <a:gd name="connsiteY4" fmla="*/ 3321270 h 3321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4453" h="3321270">
                <a:moveTo>
                  <a:pt x="0" y="0"/>
                </a:moveTo>
                <a:lnTo>
                  <a:pt x="37555" y="128729"/>
                </a:lnTo>
                <a:cubicBezTo>
                  <a:pt x="406641" y="1301104"/>
                  <a:pt x="1312770" y="2739079"/>
                  <a:pt x="3520589" y="3294566"/>
                </a:cubicBezTo>
                <a:lnTo>
                  <a:pt x="3644453" y="3321270"/>
                </a:lnTo>
                <a:lnTo>
                  <a:pt x="0" y="3321270"/>
                </a:lnTo>
                <a:close/>
              </a:path>
            </a:pathLst>
          </a:custGeom>
          <a:solidFill>
            <a:srgbClr val="FFC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/>
          </a:p>
        </p:txBody>
      </p:sp>
      <p:sp>
        <p:nvSpPr>
          <p:cNvPr id="10" name="任意多边形: 形状 7"/>
          <p:cNvSpPr/>
          <p:nvPr/>
        </p:nvSpPr>
        <p:spPr>
          <a:xfrm>
            <a:off x="8153268" y="1"/>
            <a:ext cx="3410436" cy="6309447"/>
          </a:xfrm>
          <a:custGeom>
            <a:avLst/>
            <a:gdLst>
              <a:gd name="connsiteX0" fmla="*/ 2214109 w 3410436"/>
              <a:gd name="connsiteY0" fmla="*/ 0 h 6309447"/>
              <a:gd name="connsiteX1" fmla="*/ 3394509 w 3410436"/>
              <a:gd name="connsiteY1" fmla="*/ 0 h 6309447"/>
              <a:gd name="connsiteX2" fmla="*/ 3410436 w 3410436"/>
              <a:gd name="connsiteY2" fmla="*/ 975 h 6309447"/>
              <a:gd name="connsiteX3" fmla="*/ 3410436 w 3410436"/>
              <a:gd name="connsiteY3" fmla="*/ 1611924 h 6309447"/>
              <a:gd name="connsiteX4" fmla="*/ 0 w 3410436"/>
              <a:gd name="connsiteY4" fmla="*/ 6309447 h 6309447"/>
              <a:gd name="connsiteX5" fmla="*/ 2224511 w 3410436"/>
              <a:gd name="connsiteY5" fmla="*/ 38548 h 6309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10436" h="6309447">
                <a:moveTo>
                  <a:pt x="2214109" y="0"/>
                </a:moveTo>
                <a:lnTo>
                  <a:pt x="3394509" y="0"/>
                </a:lnTo>
                <a:lnTo>
                  <a:pt x="3410436" y="975"/>
                </a:lnTo>
                <a:lnTo>
                  <a:pt x="3410436" y="1611924"/>
                </a:lnTo>
                <a:cubicBezTo>
                  <a:pt x="3179323" y="4908325"/>
                  <a:pt x="0" y="6309447"/>
                  <a:pt x="0" y="6309447"/>
                </a:cubicBezTo>
                <a:cubicBezTo>
                  <a:pt x="3240214" y="4576005"/>
                  <a:pt x="2408867" y="742159"/>
                  <a:pt x="2224511" y="38548"/>
                </a:cubicBezTo>
                <a:close/>
              </a:path>
            </a:pathLst>
          </a:custGeom>
          <a:solidFill>
            <a:srgbClr val="F3F2F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1" name="任意多边形: 形状 8"/>
          <p:cNvSpPr/>
          <p:nvPr/>
        </p:nvSpPr>
        <p:spPr>
          <a:xfrm>
            <a:off x="8705751" y="0"/>
            <a:ext cx="3064528" cy="6015235"/>
          </a:xfrm>
          <a:custGeom>
            <a:avLst/>
            <a:gdLst>
              <a:gd name="connsiteX0" fmla="*/ 2029724 w 3064528"/>
              <a:gd name="connsiteY0" fmla="*/ 0 h 6015235"/>
              <a:gd name="connsiteX1" fmla="*/ 2981358 w 3064528"/>
              <a:gd name="connsiteY1" fmla="*/ 0 h 6015235"/>
              <a:gd name="connsiteX2" fmla="*/ 3064528 w 3064528"/>
              <a:gd name="connsiteY2" fmla="*/ 1149698 h 6015235"/>
              <a:gd name="connsiteX3" fmla="*/ 0 w 3064528"/>
              <a:gd name="connsiteY3" fmla="*/ 6015235 h 6015235"/>
              <a:gd name="connsiteX4" fmla="*/ 2044844 w 3064528"/>
              <a:gd name="connsiteY4" fmla="*/ 70787 h 6015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4528" h="6015235">
                <a:moveTo>
                  <a:pt x="2029724" y="0"/>
                </a:moveTo>
                <a:lnTo>
                  <a:pt x="2981358" y="0"/>
                </a:lnTo>
                <a:lnTo>
                  <a:pt x="3064528" y="1149698"/>
                </a:lnTo>
                <a:cubicBezTo>
                  <a:pt x="3053125" y="4452942"/>
                  <a:pt x="0" y="6015235"/>
                  <a:pt x="0" y="6015235"/>
                </a:cubicBezTo>
                <a:cubicBezTo>
                  <a:pt x="2572082" y="4444389"/>
                  <a:pt x="2327760" y="1463202"/>
                  <a:pt x="2044844" y="70787"/>
                </a:cubicBezTo>
                <a:close/>
              </a:path>
            </a:pathLst>
          </a:custGeom>
          <a:solidFill>
            <a:srgbClr val="DFDFD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1058703" y="640782"/>
            <a:ext cx="223009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0" b="1" dirty="0">
                <a:solidFill>
                  <a:srgbClr val="323F4F"/>
                </a:solidFill>
                <a:latin typeface="微软雅黑" panose="020B0503020204020204" charset="-122"/>
                <a:ea typeface="微软雅黑" panose="020B0503020204020204" charset="-122"/>
              </a:rPr>
              <a:t>/02.</a:t>
            </a:r>
            <a:endParaRPr lang="zh-CN" altLang="en-US" sz="8000" b="1" dirty="0">
              <a:solidFill>
                <a:srgbClr val="323F4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058704" y="1709712"/>
            <a:ext cx="4371340" cy="1076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400" dirty="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PART </a:t>
            </a:r>
            <a:r>
              <a:rPr lang="en-US" altLang="zh-CN" sz="6400" dirty="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TWO</a:t>
            </a:r>
            <a:endParaRPr lang="en-US" altLang="zh-CN" sz="6400" dirty="0">
              <a:solidFill>
                <a:schemeClr val="bg1">
                  <a:lumMod val="6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TextBox 7"/>
          <p:cNvSpPr txBox="1"/>
          <p:nvPr/>
        </p:nvSpPr>
        <p:spPr>
          <a:xfrm>
            <a:off x="2658119" y="3050105"/>
            <a:ext cx="557753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2800" dirty="0"/>
          </a:p>
          <a:p>
            <a:r>
              <a:rPr lang="zh-CN" altLang="zh-CN" sz="2800" dirty="0"/>
              <a:t>有机磷农药引发的食品安全案例</a:t>
            </a:r>
            <a:endParaRPr lang="en-US" altLang="zh-CN" sz="2800" dirty="0"/>
          </a:p>
          <a:p>
            <a:endParaRPr lang="zh-CN" altLang="en-US" sz="28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837757" y="4015956"/>
            <a:ext cx="1504127" cy="96012"/>
          </a:xfrm>
          <a:prstGeom prst="rect">
            <a:avLst/>
          </a:prstGeom>
          <a:solidFill>
            <a:srgbClr val="323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2" name="图片 1" descr="E:\高校\山东农业大学\图片\1.png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9394508" y="6085205"/>
            <a:ext cx="2288540" cy="6242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conveyor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  <p:bldP spid="16" grpId="0" animBg="1"/>
    </p:bldLst>
  </p:timing>
</p:sld>
</file>

<file path=ppt/tags/tag1.xml><?xml version="1.0" encoding="utf-8"?>
<p:tagLst xmlns:p="http://schemas.openxmlformats.org/presentationml/2006/main">
  <p:tag name="KSO_WM_DIAGRAM_VIRTUALLY_FRAME" val="{&quot;height&quot;:332.3518897637795,&quot;left&quot;:301.4204724409449,&quot;top&quot;:70.14874015748032,&quot;width&quot;:681.8188259777571}"/>
</p:tagLst>
</file>

<file path=ppt/tags/tag10.xml><?xml version="1.0" encoding="utf-8"?>
<p:tagLst xmlns:p="http://schemas.openxmlformats.org/presentationml/2006/main">
  <p:tag name="KSO_WM_DIAGRAM_VIRTUALLY_FRAME" val="{&quot;height&quot;:293.7293700787402,&quot;left&quot;:431.0545669291338,&quot;top&quot;:141.7376377952756,&quot;width&quot;:415.85827390531085}"/>
</p:tagLst>
</file>

<file path=ppt/tags/tag11.xml><?xml version="1.0" encoding="utf-8"?>
<p:tagLst xmlns:p="http://schemas.openxmlformats.org/presentationml/2006/main">
  <p:tag name="KSO_WM_DIAGRAM_VIRTUALLY_FRAME" val="{&quot;height&quot;:293.7293700787402,&quot;left&quot;:431.0545669291338,&quot;top&quot;:141.7376377952756,&quot;width&quot;:415.85827390531085}"/>
</p:tagLst>
</file>

<file path=ppt/tags/tag12.xml><?xml version="1.0" encoding="utf-8"?>
<p:tagLst xmlns:p="http://schemas.openxmlformats.org/presentationml/2006/main">
  <p:tag name="KSO_WM_DIAGRAM_VIRTUALLY_FRAME" val="{&quot;height&quot;:293.7293700787402,&quot;left&quot;:431.0545669291338,&quot;top&quot;:141.7376377952756,&quot;width&quot;:415.85827390531085}"/>
</p:tagLst>
</file>

<file path=ppt/tags/tag13.xml><?xml version="1.0" encoding="utf-8"?>
<p:tagLst xmlns:p="http://schemas.openxmlformats.org/presentationml/2006/main">
  <p:tag name="KSO_WM_DIAGRAM_VIRTUALLY_FRAME" val="{&quot;height&quot;:293.7293700787402,&quot;left&quot;:431.0545669291338,&quot;top&quot;:141.7376377952756,&quot;width&quot;:415.85827390531085}"/>
</p:tagLst>
</file>

<file path=ppt/tags/tag14.xml><?xml version="1.0" encoding="utf-8"?>
<p:tagLst xmlns:p="http://schemas.openxmlformats.org/presentationml/2006/main">
  <p:tag name="KSO_WM_DIAGRAM_VIRTUALLY_FRAME" val="{&quot;height&quot;:293.7293700787402,&quot;left&quot;:431.0545669291338,&quot;top&quot;:141.7376377952756,&quot;width&quot;:415.85827390531085}"/>
</p:tagLst>
</file>

<file path=ppt/tags/tag15.xml><?xml version="1.0" encoding="utf-8"?>
<p:tagLst xmlns:p="http://schemas.openxmlformats.org/presentationml/2006/main">
  <p:tag name="KSO_WM_DIAGRAM_VIRTUALLY_FRAME" val="{&quot;height&quot;:293.7293700787402,&quot;left&quot;:431.0545669291338,&quot;top&quot;:141.7376377952756,&quot;width&quot;:415.85827390531085}"/>
</p:tagLst>
</file>

<file path=ppt/tags/tag16.xml><?xml version="1.0" encoding="utf-8"?>
<p:tagLst xmlns:p="http://schemas.openxmlformats.org/presentationml/2006/main">
  <p:tag name="KSO_WM_DIAGRAM_VIRTUALLY_FRAME" val="{&quot;height&quot;:293.7293700787402,&quot;left&quot;:431.0545669291338,&quot;top&quot;:141.7376377952756,&quot;width&quot;:415.85827390531085}"/>
</p:tagLst>
</file>

<file path=ppt/tags/tag17.xml><?xml version="1.0" encoding="utf-8"?>
<p:tagLst xmlns:p="http://schemas.openxmlformats.org/presentationml/2006/main">
  <p:tag name="KSO_WM_DIAGRAM_VIRTUALLY_FRAME" val="{&quot;height&quot;:293.7293700787402,&quot;left&quot;:431.0545669291338,&quot;top&quot;:141.7376377952756,&quot;width&quot;:415.85827390531085}"/>
</p:tagLst>
</file>

<file path=ppt/tags/tag18.xml><?xml version="1.0" encoding="utf-8"?>
<p:tagLst xmlns:p="http://schemas.openxmlformats.org/presentationml/2006/main">
  <p:tag name="KSO_WM_DIAGRAM_VIRTUALLY_FRAME" val="{&quot;height&quot;:293.7293700787402,&quot;left&quot;:431.0545669291338,&quot;top&quot;:141.7376377952756,&quot;width&quot;:415.85827390531085}"/>
</p:tagLst>
</file>

<file path=ppt/tags/tag19.xml><?xml version="1.0" encoding="utf-8"?>
<p:tagLst xmlns:p="http://schemas.openxmlformats.org/presentationml/2006/main">
  <p:tag name="KSO_WM_DIAGRAM_VIRTUALLY_FRAME" val="{&quot;height&quot;:293.7293700787402,&quot;left&quot;:431.0545669291338,&quot;top&quot;:141.7376377952756,&quot;width&quot;:415.85827390531085}"/>
</p:tagLst>
</file>

<file path=ppt/tags/tag2.xml><?xml version="1.0" encoding="utf-8"?>
<p:tagLst xmlns:p="http://schemas.openxmlformats.org/presentationml/2006/main">
  <p:tag name="KSO_WM_DIAGRAM_VIRTUALLY_FRAME" val="{&quot;height&quot;:332.3518897637795,&quot;left&quot;:301.4204724409449,&quot;top&quot;:70.14874015748032,&quot;width&quot;:681.8188259777571}"/>
</p:tagLst>
</file>

<file path=ppt/tags/tag20.xml><?xml version="1.0" encoding="utf-8"?>
<p:tagLst xmlns:p="http://schemas.openxmlformats.org/presentationml/2006/main">
  <p:tag name="KSO_WM_DIAGRAM_VIRTUALLY_FRAME" val="{&quot;height&quot;:293.7293700787402,&quot;left&quot;:431.0545669291338,&quot;top&quot;:141.7376377952756,&quot;width&quot;:415.85827390531085}"/>
</p:tagLst>
</file>

<file path=ppt/tags/tag21.xml><?xml version="1.0" encoding="utf-8"?>
<p:tagLst xmlns:p="http://schemas.openxmlformats.org/presentationml/2006/main">
  <p:tag name="KSO_WM_DIAGRAM_VIRTUALLY_FRAME" val="{&quot;height&quot;:293.7293700787402,&quot;left&quot;:431.0545669291338,&quot;top&quot;:141.7376377952756,&quot;width&quot;:415.85827390531085}"/>
</p:tagLst>
</file>

<file path=ppt/tags/tag22.xml><?xml version="1.0" encoding="utf-8"?>
<p:tagLst xmlns:p="http://schemas.openxmlformats.org/presentationml/2006/main">
  <p:tag name="KSO_WM_DIAGRAM_VIRTUALLY_FRAME" val="{&quot;height&quot;:293.7293700787402,&quot;left&quot;:431.0545669291338,&quot;top&quot;:141.7376377952756,&quot;width&quot;:415.85827390531085}"/>
</p:tagLst>
</file>

<file path=ppt/tags/tag23.xml><?xml version="1.0" encoding="utf-8"?>
<p:tagLst xmlns:p="http://schemas.openxmlformats.org/presentationml/2006/main">
  <p:tag name="KSO_WM_DIAGRAM_VIRTUALLY_FRAME" val="{&quot;height&quot;:359.25160751455496,&quot;left&quot;:38.32503937007873,&quot;top&quot;:94.7384251968504,&quot;width&quot;:489.3}"/>
</p:tagLst>
</file>

<file path=ppt/tags/tag24.xml><?xml version="1.0" encoding="utf-8"?>
<p:tagLst xmlns:p="http://schemas.openxmlformats.org/presentationml/2006/main">
  <p:tag name="KSO_WM_DIAGRAM_VIRTUALLY_FRAME" val="{&quot;height&quot;:359.25160751455496,&quot;left&quot;:38.32503937007873,&quot;top&quot;:94.7384251968504,&quot;width&quot;:489.3}"/>
</p:tagLst>
</file>

<file path=ppt/tags/tag25.xml><?xml version="1.0" encoding="utf-8"?>
<p:tagLst xmlns:p="http://schemas.openxmlformats.org/presentationml/2006/main">
  <p:tag name="KSO_WM_DIAGRAM_VIRTUALLY_FRAME" val="{&quot;height&quot;:359.25160751455496,&quot;left&quot;:38.32503937007873,&quot;top&quot;:94.7384251968504,&quot;width&quot;:489.3}"/>
</p:tagLst>
</file>

<file path=ppt/tags/tag26.xml><?xml version="1.0" encoding="utf-8"?>
<p:tagLst xmlns:p="http://schemas.openxmlformats.org/presentationml/2006/main">
  <p:tag name="KSO_WM_DIAGRAM_VIRTUALLY_FRAME" val="{&quot;height&quot;:359.25160751455496,&quot;left&quot;:38.32503937007873,&quot;top&quot;:94.7384251968504,&quot;width&quot;:489.3}"/>
</p:tagLst>
</file>

<file path=ppt/tags/tag27.xml><?xml version="1.0" encoding="utf-8"?>
<p:tagLst xmlns:p="http://schemas.openxmlformats.org/presentationml/2006/main">
  <p:tag name="KSO_WM_DIAGRAM_VIRTUALLY_FRAME" val="{&quot;height&quot;:359.25160751455496,&quot;left&quot;:38.32503937007873,&quot;top&quot;:94.7384251968504,&quot;width&quot;:489.3}"/>
</p:tagLst>
</file>

<file path=ppt/tags/tag28.xml><?xml version="1.0" encoding="utf-8"?>
<p:tagLst xmlns:p="http://schemas.openxmlformats.org/presentationml/2006/main">
  <p:tag name="KSO_WM_DIAGRAM_VIRTUALLY_FRAME" val="{&quot;height&quot;:359.25160751455496,&quot;left&quot;:38.32503937007873,&quot;top&quot;:94.7384251968504,&quot;width&quot;:489.3}"/>
</p:tagLst>
</file>

<file path=ppt/tags/tag29.xml><?xml version="1.0" encoding="utf-8"?>
<p:tagLst xmlns:p="http://schemas.openxmlformats.org/presentationml/2006/main">
  <p:tag name="KSO_WM_DIAGRAM_VIRTUALLY_FRAME" val="{&quot;height&quot;:327.6548818897638,&quot;left&quot;:33.99669291338578,&quot;top&quot;:93.5863779527559,&quot;width&quot;:848.4865354330708}"/>
</p:tagLst>
</file>

<file path=ppt/tags/tag3.xml><?xml version="1.0" encoding="utf-8"?>
<p:tagLst xmlns:p="http://schemas.openxmlformats.org/presentationml/2006/main">
  <p:tag name="KSO_WM_DIAGRAM_VIRTUALLY_FRAME" val="{&quot;height&quot;:332.3518897637795,&quot;left&quot;:301.4204724409449,&quot;top&quot;:70.14874015748032,&quot;width&quot;:681.8188259777571}"/>
</p:tagLst>
</file>

<file path=ppt/tags/tag30.xml><?xml version="1.0" encoding="utf-8"?>
<p:tagLst xmlns:p="http://schemas.openxmlformats.org/presentationml/2006/main">
  <p:tag name="KSO_WM_DIAGRAM_VIRTUALLY_FRAME" val="{&quot;height&quot;:327.6548818897638,&quot;left&quot;:33.99669291338578,&quot;top&quot;:93.5863779527559,&quot;width&quot;:848.4865354330708}"/>
</p:tagLst>
</file>

<file path=ppt/tags/tag31.xml><?xml version="1.0" encoding="utf-8"?>
<p:tagLst xmlns:p="http://schemas.openxmlformats.org/presentationml/2006/main">
  <p:tag name="KSO_WM_DIAGRAM_VIRTUALLY_FRAME" val="{&quot;height&quot;:327.6548818897638,&quot;left&quot;:33.99669291338578,&quot;top&quot;:93.5863779527559,&quot;width&quot;:848.4865354330708}"/>
</p:tagLst>
</file>

<file path=ppt/tags/tag32.xml><?xml version="1.0" encoding="utf-8"?>
<p:tagLst xmlns:p="http://schemas.openxmlformats.org/presentationml/2006/main">
  <p:tag name="KSO_WM_DIAGRAM_VIRTUALLY_FRAME" val="{&quot;height&quot;:327.6548818897638,&quot;left&quot;:33.99669291338578,&quot;top&quot;:93.5863779527559,&quot;width&quot;:848.4865354330708}"/>
</p:tagLst>
</file>

<file path=ppt/tags/tag33.xml><?xml version="1.0" encoding="utf-8"?>
<p:tagLst xmlns:p="http://schemas.openxmlformats.org/presentationml/2006/main">
  <p:tag name="KSO_WM_DIAGRAM_VIRTUALLY_FRAME" val="{&quot;height&quot;:327.6548818897638,&quot;left&quot;:33.99669291338578,&quot;top&quot;:93.5863779527559,&quot;width&quot;:848.4865354330708}"/>
</p:tagLst>
</file>

<file path=ppt/tags/tag34.xml><?xml version="1.0" encoding="utf-8"?>
<p:tagLst xmlns:p="http://schemas.openxmlformats.org/presentationml/2006/main">
  <p:tag name="KSO_WM_DIAGRAM_VIRTUALLY_FRAME" val="{&quot;height&quot;:327.6548818897638,&quot;left&quot;:33.99669291338578,&quot;top&quot;:93.5863779527559,&quot;width&quot;:848.4865354330708}"/>
</p:tagLst>
</file>

<file path=ppt/tags/tag35.xml><?xml version="1.0" encoding="utf-8"?>
<p:tagLst xmlns:p="http://schemas.openxmlformats.org/presentationml/2006/main">
  <p:tag name="KSO_WM_DIAGRAM_VIRTUALLY_FRAME" val="{&quot;height&quot;:327.6548818897638,&quot;left&quot;:33.99669291338578,&quot;top&quot;:93.5863779527559,&quot;width&quot;:848.4865354330708}"/>
</p:tagLst>
</file>

<file path=ppt/tags/tag36.xml><?xml version="1.0" encoding="utf-8"?>
<p:tagLst xmlns:p="http://schemas.openxmlformats.org/presentationml/2006/main">
  <p:tag name="KSO_WM_DIAGRAM_VIRTUALLY_FRAME" val="{&quot;height&quot;:327.6548818897638,&quot;left&quot;:33.99669291338578,&quot;top&quot;:93.5863779527559,&quot;width&quot;:848.4865354330708}"/>
</p:tagLst>
</file>

<file path=ppt/tags/tag37.xml><?xml version="1.0" encoding="utf-8"?>
<p:tagLst xmlns:p="http://schemas.openxmlformats.org/presentationml/2006/main">
  <p:tag name="KSO_WM_DIAGRAM_VIRTUALLY_FRAME" val="{&quot;height&quot;:361.4461417322836,&quot;left&quot;:57.60572077285936,&quot;top&quot;:133.92188976377952,&quot;width&quot;:821.363491825566}"/>
</p:tagLst>
</file>

<file path=ppt/tags/tag38.xml><?xml version="1.0" encoding="utf-8"?>
<p:tagLst xmlns:p="http://schemas.openxmlformats.org/presentationml/2006/main">
  <p:tag name="KSO_WM_DIAGRAM_VIRTUALLY_FRAME" val="{&quot;height&quot;:361.4461417322836,&quot;left&quot;:57.60572077285936,&quot;top&quot;:133.92188976377952,&quot;width&quot;:821.363491825566}"/>
</p:tagLst>
</file>

<file path=ppt/tags/tag39.xml><?xml version="1.0" encoding="utf-8"?>
<p:tagLst xmlns:p="http://schemas.openxmlformats.org/presentationml/2006/main">
  <p:tag name="KSO_WM_DIAGRAM_VIRTUALLY_FRAME" val="{&quot;height&quot;:361.4461417322836,&quot;left&quot;:57.60572077285936,&quot;top&quot;:133.92188976377952,&quot;width&quot;:821.363491825566}"/>
</p:tagLst>
</file>

<file path=ppt/tags/tag4.xml><?xml version="1.0" encoding="utf-8"?>
<p:tagLst xmlns:p="http://schemas.openxmlformats.org/presentationml/2006/main">
  <p:tag name="KSO_WM_DIAGRAM_VIRTUALLY_FRAME" val="{&quot;height&quot;:332.3518897637795,&quot;left&quot;:301.4204724409449,&quot;top&quot;:70.14874015748032,&quot;width&quot;:681.8188259777571}"/>
</p:tagLst>
</file>

<file path=ppt/tags/tag40.xml><?xml version="1.0" encoding="utf-8"?>
<p:tagLst xmlns:p="http://schemas.openxmlformats.org/presentationml/2006/main">
  <p:tag name="KSO_WM_DIAGRAM_VIRTUALLY_FRAME" val="{&quot;height&quot;:361.4461417322836,&quot;left&quot;:57.60572077285936,&quot;top&quot;:133.92188976377952,&quot;width&quot;:821.363491825566}"/>
</p:tagLst>
</file>

<file path=ppt/tags/tag41.xml><?xml version="1.0" encoding="utf-8"?>
<p:tagLst xmlns:p="http://schemas.openxmlformats.org/presentationml/2006/main">
  <p:tag name="KSO_WM_DIAGRAM_VIRTUALLY_FRAME" val="{&quot;height&quot;:361.4461417322836,&quot;left&quot;:57.60572077285936,&quot;top&quot;:133.92188976377952,&quot;width&quot;:821.363491825566}"/>
</p:tagLst>
</file>

<file path=ppt/tags/tag42.xml><?xml version="1.0" encoding="utf-8"?>
<p:tagLst xmlns:p="http://schemas.openxmlformats.org/presentationml/2006/main">
  <p:tag name="KSO_WM_DIAGRAM_VIRTUALLY_FRAME" val="{&quot;height&quot;:361.4461417322836,&quot;left&quot;:57.60572077285936,&quot;top&quot;:133.92188976377952,&quot;width&quot;:821.363491825566}"/>
</p:tagLst>
</file>

<file path=ppt/tags/tag43.xml><?xml version="1.0" encoding="utf-8"?>
<p:tagLst xmlns:p="http://schemas.openxmlformats.org/presentationml/2006/main">
  <p:tag name="KSO_WM_DIAGRAM_VIRTUALLY_FRAME" val="{&quot;height&quot;:361.4461417322836,&quot;left&quot;:57.60572077285936,&quot;top&quot;:133.92188976377952,&quot;width&quot;:821.363491825566}"/>
</p:tagLst>
</file>

<file path=ppt/tags/tag44.xml><?xml version="1.0" encoding="utf-8"?>
<p:tagLst xmlns:p="http://schemas.openxmlformats.org/presentationml/2006/main">
  <p:tag name="KSO_WM_DIAGRAM_VIRTUALLY_FRAME" val="{&quot;height&quot;:361.4461417322836,&quot;left&quot;:57.60572077285936,&quot;top&quot;:133.92188976377952,&quot;width&quot;:821.363491825566}"/>
</p:tagLst>
</file>

<file path=ppt/tags/tag45.xml><?xml version="1.0" encoding="utf-8"?>
<p:tagLst xmlns:p="http://schemas.openxmlformats.org/presentationml/2006/main">
  <p:tag name="KSO_WM_DIAGRAM_VIRTUALLY_FRAME" val="{&quot;height&quot;:361.4461417322836,&quot;left&quot;:57.60572077285936,&quot;top&quot;:133.92188976377952,&quot;width&quot;:821.363491825566}"/>
</p:tagLst>
</file>

<file path=ppt/tags/tag46.xml><?xml version="1.0" encoding="utf-8"?>
<p:tagLst xmlns:p="http://schemas.openxmlformats.org/presentationml/2006/main">
  <p:tag name="KSO_WM_DIAGRAM_VIRTUALLY_FRAME" val="{&quot;height&quot;:361.4461417322836,&quot;left&quot;:57.60572077285936,&quot;top&quot;:133.92188976377952,&quot;width&quot;:821.363491825566}"/>
</p:tagLst>
</file>

<file path=ppt/tags/tag47.xml><?xml version="1.0" encoding="utf-8"?>
<p:tagLst xmlns:p="http://schemas.openxmlformats.org/presentationml/2006/main">
  <p:tag name="KSO_WM_DIAGRAM_VIRTUALLY_FRAME" val="{&quot;height&quot;:361.4461417322836,&quot;left&quot;:57.60572077285936,&quot;top&quot;:133.92188976377952,&quot;width&quot;:821.363491825566}"/>
</p:tagLst>
</file>

<file path=ppt/tags/tag48.xml><?xml version="1.0" encoding="utf-8"?>
<p:tagLst xmlns:p="http://schemas.openxmlformats.org/presentationml/2006/main">
  <p:tag name="KSO_WM_DIAGRAM_VIRTUALLY_FRAME" val="{&quot;height&quot;:361.4461417322836,&quot;left&quot;:57.60572077285936,&quot;top&quot;:133.92188976377952,&quot;width&quot;:821.363491825566}"/>
</p:tagLst>
</file>

<file path=ppt/tags/tag49.xml><?xml version="1.0" encoding="utf-8"?>
<p:tagLst xmlns:p="http://schemas.openxmlformats.org/presentationml/2006/main">
  <p:tag name="KSO_WM_DIAGRAM_VIRTUALLY_FRAME" val="{&quot;height&quot;:361.4461417322836,&quot;left&quot;:57.60572077285936,&quot;top&quot;:133.92188976377952,&quot;width&quot;:821.363491825566}"/>
</p:tagLst>
</file>

<file path=ppt/tags/tag5.xml><?xml version="1.0" encoding="utf-8"?>
<p:tagLst xmlns:p="http://schemas.openxmlformats.org/presentationml/2006/main">
  <p:tag name="KSO_WM_DIAGRAM_VIRTUALLY_FRAME" val="{&quot;height&quot;:332.3518897637795,&quot;left&quot;:301.4204724409449,&quot;top&quot;:70.14874015748032,&quot;width&quot;:681.8188259777571}"/>
</p:tagLst>
</file>

<file path=ppt/tags/tag50.xml><?xml version="1.0" encoding="utf-8"?>
<p:tagLst xmlns:p="http://schemas.openxmlformats.org/presentationml/2006/main">
  <p:tag name="KSO_WM_DIAGRAM_VIRTUALLY_FRAME" val="{&quot;height&quot;:361.4461417322836,&quot;left&quot;:57.60572077285936,&quot;top&quot;:133.92188976377952,&quot;width&quot;:821.363491825566}"/>
</p:tagLst>
</file>

<file path=ppt/tags/tag51.xml><?xml version="1.0" encoding="utf-8"?>
<p:tagLst xmlns:p="http://schemas.openxmlformats.org/presentationml/2006/main">
  <p:tag name="KSO_WM_DIAGRAM_VIRTUALLY_FRAME" val="{&quot;height&quot;:350.93817842971873,&quot;left&quot;:133.11842519685032,&quot;top&quot;:134.60866141732282,&quot;width&quot;:689.4705511811023}"/>
</p:tagLst>
</file>

<file path=ppt/tags/tag52.xml><?xml version="1.0" encoding="utf-8"?>
<p:tagLst xmlns:p="http://schemas.openxmlformats.org/presentationml/2006/main">
  <p:tag name="KSO_WM_DIAGRAM_VIRTUALLY_FRAME" val="{&quot;height&quot;:350.93817842971873,&quot;left&quot;:133.11842519685032,&quot;top&quot;:134.60866141732282,&quot;width&quot;:689.4705511811023}"/>
</p:tagLst>
</file>

<file path=ppt/tags/tag53.xml><?xml version="1.0" encoding="utf-8"?>
<p:tagLst xmlns:p="http://schemas.openxmlformats.org/presentationml/2006/main">
  <p:tag name="KSO_WM_DIAGRAM_VIRTUALLY_FRAME" val="{&quot;height&quot;:350.93817842971873,&quot;left&quot;:133.11842519685032,&quot;top&quot;:134.60866141732282,&quot;width&quot;:689.4705511811023}"/>
</p:tagLst>
</file>

<file path=ppt/tags/tag54.xml><?xml version="1.0" encoding="utf-8"?>
<p:tagLst xmlns:p="http://schemas.openxmlformats.org/presentationml/2006/main">
  <p:tag name="KSO_WM_DIAGRAM_VIRTUALLY_FRAME" val="{&quot;height&quot;:350.93817842971873,&quot;left&quot;:133.11842519685032,&quot;top&quot;:134.60866141732282,&quot;width&quot;:689.4705511811023}"/>
</p:tagLst>
</file>

<file path=ppt/tags/tag55.xml><?xml version="1.0" encoding="utf-8"?>
<p:tagLst xmlns:p="http://schemas.openxmlformats.org/presentationml/2006/main">
  <p:tag name="KSO_WM_DIAGRAM_VIRTUALLY_FRAME" val="{&quot;height&quot;:350.93817842971873,&quot;left&quot;:133.11842519685032,&quot;top&quot;:134.60866141732282,&quot;width&quot;:689.4705511811023}"/>
</p:tagLst>
</file>

<file path=ppt/tags/tag56.xml><?xml version="1.0" encoding="utf-8"?>
<p:tagLst xmlns:p="http://schemas.openxmlformats.org/presentationml/2006/main">
  <p:tag name="KSO_WM_DIAGRAM_VIRTUALLY_FRAME" val="{&quot;height&quot;:350.93817842971873,&quot;left&quot;:133.11842519685032,&quot;top&quot;:134.60866141732282,&quot;width&quot;:689.4705511811023}"/>
</p:tagLst>
</file>

<file path=ppt/tags/tag57.xml><?xml version="1.0" encoding="utf-8"?>
<p:tagLst xmlns:p="http://schemas.openxmlformats.org/presentationml/2006/main">
  <p:tag name="KSO_WM_DIAGRAM_VIRTUALLY_FRAME" val="{&quot;height&quot;:350.93817842971873,&quot;left&quot;:133.11842519685032,&quot;top&quot;:134.60866141732282,&quot;width&quot;:689.4705511811023}"/>
</p:tagLst>
</file>

<file path=ppt/tags/tag58.xml><?xml version="1.0" encoding="utf-8"?>
<p:tagLst xmlns:p="http://schemas.openxmlformats.org/presentationml/2006/main">
  <p:tag name="KSO_WM_DIAGRAM_VIRTUALLY_FRAME" val="{&quot;height&quot;:350.93817842971873,&quot;left&quot;:133.11842519685032,&quot;top&quot;:134.60866141732282,&quot;width&quot;:689.4705511811023}"/>
</p:tagLst>
</file>

<file path=ppt/tags/tag59.xml><?xml version="1.0" encoding="utf-8"?>
<p:tagLst xmlns:p="http://schemas.openxmlformats.org/presentationml/2006/main">
  <p:tag name="KSO_WM_DIAGRAM_VIRTUALLY_FRAME" val="{&quot;height&quot;:350.93817842971873,&quot;left&quot;:133.11842519685032,&quot;top&quot;:134.60866141732282,&quot;width&quot;:689.4705511811023}"/>
</p:tagLst>
</file>

<file path=ppt/tags/tag6.xml><?xml version="1.0" encoding="utf-8"?>
<p:tagLst xmlns:p="http://schemas.openxmlformats.org/presentationml/2006/main">
  <p:tag name="KSO_WM_DIAGRAM_VIRTUALLY_FRAME" val="{&quot;height&quot;:332.3518897637795,&quot;left&quot;:301.4204724409449,&quot;top&quot;:70.14874015748032,&quot;width&quot;:681.8188259777571}"/>
</p:tagLst>
</file>

<file path=ppt/tags/tag60.xml><?xml version="1.0" encoding="utf-8"?>
<p:tagLst xmlns:p="http://schemas.openxmlformats.org/presentationml/2006/main">
  <p:tag name="KSO_WM_DIAGRAM_VIRTUALLY_FRAME" val="{&quot;height&quot;:350.93817842971873,&quot;left&quot;:133.11842519685032,&quot;top&quot;:134.60866141732282,&quot;width&quot;:689.4705511811023}"/>
</p:tagLst>
</file>

<file path=ppt/tags/tag61.xml><?xml version="1.0" encoding="utf-8"?>
<p:tagLst xmlns:p="http://schemas.openxmlformats.org/presentationml/2006/main">
  <p:tag name="KSO_WM_DIAGRAM_VIRTUALLY_FRAME" val="{&quot;height&quot;:350.93817842971873,&quot;left&quot;:133.11842519685032,&quot;top&quot;:134.60866141732282,&quot;width&quot;:689.4705511811023}"/>
</p:tagLst>
</file>

<file path=ppt/tags/tag62.xml><?xml version="1.0" encoding="utf-8"?>
<p:tagLst xmlns:p="http://schemas.openxmlformats.org/presentationml/2006/main">
  <p:tag name="KSO_WM_DIAGRAM_VIRTUALLY_FRAME" val="{&quot;height&quot;:350.93817842971873,&quot;left&quot;:133.11842519685032,&quot;top&quot;:134.60866141732282,&quot;width&quot;:689.4705511811023}"/>
</p:tagLst>
</file>

<file path=ppt/tags/tag63.xml><?xml version="1.0" encoding="utf-8"?>
<p:tagLst xmlns:p="http://schemas.openxmlformats.org/presentationml/2006/main">
  <p:tag name="KSO_WM_DIAGRAM_VIRTUALLY_FRAME" val="{&quot;height&quot;:350.93817842971873,&quot;left&quot;:133.11842519685032,&quot;top&quot;:134.60866141732282,&quot;width&quot;:689.4705511811023}"/>
</p:tagLst>
</file>

<file path=ppt/tags/tag64.xml><?xml version="1.0" encoding="utf-8"?>
<p:tagLst xmlns:p="http://schemas.openxmlformats.org/presentationml/2006/main">
  <p:tag name="KSO_WM_DIAGRAM_VIRTUALLY_FRAME" val="{&quot;height&quot;:350.93817842971873,&quot;left&quot;:133.11842519685032,&quot;top&quot;:134.60866141732282,&quot;width&quot;:689.4705511811023}"/>
</p:tagLst>
</file>

<file path=ppt/tags/tag65.xml><?xml version="1.0" encoding="utf-8"?>
<p:tagLst xmlns:p="http://schemas.openxmlformats.org/presentationml/2006/main">
  <p:tag name="KSO_WM_DIAGRAM_VIRTUALLY_FRAME" val="{&quot;height&quot;:350.93817842971873,&quot;left&quot;:133.11842519685032,&quot;top&quot;:134.60866141732282,&quot;width&quot;:689.4705511811023}"/>
</p:tagLst>
</file>

<file path=ppt/tags/tag66.xml><?xml version="1.0" encoding="utf-8"?>
<p:tagLst xmlns:p="http://schemas.openxmlformats.org/presentationml/2006/main">
  <p:tag name="KSO_WM_DIAGRAM_VIRTUALLY_FRAME" val="{&quot;height&quot;:350.93817842971873,&quot;left&quot;:133.11842519685032,&quot;top&quot;:134.60866141732282,&quot;width&quot;:689.4705511811023}"/>
</p:tagLst>
</file>

<file path=ppt/tags/tag67.xml><?xml version="1.0" encoding="utf-8"?>
<p:tagLst xmlns:p="http://schemas.openxmlformats.org/presentationml/2006/main">
  <p:tag name="KSO_WM_DIAGRAM_VIRTUALLY_FRAME" val="{&quot;height&quot;:350.93817842971873,&quot;left&quot;:133.11842519685032,&quot;top&quot;:134.60866141732282,&quot;width&quot;:689.4705511811023}"/>
</p:tagLst>
</file>

<file path=ppt/tags/tag68.xml><?xml version="1.0" encoding="utf-8"?>
<p:tagLst xmlns:p="http://schemas.openxmlformats.org/presentationml/2006/main">
  <p:tag name="KSO_WM_DIAGRAM_VIRTUALLY_FRAME" val="{&quot;height&quot;:350.93817842971873,&quot;left&quot;:133.11842519685032,&quot;top&quot;:134.60866141732282,&quot;width&quot;:689.4705511811023}"/>
</p:tagLst>
</file>

<file path=ppt/tags/tag69.xml><?xml version="1.0" encoding="utf-8"?>
<p:tagLst xmlns:p="http://schemas.openxmlformats.org/presentationml/2006/main">
  <p:tag name="KSO_WM_DIAGRAM_VIRTUALLY_FRAME" val="{&quot;height&quot;:350.93817842971873,&quot;left&quot;:133.11842519685032,&quot;top&quot;:134.60866141732282,&quot;width&quot;:689.4705511811023}"/>
</p:tagLst>
</file>

<file path=ppt/tags/tag7.xml><?xml version="1.0" encoding="utf-8"?>
<p:tagLst xmlns:p="http://schemas.openxmlformats.org/presentationml/2006/main">
  <p:tag name="KSO_WM_DIAGRAM_VIRTUALLY_FRAME" val="{&quot;height&quot;:332.3518897637795,&quot;left&quot;:301.4204724409449,&quot;top&quot;:70.14874015748032,&quot;width&quot;:681.8188259777571}"/>
</p:tagLst>
</file>

<file path=ppt/tags/tag70.xml><?xml version="1.0" encoding="utf-8"?>
<p:tagLst xmlns:p="http://schemas.openxmlformats.org/presentationml/2006/main">
  <p:tag name="KSO_WM_DIAGRAM_VIRTUALLY_FRAME" val="{&quot;height&quot;:350.93817842971873,&quot;left&quot;:133.11842519685032,&quot;top&quot;:134.60866141732282,&quot;width&quot;:689.4705511811023}"/>
</p:tagLst>
</file>

<file path=ppt/tags/tag71.xml><?xml version="1.0" encoding="utf-8"?>
<p:tagLst xmlns:p="http://schemas.openxmlformats.org/presentationml/2006/main">
  <p:tag name="KSO_WM_DIAGRAM_VIRTUALLY_FRAME" val="{&quot;height&quot;:350.93817842971873,&quot;left&quot;:133.11842519685032,&quot;top&quot;:134.60866141732282,&quot;width&quot;:689.4705511811023}"/>
</p:tagLst>
</file>

<file path=ppt/tags/tag72.xml><?xml version="1.0" encoding="utf-8"?>
<p:tagLst xmlns:p="http://schemas.openxmlformats.org/presentationml/2006/main">
  <p:tag name="KSO_WM_DIAGRAM_VIRTUALLY_FRAME" val="{&quot;height&quot;:350.93817842971873,&quot;left&quot;:133.11842519685032,&quot;top&quot;:134.60866141732282,&quot;width&quot;:689.4705511811023}"/>
</p:tagLst>
</file>

<file path=ppt/tags/tag73.xml><?xml version="1.0" encoding="utf-8"?>
<p:tagLst xmlns:p="http://schemas.openxmlformats.org/presentationml/2006/main">
  <p:tag name="KSO_WM_DIAGRAM_VIRTUALLY_FRAME" val="{&quot;height&quot;:350.93817842971873,&quot;left&quot;:133.11842519685032,&quot;top&quot;:134.60866141732282,&quot;width&quot;:689.4705511811023}"/>
</p:tagLst>
</file>

<file path=ppt/tags/tag8.xml><?xml version="1.0" encoding="utf-8"?>
<p:tagLst xmlns:p="http://schemas.openxmlformats.org/presentationml/2006/main">
  <p:tag name="KSO_WM_DIAGRAM_VIRTUALLY_FRAME" val="{&quot;height&quot;:332.3518897637795,&quot;left&quot;:301.4204724409449,&quot;top&quot;:70.14874015748032,&quot;width&quot;:681.8188259777571}"/>
</p:tagLst>
</file>

<file path=ppt/tags/tag9.xml><?xml version="1.0" encoding="utf-8"?>
<p:tagLst xmlns:p="http://schemas.openxmlformats.org/presentationml/2006/main">
  <p:tag name="KSO_WM_DIAGRAM_VIRTUALLY_FRAME" val="{&quot;height&quot;:293.7293700787402,&quot;left&quot;:431.0545669291338,&quot;top&quot;:141.7376377952756,&quot;width&quot;:415.85827390531085}"/>
</p:tagLst>
</file>

<file path=ppt/theme/theme1.xml><?xml version="1.0" encoding="utf-8"?>
<a:theme xmlns:a="http://schemas.openxmlformats.org/drawingml/2006/main" name="主题5">
  <a:themeElements>
    <a:clrScheme name="房利美">
      <a:dk1>
        <a:srgbClr val="000000"/>
      </a:dk1>
      <a:lt1>
        <a:srgbClr val="FFFFFF"/>
      </a:lt1>
      <a:dk2>
        <a:srgbClr val="768394"/>
      </a:dk2>
      <a:lt2>
        <a:srgbClr val="F0F0F0"/>
      </a:lt2>
      <a:accent1>
        <a:srgbClr val="0C4B77"/>
      </a:accent1>
      <a:accent2>
        <a:srgbClr val="448BCA"/>
      </a:accent2>
      <a:accent3>
        <a:srgbClr val="EAA316"/>
      </a:accent3>
      <a:accent4>
        <a:srgbClr val="9F9F9F"/>
      </a:accent4>
      <a:accent5>
        <a:srgbClr val="6E6E6E"/>
      </a:accent5>
      <a:accent6>
        <a:srgbClr val="464646"/>
      </a:accent6>
      <a:hlink>
        <a:srgbClr val="4472C4"/>
      </a:hlink>
      <a:folHlink>
        <a:srgbClr val="BFBFBF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房利美">
    <a:dk1>
      <a:srgbClr val="000000"/>
    </a:dk1>
    <a:lt1>
      <a:srgbClr val="FFFFFF"/>
    </a:lt1>
    <a:dk2>
      <a:srgbClr val="768394"/>
    </a:dk2>
    <a:lt2>
      <a:srgbClr val="F0F0F0"/>
    </a:lt2>
    <a:accent1>
      <a:srgbClr val="0C4B77"/>
    </a:accent1>
    <a:accent2>
      <a:srgbClr val="448BCA"/>
    </a:accent2>
    <a:accent3>
      <a:srgbClr val="EAA316"/>
    </a:accent3>
    <a:accent4>
      <a:srgbClr val="9F9F9F"/>
    </a:accent4>
    <a:accent5>
      <a:srgbClr val="6E6E6E"/>
    </a:accent5>
    <a:accent6>
      <a:srgbClr val="464646"/>
    </a:accent6>
    <a:hlink>
      <a:srgbClr val="4472C4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房利美">
    <a:dk1>
      <a:srgbClr val="000000"/>
    </a:dk1>
    <a:lt1>
      <a:srgbClr val="FFFFFF"/>
    </a:lt1>
    <a:dk2>
      <a:srgbClr val="768394"/>
    </a:dk2>
    <a:lt2>
      <a:srgbClr val="F0F0F0"/>
    </a:lt2>
    <a:accent1>
      <a:srgbClr val="0C4B77"/>
    </a:accent1>
    <a:accent2>
      <a:srgbClr val="448BCA"/>
    </a:accent2>
    <a:accent3>
      <a:srgbClr val="EAA316"/>
    </a:accent3>
    <a:accent4>
      <a:srgbClr val="9F9F9F"/>
    </a:accent4>
    <a:accent5>
      <a:srgbClr val="6E6E6E"/>
    </a:accent5>
    <a:accent6>
      <a:srgbClr val="464646"/>
    </a:accent6>
    <a:hlink>
      <a:srgbClr val="4472C4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iSlide</Template>
  <TotalTime>0</TotalTime>
  <Words>3798</Words>
  <Application>WPS 演示</Application>
  <PresentationFormat>宽屏</PresentationFormat>
  <Paragraphs>272</Paragraphs>
  <Slides>28</Slides>
  <Notes>21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40" baseType="lpstr">
      <vt:lpstr>Arial</vt:lpstr>
      <vt:lpstr>宋体</vt:lpstr>
      <vt:lpstr>Wingdings</vt:lpstr>
      <vt:lpstr>微软雅黑</vt:lpstr>
      <vt:lpstr>Lao UI</vt:lpstr>
      <vt:lpstr>Segoe Print</vt:lpstr>
      <vt:lpstr>Calibri</vt:lpstr>
      <vt:lpstr>FontAwesome Regular</vt:lpstr>
      <vt:lpstr>Times New Roman</vt:lpstr>
      <vt:lpstr>Arial Unicode MS</vt:lpstr>
      <vt:lpstr>-apple-system</vt:lpstr>
      <vt:lpstr>主题5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iSlide</Company>
  <LinksUpToDate>false</LinksUpToDate>
  <SharedDoc>false</SharedDoc>
  <HyperlinksChanged>false</HyperlinksChanged>
  <AppVersion>14.0000</AppVersion>
  <Manager>iSlide</Manager>
  <HyperlinkBase>https://www.islide.cc</HyperlinkBase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iSlide</dc:creator>
  <cp:lastModifiedBy>WPS_1569893093</cp:lastModifiedBy>
  <cp:revision>36</cp:revision>
  <cp:lastPrinted>1900-01-01T00:00:00Z</cp:lastPrinted>
  <dcterms:created xsi:type="dcterms:W3CDTF">1900-01-01T00:00:00Z</dcterms:created>
  <dcterms:modified xsi:type="dcterms:W3CDTF">2024-12-09T03:45:41Z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Slide.Theme">
    <vt:lpwstr>48706f29-9ca0-418e-876d-de7b156ca083</vt:lpwstr>
  </property>
  <property fmtid="{D5CDD505-2E9C-101B-9397-08002B2CF9AE}" pid="3" name="KSOProductBuildVer">
    <vt:lpwstr>2052-12.1.0.19302</vt:lpwstr>
  </property>
  <property fmtid="{D5CDD505-2E9C-101B-9397-08002B2CF9AE}" pid="4" name="ICV">
    <vt:lpwstr>386085EB6BD44B9AA39FA0832F9B1780_13</vt:lpwstr>
  </property>
</Properties>
</file>