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2.xml" ContentType="application/inkml+xml"/>
  <Override PartName="/ppt/ink/ink3.xml" ContentType="application/inkml+xml"/>
  <Override PartName="/ppt/ink/ink4.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43" r:id="rId3"/>
    <p:sldId id="544" r:id="rId5"/>
    <p:sldId id="545" r:id="rId6"/>
    <p:sldId id="546" r:id="rId7"/>
    <p:sldId id="547" r:id="rId8"/>
    <p:sldId id="548" r:id="rId9"/>
    <p:sldId id="549" r:id="rId10"/>
    <p:sldId id="550" r:id="rId11"/>
    <p:sldId id="551" r:id="rId12"/>
    <p:sldId id="552" r:id="rId13"/>
    <p:sldId id="553" r:id="rId14"/>
    <p:sldId id="554" r:id="rId15"/>
    <p:sldId id="555" r:id="rId16"/>
    <p:sldId id="556" r:id="rId17"/>
    <p:sldId id="557" r:id="rId18"/>
    <p:sldId id="305" r:id="rId19"/>
    <p:sldId id="510" r:id="rId20"/>
    <p:sldId id="512" r:id="rId21"/>
    <p:sldId id="513" r:id="rId22"/>
    <p:sldId id="514" r:id="rId23"/>
    <p:sldId id="384" r:id="rId24"/>
    <p:sldId id="515" r:id="rId25"/>
    <p:sldId id="516" r:id="rId26"/>
    <p:sldId id="393" r:id="rId27"/>
    <p:sldId id="405" r:id="rId28"/>
    <p:sldId id="398" r:id="rId29"/>
    <p:sldId id="389" r:id="rId30"/>
    <p:sldId id="517" r:id="rId31"/>
    <p:sldId id="399" r:id="rId32"/>
    <p:sldId id="397" r:id="rId33"/>
    <p:sldId id="400" r:id="rId34"/>
    <p:sldId id="518" r:id="rId35"/>
  </p:sldIdLst>
  <p:sldSz cx="12192000" cy="6858000" type="screen4x3"/>
  <p:notesSz cx="6858000" cy="9144000"/>
  <p:defaultTex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7600" algn="l" defTabSz="913765"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6286C4"/>
    <a:srgbClr val="6687C3"/>
    <a:srgbClr val="969696"/>
    <a:srgbClr val="A2A2A2"/>
    <a:srgbClr val="EBE9DC"/>
    <a:srgbClr val="540000"/>
    <a:srgbClr val="AD1C21"/>
    <a:srgbClr val="7B1216"/>
    <a:srgbClr val="BAB7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12" autoAdjust="0"/>
    <p:restoredTop sz="88634" autoAdjust="0"/>
  </p:normalViewPr>
  <p:slideViewPr>
    <p:cSldViewPr snapToGrid="0" showGuides="1">
      <p:cViewPr varScale="1">
        <p:scale>
          <a:sx n="63" d="100"/>
          <a:sy n="63" d="100"/>
        </p:scale>
        <p:origin x="540" y="72"/>
      </p:cViewPr>
      <p:guideLst>
        <p:guide orient="horz" pos="2183"/>
        <p:guide pos="38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4-11-26T22:06:20"/>
    </inkml:context>
    <inkml:brush xml:id="br0">
      <inkml:brushProperty name="width" value="0.05" units="cm"/>
      <inkml:brushProperty name="height" value="0.05" units="cm"/>
      <inkml:brushProperty name="color" value="#e71224"/>
    </inkml:brush>
  </inkml:definitions>
  <inkml:trace contextRef="#ctx0" brushRef="#br0">0.000 1.000</inkml:trace>
</inkml:ink>
</file>

<file path=ppt/ink/ink2.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2:07:33"/>
    </inkml:context>
    <inkml:brush xml:id="br0">
      <inkml:brushProperty name="width" value="0.05" units="cm"/>
      <inkml:brushProperty name="height" value="0.05" units="cm"/>
      <inkml:brushProperty name="color" value="#e71224"/>
    </inkml:brush>
  </inkml:definitions>
  <inkml:trace contextRef="#ctx0" brushRef="#br0">1.000 1.000 24575,'0.000'0.000'-8191</inkml:trace>
</inkml:ink>
</file>

<file path=ppt/ink/ink3.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4-11-26T22:06:20"/>
    </inkml:context>
    <inkml:brush xml:id="br0">
      <inkml:brushProperty name="width" value="0.05" units="cm"/>
      <inkml:brushProperty name="height" value="0.05" units="cm"/>
      <inkml:brushProperty name="color" value="#e71224"/>
    </inkml:brush>
  </inkml:definitions>
  <inkml:trace contextRef="#ctx0" brushRef="#br0">0.000 1.000</inkml:trace>
</inkml:ink>
</file>

<file path=ppt/ink/ink4.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2:07:33"/>
    </inkml:context>
    <inkml:brush xml:id="br0">
      <inkml:brushProperty name="width" value="0.05" units="cm"/>
      <inkml:brushProperty name="height" value="0.05" units="cm"/>
      <inkml:brushProperty name="color" value="#e71224"/>
    </inkml:brush>
  </inkml:definitions>
  <inkml:trace contextRef="#ctx0" brushRef="#br0">1.000 1.000 24575,'0.000'0.000'-8191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3AA3F-A82B-43BF-B18C-5608A05C57EB}" type="datetimeFigureOut">
              <a:rPr lang="zh-CN" altLang="en-US" smtClean="0"/>
            </a:fld>
            <a:endParaRPr lang="zh-CN" altLang="en-US"/>
          </a:p>
        </p:txBody>
      </p:sp>
      <p:sp>
        <p:nvSpPr>
          <p:cNvPr id="4" name="幻灯片图像占位符 3"/>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30F0D-1A5A-4EA2-B28F-0EC912CB6BA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r>
              <a:rPr lang="zh-CN" altLang="en-US" dirty="0"/>
              <a:t>亮亮图文旗舰店</a:t>
            </a:r>
            <a:r>
              <a:rPr lang="en-US" altLang="zh-CN" dirty="0"/>
              <a:t>https://liangliangtuwen.tmall.com</a:t>
            </a:r>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p:nvPr>
            <p:ph type="dt" sz="half" idx="10"/>
          </p:nvPr>
        </p:nvSpPr>
        <p:spPr/>
        <p:txBody>
          <a:bodyPr/>
          <a:lstStyle/>
          <a:p>
            <a:fld id="{71AB7A37-B852-49AB-B2E2-96296AB21F67}"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888F8D02-9041-4C59-BC62-13DE0E5C671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竖排文字占位符 2"/>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10"/>
          </p:nvPr>
        </p:nvSpPr>
        <p:spPr/>
        <p:txBody>
          <a:bodyPr/>
          <a:lstStyle/>
          <a:p>
            <a:fld id="{71AB7A37-B852-49AB-B2E2-96296AB21F67}"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888F8D02-9041-4C59-BC62-13DE0E5C671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p:nvPr>
            <p:ph type="title" orient="vert"/>
          </p:nvPr>
        </p:nvSpPr>
        <p:spPr>
          <a:xfrm>
            <a:off x="8724902" y="365127"/>
            <a:ext cx="2628900" cy="5811839"/>
          </a:xfrm>
        </p:spPr>
        <p:txBody>
          <a:bodyPr vert="eaVert"/>
          <a:lstStyle/>
          <a:p>
            <a:r>
              <a:rPr lang="zh-CN" altLang="en-US"/>
              <a:t>单击此处编辑母版标题样式</a:t>
            </a:r>
            <a:endParaRPr lang="zh-CN" altLang="en-US"/>
          </a:p>
        </p:txBody>
      </p:sp>
      <p:sp>
        <p:nvSpPr>
          <p:cNvPr id="3" name="竖排文字占位符 2"/>
          <p:cNvSpPr/>
          <p:nvPr>
            <p:ph type="body" orient="vert" idx="1"/>
          </p:nvPr>
        </p:nvSpPr>
        <p:spPr>
          <a:xfrm>
            <a:off x="838202" y="365127"/>
            <a:ext cx="7734300" cy="581183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10"/>
          </p:nvPr>
        </p:nvSpPr>
        <p:spPr/>
        <p:txBody>
          <a:bodyPr/>
          <a:lstStyle/>
          <a:p>
            <a:fld id="{71AB7A37-B852-49AB-B2E2-96296AB21F67}"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888F8D02-9041-4C59-BC62-13DE0E5C671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10"/>
          </p:nvPr>
        </p:nvSpPr>
        <p:spPr/>
        <p:txBody>
          <a:bodyPr/>
          <a:lstStyle/>
          <a:p>
            <a:fld id="{71AB7A37-B852-49AB-B2E2-96296AB21F67}"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888F8D02-9041-4C59-BC62-13DE0E5C671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p:nvPr>
        </p:nvSpPr>
        <p:spPr>
          <a:xfrm>
            <a:off x="831851" y="1709741"/>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p:nvPr>
            <p:ph type="dt" sz="half" idx="10"/>
          </p:nvPr>
        </p:nvSpPr>
        <p:spPr/>
        <p:txBody>
          <a:bodyPr/>
          <a:lstStyle/>
          <a:p>
            <a:fld id="{71AB7A37-B852-49AB-B2E2-96296AB21F67}"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888F8D02-9041-4C59-BC62-13DE0E5C671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sz="half" idx="1"/>
          </p:nvPr>
        </p:nvSpPr>
        <p:spPr>
          <a:xfrm>
            <a:off x="838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p:nvPr>
            <p:ph sz="half" idx="2"/>
          </p:nvPr>
        </p:nvSpPr>
        <p:spPr>
          <a:xfrm>
            <a:off x="6172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p:nvPr>
            <p:ph type="dt" sz="half" idx="10"/>
          </p:nvPr>
        </p:nvSpPr>
        <p:spPr/>
        <p:txBody>
          <a:bodyPr/>
          <a:lstStyle/>
          <a:p>
            <a:fld id="{71AB7A37-B852-49AB-B2E2-96296AB21F67}"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888F8D02-9041-4C59-BC62-13DE0E5C671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p:nvPr>
            <p:ph sz="quarter" idx="4"/>
          </p:nvPr>
        </p:nvSpPr>
        <p:spPr>
          <a:xfrm>
            <a:off x="6172202"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p:nvPr>
            <p:ph type="dt" sz="half" idx="10"/>
          </p:nvPr>
        </p:nvSpPr>
        <p:spPr/>
        <p:txBody>
          <a:bodyPr/>
          <a:lstStyle/>
          <a:p>
            <a:fld id="{71AB7A37-B852-49AB-B2E2-96296AB21F67}" type="datetimeFigureOut">
              <a:rPr lang="zh-CN" altLang="en-US" smtClean="0"/>
            </a:fld>
            <a:endParaRPr lang="zh-CN" altLang="en-US"/>
          </a:p>
        </p:txBody>
      </p:sp>
      <p:sp>
        <p:nvSpPr>
          <p:cNvPr id="8" name="页脚占位符 7"/>
          <p:cNvSpPr/>
          <p:nvPr>
            <p:ph type="ftr" sz="quarter" idx="11"/>
          </p:nvPr>
        </p:nvSpPr>
        <p:spPr/>
        <p:txBody>
          <a:bodyPr/>
          <a:lstStyle/>
          <a:p>
            <a:endParaRPr lang="zh-CN" altLang="en-US"/>
          </a:p>
        </p:txBody>
      </p:sp>
      <p:sp>
        <p:nvSpPr>
          <p:cNvPr id="9" name="灯片编号占位符 8"/>
          <p:cNvSpPr/>
          <p:nvPr>
            <p:ph type="sldNum" sz="quarter" idx="12"/>
          </p:nvPr>
        </p:nvSpPr>
        <p:spPr/>
        <p:txBody>
          <a:bodyPr/>
          <a:lstStyle/>
          <a:p>
            <a:fld id="{888F8D02-9041-4C59-BC62-13DE0E5C671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日期占位符 2"/>
          <p:cNvSpPr/>
          <p:nvPr>
            <p:ph type="dt" sz="half" idx="10"/>
          </p:nvPr>
        </p:nvSpPr>
        <p:spPr/>
        <p:txBody>
          <a:bodyPr/>
          <a:lstStyle/>
          <a:p>
            <a:fld id="{71AB7A37-B852-49AB-B2E2-96296AB21F67}"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888F8D02-9041-4C59-BC62-13DE0E5C671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nvPr>
        </p:nvSpPr>
        <p:spPr/>
        <p:txBody>
          <a:bodyPr/>
          <a:lstStyle/>
          <a:p>
            <a:fld id="{71AB7A37-B852-49AB-B2E2-96296AB21F67}" type="datetimeFigureOut">
              <a:rPr lang="zh-CN" altLang="en-US" smtClean="0"/>
            </a:fld>
            <a:endParaRPr lang="zh-CN" altLang="en-US"/>
          </a:p>
        </p:txBody>
      </p:sp>
      <p:sp>
        <p:nvSpPr>
          <p:cNvPr id="3" name="页脚占位符 2"/>
          <p:cNvSpPr/>
          <p:nvPr>
            <p:ph type="ftr" sz="quarter" idx="11"/>
          </p:nvPr>
        </p:nvSpPr>
        <p:spPr/>
        <p:txBody>
          <a:bodyPr/>
          <a:lstStyle/>
          <a:p>
            <a:endParaRPr lang="zh-CN" altLang="en-US"/>
          </a:p>
        </p:txBody>
      </p:sp>
      <p:sp>
        <p:nvSpPr>
          <p:cNvPr id="4" name="灯片编号占位符 3"/>
          <p:cNvSpPr/>
          <p:nvPr>
            <p:ph type="sldNum" sz="quarter" idx="12"/>
          </p:nvPr>
        </p:nvSpPr>
        <p:spPr/>
        <p:txBody>
          <a:bodyPr/>
          <a:lstStyle/>
          <a:p>
            <a:fld id="{888F8D02-9041-4C59-BC62-13DE0E5C671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p:nvPr>
            <p:ph type="body" sz="half" idx="2"/>
          </p:nvPr>
        </p:nvSpPr>
        <p:spPr>
          <a:xfrm>
            <a:off x="839788" y="2057402"/>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zh-CN" altLang="en-US"/>
              <a:t>单击此处编辑母版文本样式</a:t>
            </a:r>
            <a:endParaRPr lang="zh-CN" altLang="en-US"/>
          </a:p>
        </p:txBody>
      </p:sp>
      <p:sp>
        <p:nvSpPr>
          <p:cNvPr id="5" name="日期占位符 4"/>
          <p:cNvSpPr/>
          <p:nvPr>
            <p:ph type="dt" sz="half" idx="10"/>
          </p:nvPr>
        </p:nvSpPr>
        <p:spPr/>
        <p:txBody>
          <a:bodyPr/>
          <a:lstStyle/>
          <a:p>
            <a:fld id="{71AB7A37-B852-49AB-B2E2-96296AB21F67}"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888F8D02-9041-4C59-BC62-13DE0E5C671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p:nvPr>
            <p:ph type="pic" idx="1"/>
          </p:nvPr>
        </p:nvSpPr>
        <p:spPr>
          <a:xfrm>
            <a:off x="5183188"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p:nvPr>
            <p:ph type="body" sz="half" idx="2"/>
          </p:nvPr>
        </p:nvSpPr>
        <p:spPr>
          <a:xfrm>
            <a:off x="839788" y="2057402"/>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zh-CN" altLang="en-US"/>
              <a:t>单击此处编辑母版文本样式</a:t>
            </a:r>
            <a:endParaRPr lang="zh-CN" altLang="en-US"/>
          </a:p>
        </p:txBody>
      </p:sp>
      <p:sp>
        <p:nvSpPr>
          <p:cNvPr id="5" name="日期占位符 4"/>
          <p:cNvSpPr/>
          <p:nvPr>
            <p:ph type="dt" sz="half" idx="10"/>
          </p:nvPr>
        </p:nvSpPr>
        <p:spPr/>
        <p:txBody>
          <a:bodyPr/>
          <a:lstStyle/>
          <a:p>
            <a:fld id="{71AB7A37-B852-49AB-B2E2-96296AB21F67}"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888F8D02-9041-4C59-BC62-13DE0E5C671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2"/>
          </p:nvPr>
        </p:nvSpPr>
        <p:spPr>
          <a:xfrm>
            <a:off x="838200" y="6356352"/>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71AB7A37-B852-49AB-B2E2-96296AB21F67}" type="datetimeFigureOut">
              <a:rPr lang="zh-CN" altLang="en-US" smtClean="0"/>
            </a:fld>
            <a:endParaRPr lang="zh-CN" altLang="en-US"/>
          </a:p>
        </p:txBody>
      </p:sp>
      <p:sp>
        <p:nvSpPr>
          <p:cNvPr id="5" name="页脚占位符 4"/>
          <p:cNvSpPr/>
          <p:nvPr>
            <p:ph type="ftr" sz="quarter" idx="3"/>
          </p:nvPr>
        </p:nvSpPr>
        <p:spPr>
          <a:xfrm>
            <a:off x="4038600" y="6356352"/>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p:nvPr>
            <p:ph type="sldNum" sz="quarter" idx="4"/>
          </p:nvPr>
        </p:nvSpPr>
        <p:spPr>
          <a:xfrm>
            <a:off x="8610600" y="6356352"/>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888F8D02-9041-4C59-BC62-13DE0E5C671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7600" algn="l" defTabSz="9137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 Id="rId3" Type="http://schemas.openxmlformats.org/officeDocument/2006/relationships/customXml" Target="../ink/ink2.xml"/><Relationship Id="rId2" Type="http://schemas.openxmlformats.org/officeDocument/2006/relationships/image" Target="../media/image25.png"/><Relationship Id="rId1" Type="http://schemas.openxmlformats.org/officeDocument/2006/relationships/customXml" Target="../ink/ink1.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6.png"/><Relationship Id="rId3" Type="http://schemas.openxmlformats.org/officeDocument/2006/relationships/customXml" Target="../ink/ink4.xml"/><Relationship Id="rId2" Type="http://schemas.openxmlformats.org/officeDocument/2006/relationships/image" Target="../media/image25.png"/><Relationship Id="rId1" Type="http://schemas.openxmlformats.org/officeDocument/2006/relationships/customXml" Target="../ink/ink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3.xml"/><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40.jpeg"/><Relationship Id="rId1"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hyperlink" Target="http://&#12304;&#33647;&#21697;,&#39135;&#21697;&#26631;&#31614;&#21360;&#21047;&#65306;&#22914;&#20309;&#36991;&#20813;&#27833;&#22696;&#36801;&#31227;-&#21716;&#21737;&#21716;&#21737;&#12305; https://b23.tv/ShIL3vE" TargetMode="Externa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hyperlink" Target="https://baike.baidu.com/item/%E5%8A%A8%E7%94%BB%E5%BD%B1%E7%89%87/54143045?fromModule=lemma_inlink" TargetMode="Externa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a:xfrm>
            <a:off x="-296" y="1824664"/>
            <a:ext cx="12192000" cy="1234251"/>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文本框 43"/>
          <p:cNvSpPr txBox="1"/>
          <p:nvPr/>
        </p:nvSpPr>
        <p:spPr>
          <a:xfrm>
            <a:off x="2627217" y="3429184"/>
            <a:ext cx="6823235" cy="1197610"/>
          </a:xfrm>
          <a:prstGeom prst="rect">
            <a:avLst/>
          </a:prstGeom>
          <a:noFill/>
        </p:spPr>
        <p:txBody>
          <a:bodyPr wrap="square" lIns="91436" tIns="45718" rIns="91436" bIns="45718" rtlCol="0">
            <a:spAutoFit/>
          </a:bodyPr>
          <a:lstStyle/>
          <a:p>
            <a:pPr algn="ctr"/>
            <a:r>
              <a:rPr lang="zh-CN" altLang="en-US" sz="2400" b="1" spc="600" dirty="0">
                <a:solidFill>
                  <a:schemeClr val="bg1">
                    <a:lumMod val="50000"/>
                    <a:alpha val="78000"/>
                  </a:schemeClr>
                </a:solidFill>
                <a:latin typeface="Calibri" panose="020F0502020204030204" pitchFamily="34" charset="0"/>
                <a:cs typeface="Segoe UI Semilight" panose="020B0402040204020203" pitchFamily="34" charset="0"/>
              </a:rPr>
              <a:t>玻璃类</a:t>
            </a:r>
            <a:endParaRPr lang="zh-CN" altLang="en-US" sz="2400" b="1" spc="600" dirty="0">
              <a:solidFill>
                <a:schemeClr val="bg1">
                  <a:lumMod val="50000"/>
                  <a:alpha val="78000"/>
                </a:schemeClr>
              </a:solidFill>
              <a:latin typeface="Calibri" panose="020F0502020204030204" pitchFamily="34" charset="0"/>
              <a:cs typeface="Segoe UI Semilight" panose="020B0402040204020203" pitchFamily="34" charset="0"/>
            </a:endParaRPr>
          </a:p>
          <a:p>
            <a:pPr algn="ctr"/>
            <a:endParaRPr lang="zh-CN" altLang="en-US" sz="2400" b="1" spc="600" dirty="0">
              <a:solidFill>
                <a:schemeClr val="bg1">
                  <a:lumMod val="50000"/>
                  <a:alpha val="78000"/>
                </a:schemeClr>
              </a:solidFill>
              <a:latin typeface="Calibri" panose="020F0502020204030204" pitchFamily="34" charset="0"/>
              <a:cs typeface="Segoe UI Semilight" panose="020B0402040204020203" pitchFamily="34" charset="0"/>
            </a:endParaRPr>
          </a:p>
          <a:p>
            <a:pPr algn="ctr"/>
            <a:r>
              <a:rPr lang="en-US" altLang="zh-CN" sz="2400" b="1" spc="600" dirty="0">
                <a:solidFill>
                  <a:schemeClr val="bg1">
                    <a:lumMod val="50000"/>
                    <a:alpha val="78000"/>
                  </a:schemeClr>
                </a:solidFill>
                <a:latin typeface="Calibri" panose="020F0502020204030204" pitchFamily="34" charset="0"/>
                <a:cs typeface="Segoe UI Semilight" panose="020B0402040204020203" pitchFamily="34" charset="0"/>
              </a:rPr>
              <a:t> </a:t>
            </a:r>
            <a:r>
              <a:rPr lang="zh-CN" altLang="en-US" sz="2400" b="1" spc="600" dirty="0">
                <a:solidFill>
                  <a:schemeClr val="bg1">
                    <a:lumMod val="50000"/>
                    <a:alpha val="78000"/>
                  </a:schemeClr>
                </a:solidFill>
                <a:latin typeface="Calibri" panose="020F0502020204030204" pitchFamily="34" charset="0"/>
                <a:cs typeface="Segoe UI Semilight" panose="020B0402040204020203" pitchFamily="34" charset="0"/>
              </a:rPr>
              <a:t>其他食品接触材料</a:t>
            </a:r>
            <a:endParaRPr lang="zh-CN" altLang="en-US" sz="2400" b="1" spc="600" dirty="0">
              <a:solidFill>
                <a:schemeClr val="bg1">
                  <a:lumMod val="50000"/>
                  <a:alpha val="78000"/>
                </a:schemeClr>
              </a:solidFill>
              <a:latin typeface="Calibri" panose="020F0502020204030204" pitchFamily="34" charset="0"/>
              <a:cs typeface="Segoe UI Semilight" panose="020B0402040204020203" pitchFamily="34" charset="0"/>
            </a:endParaRPr>
          </a:p>
        </p:txBody>
      </p:sp>
      <p:sp>
        <p:nvSpPr>
          <p:cNvPr id="48" name="文本框 47"/>
          <p:cNvSpPr txBox="1"/>
          <p:nvPr/>
        </p:nvSpPr>
        <p:spPr>
          <a:xfrm>
            <a:off x="1478452" y="2089133"/>
            <a:ext cx="8944610" cy="705485"/>
          </a:xfrm>
          <a:prstGeom prst="rect">
            <a:avLst/>
          </a:prstGeom>
          <a:noFill/>
        </p:spPr>
        <p:txBody>
          <a:bodyPr wrap="none" lIns="91438" tIns="45719" rIns="91438" bIns="45719" rtlCol="0">
            <a:spAutoFit/>
          </a:bodyPr>
          <a:lstStyle/>
          <a:p>
            <a:pPr algn="l"/>
            <a:r>
              <a:rPr lang="zh-CN" altLang="en-US" sz="4000" spc="600" dirty="0">
                <a:latin typeface="Agency FB" panose="020B0503020202020204" pitchFamily="34" charset="0"/>
                <a:sym typeface="+mn-ea"/>
              </a:rPr>
              <a:t>食品接触材料引发的食品安全问题</a:t>
            </a:r>
            <a:endParaRPr lang="zh-CN" altLang="en-US" sz="4000" spc="600" dirty="0">
              <a:ln w="0"/>
              <a:solidFill>
                <a:schemeClr val="tx2"/>
              </a:solidFill>
              <a:latin typeface="Agency FB" panose="020B0503020202020204" pitchFamily="34" charset="0"/>
              <a:ea typeface="微软雅黑" panose="020B0503020204020204" pitchFamily="34" charset="-122"/>
              <a:sym typeface="+mn-ea"/>
            </a:endParaRPr>
          </a:p>
        </p:txBody>
      </p:sp>
      <p:sp>
        <p:nvSpPr>
          <p:cNvPr id="46" name="文本框 45"/>
          <p:cNvSpPr txBox="1"/>
          <p:nvPr/>
        </p:nvSpPr>
        <p:spPr>
          <a:xfrm>
            <a:off x="3809365" y="5372100"/>
            <a:ext cx="4281805" cy="369570"/>
          </a:xfrm>
          <a:prstGeom prst="rect">
            <a:avLst/>
          </a:prstGeom>
          <a:noFill/>
        </p:spPr>
        <p:txBody>
          <a:bodyPr wrap="square" lIns="91436" tIns="45718" rIns="91436" bIns="45718" rtlCol="0">
            <a:noAutofit/>
          </a:bodyPr>
          <a:lstStyle/>
          <a:p>
            <a:r>
              <a:rPr lang="zh-CN" altLang="en-US" sz="2000" b="1" dirty="0">
                <a:solidFill>
                  <a:srgbClr val="969696"/>
                </a:solidFill>
                <a:sym typeface="+mn-ea"/>
              </a:rPr>
              <a:t>演讲人：王科锦、宫歆茹、闫春秀</a:t>
            </a:r>
            <a:endParaRPr lang="zh-CN" altLang="en-US" sz="2000" dirty="0">
              <a:solidFill>
                <a:srgbClr val="969696"/>
              </a:solidFill>
            </a:endParaRPr>
          </a:p>
          <a:p>
            <a:r>
              <a:rPr lang="en-US" altLang="zh-CN" sz="2000" dirty="0">
                <a:solidFill>
                  <a:srgbClr val="969696"/>
                </a:solidFill>
                <a:latin typeface="Segoe UI Semilight" panose="020B0402040204020203" pitchFamily="34" charset="0"/>
                <a:ea typeface="微软雅黑" panose="020B0503020204020204" pitchFamily="34" charset="-122"/>
                <a:cs typeface="Segoe UI Semilight" panose="020B0402040204020203" pitchFamily="34" charset="0"/>
              </a:rPr>
              <a:t> </a:t>
            </a:r>
            <a:endParaRPr lang="en-US" altLang="zh-CN" sz="2000" dirty="0">
              <a:solidFill>
                <a:srgbClr val="969696"/>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5713" y="191049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ltLang="zh-CN"/>
          </a:p>
        </p:txBody>
      </p:sp>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45" name="文本框 44"/>
          <p:cNvSpPr txBox="1"/>
          <p:nvPr/>
        </p:nvSpPr>
        <p:spPr>
          <a:xfrm>
            <a:off x="529608" y="252976"/>
            <a:ext cx="19088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案例分析</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46" name="矩形 45"/>
          <p:cNvSpPr/>
          <p:nvPr/>
        </p:nvSpPr>
        <p:spPr>
          <a:xfrm>
            <a:off x="2661892" y="278009"/>
            <a:ext cx="2134235" cy="459105"/>
          </a:xfrm>
          <a:prstGeom prst="rect">
            <a:avLst/>
          </a:prstGeom>
        </p:spPr>
        <p:txBody>
          <a:bodyPr wrap="non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Case Analysis</a:t>
            </a:r>
            <a:endParaRPr lang="en-US" altLang="zh-CN" sz="2400" dirty="0">
              <a:solidFill>
                <a:schemeClr val="bg1"/>
              </a:solidFill>
              <a:latin typeface="微软雅黑" panose="020B0503020204020204" pitchFamily="34" charset="-122"/>
              <a:ea typeface="微软雅黑" panose="020B0503020204020204" pitchFamily="34" charset="-122"/>
            </a:endParaRPr>
          </a:p>
        </p:txBody>
      </p:sp>
      <p:pic>
        <p:nvPicPr>
          <p:cNvPr id="3" name="图片 2" descr="30edca3a3ffee72706a7aeb9b9030ab"/>
          <p:cNvPicPr>
            <a:picLocks noChangeAspect="1"/>
          </p:cNvPicPr>
          <p:nvPr/>
        </p:nvPicPr>
        <p:blipFill>
          <a:blip r:embed="rId1"/>
          <a:stretch>
            <a:fillRect/>
          </a:stretch>
        </p:blipFill>
        <p:spPr>
          <a:xfrm>
            <a:off x="322580" y="1102360"/>
            <a:ext cx="11547475" cy="2509520"/>
          </a:xfrm>
          <a:prstGeom prst="rect">
            <a:avLst/>
          </a:prstGeom>
          <a:ln w="57150">
            <a:gradFill>
              <a:gsLst>
                <a:gs pos="50000">
                  <a:schemeClr val="tx1"/>
                </a:gs>
                <a:gs pos="0">
                  <a:schemeClr val="tx1">
                    <a:lumMod val="25000"/>
                    <a:lumOff val="75000"/>
                  </a:schemeClr>
                </a:gs>
                <a:gs pos="100000">
                  <a:schemeClr val="tx1">
                    <a:lumMod val="85000"/>
                  </a:schemeClr>
                </a:gs>
              </a:gsLst>
              <a:lin ang="5400000" scaled="0"/>
            </a:gradFill>
          </a:ln>
        </p:spPr>
      </p:pic>
      <p:pic>
        <p:nvPicPr>
          <p:cNvPr id="4" name="图片 3" descr="85785fb9eb12acdd61ae3cefc95fed5"/>
          <p:cNvPicPr>
            <a:picLocks noChangeAspect="1"/>
          </p:cNvPicPr>
          <p:nvPr/>
        </p:nvPicPr>
        <p:blipFill>
          <a:blip r:embed="rId2"/>
          <a:srcRect l="1865" t="4955" r="1948" b="4063"/>
          <a:stretch>
            <a:fillRect/>
          </a:stretch>
        </p:blipFill>
        <p:spPr>
          <a:xfrm>
            <a:off x="4150995" y="3987800"/>
            <a:ext cx="7719060" cy="1938020"/>
          </a:xfrm>
          <a:prstGeom prst="rect">
            <a:avLst/>
          </a:prstGeom>
          <a:ln w="57150">
            <a:gradFill>
              <a:gsLst>
                <a:gs pos="50000">
                  <a:schemeClr val="tx1"/>
                </a:gs>
                <a:gs pos="0">
                  <a:schemeClr val="tx1">
                    <a:lumMod val="25000"/>
                    <a:lumOff val="75000"/>
                  </a:schemeClr>
                </a:gs>
                <a:gs pos="100000">
                  <a:schemeClr val="tx1">
                    <a:lumMod val="85000"/>
                  </a:schemeClr>
                </a:gs>
              </a:gsLst>
              <a:lin ang="5400000" scaled="0"/>
            </a:gradFill>
          </a:ln>
        </p:spPr>
      </p:pic>
      <p:pic>
        <p:nvPicPr>
          <p:cNvPr id="2" name="图片 1" descr="ab7c354ced95f7275e954aebfe8b302"/>
          <p:cNvPicPr>
            <a:picLocks noChangeAspect="1"/>
          </p:cNvPicPr>
          <p:nvPr/>
        </p:nvPicPr>
        <p:blipFill>
          <a:blip r:embed="rId3"/>
          <a:stretch>
            <a:fillRect/>
          </a:stretch>
        </p:blipFill>
        <p:spPr>
          <a:xfrm>
            <a:off x="322580" y="3940810"/>
            <a:ext cx="3572510" cy="1985645"/>
          </a:xfrm>
          <a:prstGeom prst="rect">
            <a:avLst/>
          </a:prstGeom>
          <a:ln w="57150">
            <a:gradFill>
              <a:gsLst>
                <a:gs pos="50000">
                  <a:schemeClr val="tx1"/>
                </a:gs>
                <a:gs pos="0">
                  <a:schemeClr val="tx1">
                    <a:lumMod val="25000"/>
                    <a:lumOff val="75000"/>
                  </a:schemeClr>
                </a:gs>
                <a:gs pos="100000">
                  <a:schemeClr val="tx1">
                    <a:lumMod val="85000"/>
                  </a:schemeClr>
                </a:gs>
              </a:gsLst>
              <a:lin ang="5400000" scaled="0"/>
            </a:grad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50" fill="hold">
                                          <p:stCondLst>
                                            <p:cond delay="0"/>
                                          </p:stCondLst>
                                        </p:cTn>
                                        <p:tgtEl>
                                          <p:spTgt spid="3"/>
                                        </p:tgtEl>
                                        <p:attrNameLst>
                                          <p:attrName>style.visibility</p:attrName>
                                        </p:attrNameLst>
                                      </p:cBhvr>
                                      <p:to>
                                        <p:strVal val="visible"/>
                                      </p:to>
                                    </p:set>
                                    <p:animEffect transition="in" filter="checkerboard(across)">
                                      <p:cBhvr>
                                        <p:cTn id="7" dur="1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50" fill="hold">
                                          <p:stCondLst>
                                            <p:cond delay="0"/>
                                          </p:stCondLst>
                                        </p:cTn>
                                        <p:tgtEl>
                                          <p:spTgt spid="4"/>
                                        </p:tgtEl>
                                        <p:attrNameLst>
                                          <p:attrName>style.visibility</p:attrName>
                                        </p:attrNameLst>
                                      </p:cBhvr>
                                      <p:to>
                                        <p:strVal val="visible"/>
                                      </p:to>
                                    </p:set>
                                    <p:animEffect transition="in" filter="checkerboard(across)">
                                      <p:cBhvr>
                                        <p:cTn id="12" dur="1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4447" y="1960661"/>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394" name="矩形 393"/>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solidFill>
                <a:srgbClr val="6286C4"/>
              </a:solidFill>
            </a:endParaRPr>
          </a:p>
        </p:txBody>
      </p:sp>
      <p:sp>
        <p:nvSpPr>
          <p:cNvPr id="395" name="圆角矩形 394"/>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pic>
        <p:nvPicPr>
          <p:cNvPr id="2" name="图片 1" descr="a773a602805efe0fd17177696bef1db"/>
          <p:cNvPicPr>
            <a:picLocks noChangeAspect="1"/>
          </p:cNvPicPr>
          <p:nvPr>
            <p:custDataLst>
              <p:tags r:id="rId1"/>
            </p:custDataLst>
          </p:nvPr>
        </p:nvPicPr>
        <p:blipFill>
          <a:blip r:embed="rId2"/>
          <a:srcRect t="8033" r="62784" b="86974"/>
          <a:stretch>
            <a:fillRect/>
          </a:stretch>
        </p:blipFill>
        <p:spPr>
          <a:xfrm>
            <a:off x="646430" y="2280920"/>
            <a:ext cx="3908425" cy="441325"/>
          </a:xfrm>
          <a:prstGeom prst="rect">
            <a:avLst/>
          </a:prstGeom>
          <a:ln w="57150">
            <a:gradFill>
              <a:gsLst>
                <a:gs pos="50000">
                  <a:schemeClr val="tx1"/>
                </a:gs>
                <a:gs pos="0">
                  <a:schemeClr val="tx1">
                    <a:lumMod val="25000"/>
                    <a:lumOff val="75000"/>
                  </a:schemeClr>
                </a:gs>
                <a:gs pos="100000">
                  <a:schemeClr val="tx1">
                    <a:lumMod val="85000"/>
                  </a:schemeClr>
                </a:gs>
              </a:gsLst>
              <a:lin ang="5400000" scaled="0"/>
            </a:gradFill>
          </a:ln>
        </p:spPr>
      </p:pic>
      <p:pic>
        <p:nvPicPr>
          <p:cNvPr id="3" name="图片 2" descr="dbaf7d7584b8c1f99b2bcfdc36212c0"/>
          <p:cNvPicPr>
            <a:picLocks noChangeAspect="1"/>
          </p:cNvPicPr>
          <p:nvPr/>
        </p:nvPicPr>
        <p:blipFill>
          <a:blip r:embed="rId3"/>
          <a:srcRect l="7915" t="23970" r="16781" b="23187"/>
          <a:stretch>
            <a:fillRect/>
          </a:stretch>
        </p:blipFill>
        <p:spPr>
          <a:xfrm>
            <a:off x="6965950" y="1396365"/>
            <a:ext cx="3961765" cy="2211070"/>
          </a:xfrm>
          <a:prstGeom prst="rect">
            <a:avLst/>
          </a:prstGeom>
          <a:ln w="57150">
            <a:gradFill>
              <a:gsLst>
                <a:gs pos="50000">
                  <a:schemeClr val="tx1"/>
                </a:gs>
                <a:gs pos="0">
                  <a:schemeClr val="tx1">
                    <a:lumMod val="25000"/>
                    <a:lumOff val="75000"/>
                  </a:schemeClr>
                </a:gs>
                <a:gs pos="100000">
                  <a:schemeClr val="tx1">
                    <a:lumMod val="85000"/>
                  </a:schemeClr>
                </a:gs>
              </a:gsLst>
              <a:lin ang="5400000" scaled="0"/>
            </a:gradFill>
          </a:ln>
        </p:spPr>
      </p:pic>
      <p:sp>
        <p:nvSpPr>
          <p:cNvPr id="4" name="文本框 3"/>
          <p:cNvSpPr txBox="1"/>
          <p:nvPr/>
        </p:nvSpPr>
        <p:spPr>
          <a:xfrm>
            <a:off x="529608" y="267581"/>
            <a:ext cx="19088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案例分析</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5" name="矩形 4"/>
          <p:cNvSpPr/>
          <p:nvPr/>
        </p:nvSpPr>
        <p:spPr>
          <a:xfrm>
            <a:off x="2649192" y="267214"/>
            <a:ext cx="2134235" cy="459105"/>
          </a:xfrm>
          <a:prstGeom prst="rect">
            <a:avLst/>
          </a:prstGeom>
        </p:spPr>
        <p:txBody>
          <a:bodyPr wrap="non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Case Analysis</a:t>
            </a:r>
            <a:endParaRPr lang="en-US" altLang="zh-CN" sz="2400" dirty="0">
              <a:solidFill>
                <a:schemeClr val="bg1"/>
              </a:solidFill>
              <a:latin typeface="微软雅黑" panose="020B0503020204020204" pitchFamily="34" charset="-122"/>
              <a:ea typeface="微软雅黑" panose="020B0503020204020204" pitchFamily="34" charset="-122"/>
            </a:endParaRPr>
          </a:p>
        </p:txBody>
      </p:sp>
      <p:cxnSp>
        <p:nvCxnSpPr>
          <p:cNvPr id="7" name="直接箭头连接符 6"/>
          <p:cNvCxnSpPr/>
          <p:nvPr/>
        </p:nvCxnSpPr>
        <p:spPr>
          <a:xfrm>
            <a:off x="5218430" y="2497455"/>
            <a:ext cx="1021080" cy="8890"/>
          </a:xfrm>
          <a:prstGeom prst="straightConnector1">
            <a:avLst/>
          </a:prstGeom>
          <a:ln w="47625" cap="rnd">
            <a:solidFill>
              <a:prstClr val="black"/>
            </a:solidFill>
            <a:round/>
            <a:tailEnd type="arrow" w="med" len="med"/>
          </a:ln>
        </p:spPr>
        <p:style>
          <a:lnRef idx="0">
            <a:srgbClr val="FFFFFF"/>
          </a:lnRef>
          <a:fillRef idx="0">
            <a:srgbClr val="FFFFFF"/>
          </a:fillRef>
          <a:effectRef idx="0">
            <a:srgbClr val="FFFFFF"/>
          </a:effectRef>
          <a:fontRef idx="minor">
            <a:schemeClr val="tx1"/>
          </a:fontRef>
        </p:style>
      </p:cxnSp>
      <p:cxnSp>
        <p:nvCxnSpPr>
          <p:cNvPr id="8" name="直接箭头连接符 7"/>
          <p:cNvCxnSpPr/>
          <p:nvPr/>
        </p:nvCxnSpPr>
        <p:spPr>
          <a:xfrm flipV="1">
            <a:off x="836930" y="5184140"/>
            <a:ext cx="1131570" cy="11430"/>
          </a:xfrm>
          <a:prstGeom prst="straightConnector1">
            <a:avLst/>
          </a:prstGeom>
          <a:ln w="47625" cmpd="sng">
            <a:solidFill>
              <a:schemeClr val="tx1"/>
            </a:solidFill>
            <a:prstDash val="solid"/>
            <a:tailEnd type="arrow" w="med" len="med"/>
          </a:ln>
        </p:spPr>
        <p:style>
          <a:lnRef idx="0">
            <a:srgbClr val="FFFFFF"/>
          </a:lnRef>
          <a:fillRef idx="0">
            <a:srgbClr val="FFFFFF"/>
          </a:fillRef>
          <a:effectRef idx="0">
            <a:srgbClr val="FFFFFF"/>
          </a:effectRef>
          <a:fontRef idx="minor">
            <a:schemeClr val="tx1"/>
          </a:fontRef>
        </p:style>
      </p:cxnSp>
      <p:pic>
        <p:nvPicPr>
          <p:cNvPr id="9" name="图片 8" descr="b58a1399759f2d20f525ba002403dec"/>
          <p:cNvPicPr>
            <a:picLocks noChangeAspect="1"/>
          </p:cNvPicPr>
          <p:nvPr/>
        </p:nvPicPr>
        <p:blipFill>
          <a:blip r:embed="rId4"/>
          <a:srcRect l="1398" t="4289" r="4438" b="11705"/>
          <a:stretch>
            <a:fillRect/>
          </a:stretch>
        </p:blipFill>
        <p:spPr>
          <a:xfrm>
            <a:off x="2439035" y="4111625"/>
            <a:ext cx="8958580" cy="2275205"/>
          </a:xfrm>
          <a:prstGeom prst="rect">
            <a:avLst/>
          </a:prstGeom>
          <a:ln w="57150">
            <a:gradFill>
              <a:gsLst>
                <a:gs pos="50000">
                  <a:schemeClr val="tx1"/>
                </a:gs>
                <a:gs pos="0">
                  <a:schemeClr val="tx1">
                    <a:lumMod val="25000"/>
                    <a:lumOff val="75000"/>
                  </a:schemeClr>
                </a:gs>
                <a:gs pos="100000">
                  <a:schemeClr val="tx1">
                    <a:lumMod val="85000"/>
                  </a:schemeClr>
                </a:gs>
              </a:gsLst>
              <a:lin ang="5400000" scaled="0"/>
            </a:gradFill>
          </a:ln>
        </p:spPr>
      </p:pic>
      <p:sp>
        <p:nvSpPr>
          <p:cNvPr id="6" name="图文框 5"/>
          <p:cNvSpPr/>
          <p:nvPr/>
        </p:nvSpPr>
        <p:spPr>
          <a:xfrm>
            <a:off x="7628255" y="2345055"/>
            <a:ext cx="1019810" cy="377190"/>
          </a:xfrm>
          <a:prstGeom prst="frame">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0" name="图文框 9"/>
          <p:cNvSpPr/>
          <p:nvPr/>
        </p:nvSpPr>
        <p:spPr>
          <a:xfrm>
            <a:off x="7628255" y="3166110"/>
            <a:ext cx="1019810" cy="377190"/>
          </a:xfrm>
          <a:prstGeom prst="frame">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1" name="椭圆 10"/>
          <p:cNvSpPr/>
          <p:nvPr/>
        </p:nvSpPr>
        <p:spPr>
          <a:xfrm>
            <a:off x="3589020" y="4900930"/>
            <a:ext cx="915035" cy="788670"/>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椭圆 11"/>
          <p:cNvSpPr/>
          <p:nvPr/>
        </p:nvSpPr>
        <p:spPr>
          <a:xfrm>
            <a:off x="3639820" y="5816600"/>
            <a:ext cx="915035" cy="788670"/>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50" fill="hold">
                                          <p:stCondLst>
                                            <p:cond delay="0"/>
                                          </p:stCondLst>
                                        </p:cTn>
                                        <p:tgtEl>
                                          <p:spTgt spid="2"/>
                                        </p:tgtEl>
                                        <p:attrNameLst>
                                          <p:attrName>style.visibility</p:attrName>
                                        </p:attrNameLst>
                                      </p:cBhvr>
                                      <p:to>
                                        <p:strVal val="visible"/>
                                      </p:to>
                                    </p:set>
                                    <p:anim calcmode="lin" valueType="num">
                                      <p:cBhvr additive="base">
                                        <p:cTn id="7" dur="150" fill="hold"/>
                                        <p:tgtEl>
                                          <p:spTgt spid="2"/>
                                        </p:tgtEl>
                                        <p:attrNameLst>
                                          <p:attrName>ppt_x</p:attrName>
                                        </p:attrNameLst>
                                      </p:cBhvr>
                                      <p:tavLst>
                                        <p:tav tm="0">
                                          <p:val>
                                            <p:strVal val="#ppt_x"/>
                                          </p:val>
                                        </p:tav>
                                        <p:tav tm="100000">
                                          <p:val>
                                            <p:strVal val="#ppt_x"/>
                                          </p:val>
                                        </p:tav>
                                      </p:tavLst>
                                    </p:anim>
                                    <p:anim calcmode="lin" valueType="num">
                                      <p:cBhvr additive="base">
                                        <p:cTn id="8" dur="1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50" fill="hold">
                                          <p:stCondLst>
                                            <p:cond delay="0"/>
                                          </p:stCondLst>
                                        </p:cTn>
                                        <p:tgtEl>
                                          <p:spTgt spid="3"/>
                                        </p:tgtEl>
                                        <p:attrNameLst>
                                          <p:attrName>style.visibility</p:attrName>
                                        </p:attrNameLst>
                                      </p:cBhvr>
                                      <p:to>
                                        <p:strVal val="visible"/>
                                      </p:to>
                                    </p:set>
                                    <p:anim calcmode="lin" valueType="num">
                                      <p:cBhvr additive="base">
                                        <p:cTn id="13" dur="150" fill="hold"/>
                                        <p:tgtEl>
                                          <p:spTgt spid="3"/>
                                        </p:tgtEl>
                                        <p:attrNameLst>
                                          <p:attrName>ppt_x</p:attrName>
                                        </p:attrNameLst>
                                      </p:cBhvr>
                                      <p:tavLst>
                                        <p:tav tm="0">
                                          <p:val>
                                            <p:strVal val="#ppt_x"/>
                                          </p:val>
                                        </p:tav>
                                        <p:tav tm="100000">
                                          <p:val>
                                            <p:strVal val="#ppt_x"/>
                                          </p:val>
                                        </p:tav>
                                      </p:tavLst>
                                    </p:anim>
                                    <p:anim calcmode="lin" valueType="num">
                                      <p:cBhvr additive="base">
                                        <p:cTn id="14" dur="1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50" fill="hold">
                                          <p:stCondLst>
                                            <p:cond delay="0"/>
                                          </p:stCondLst>
                                        </p:cTn>
                                        <p:tgtEl>
                                          <p:spTgt spid="9"/>
                                        </p:tgtEl>
                                        <p:attrNameLst>
                                          <p:attrName>style.visibility</p:attrName>
                                        </p:attrNameLst>
                                      </p:cBhvr>
                                      <p:to>
                                        <p:strVal val="visible"/>
                                      </p:to>
                                    </p:set>
                                    <p:anim calcmode="lin" valueType="num">
                                      <p:cBhvr additive="base">
                                        <p:cTn id="19" dur="150" fill="hold"/>
                                        <p:tgtEl>
                                          <p:spTgt spid="9"/>
                                        </p:tgtEl>
                                        <p:attrNameLst>
                                          <p:attrName>ppt_x</p:attrName>
                                        </p:attrNameLst>
                                      </p:cBhvr>
                                      <p:tavLst>
                                        <p:tav tm="0">
                                          <p:val>
                                            <p:strVal val="#ppt_x"/>
                                          </p:val>
                                        </p:tav>
                                        <p:tav tm="100000">
                                          <p:val>
                                            <p:strVal val="#ppt_x"/>
                                          </p:val>
                                        </p:tav>
                                      </p:tavLst>
                                    </p:anim>
                                    <p:anim calcmode="lin" valueType="num">
                                      <p:cBhvr additive="base">
                                        <p:cTn id="20" dur="1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 fill="hold">
                                          <p:stCondLst>
                                            <p:cond delay="0"/>
                                          </p:stCondLst>
                                        </p:cTn>
                                        <p:tgtEl>
                                          <p:spTgt spid="6"/>
                                        </p:tgtEl>
                                        <p:attrNameLst>
                                          <p:attrName>style.visibility</p:attrName>
                                        </p:attrNameLst>
                                      </p:cBhvr>
                                      <p:to>
                                        <p:strVal val="visible"/>
                                      </p:to>
                                    </p:set>
                                    <p:anim calcmode="lin" valueType="num">
                                      <p:cBhvr additive="base">
                                        <p:cTn id="25" dur="100" fill="hold"/>
                                        <p:tgtEl>
                                          <p:spTgt spid="6"/>
                                        </p:tgtEl>
                                        <p:attrNameLst>
                                          <p:attrName>ppt_x</p:attrName>
                                        </p:attrNameLst>
                                      </p:cBhvr>
                                      <p:tavLst>
                                        <p:tav tm="0">
                                          <p:val>
                                            <p:strVal val="#ppt_x"/>
                                          </p:val>
                                        </p:tav>
                                        <p:tav tm="100000">
                                          <p:val>
                                            <p:strVal val="#ppt_x"/>
                                          </p:val>
                                        </p:tav>
                                      </p:tavLst>
                                    </p:anim>
                                    <p:anim calcmode="lin" valueType="num">
                                      <p:cBhvr additive="base">
                                        <p:cTn id="26" dur="1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00" fill="hold">
                                          <p:stCondLst>
                                            <p:cond delay="0"/>
                                          </p:stCondLst>
                                        </p:cTn>
                                        <p:tgtEl>
                                          <p:spTgt spid="10"/>
                                        </p:tgtEl>
                                        <p:attrNameLst>
                                          <p:attrName>style.visibility</p:attrName>
                                        </p:attrNameLst>
                                      </p:cBhvr>
                                      <p:to>
                                        <p:strVal val="visible"/>
                                      </p:to>
                                    </p:set>
                                    <p:anim calcmode="lin" valueType="num">
                                      <p:cBhvr additive="base">
                                        <p:cTn id="31" dur="100" fill="hold"/>
                                        <p:tgtEl>
                                          <p:spTgt spid="10"/>
                                        </p:tgtEl>
                                        <p:attrNameLst>
                                          <p:attrName>ppt_x</p:attrName>
                                        </p:attrNameLst>
                                      </p:cBhvr>
                                      <p:tavLst>
                                        <p:tav tm="0">
                                          <p:val>
                                            <p:strVal val="#ppt_x"/>
                                          </p:val>
                                        </p:tav>
                                        <p:tav tm="100000">
                                          <p:val>
                                            <p:strVal val="#ppt_x"/>
                                          </p:val>
                                        </p:tav>
                                      </p:tavLst>
                                    </p:anim>
                                    <p:anim calcmode="lin" valueType="num">
                                      <p:cBhvr additive="base">
                                        <p:cTn id="32" dur="1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50" fill="hold">
                                          <p:stCondLst>
                                            <p:cond delay="0"/>
                                          </p:stCondLst>
                                        </p:cTn>
                                        <p:tgtEl>
                                          <p:spTgt spid="11"/>
                                        </p:tgtEl>
                                        <p:attrNameLst>
                                          <p:attrName>style.visibility</p:attrName>
                                        </p:attrNameLst>
                                      </p:cBhvr>
                                      <p:to>
                                        <p:strVal val="visible"/>
                                      </p:to>
                                    </p:set>
                                    <p:anim calcmode="lin" valueType="num">
                                      <p:cBhvr additive="base">
                                        <p:cTn id="37" dur="150" fill="hold"/>
                                        <p:tgtEl>
                                          <p:spTgt spid="11"/>
                                        </p:tgtEl>
                                        <p:attrNameLst>
                                          <p:attrName>ppt_x</p:attrName>
                                        </p:attrNameLst>
                                      </p:cBhvr>
                                      <p:tavLst>
                                        <p:tav tm="0">
                                          <p:val>
                                            <p:strVal val="#ppt_x"/>
                                          </p:val>
                                        </p:tav>
                                        <p:tav tm="100000">
                                          <p:val>
                                            <p:strVal val="#ppt_x"/>
                                          </p:val>
                                        </p:tav>
                                      </p:tavLst>
                                    </p:anim>
                                    <p:anim calcmode="lin" valueType="num">
                                      <p:cBhvr additive="base">
                                        <p:cTn id="38" dur="1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50" fill="hold">
                                          <p:stCondLst>
                                            <p:cond delay="0"/>
                                          </p:stCondLst>
                                        </p:cTn>
                                        <p:tgtEl>
                                          <p:spTgt spid="12"/>
                                        </p:tgtEl>
                                        <p:attrNameLst>
                                          <p:attrName>style.visibility</p:attrName>
                                        </p:attrNameLst>
                                      </p:cBhvr>
                                      <p:to>
                                        <p:strVal val="visible"/>
                                      </p:to>
                                    </p:set>
                                    <p:anim calcmode="lin" valueType="num">
                                      <p:cBhvr additive="base">
                                        <p:cTn id="43" dur="150" fill="hold"/>
                                        <p:tgtEl>
                                          <p:spTgt spid="12"/>
                                        </p:tgtEl>
                                        <p:attrNameLst>
                                          <p:attrName>ppt_x</p:attrName>
                                        </p:attrNameLst>
                                      </p:cBhvr>
                                      <p:tavLst>
                                        <p:tav tm="0">
                                          <p:val>
                                            <p:strVal val="#ppt_x"/>
                                          </p:val>
                                        </p:tav>
                                        <p:tav tm="100000">
                                          <p:val>
                                            <p:strVal val="#ppt_x"/>
                                          </p:val>
                                        </p:tav>
                                      </p:tavLst>
                                    </p:anim>
                                    <p:anim calcmode="lin" valueType="num">
                                      <p:cBhvr additive="base">
                                        <p:cTn id="44" dur="1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11" grpId="0" animBg="1"/>
      <p:bldP spid="11" grpId="1" animBg="1"/>
      <p:bldP spid="12"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5713"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p>
            <a:pPr algn="ctr"/>
            <a:endParaRPr lang="zh-CN" altLang="en-US"/>
          </a:p>
        </p:txBody>
      </p:sp>
      <p:sp>
        <p:nvSpPr>
          <p:cNvPr id="53" name="矩形 52"/>
          <p:cNvSpPr/>
          <p:nvPr/>
        </p:nvSpPr>
        <p:spPr>
          <a:xfrm>
            <a:off x="8864600" y="216535"/>
            <a:ext cx="3954780" cy="48450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54" name="圆角矩形 5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55" name="文本框 54"/>
          <p:cNvSpPr txBox="1"/>
          <p:nvPr/>
        </p:nvSpPr>
        <p:spPr>
          <a:xfrm>
            <a:off x="478808" y="216781"/>
            <a:ext cx="83858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玻璃类食品接触材料的有害物质来源及危害</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56" name="矩形 55"/>
          <p:cNvSpPr/>
          <p:nvPr/>
        </p:nvSpPr>
        <p:spPr>
          <a:xfrm>
            <a:off x="8864889" y="281184"/>
            <a:ext cx="2889250" cy="459105"/>
          </a:xfrm>
          <a:prstGeom prst="rect">
            <a:avLst/>
          </a:prstGeom>
        </p:spPr>
        <p:txBody>
          <a:bodyPr wrap="non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Source and hazard</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83895" y="834390"/>
            <a:ext cx="10697845" cy="5619750"/>
          </a:xfrm>
          <a:prstGeom prst="rect">
            <a:avLst/>
          </a:prstGeom>
          <a:noFill/>
        </p:spPr>
        <p:txBody>
          <a:bodyPr wrap="square" rtlCol="0" anchor="t">
            <a:noAutofit/>
          </a:bodyPr>
          <a:lstStyle/>
          <a:p>
            <a:pPr fontAlgn="auto">
              <a:lnSpc>
                <a:spcPct val="150000"/>
              </a:lnSpc>
            </a:pPr>
            <a:r>
              <a:rPr lang="zh-CN" altLang="en-US" sz="2400" b="1"/>
              <a:t>来源：</a:t>
            </a:r>
            <a:endParaRPr lang="en-US" altLang="zh-CN" sz="2400"/>
          </a:p>
          <a:p>
            <a:pPr fontAlgn="auto">
              <a:lnSpc>
                <a:spcPct val="150000"/>
              </a:lnSpc>
            </a:pPr>
            <a:r>
              <a:rPr lang="en-US" altLang="zh-CN"/>
              <a:t>      </a:t>
            </a:r>
            <a:r>
              <a:rPr lang="zh-CN"/>
              <a:t>①玻璃杯内容物的</a:t>
            </a:r>
            <a:r>
              <a:rPr lang="zh-CN" altLang="en-US"/>
              <a:t>重金属迁移问题</a:t>
            </a:r>
            <a:endParaRPr lang="zh-CN" altLang="en-US"/>
          </a:p>
          <a:p>
            <a:pPr fontAlgn="auto">
              <a:lnSpc>
                <a:spcPct val="150000"/>
              </a:lnSpc>
            </a:pPr>
            <a:r>
              <a:rPr lang="en-US" altLang="zh-CN"/>
              <a:t>      </a:t>
            </a:r>
            <a:r>
              <a:rPr lang="zh-CN" altLang="en-US"/>
              <a:t>玻璃容器中的</a:t>
            </a:r>
            <a:r>
              <a:rPr lang="zh-CN" altLang="en-US">
                <a:solidFill>
                  <a:srgbClr val="FF0000"/>
                </a:solidFill>
              </a:rPr>
              <a:t>重金属</a:t>
            </a:r>
            <a:r>
              <a:rPr lang="zh-CN" altLang="en-US"/>
              <a:t>，如</a:t>
            </a:r>
            <a:r>
              <a:rPr lang="zh-CN" altLang="en-US">
                <a:solidFill>
                  <a:srgbClr val="FF0000"/>
                </a:solidFill>
              </a:rPr>
              <a:t>铅、镉、</a:t>
            </a:r>
            <a:r>
              <a:rPr lang="zh-CN" altLang="en-US"/>
              <a:t>砷、锑、汞、锡等，可能会在与食品接触时迁移至食品中，造成食品污染并危害人体健康。特别是</a:t>
            </a:r>
            <a:r>
              <a:rPr lang="zh-CN" altLang="en-US" b="1"/>
              <a:t>酸性食品</a:t>
            </a:r>
            <a:r>
              <a:rPr lang="zh-CN" altLang="en-US"/>
              <a:t>与玻璃容器接触时，金属氧化物更容易迁移至食品中。</a:t>
            </a:r>
            <a:endParaRPr lang="zh-CN" altLang="en-US"/>
          </a:p>
          <a:p>
            <a:pPr fontAlgn="auto">
              <a:lnSpc>
                <a:spcPct val="150000"/>
              </a:lnSpc>
            </a:pPr>
            <a:endParaRPr lang="zh-CN" altLang="en-US"/>
          </a:p>
          <a:p>
            <a:pPr fontAlgn="auto">
              <a:lnSpc>
                <a:spcPct val="150000"/>
              </a:lnSpc>
            </a:pPr>
            <a:r>
              <a:rPr lang="en-US" altLang="zh-CN">
                <a:sym typeface="+mn-ea"/>
              </a:rPr>
              <a:t>       </a:t>
            </a:r>
            <a:r>
              <a:rPr lang="zh-CN">
                <a:sym typeface="+mn-ea"/>
              </a:rPr>
              <a:t>②</a:t>
            </a:r>
            <a:r>
              <a:rPr lang="zh-CN" altLang="en-US">
                <a:sym typeface="+mn-ea"/>
              </a:rPr>
              <a:t>玻璃表面处理对健康的影响</a:t>
            </a:r>
            <a:endParaRPr lang="zh-CN" altLang="en-US"/>
          </a:p>
          <a:p>
            <a:pPr indent="457200" fontAlgn="auto">
              <a:lnSpc>
                <a:spcPct val="150000"/>
              </a:lnSpc>
            </a:pPr>
            <a:r>
              <a:rPr lang="zh-CN" altLang="en-US">
                <a:sym typeface="+mn-ea"/>
              </a:rPr>
              <a:t>为了提高玻璃容器的</a:t>
            </a:r>
            <a:r>
              <a:rPr lang="zh-CN" altLang="en-US" b="1">
                <a:sym typeface="+mn-ea"/>
              </a:rPr>
              <a:t>美观</a:t>
            </a:r>
            <a:r>
              <a:rPr lang="zh-CN" altLang="en-US">
                <a:sym typeface="+mn-ea"/>
              </a:rPr>
              <a:t>度，玻璃表面常</a:t>
            </a:r>
            <a:r>
              <a:rPr lang="zh-CN" altLang="en-US">
                <a:solidFill>
                  <a:srgbClr val="FF0000"/>
                </a:solidFill>
                <a:sym typeface="+mn-ea"/>
              </a:rPr>
              <a:t>涂</a:t>
            </a:r>
            <a:r>
              <a:rPr lang="zh-CN" altLang="en-US">
                <a:sym typeface="+mn-ea"/>
              </a:rPr>
              <a:t>上含有镉、铅、铬、砷等重金属的</a:t>
            </a:r>
            <a:r>
              <a:rPr lang="zh-CN" altLang="en-US">
                <a:solidFill>
                  <a:srgbClr val="FF0000"/>
                </a:solidFill>
                <a:sym typeface="+mn-ea"/>
              </a:rPr>
              <a:t>釉料、彩绘或彩印</a:t>
            </a:r>
            <a:r>
              <a:rPr lang="zh-CN" altLang="en-US">
                <a:sym typeface="+mn-ea"/>
              </a:rPr>
              <a:t>，这些物质在与食品接触过程中可能造成有害</a:t>
            </a:r>
            <a:r>
              <a:rPr lang="zh-CN" altLang="en-US">
                <a:solidFill>
                  <a:srgbClr val="FF0000"/>
                </a:solidFill>
                <a:sym typeface="+mn-ea"/>
              </a:rPr>
              <a:t>重金属的迁移</a:t>
            </a:r>
            <a:r>
              <a:rPr lang="zh-CN" altLang="en-US">
                <a:sym typeface="+mn-ea"/>
              </a:rPr>
              <a:t>，影响消费者的健康。镉和铅的化合物含量越高，容器中的溶液（如酒或酸性饮料）与内壁接触致其溶出的可能性就越大，而这些微量的重金属元素会对人体产生许多危害。</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8864600" y="216535"/>
            <a:ext cx="3954780" cy="48450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54" name="圆角矩形 5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55" name="文本框 54"/>
          <p:cNvSpPr txBox="1"/>
          <p:nvPr/>
        </p:nvSpPr>
        <p:spPr>
          <a:xfrm>
            <a:off x="478808" y="216781"/>
            <a:ext cx="83858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玻璃类食品接触材料的有害物质来源及危害</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56" name="矩形 55"/>
          <p:cNvSpPr/>
          <p:nvPr/>
        </p:nvSpPr>
        <p:spPr>
          <a:xfrm>
            <a:off x="8864889" y="281184"/>
            <a:ext cx="2889250" cy="459105"/>
          </a:xfrm>
          <a:prstGeom prst="rect">
            <a:avLst/>
          </a:prstGeom>
        </p:spPr>
        <p:txBody>
          <a:bodyPr wrap="non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Source and hazard</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95275" y="740410"/>
            <a:ext cx="8228965" cy="5956300"/>
          </a:xfrm>
          <a:prstGeom prst="rect">
            <a:avLst/>
          </a:prstGeom>
          <a:noFill/>
        </p:spPr>
        <p:txBody>
          <a:bodyPr wrap="square" rtlCol="0" anchor="t">
            <a:noAutofit/>
          </a:bodyPr>
          <a:lstStyle/>
          <a:p>
            <a:pPr fontAlgn="auto">
              <a:lnSpc>
                <a:spcPct val="150000"/>
              </a:lnSpc>
            </a:pPr>
            <a:r>
              <a:rPr lang="zh-CN" altLang="en-US" sz="2400" b="1"/>
              <a:t>镉中毒的危害：</a:t>
            </a:r>
            <a:endParaRPr lang="zh-CN" altLang="en-US" sz="2400" b="1"/>
          </a:p>
          <a:p>
            <a:pPr lvl="1" fontAlgn="auto">
              <a:lnSpc>
                <a:spcPct val="150000"/>
              </a:lnSpc>
            </a:pPr>
            <a:r>
              <a:rPr lang="zh-CN" altLang="en-US">
                <a:sym typeface="+mn-ea"/>
              </a:rPr>
              <a:t>①影响</a:t>
            </a:r>
            <a:r>
              <a:rPr lang="zh-CN" altLang="en-US" b="1">
                <a:sym typeface="+mn-ea"/>
              </a:rPr>
              <a:t>呼吸道</a:t>
            </a:r>
            <a:r>
              <a:rPr lang="en-US" altLang="zh-CN">
                <a:sym typeface="+mn-ea"/>
              </a:rPr>
              <a:t>‌</a:t>
            </a:r>
            <a:r>
              <a:rPr lang="zh-CN" altLang="en-US">
                <a:sym typeface="+mn-ea"/>
              </a:rPr>
              <a:t>：</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咳嗽、胸闷、呼吸困难等。</a:t>
            </a:r>
            <a:endParaRPr lang="en-US" altLang="zh-CN">
              <a:sym typeface="+mn-ea"/>
            </a:endParaRPr>
          </a:p>
          <a:p>
            <a:pPr lvl="1" fontAlgn="auto">
              <a:lnSpc>
                <a:spcPct val="150000"/>
              </a:lnSpc>
            </a:pPr>
            <a:r>
              <a:rPr lang="zh-CN" altLang="en-US">
                <a:sym typeface="+mn-ea"/>
              </a:rPr>
              <a:t>②</a:t>
            </a:r>
            <a:r>
              <a:rPr lang="en-US" altLang="zh-CN">
                <a:sym typeface="+mn-ea"/>
              </a:rPr>
              <a:t>‌</a:t>
            </a:r>
            <a:r>
              <a:rPr lang="zh-CN">
                <a:sym typeface="+mn-ea"/>
              </a:rPr>
              <a:t>影响</a:t>
            </a:r>
            <a:r>
              <a:rPr lang="zh-CN" b="1">
                <a:sym typeface="+mn-ea"/>
              </a:rPr>
              <a:t>消化道</a:t>
            </a:r>
            <a:r>
              <a:rPr lang="zh-CN">
                <a:sym typeface="+mn-ea"/>
              </a:rPr>
              <a:t>：</a:t>
            </a:r>
            <a:r>
              <a:rPr lang="zh-CN" altLang="en-US"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恶心、呕吐</a:t>
            </a:r>
            <a:r>
              <a:rPr lang="zh-CN" altLang="en-US"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、腹疼、腹泻</a:t>
            </a:r>
            <a:r>
              <a:rPr lang="zh-CN" altLang="en-US"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、胃肠痉挛</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等症状</a:t>
            </a:r>
            <a:endParaRPr lang="zh-CN" altLang="en-US">
              <a:sym typeface="+mn-ea"/>
            </a:endParaRPr>
          </a:p>
          <a:p>
            <a:pPr lvl="1" fontAlgn="auto">
              <a:lnSpc>
                <a:spcPct val="150000"/>
              </a:lnSpc>
            </a:pPr>
            <a:r>
              <a:rPr lang="zh-CN" altLang="en-US">
                <a:sym typeface="+mn-ea"/>
              </a:rPr>
              <a:t>③</a:t>
            </a:r>
            <a:r>
              <a:rPr lang="en-US" altLang="zh-CN">
                <a:sym typeface="+mn-ea"/>
              </a:rPr>
              <a:t>‌</a:t>
            </a:r>
            <a:r>
              <a:rPr lang="zh-CN" altLang="en-US">
                <a:sym typeface="+mn-ea"/>
              </a:rPr>
              <a:t>影响</a:t>
            </a:r>
            <a:r>
              <a:rPr lang="zh-CN" altLang="en-US" b="1">
                <a:sym typeface="+mn-ea"/>
              </a:rPr>
              <a:t>肾脏和肝脏</a:t>
            </a:r>
            <a:r>
              <a:rPr lang="en-US" altLang="zh-CN" b="1">
                <a:sym typeface="+mn-ea"/>
              </a:rPr>
              <a:t>‌</a:t>
            </a:r>
            <a:r>
              <a:rPr lang="zh-CN" altLang="en-US" b="1">
                <a:sym typeface="+mn-ea"/>
              </a:rPr>
              <a:t>：</a:t>
            </a:r>
            <a:r>
              <a:rPr lang="zh-CN" altLang="en-US">
                <a:sym typeface="+mn-ea"/>
              </a:rPr>
              <a:t>镉会在肝脏和肾脏累积，</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使人出现</a:t>
            </a:r>
            <a:r>
              <a:rPr lang="zh-CN" altLang="en-US"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糖尿、蛋白尿和氨基酸尿</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等症状，增加尿钙和尿酸的排出量。</a:t>
            </a:r>
            <a:endParaRPr lang="zh-CN" altLang="en-US">
              <a:sym typeface="+mn-ea"/>
            </a:endParaRPr>
          </a:p>
          <a:p>
            <a:pPr lvl="1" fontAlgn="auto">
              <a:lnSpc>
                <a:spcPct val="150000"/>
              </a:lnSpc>
            </a:pPr>
            <a:endParaRPr lang="en-US" altLang="zh-CN"/>
          </a:p>
          <a:p>
            <a:pPr fontAlgn="auto">
              <a:lnSpc>
                <a:spcPct val="150000"/>
              </a:lnSpc>
            </a:pPr>
            <a:r>
              <a:rPr lang="zh-CN" altLang="en-US" sz="2400" b="1"/>
              <a:t>铅中毒的危害：</a:t>
            </a:r>
            <a:endParaRPr lang="zh-CN" altLang="en-US" sz="2400" b="1"/>
          </a:p>
          <a:p>
            <a:pPr indent="0" fontAlgn="auto">
              <a:lnSpc>
                <a:spcPct val="100000"/>
              </a:lnSpc>
            </a:pPr>
            <a:r>
              <a:rPr lang="en-US" altLang="zh-CN"/>
              <a:t>     </a:t>
            </a:r>
            <a:r>
              <a:rPr lang="en-US" altLang="zh-CN" b="1"/>
              <a:t> </a:t>
            </a:r>
            <a:r>
              <a:rPr lang="zh-CN" b="1"/>
              <a:t>①</a:t>
            </a:r>
            <a:r>
              <a:rPr lang="zh-CN" altLang="en-US" b="1"/>
              <a:t>神经系统</a:t>
            </a:r>
            <a:endParaRPr lang="zh-CN" altLang="en-US" b="1"/>
          </a:p>
          <a:p>
            <a:pPr indent="0" fontAlgn="auto">
              <a:lnSpc>
                <a:spcPct val="100000"/>
              </a:lnSpc>
            </a:pPr>
            <a:r>
              <a:rPr lang="zh-CN" altLang="en-US"/>
              <a:t>　　儿童时期大脑神经未发育完善，尤其是血脑屏障发育不够健全，脑部毛细血管对屏障能力较弱。患儿易出现</a:t>
            </a:r>
            <a:r>
              <a:rPr lang="zh-CN" altLang="en-US" b="1"/>
              <a:t>记忆力下降</a:t>
            </a:r>
            <a:r>
              <a:rPr lang="zh-CN" altLang="en-US"/>
              <a:t>、头痛、</a:t>
            </a:r>
            <a:r>
              <a:rPr lang="zh-CN" altLang="en-US" b="1"/>
              <a:t>智力下降</a:t>
            </a:r>
            <a:r>
              <a:rPr lang="zh-CN" altLang="en-US"/>
              <a:t>等。</a:t>
            </a:r>
            <a:endParaRPr lang="zh-CN" altLang="en-US"/>
          </a:p>
          <a:p>
            <a:pPr indent="0" fontAlgn="auto">
              <a:lnSpc>
                <a:spcPct val="100000"/>
              </a:lnSpc>
            </a:pPr>
            <a:r>
              <a:rPr lang="zh-CN" altLang="en-US"/>
              <a:t>　</a:t>
            </a:r>
            <a:r>
              <a:rPr lang="zh-CN" b="1"/>
              <a:t>②</a:t>
            </a:r>
            <a:r>
              <a:rPr lang="zh-CN" altLang="en-US" b="1"/>
              <a:t>骨骼系统</a:t>
            </a:r>
            <a:endParaRPr lang="zh-CN" altLang="en-US" b="1"/>
          </a:p>
          <a:p>
            <a:pPr indent="0" fontAlgn="auto">
              <a:lnSpc>
                <a:spcPct val="100000"/>
              </a:lnSpc>
            </a:pPr>
            <a:r>
              <a:rPr lang="zh-CN" altLang="en-US"/>
              <a:t>　　铅中毒对于骨骼具有不可逆转性损伤，患儿</a:t>
            </a:r>
            <a:r>
              <a:rPr lang="zh-CN" altLang="en-US" u="sng"/>
              <a:t>生长速度缓慢</a:t>
            </a:r>
            <a:r>
              <a:rPr lang="zh-CN" altLang="en-US"/>
              <a:t>，导致</a:t>
            </a:r>
            <a:r>
              <a:rPr lang="zh-CN" altLang="en-US" b="1"/>
              <a:t>骨骼发育迟缓</a:t>
            </a:r>
            <a:r>
              <a:rPr lang="zh-CN" altLang="en-US"/>
              <a:t>。</a:t>
            </a:r>
            <a:endParaRPr lang="zh-CN" altLang="en-US"/>
          </a:p>
          <a:p>
            <a:pPr indent="0" fontAlgn="auto">
              <a:lnSpc>
                <a:spcPct val="100000"/>
              </a:lnSpc>
            </a:pPr>
            <a:r>
              <a:rPr lang="zh-CN" altLang="en-US"/>
              <a:t>　　</a:t>
            </a:r>
            <a:r>
              <a:rPr lang="zh-CN" b="1"/>
              <a:t>③</a:t>
            </a:r>
            <a:r>
              <a:rPr lang="zh-CN" altLang="en-US" b="1"/>
              <a:t>免疫系统</a:t>
            </a:r>
            <a:endParaRPr lang="zh-CN" altLang="en-US" b="1"/>
          </a:p>
          <a:p>
            <a:pPr indent="0" fontAlgn="auto">
              <a:lnSpc>
                <a:spcPct val="100000"/>
              </a:lnSpc>
            </a:pPr>
            <a:r>
              <a:rPr lang="zh-CN" altLang="en-US"/>
              <a:t>　　铅会对</a:t>
            </a:r>
            <a:r>
              <a:rPr lang="en-US" altLang="zh-CN"/>
              <a:t>NK</a:t>
            </a:r>
            <a:r>
              <a:rPr lang="zh-CN" altLang="en-US"/>
              <a:t>细胞、</a:t>
            </a:r>
            <a:r>
              <a:rPr lang="en-US" altLang="zh-CN"/>
              <a:t>T</a:t>
            </a:r>
            <a:r>
              <a:rPr lang="zh-CN" altLang="en-US"/>
              <a:t>细胞等细胞活性造成影响，造成</a:t>
            </a:r>
            <a:r>
              <a:rPr lang="zh-CN" altLang="en-US" b="1"/>
              <a:t>免疫性损伤</a:t>
            </a:r>
            <a:r>
              <a:rPr lang="zh-CN" altLang="en-US"/>
              <a:t>，影响人体免疫力。</a:t>
            </a:r>
            <a:r>
              <a:rPr lang="en-US" altLang="zh-CN"/>
              <a:t>‌</a:t>
            </a:r>
            <a:endParaRPr lang="en-US" altLang="zh-CN"/>
          </a:p>
        </p:txBody>
      </p:sp>
      <p:pic>
        <p:nvPicPr>
          <p:cNvPr id="3" name="图片 2" descr="8db3e9e83a9b9328d231285a9708da58"/>
          <p:cNvPicPr>
            <a:picLocks noChangeAspect="1"/>
          </p:cNvPicPr>
          <p:nvPr/>
        </p:nvPicPr>
        <p:blipFill>
          <a:blip r:embed="rId1"/>
          <a:stretch>
            <a:fillRect/>
          </a:stretch>
        </p:blipFill>
        <p:spPr>
          <a:xfrm>
            <a:off x="8524240" y="3656330"/>
            <a:ext cx="3589655" cy="2690495"/>
          </a:xfrm>
          <a:prstGeom prst="rect">
            <a:avLst/>
          </a:prstGeom>
        </p:spPr>
      </p:pic>
      <p:pic>
        <p:nvPicPr>
          <p:cNvPr id="4" name="图片 3" descr="c751f4114619341264c341c09fe17a82"/>
          <p:cNvPicPr>
            <a:picLocks noChangeAspect="1"/>
          </p:cNvPicPr>
          <p:nvPr/>
        </p:nvPicPr>
        <p:blipFill>
          <a:blip r:embed="rId2"/>
          <a:stretch>
            <a:fillRect/>
          </a:stretch>
        </p:blipFill>
        <p:spPr>
          <a:xfrm>
            <a:off x="8864600" y="1021080"/>
            <a:ext cx="2611120" cy="2354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50" fill="hold">
                                          <p:stCondLst>
                                            <p:cond delay="0"/>
                                          </p:stCondLst>
                                        </p:cTn>
                                        <p:tgtEl>
                                          <p:spTgt spid="2">
                                            <p:txEl>
                                              <p:pRg st="6" end="6"/>
                                            </p:txEl>
                                          </p:spTgt>
                                        </p:tgtEl>
                                        <p:attrNameLst>
                                          <p:attrName>style.visibility</p:attrName>
                                        </p:attrNameLst>
                                      </p:cBhvr>
                                      <p:to>
                                        <p:strVal val="visible"/>
                                      </p:to>
                                    </p:set>
                                    <p:anim calcmode="lin" valueType="num">
                                      <p:cBhvr additive="base">
                                        <p:cTn id="7" dur="15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150" fill="hold"/>
                                        <p:tgtEl>
                                          <p:spTgt spid="2">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50" fill="hold">
                                          <p:stCondLst>
                                            <p:cond delay="0"/>
                                          </p:stCondLst>
                                        </p:cTn>
                                        <p:tgtEl>
                                          <p:spTgt spid="2">
                                            <p:txEl>
                                              <p:pRg st="7" end="7"/>
                                            </p:txEl>
                                          </p:spTgt>
                                        </p:tgtEl>
                                        <p:attrNameLst>
                                          <p:attrName>style.visibility</p:attrName>
                                        </p:attrNameLst>
                                      </p:cBhvr>
                                      <p:to>
                                        <p:strVal val="visible"/>
                                      </p:to>
                                    </p:set>
                                    <p:anim calcmode="lin" valueType="num">
                                      <p:cBhvr additive="base">
                                        <p:cTn id="11" dur="15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2" dur="150" fill="hold"/>
                                        <p:tgtEl>
                                          <p:spTgt spid="2">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50" fill="hold">
                                          <p:stCondLst>
                                            <p:cond delay="0"/>
                                          </p:stCondLst>
                                        </p:cTn>
                                        <p:tgtEl>
                                          <p:spTgt spid="2">
                                            <p:txEl>
                                              <p:pRg st="8" end="8"/>
                                            </p:txEl>
                                          </p:spTgt>
                                        </p:tgtEl>
                                        <p:attrNameLst>
                                          <p:attrName>style.visibility</p:attrName>
                                        </p:attrNameLst>
                                      </p:cBhvr>
                                      <p:to>
                                        <p:strVal val="visible"/>
                                      </p:to>
                                    </p:set>
                                    <p:anim calcmode="lin" valueType="num">
                                      <p:cBhvr additive="base">
                                        <p:cTn id="15" dur="15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6" dur="150" fill="hold"/>
                                        <p:tgtEl>
                                          <p:spTgt spid="2">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50" fill="hold">
                                          <p:stCondLst>
                                            <p:cond delay="0"/>
                                          </p:stCondLst>
                                        </p:cTn>
                                        <p:tgtEl>
                                          <p:spTgt spid="2">
                                            <p:txEl>
                                              <p:pRg st="9" end="9"/>
                                            </p:txEl>
                                          </p:spTgt>
                                        </p:tgtEl>
                                        <p:attrNameLst>
                                          <p:attrName>style.visibility</p:attrName>
                                        </p:attrNameLst>
                                      </p:cBhvr>
                                      <p:to>
                                        <p:strVal val="visible"/>
                                      </p:to>
                                    </p:set>
                                    <p:anim calcmode="lin" valueType="num">
                                      <p:cBhvr additive="base">
                                        <p:cTn id="19" dur="15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0" dur="150" fill="hold"/>
                                        <p:tgtEl>
                                          <p:spTgt spid="2">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50" fill="hold">
                                          <p:stCondLst>
                                            <p:cond delay="0"/>
                                          </p:stCondLst>
                                        </p:cTn>
                                        <p:tgtEl>
                                          <p:spTgt spid="2">
                                            <p:txEl>
                                              <p:pRg st="10" end="10"/>
                                            </p:txEl>
                                          </p:spTgt>
                                        </p:tgtEl>
                                        <p:attrNameLst>
                                          <p:attrName>style.visibility</p:attrName>
                                        </p:attrNameLst>
                                      </p:cBhvr>
                                      <p:to>
                                        <p:strVal val="visible"/>
                                      </p:to>
                                    </p:set>
                                    <p:anim calcmode="lin" valueType="num">
                                      <p:cBhvr additive="base">
                                        <p:cTn id="23" dur="15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4" dur="150" fill="hold"/>
                                        <p:tgtEl>
                                          <p:spTgt spid="2">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50" fill="hold">
                                          <p:stCondLst>
                                            <p:cond delay="0"/>
                                          </p:stCondLst>
                                        </p:cTn>
                                        <p:tgtEl>
                                          <p:spTgt spid="2">
                                            <p:txEl>
                                              <p:pRg st="11" end="11"/>
                                            </p:txEl>
                                          </p:spTgt>
                                        </p:tgtEl>
                                        <p:attrNameLst>
                                          <p:attrName>style.visibility</p:attrName>
                                        </p:attrNameLst>
                                      </p:cBhvr>
                                      <p:to>
                                        <p:strVal val="visible"/>
                                      </p:to>
                                    </p:set>
                                    <p:anim calcmode="lin" valueType="num">
                                      <p:cBhvr additive="base">
                                        <p:cTn id="27" dur="15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28" dur="15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50" fill="hold">
                                          <p:stCondLst>
                                            <p:cond delay="0"/>
                                          </p:stCondLst>
                                        </p:cTn>
                                        <p:tgtEl>
                                          <p:spTgt spid="2">
                                            <p:txEl>
                                              <p:pRg st="1" end="1"/>
                                            </p:txEl>
                                          </p:spTgt>
                                        </p:tgtEl>
                                        <p:attrNameLst>
                                          <p:attrName>style.visibility</p:attrName>
                                        </p:attrNameLst>
                                      </p:cBhvr>
                                      <p:to>
                                        <p:strVal val="visible"/>
                                      </p:to>
                                    </p:set>
                                    <p:anim calcmode="lin" valueType="num">
                                      <p:cBhvr additive="base">
                                        <p:cTn id="33" dur="1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4" dur="150" fill="hold"/>
                                        <p:tgtEl>
                                          <p:spTgt spid="2">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50" fill="hold">
                                          <p:stCondLst>
                                            <p:cond delay="0"/>
                                          </p:stCondLst>
                                        </p:cTn>
                                        <p:tgtEl>
                                          <p:spTgt spid="2">
                                            <p:txEl>
                                              <p:pRg st="2" end="2"/>
                                            </p:txEl>
                                          </p:spTgt>
                                        </p:tgtEl>
                                        <p:attrNameLst>
                                          <p:attrName>style.visibility</p:attrName>
                                        </p:attrNameLst>
                                      </p:cBhvr>
                                      <p:to>
                                        <p:strVal val="visible"/>
                                      </p:to>
                                    </p:set>
                                    <p:anim calcmode="lin" valueType="num">
                                      <p:cBhvr additive="base">
                                        <p:cTn id="37" dur="1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8" dur="150" fill="hold"/>
                                        <p:tgtEl>
                                          <p:spTgt spid="2">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50" fill="hold">
                                          <p:stCondLst>
                                            <p:cond delay="0"/>
                                          </p:stCondLst>
                                        </p:cTn>
                                        <p:tgtEl>
                                          <p:spTgt spid="2">
                                            <p:txEl>
                                              <p:pRg st="3" end="3"/>
                                            </p:txEl>
                                          </p:spTgt>
                                        </p:tgtEl>
                                        <p:attrNameLst>
                                          <p:attrName>style.visibility</p:attrName>
                                        </p:attrNameLst>
                                      </p:cBhvr>
                                      <p:to>
                                        <p:strVal val="visible"/>
                                      </p:to>
                                    </p:set>
                                    <p:anim calcmode="lin" valueType="num">
                                      <p:cBhvr additive="base">
                                        <p:cTn id="41" dur="15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2" dur="15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8745220" y="252730"/>
            <a:ext cx="3328035" cy="48450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54" name="圆角矩形 5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en-US" altLang="zh-CN" sz="3600" dirty="0"/>
          </a:p>
        </p:txBody>
      </p:sp>
      <p:sp>
        <p:nvSpPr>
          <p:cNvPr id="55" name="文本框 54"/>
          <p:cNvSpPr txBox="1"/>
          <p:nvPr/>
        </p:nvSpPr>
        <p:spPr>
          <a:xfrm>
            <a:off x="478808" y="249801"/>
            <a:ext cx="83858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玻璃类食品接触材料的有害物质的控制措施</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56" name="矩形 55"/>
          <p:cNvSpPr/>
          <p:nvPr/>
        </p:nvSpPr>
        <p:spPr>
          <a:xfrm>
            <a:off x="8745192" y="342779"/>
            <a:ext cx="2999105" cy="397510"/>
          </a:xfrm>
          <a:prstGeom prst="rect">
            <a:avLst/>
          </a:prstGeom>
        </p:spPr>
        <p:txBody>
          <a:bodyPr wrap="none" lIns="91436" tIns="45718" rIns="91436" bIns="45718">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Prevention and Control</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26745" y="1230630"/>
            <a:ext cx="6085840" cy="4471035"/>
          </a:xfrm>
          <a:prstGeom prst="rect">
            <a:avLst/>
          </a:prstGeom>
          <a:noFill/>
        </p:spPr>
        <p:txBody>
          <a:bodyPr wrap="square" rtlCol="0" anchor="t">
            <a:noAutofit/>
          </a:bodyPr>
          <a:lstStyle/>
          <a:p>
            <a:endParaRPr lang="zh-CN" altLang="en-US" sz="1400"/>
          </a:p>
          <a:p>
            <a:endParaRPr lang="zh-CN" altLang="en-US" sz="1400"/>
          </a:p>
          <a:p>
            <a:endParaRPr lang="zh-CN" altLang="en-US" sz="1400"/>
          </a:p>
          <a:p>
            <a:endParaRPr lang="zh-CN" altLang="en-US" sz="1400"/>
          </a:p>
          <a:p>
            <a:pPr indent="457200" fontAlgn="auto"/>
            <a:endParaRPr lang="zh-CN" altLang="en-US" sz="1400"/>
          </a:p>
        </p:txBody>
      </p:sp>
      <p:pic>
        <p:nvPicPr>
          <p:cNvPr id="3" name="图片 2" descr="5bb2bba6058f1c0fed08ad760df4b4cf"/>
          <p:cNvPicPr>
            <a:picLocks noChangeAspect="1"/>
          </p:cNvPicPr>
          <p:nvPr/>
        </p:nvPicPr>
        <p:blipFill>
          <a:blip r:embed="rId1"/>
          <a:stretch>
            <a:fillRect/>
          </a:stretch>
        </p:blipFill>
        <p:spPr>
          <a:xfrm>
            <a:off x="7025640" y="1524635"/>
            <a:ext cx="4481830" cy="4481830"/>
          </a:xfrm>
          <a:prstGeom prst="rect">
            <a:avLst/>
          </a:prstGeom>
        </p:spPr>
      </p:pic>
      <p:sp>
        <p:nvSpPr>
          <p:cNvPr id="4" name="文本框 3"/>
          <p:cNvSpPr txBox="1"/>
          <p:nvPr/>
        </p:nvSpPr>
        <p:spPr>
          <a:xfrm>
            <a:off x="478155" y="920750"/>
            <a:ext cx="6234430" cy="5820410"/>
          </a:xfrm>
          <a:prstGeom prst="rect">
            <a:avLst/>
          </a:prstGeom>
          <a:noFill/>
        </p:spPr>
        <p:txBody>
          <a:bodyPr wrap="square" rtlCol="0">
            <a:noAutofit/>
          </a:bodyPr>
          <a:p>
            <a:r>
              <a:rPr lang="zh-CN" altLang="en-US" sz="20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企业和检测部门</a:t>
            </a:r>
            <a:endParaRPr lang="zh-CN" altLang="en-US" sz="20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endParaRPr>
          </a:p>
          <a:p>
            <a:endParaRPr lang="zh-CN" altLang="en-US" sz="20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r>
              <a:rPr lang="zh-CN" altLang="en-US" sz="2000">
                <a:sym typeface="+mn-ea"/>
              </a:rPr>
              <a:t>(1)企业规范自身的生产行为，提高产品出厂质量。</a:t>
            </a:r>
            <a:endParaRPr lang="zh-CN" altLang="en-US" sz="2000"/>
          </a:p>
          <a:p>
            <a:r>
              <a:rPr lang="zh-CN" altLang="en-US" sz="2000">
                <a:sym typeface="+mn-ea"/>
              </a:rPr>
              <a:t>(2)加强产品安全方面的标准制定工作</a:t>
            </a:r>
            <a:endParaRPr lang="zh-CN" altLang="en-US" sz="2000"/>
          </a:p>
          <a:p>
            <a:endParaRPr lang="zh-CN" altLang="en-US" sz="2000"/>
          </a:p>
          <a:p>
            <a:r>
              <a:rPr lang="zh-CN" altLang="en-US" sz="2000">
                <a:sym typeface="+mn-ea"/>
              </a:rPr>
              <a:t>为了保证玻璃制品的质量满足其使用需求并充分保障我国人民的身体健康，玻璃的生产者和检测部门都应</a:t>
            </a:r>
            <a:r>
              <a:rPr lang="zh-CN" altLang="en-US" sz="2000">
                <a:solidFill>
                  <a:srgbClr val="FF0000"/>
                </a:solidFill>
                <a:sym typeface="+mn-ea"/>
              </a:rPr>
              <a:t>认真执行各项</a:t>
            </a:r>
            <a:r>
              <a:rPr lang="zh-CN" altLang="en-US" sz="2000" b="1">
                <a:solidFill>
                  <a:srgbClr val="FF0000"/>
                </a:solidFill>
                <a:sym typeface="+mn-ea"/>
              </a:rPr>
              <a:t>标准</a:t>
            </a:r>
            <a:r>
              <a:rPr lang="zh-CN" altLang="en-US" sz="2000">
                <a:solidFill>
                  <a:srgbClr val="FF0000"/>
                </a:solidFill>
                <a:sym typeface="+mn-ea"/>
              </a:rPr>
              <a:t>的规定（</a:t>
            </a:r>
            <a:r>
              <a:rPr lang="en-US" altLang="zh-CN" sz="2000">
                <a:solidFill>
                  <a:srgbClr val="FF0000"/>
                </a:solidFill>
                <a:sym typeface="+mn-ea"/>
              </a:rPr>
              <a:t>GB4806.5</a:t>
            </a:r>
            <a:r>
              <a:rPr lang="zh-CN" altLang="en-US" sz="2000">
                <a:solidFill>
                  <a:srgbClr val="FF0000"/>
                </a:solidFill>
                <a:sym typeface="+mn-ea"/>
              </a:rPr>
              <a:t>）</a:t>
            </a:r>
            <a:r>
              <a:rPr lang="zh-CN" altLang="en-US" sz="2000">
                <a:sym typeface="+mn-ea"/>
              </a:rPr>
              <a:t>，只有这样才有利于生产适合全球市场并被全球市场所接受的玻璃产品。</a:t>
            </a:r>
            <a:endParaRPr lang="zh-CN" altLang="en-US" sz="2000"/>
          </a:p>
          <a:p>
            <a:endParaRPr lang="zh-CN" altLang="en-US" sz="2000"/>
          </a:p>
          <a:p>
            <a:r>
              <a:rPr lang="zh-CN" altLang="en-US" sz="20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消费者</a:t>
            </a:r>
            <a:endParaRPr lang="zh-CN" altLang="en-US" sz="20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endParaRPr>
          </a:p>
          <a:p>
            <a:endParaRPr lang="zh-CN" altLang="en-US" sz="20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endParaRPr>
          </a:p>
          <a:p>
            <a:r>
              <a:rPr lang="zh-CN" altLang="en-US" sz="2000">
                <a:sym typeface="+mn-ea"/>
              </a:rPr>
              <a:t>(3)增强</a:t>
            </a:r>
            <a:r>
              <a:rPr lang="zh-CN" altLang="en-US" sz="2000" b="1">
                <a:sym typeface="+mn-ea"/>
              </a:rPr>
              <a:t>消费者</a:t>
            </a:r>
            <a:r>
              <a:rPr lang="zh-CN" altLang="en-US" sz="2000">
                <a:sym typeface="+mn-ea"/>
              </a:rPr>
              <a:t>对食品包装材料安全性的认识</a:t>
            </a:r>
            <a:endParaRPr lang="zh-CN" altLang="en-US" sz="2000"/>
          </a:p>
          <a:p>
            <a:endParaRPr lang="zh-CN" altLang="en-US" sz="2000"/>
          </a:p>
          <a:p>
            <a:r>
              <a:rPr lang="zh-CN" altLang="en-US" sz="2000">
                <a:sym typeface="+mn-ea"/>
              </a:rPr>
              <a:t>对于消费者而言，在日常生活中选购食品接触的玻璃器皿时，不仅考虑玻璃容器的美观度，更应从</a:t>
            </a:r>
            <a:r>
              <a:rPr lang="zh-CN" altLang="en-US" sz="2000">
                <a:solidFill>
                  <a:srgbClr val="FF0000"/>
                </a:solidFill>
                <a:sym typeface="+mn-ea"/>
              </a:rPr>
              <a:t>安全性</a:t>
            </a:r>
            <a:r>
              <a:rPr lang="zh-CN" altLang="en-US" sz="2000">
                <a:sym typeface="+mn-ea"/>
              </a:rPr>
              <a:t>的角度出发，结合自身的使用，选择</a:t>
            </a:r>
            <a:r>
              <a:rPr lang="zh-CN" altLang="en-US" sz="2000" b="1">
                <a:sym typeface="+mn-ea"/>
              </a:rPr>
              <a:t>合适</a:t>
            </a:r>
            <a:r>
              <a:rPr lang="zh-CN" altLang="en-US" sz="2000">
                <a:sym typeface="+mn-ea"/>
              </a:rPr>
              <a:t>的玻璃容器。</a:t>
            </a:r>
            <a:endParaRPr lang="zh-CN" altLang="en-US" sz="2000"/>
          </a:p>
          <a:p>
            <a:endParaRPr lang="zh-CN" altLang="en-US" sz="2000"/>
          </a:p>
        </p:txBody>
      </p:sp>
      <p:pic>
        <p:nvPicPr>
          <p:cNvPr id="5" name="图片 4" descr="问号"/>
          <p:cNvPicPr>
            <a:picLocks noChangeAspect="1"/>
          </p:cNvPicPr>
          <p:nvPr/>
        </p:nvPicPr>
        <p:blipFill>
          <a:blip r:embed="rId2"/>
          <a:stretch>
            <a:fillRect/>
          </a:stretch>
        </p:blipFill>
        <p:spPr>
          <a:xfrm>
            <a:off x="6837045" y="770255"/>
            <a:ext cx="914400" cy="914400"/>
          </a:xfrm>
          <a:prstGeom prst="rect">
            <a:avLst/>
          </a:prstGeom>
        </p:spPr>
      </p:pic>
      <p:pic>
        <p:nvPicPr>
          <p:cNvPr id="6" name="图片 5" descr="问号"/>
          <p:cNvPicPr>
            <a:picLocks noChangeAspect="1"/>
          </p:cNvPicPr>
          <p:nvPr/>
        </p:nvPicPr>
        <p:blipFill>
          <a:blip r:embed="rId2"/>
          <a:stretch>
            <a:fillRect/>
          </a:stretch>
        </p:blipFill>
        <p:spPr>
          <a:xfrm rot="19380000">
            <a:off x="6038850" y="833120"/>
            <a:ext cx="914400" cy="914400"/>
          </a:xfrm>
          <a:prstGeom prst="rect">
            <a:avLst/>
          </a:prstGeom>
        </p:spPr>
      </p:pic>
      <p:pic>
        <p:nvPicPr>
          <p:cNvPr id="7" name="图片 6" descr="问号"/>
          <p:cNvPicPr>
            <a:picLocks noChangeAspect="1"/>
          </p:cNvPicPr>
          <p:nvPr/>
        </p:nvPicPr>
        <p:blipFill>
          <a:blip r:embed="rId2"/>
          <a:stretch>
            <a:fillRect/>
          </a:stretch>
        </p:blipFill>
        <p:spPr>
          <a:xfrm rot="2460000">
            <a:off x="7642860" y="958215"/>
            <a:ext cx="9144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 fill="hold">
                                          <p:stCondLst>
                                            <p:cond delay="0"/>
                                          </p:stCondLst>
                                        </p:cTn>
                                        <p:tgtEl>
                                          <p:spTgt spid="5"/>
                                        </p:tgtEl>
                                        <p:attrNameLst>
                                          <p:attrName>style.visibility</p:attrName>
                                        </p:attrNameLst>
                                      </p:cBhvr>
                                      <p:to>
                                        <p:strVal val="visible"/>
                                      </p:to>
                                    </p:set>
                                    <p:animEffect transition="in" filter="checkerboard(across)">
                                      <p:cBhvr>
                                        <p:cTn id="12" dur="1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50" fill="hold">
                                          <p:stCondLst>
                                            <p:cond delay="0"/>
                                          </p:stCondLst>
                                        </p:cTn>
                                        <p:tgtEl>
                                          <p:spTgt spid="4"/>
                                        </p:tgtEl>
                                        <p:attrNameLst>
                                          <p:attrName>style.visibility</p:attrName>
                                        </p:attrNameLst>
                                      </p:cBhvr>
                                      <p:to>
                                        <p:strVal val="visible"/>
                                      </p:to>
                                    </p:set>
                                    <p:anim calcmode="lin" valueType="num">
                                      <p:cBhvr additive="base">
                                        <p:cTn id="17" dur="150" fill="hold"/>
                                        <p:tgtEl>
                                          <p:spTgt spid="4"/>
                                        </p:tgtEl>
                                        <p:attrNameLst>
                                          <p:attrName>ppt_x</p:attrName>
                                        </p:attrNameLst>
                                      </p:cBhvr>
                                      <p:tavLst>
                                        <p:tav tm="0">
                                          <p:val>
                                            <p:strVal val="#ppt_x"/>
                                          </p:val>
                                        </p:tav>
                                        <p:tav tm="100000">
                                          <p:val>
                                            <p:strVal val="#ppt_x"/>
                                          </p:val>
                                        </p:tav>
                                      </p:tavLst>
                                    </p:anim>
                                    <p:anim calcmode="lin" valueType="num">
                                      <p:cBhvr additive="base">
                                        <p:cTn id="18" dur="1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00" fill="hold">
                                          <p:stCondLst>
                                            <p:cond delay="0"/>
                                          </p:stCondLst>
                                        </p:cTn>
                                        <p:tgtEl>
                                          <p:spTgt spid="6"/>
                                        </p:tgtEl>
                                        <p:attrNameLst>
                                          <p:attrName>style.visibility</p:attrName>
                                        </p:attrNameLst>
                                      </p:cBhvr>
                                      <p:to>
                                        <p:strVal val="visible"/>
                                      </p:to>
                                    </p:set>
                                    <p:animEffect transition="in" filter="checkerboard(across)">
                                      <p:cBhvr>
                                        <p:cTn id="23" dur="1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00" fill="hold">
                                          <p:stCondLst>
                                            <p:cond delay="0"/>
                                          </p:stCondLst>
                                        </p:cTn>
                                        <p:tgtEl>
                                          <p:spTgt spid="7"/>
                                        </p:tgtEl>
                                        <p:attrNameLst>
                                          <p:attrName>style.visibility</p:attrName>
                                        </p:attrNameLst>
                                      </p:cBhvr>
                                      <p:to>
                                        <p:strVal val="visible"/>
                                      </p:to>
                                    </p:set>
                                    <p:animEffect transition="in" filter="checkerboard(across)">
                                      <p:cBhvr>
                                        <p:cTn id="28" dur="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2736215" y="252730"/>
            <a:ext cx="9455785" cy="48450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54" name="圆角矩形 5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en-US" altLang="zh-CN" sz="3600" dirty="0"/>
          </a:p>
        </p:txBody>
      </p:sp>
      <p:sp>
        <p:nvSpPr>
          <p:cNvPr id="55" name="文本框 54"/>
          <p:cNvSpPr txBox="1"/>
          <p:nvPr/>
        </p:nvSpPr>
        <p:spPr>
          <a:xfrm>
            <a:off x="647718" y="267581"/>
            <a:ext cx="19088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案例启示</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56" name="矩形 55"/>
          <p:cNvSpPr/>
          <p:nvPr/>
        </p:nvSpPr>
        <p:spPr>
          <a:xfrm>
            <a:off x="2974340" y="281305"/>
            <a:ext cx="2853055" cy="459105"/>
          </a:xfrm>
          <a:prstGeom prst="rect">
            <a:avLst/>
          </a:prstGeom>
        </p:spPr>
        <p:txBody>
          <a:bodyPr wrap="squar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Case  revelation</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33070" y="788035"/>
            <a:ext cx="11325860" cy="5664835"/>
          </a:xfrm>
          <a:prstGeom prst="rect">
            <a:avLst/>
          </a:prstGeom>
          <a:noFill/>
        </p:spPr>
        <p:txBody>
          <a:bodyPr wrap="square" rtlCol="0" anchor="t">
            <a:noAutofit/>
          </a:bodyPr>
          <a:lstStyle/>
          <a:p>
            <a:pPr algn="ctr"/>
            <a:r>
              <a:rPr lang="zh-CN" altLang="en-US" sz="28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避雷</a:t>
            </a:r>
            <a:r>
              <a:rPr lang="zh-CN" altLang="en-US" sz="2800" b="1">
                <a:solidFill>
                  <a:srgbClr val="FF0000"/>
                </a:solidFill>
                <a:effectLst>
                  <a:reflection blurRad="6350" stA="53000" endA="300" endPos="35500" dir="5400000" sy="-90000" algn="bl" rotWithShape="0"/>
                </a:effectLst>
              </a:rPr>
              <a:t>毒</a:t>
            </a:r>
            <a:r>
              <a:rPr lang="zh-CN" altLang="en-US" sz="28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玻璃杯就看这几点</a:t>
            </a:r>
            <a:endParaRPr lang="zh-CN" altLang="en-US" sz="28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endParaRPr lang="zh-CN" altLang="en-US" sz="1900"/>
          </a:p>
          <a:p>
            <a:pPr indent="720090" algn="l" fontAlgn="auto">
              <a:lnSpc>
                <a:spcPct val="150000"/>
              </a:lnSpc>
            </a:pPr>
            <a:r>
              <a:rPr lang="zh-CN" altLang="en-US" sz="2000"/>
              <a:t>①尽量选购透明无色玻璃杯，安全有保障。</a:t>
            </a:r>
            <a:endParaRPr lang="zh-CN" altLang="en-US" sz="2000"/>
          </a:p>
          <a:p>
            <a:pPr indent="720090" algn="l" fontAlgn="auto">
              <a:lnSpc>
                <a:spcPct val="150000"/>
              </a:lnSpc>
            </a:pPr>
            <a:r>
              <a:rPr lang="zh-CN" altLang="en-US" sz="2000"/>
              <a:t>②如果你使用的是彩色玻璃杯，且想鉴别一下的话，可以用小刀刮一下玻璃杯的表面，看是否能刮下颜料。如果刮下了颜料，谨慎使用该类型杯子，因为它极有可能是喷涂颜料的玻璃杯，堪称“毒玻璃”。</a:t>
            </a:r>
            <a:endParaRPr lang="zh-CN" altLang="en-US" sz="2000"/>
          </a:p>
          <a:p>
            <a:pPr indent="720090" algn="l" fontAlgn="auto">
              <a:lnSpc>
                <a:spcPct val="150000"/>
              </a:lnSpc>
            </a:pPr>
            <a:r>
              <a:rPr lang="zh-CN" altLang="en-US" sz="2000"/>
              <a:t>③选购玻璃杯时不要买</a:t>
            </a:r>
            <a:r>
              <a:rPr lang="zh-CN" altLang="en-US" sz="2000" u="sng"/>
              <a:t>三无产品</a:t>
            </a:r>
            <a:r>
              <a:rPr lang="zh-CN" altLang="en-US" sz="2000"/>
              <a:t>，看是否有</a:t>
            </a:r>
            <a:r>
              <a:rPr lang="zh-CN" altLang="en-US" sz="2000" b="1">
                <a:solidFill>
                  <a:srgbClr val="FF0000"/>
                </a:solidFill>
              </a:rPr>
              <a:t>国家标准</a:t>
            </a:r>
            <a:r>
              <a:rPr lang="zh-CN" altLang="en-US" sz="2000"/>
              <a:t>或行业标准，即</a:t>
            </a:r>
            <a:r>
              <a:rPr lang="zh-CN" altLang="en-US" sz="2000" b="1"/>
              <a:t>GB 4806.5</a:t>
            </a:r>
            <a:r>
              <a:rPr lang="zh-CN" altLang="en-US" sz="2000"/>
              <a:t>或QB/T 4162。</a:t>
            </a:r>
            <a:endParaRPr lang="zh-CN" altLang="en-US" sz="2000"/>
          </a:p>
          <a:p>
            <a:pPr indent="720090" algn="l" fontAlgn="auto">
              <a:lnSpc>
                <a:spcPct val="150000"/>
              </a:lnSpc>
            </a:pPr>
            <a:r>
              <a:rPr lang="zh-CN" altLang="en-US" sz="2000"/>
              <a:t>④目前很多地方都可以个人 </a:t>
            </a:r>
            <a:r>
              <a:rPr lang="zh-CN" altLang="en-US" sz="2000" b="1">
                <a:solidFill>
                  <a:srgbClr val="FF0000"/>
                </a:solidFill>
              </a:rPr>
              <a:t>DIY玻璃杯</a:t>
            </a:r>
            <a:r>
              <a:rPr lang="zh-CN" altLang="en-US" sz="2000"/>
              <a:t>，它们虽然好看，但缺少严格的质量检测流程，并且很难保证颜料的安全性，喝的话大家慎重点，但当装饰品还是很好看且有意义的。</a:t>
            </a:r>
            <a:endParaRPr lang="zh-CN" altLang="en-US" sz="2000"/>
          </a:p>
        </p:txBody>
      </p:sp>
      <p:pic>
        <p:nvPicPr>
          <p:cNvPr id="3" name="图片 2" descr="206d0253ddffbebc69cd6235ffdef5f"/>
          <p:cNvPicPr>
            <a:picLocks noChangeAspect="1"/>
          </p:cNvPicPr>
          <p:nvPr/>
        </p:nvPicPr>
        <p:blipFill>
          <a:blip r:embed="rId1"/>
          <a:stretch>
            <a:fillRect/>
          </a:stretch>
        </p:blipFill>
        <p:spPr>
          <a:xfrm>
            <a:off x="1317625" y="4975225"/>
            <a:ext cx="2730500" cy="1809750"/>
          </a:xfrm>
          <a:prstGeom prst="rect">
            <a:avLst/>
          </a:prstGeom>
        </p:spPr>
      </p:pic>
      <p:pic>
        <p:nvPicPr>
          <p:cNvPr id="4" name="图片 3" descr="aac8c297823c3434f4848547087ef02"/>
          <p:cNvPicPr>
            <a:picLocks noChangeAspect="1"/>
          </p:cNvPicPr>
          <p:nvPr/>
        </p:nvPicPr>
        <p:blipFill>
          <a:blip r:embed="rId2"/>
          <a:stretch>
            <a:fillRect/>
          </a:stretch>
        </p:blipFill>
        <p:spPr>
          <a:xfrm>
            <a:off x="7232015" y="4986020"/>
            <a:ext cx="2704465" cy="1798955"/>
          </a:xfrm>
          <a:prstGeom prst="rect">
            <a:avLst/>
          </a:prstGeom>
        </p:spPr>
      </p:pic>
      <p:sp>
        <p:nvSpPr>
          <p:cNvPr id="5" name="乘号 4"/>
          <p:cNvSpPr/>
          <p:nvPr/>
        </p:nvSpPr>
        <p:spPr>
          <a:xfrm>
            <a:off x="1790700" y="5069205"/>
            <a:ext cx="1976755" cy="1549400"/>
          </a:xfrm>
          <a:prstGeom prst="mathMultiply">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乘号 5"/>
          <p:cNvSpPr/>
          <p:nvPr/>
        </p:nvSpPr>
        <p:spPr>
          <a:xfrm>
            <a:off x="7480300" y="5193665"/>
            <a:ext cx="1976755" cy="1549400"/>
          </a:xfrm>
          <a:prstGeom prst="mathMultiply">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50" fill="hold">
                                          <p:stCondLst>
                                            <p:cond delay="0"/>
                                          </p:stCondLst>
                                        </p:cTn>
                                        <p:tgtEl>
                                          <p:spTgt spid="2">
                                            <p:txEl>
                                              <p:pRg st="2" end="2"/>
                                            </p:txEl>
                                          </p:spTgt>
                                        </p:tgtEl>
                                        <p:attrNameLst>
                                          <p:attrName>style.visibility</p:attrName>
                                        </p:attrNameLst>
                                      </p:cBhvr>
                                      <p:to>
                                        <p:strVal val="visible"/>
                                      </p:to>
                                    </p:set>
                                    <p:anim calcmode="lin" valueType="num">
                                      <p:cBhvr additive="base">
                                        <p:cTn id="7" dur="1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1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50" fill="hold">
                                          <p:stCondLst>
                                            <p:cond delay="0"/>
                                          </p:stCondLst>
                                        </p:cTn>
                                        <p:tgtEl>
                                          <p:spTgt spid="2">
                                            <p:txEl>
                                              <p:pRg st="3" end="3"/>
                                            </p:txEl>
                                          </p:spTgt>
                                        </p:tgtEl>
                                        <p:attrNameLst>
                                          <p:attrName>style.visibility</p:attrName>
                                        </p:attrNameLst>
                                      </p:cBhvr>
                                      <p:to>
                                        <p:strVal val="visible"/>
                                      </p:to>
                                    </p:set>
                                    <p:anim calcmode="lin" valueType="num">
                                      <p:cBhvr additive="base">
                                        <p:cTn id="13" dur="15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15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50" fill="hold">
                                          <p:stCondLst>
                                            <p:cond delay="0"/>
                                          </p:stCondLst>
                                        </p:cTn>
                                        <p:tgtEl>
                                          <p:spTgt spid="2">
                                            <p:txEl>
                                              <p:pRg st="4" end="4"/>
                                            </p:txEl>
                                          </p:spTgt>
                                        </p:tgtEl>
                                        <p:attrNameLst>
                                          <p:attrName>style.visibility</p:attrName>
                                        </p:attrNameLst>
                                      </p:cBhvr>
                                      <p:to>
                                        <p:strVal val="visible"/>
                                      </p:to>
                                    </p:set>
                                    <p:anim calcmode="lin" valueType="num">
                                      <p:cBhvr additive="base">
                                        <p:cTn id="19" dur="15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15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50" fill="hold">
                                          <p:stCondLst>
                                            <p:cond delay="0"/>
                                          </p:stCondLst>
                                        </p:cTn>
                                        <p:tgtEl>
                                          <p:spTgt spid="2">
                                            <p:txEl>
                                              <p:pRg st="5" end="5"/>
                                            </p:txEl>
                                          </p:spTgt>
                                        </p:tgtEl>
                                        <p:attrNameLst>
                                          <p:attrName>style.visibility</p:attrName>
                                        </p:attrNameLst>
                                      </p:cBhvr>
                                      <p:to>
                                        <p:strVal val="visible"/>
                                      </p:to>
                                    </p:set>
                                    <p:anim calcmode="lin" valueType="num">
                                      <p:cBhvr additive="base">
                                        <p:cTn id="25" dur="15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15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21102" y="1683629"/>
            <a:ext cx="12213103" cy="1252063"/>
            <a:chOff x="-21102" y="2872348"/>
            <a:chExt cx="12213102" cy="1252063"/>
          </a:xfrm>
        </p:grpSpPr>
        <p:sp>
          <p:nvSpPr>
            <p:cNvPr id="51" name="矩形 50"/>
            <p:cNvSpPr/>
            <p:nvPr/>
          </p:nvSpPr>
          <p:spPr>
            <a:xfrm flipH="1">
              <a:off x="0" y="2872348"/>
              <a:ext cx="12192000" cy="1252063"/>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87C3"/>
                </a:solidFill>
              </a:endParaRPr>
            </a:p>
          </p:txBody>
        </p:sp>
        <p:sp>
          <p:nvSpPr>
            <p:cNvPr id="42" name="文本框 41"/>
            <p:cNvSpPr txBox="1"/>
            <p:nvPr/>
          </p:nvSpPr>
          <p:spPr>
            <a:xfrm>
              <a:off x="6440658" y="3130158"/>
              <a:ext cx="5247005" cy="749300"/>
            </a:xfrm>
            <a:prstGeom prst="rect">
              <a:avLst/>
            </a:prstGeom>
            <a:noFill/>
          </p:spPr>
          <p:txBody>
            <a:bodyPr wrap="none" lIns="91438" tIns="45719" rIns="91438" bIns="45719" rtlCol="0">
              <a:noAutofit/>
            </a:bodyPr>
            <a:lstStyle/>
            <a:p>
              <a:r>
                <a:rPr lang="zh-CN" altLang="en-US" sz="4400" spc="600" dirty="0">
                  <a:solidFill>
                    <a:schemeClr val="bg1"/>
                  </a:solidFill>
                  <a:latin typeface="微软雅黑" panose="020B0503020204020204" pitchFamily="34" charset="-122"/>
                  <a:ea typeface="微软雅黑" panose="020B0503020204020204" pitchFamily="34" charset="-122"/>
                </a:rPr>
                <a:t>其他食品接触材料</a:t>
              </a:r>
              <a:endParaRPr lang="zh-CN" altLang="en-US" sz="4400" spc="600" dirty="0">
                <a:solidFill>
                  <a:schemeClr val="bg1"/>
                </a:solidFill>
                <a:latin typeface="微软雅黑" panose="020B0503020204020204" pitchFamily="34" charset="-122"/>
                <a:ea typeface="微软雅黑" panose="020B0503020204020204" pitchFamily="34" charset="-122"/>
              </a:endParaRPr>
            </a:p>
          </p:txBody>
        </p:sp>
        <p:grpSp>
          <p:nvGrpSpPr>
            <p:cNvPr id="3" name="组 2"/>
            <p:cNvGrpSpPr/>
            <p:nvPr/>
          </p:nvGrpSpPr>
          <p:grpSpPr>
            <a:xfrm>
              <a:off x="-21102" y="3129934"/>
              <a:ext cx="242777" cy="748414"/>
              <a:chOff x="-21102" y="3129934"/>
              <a:chExt cx="242777" cy="748414"/>
            </a:xfrm>
          </p:grpSpPr>
          <p:sp>
            <p:nvSpPr>
              <p:cNvPr id="46" name="圆角矩形 45"/>
              <p:cNvSpPr/>
              <p:nvPr/>
            </p:nvSpPr>
            <p:spPr>
              <a:xfrm rot="16200000" flipV="1">
                <a:off x="-13338" y="3643334"/>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16200000" flipV="1">
                <a:off x="-13338" y="3122170"/>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矩形 52"/>
            <p:cNvSpPr/>
            <p:nvPr/>
          </p:nvSpPr>
          <p:spPr>
            <a:xfrm>
              <a:off x="1327003" y="3357488"/>
              <a:ext cx="4946650" cy="638810"/>
            </a:xfrm>
            <a:prstGeom prst="rect">
              <a:avLst/>
            </a:prstGeom>
          </p:spPr>
          <p:txBody>
            <a:bodyPr wrap="none" lIns="91438" tIns="45719" rIns="91438" bIns="45719">
              <a:noAutofit/>
            </a:bodyPr>
            <a:lstStyle/>
            <a:p>
              <a:pPr algn="ctr"/>
              <a:r>
                <a:rPr lang="en-US" altLang="zh-CN" sz="2400" b="1" dirty="0">
                  <a:solidFill>
                    <a:srgbClr val="6687C3"/>
                  </a:solidFill>
                  <a:latin typeface="微软雅黑" panose="020B0503020204020204" pitchFamily="34" charset="-122"/>
                  <a:ea typeface="微软雅黑" panose="020B0503020204020204" pitchFamily="34" charset="-122"/>
                </a:rPr>
                <a:t>Other food contact materials</a:t>
              </a:r>
              <a:endParaRPr lang="en-US" altLang="zh-CN" sz="2400" b="1" dirty="0">
                <a:solidFill>
                  <a:srgbClr val="6687C3"/>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609600" y="2168525"/>
            <a:ext cx="717550" cy="523875"/>
          </a:xfrm>
          <a:prstGeom prst="rect">
            <a:avLst/>
          </a:prstGeom>
        </p:spPr>
        <p:txBody>
          <a:bodyPr wrap="none" lIns="91438" tIns="45719" rIns="91438" bIns="45719">
            <a:noAutofit/>
          </a:bodyPr>
          <a:lstStyle/>
          <a:p>
            <a:pPr algn="ctr"/>
            <a:r>
              <a:rPr lang="zh-CN" altLang="en-US" sz="2400" b="1" dirty="0">
                <a:solidFill>
                  <a:srgbClr val="6687C3"/>
                </a:solidFill>
                <a:latin typeface="微软雅黑" panose="020B0503020204020204" pitchFamily="34" charset="-122"/>
                <a:ea typeface="微软雅黑" panose="020B0503020204020204" pitchFamily="34" charset="-122"/>
              </a:rPr>
              <a:t>（二</a:t>
            </a:r>
            <a:r>
              <a:rPr lang="en-US" altLang="zh-CN" sz="2400" b="1" dirty="0">
                <a:solidFill>
                  <a:srgbClr val="6687C3"/>
                </a:solidFill>
                <a:latin typeface="微软雅黑" panose="020B0503020204020204" pitchFamily="34" charset="-122"/>
                <a:ea typeface="微软雅黑" panose="020B0503020204020204" pitchFamily="34" charset="-122"/>
              </a:rPr>
              <a:t>)</a:t>
            </a:r>
            <a:endParaRPr lang="en-US" altLang="zh-CN" sz="2400" b="1" dirty="0">
              <a:solidFill>
                <a:srgbClr val="6687C3"/>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2028825" y="3672596"/>
            <a:ext cx="7159625" cy="1501775"/>
          </a:xfrm>
          <a:prstGeom prst="rect">
            <a:avLst/>
          </a:prstGeom>
          <a:noFill/>
        </p:spPr>
        <p:txBody>
          <a:bodyPr wrap="square" lIns="91436" tIns="45718" rIns="91436" bIns="45718" rtlCol="0">
            <a:noAutofit/>
          </a:bodyPr>
          <a:lstStyle/>
          <a:p>
            <a:pPr algn="ctr"/>
            <a:r>
              <a:rPr lang="en-US" altLang="zh-CN" sz="3200" b="1" spc="600" dirty="0">
                <a:solidFill>
                  <a:srgbClr val="2F5597">
                    <a:alpha val="78000"/>
                  </a:srgbClr>
                </a:solidFill>
                <a:latin typeface="+mj-ea"/>
                <a:ea typeface="+mj-ea"/>
                <a:cs typeface="Segoe UI Semilight" panose="020B0402040204020203" pitchFamily="34" charset="0"/>
              </a:rPr>
              <a:t>1</a:t>
            </a:r>
            <a:r>
              <a:rPr lang="zh-CN" altLang="en-US" sz="3200" b="1" spc="600" dirty="0">
                <a:solidFill>
                  <a:srgbClr val="2F5597">
                    <a:alpha val="78000"/>
                  </a:srgbClr>
                </a:solidFill>
                <a:latin typeface="+mj-ea"/>
                <a:ea typeface="+mj-ea"/>
                <a:cs typeface="Segoe UI Semilight" panose="020B0402040204020203" pitchFamily="34" charset="0"/>
              </a:rPr>
              <a:t>餐具中重金属溶出引发的食品安全案例</a:t>
            </a:r>
            <a:endParaRPr lang="zh-CN" altLang="en-US" sz="3200" b="1" spc="600" dirty="0">
              <a:solidFill>
                <a:srgbClr val="2F5597">
                  <a:alpha val="78000"/>
                </a:srgbClr>
              </a:solidFill>
              <a:latin typeface="+mj-ea"/>
              <a:ea typeface="+mj-ea"/>
              <a:cs typeface="Segoe UI Semilight" panose="020B0402040204020203" pitchFamily="34" charset="0"/>
            </a:endParaRPr>
          </a:p>
          <a:p>
            <a:pPr algn="ctr"/>
            <a:endParaRPr lang="zh-CN" altLang="en-US" sz="2400" b="1" spc="600" dirty="0">
              <a:solidFill>
                <a:schemeClr val="bg1">
                  <a:lumMod val="50000"/>
                  <a:alpha val="78000"/>
                </a:schemeClr>
              </a:solidFill>
              <a:latin typeface="Calibri" panose="020F0502020204030204" pitchFamily="34" charset="0"/>
              <a:cs typeface="Segoe UI Semilight" panose="020B0402040204020203" pitchFamily="34" charset="0"/>
            </a:endParaRPr>
          </a:p>
          <a:p>
            <a:pPr algn="ctr"/>
            <a:r>
              <a:rPr lang="en-US" altLang="zh-CN" sz="2400" b="1" spc="600" dirty="0">
                <a:solidFill>
                  <a:schemeClr val="bg1">
                    <a:lumMod val="50000"/>
                    <a:alpha val="78000"/>
                  </a:schemeClr>
                </a:solidFill>
                <a:latin typeface="Calibri" panose="020F0502020204030204" pitchFamily="34" charset="0"/>
                <a:cs typeface="Segoe UI Semilight" panose="020B0402040204020203" pitchFamily="34" charset="0"/>
              </a:rPr>
              <a:t> 2</a:t>
            </a:r>
            <a:r>
              <a:rPr lang="zh-CN" altLang="en-US" sz="2400" b="1" spc="600" dirty="0">
                <a:solidFill>
                  <a:schemeClr val="bg1">
                    <a:lumMod val="50000"/>
                    <a:alpha val="78000"/>
                  </a:schemeClr>
                </a:solidFill>
                <a:latin typeface="Calibri" panose="020F0502020204030204" pitchFamily="34" charset="0"/>
                <a:cs typeface="Segoe UI Semilight" panose="020B0402040204020203" pitchFamily="34" charset="0"/>
              </a:rPr>
              <a:t>包装印刷油墨引发的食品安全案例</a:t>
            </a:r>
            <a:endParaRPr lang="zh-CN" altLang="en-US" sz="2400" b="1" spc="600" dirty="0">
              <a:solidFill>
                <a:schemeClr val="bg1">
                  <a:lumMod val="50000"/>
                  <a:alpha val="78000"/>
                </a:schemeClr>
              </a:solidFill>
              <a:latin typeface="Calibri" panose="020F0502020204030204" pitchFamily="34" charset="0"/>
              <a:cs typeface="Segoe UI Semilight" panose="020B04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45" name="文本框 44"/>
          <p:cNvSpPr txBox="1"/>
          <p:nvPr/>
        </p:nvSpPr>
        <p:spPr>
          <a:xfrm>
            <a:off x="529608" y="267581"/>
            <a:ext cx="19088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案例分析</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46" name="矩形 45"/>
          <p:cNvSpPr/>
          <p:nvPr/>
        </p:nvSpPr>
        <p:spPr>
          <a:xfrm>
            <a:off x="2648239" y="248799"/>
            <a:ext cx="2037080" cy="459105"/>
          </a:xfrm>
          <a:prstGeom prst="rect">
            <a:avLst/>
          </a:prstGeom>
        </p:spPr>
        <p:txBody>
          <a:bodyPr wrap="non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case analysis</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685030" y="292735"/>
            <a:ext cx="7506335" cy="460375"/>
          </a:xfrm>
          <a:prstGeom prst="rect">
            <a:avLst/>
          </a:prstGeom>
          <a:noFill/>
        </p:spPr>
        <p:txBody>
          <a:bodyPr wrap="square" rtlCol="0" anchor="t">
            <a:spAutoFit/>
          </a:bodyPr>
          <a:lstStyle/>
          <a:p>
            <a:r>
              <a:rPr lang="en-US" altLang="zh-CN" sz="2400" b="1" spc="600" dirty="0">
                <a:solidFill>
                  <a:schemeClr val="tx1">
                    <a:alpha val="78000"/>
                  </a:schemeClr>
                </a:solidFill>
                <a:latin typeface="Calibri" panose="020F0502020204030204" pitchFamily="34" charset="0"/>
                <a:cs typeface="Segoe UI Semilight" panose="020B0402040204020203" pitchFamily="34" charset="0"/>
                <a:sym typeface="+mn-ea"/>
              </a:rPr>
              <a:t> </a:t>
            </a:r>
            <a:r>
              <a:rPr lang="zh-CN" altLang="en-US" sz="2400" b="1" spc="600" dirty="0">
                <a:solidFill>
                  <a:schemeClr val="tx1">
                    <a:alpha val="78000"/>
                  </a:schemeClr>
                </a:solidFill>
                <a:latin typeface="Calibri" panose="020F0502020204030204" pitchFamily="34" charset="0"/>
                <a:cs typeface="Segoe UI Semilight" panose="020B0402040204020203" pitchFamily="34" charset="0"/>
                <a:sym typeface="+mn-ea"/>
              </a:rPr>
              <a:t>餐具中重金属溶出引发的食品安全案例</a:t>
            </a:r>
            <a:endParaRPr lang="zh-CN" altLang="en-US" sz="2400" b="1" spc="600" dirty="0">
              <a:solidFill>
                <a:schemeClr val="tx1">
                  <a:alpha val="78000"/>
                </a:schemeClr>
              </a:solidFill>
              <a:latin typeface="Calibri" panose="020F0502020204030204" pitchFamily="34" charset="0"/>
              <a:cs typeface="Segoe UI Semilight" panose="020B0402040204020203" pitchFamily="34" charset="0"/>
              <a:sym typeface="+mn-ea"/>
            </a:endParaRPr>
          </a:p>
        </p:txBody>
      </p:sp>
      <mc:AlternateContent xmlns:mc="http://schemas.openxmlformats.org/markup-compatibility/2006" xmlns:p14="http://schemas.microsoft.com/office/powerpoint/2010/main">
        <mc:Choice Requires="p14">
          <p:contentPart r:id="rId1" p14:bwMode="auto">
            <p14:nvContentPartPr>
              <p14:cNvPr id="14" name="墨迹 13"/>
              <p14:cNvContentPartPr/>
              <p14:nvPr/>
            </p14:nvContentPartPr>
            <p14:xfrm>
              <a:off x="2306520" y="4195760"/>
              <a:ext cx="360" cy="360"/>
            </p14:xfrm>
          </p:contentPart>
        </mc:Choice>
        <mc:Fallback xmlns="">
          <p:pic>
            <p:nvPicPr>
              <p:cNvPr id="14" name="墨迹 13"/>
            </p:nvPicPr>
            <p:blipFill>
              <a:blip r:embed="rId2"/>
            </p:blipFill>
            <p:spPr>
              <a:xfrm>
                <a:off x="2306520" y="4195760"/>
                <a:ext cx="360" cy="36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16" name="墨迹 15"/>
              <p14:cNvContentPartPr/>
              <p14:nvPr/>
            </p14:nvContentPartPr>
            <p14:xfrm>
              <a:off x="10728720" y="3149240"/>
              <a:ext cx="360" cy="360"/>
            </p14:xfrm>
          </p:contentPart>
        </mc:Choice>
        <mc:Fallback xmlns="">
          <p:pic>
            <p:nvPicPr>
              <p:cNvPr id="16" name="墨迹 15"/>
            </p:nvPicPr>
            <p:blipFill>
              <a:blip r:embed="rId4"/>
            </p:blipFill>
            <p:spPr>
              <a:xfrm>
                <a:off x="10728720" y="3149240"/>
                <a:ext cx="360" cy="360"/>
              </a:xfrm>
              <a:prstGeom prst="rect"/>
            </p:spPr>
          </p:pic>
        </mc:Fallback>
      </mc:AlternateContent>
      <p:sp>
        <p:nvSpPr>
          <p:cNvPr id="22" name="文本框 21"/>
          <p:cNvSpPr txBox="1"/>
          <p:nvPr/>
        </p:nvSpPr>
        <p:spPr>
          <a:xfrm>
            <a:off x="8194275" y="1961016"/>
            <a:ext cx="3585375" cy="1938020"/>
          </a:xfrm>
          <a:prstGeom prst="rect">
            <a:avLst/>
          </a:prstGeom>
          <a:noFill/>
        </p:spPr>
        <p:txBody>
          <a:bodyPr wrap="square" rtlCol="0">
            <a:spAutoFit/>
          </a:bodyPr>
          <a:lstStyle/>
          <a:p>
            <a:r>
              <a:rPr lang="zh-CN" altLang="en-US" sz="2400" b="0" i="0" dirty="0">
                <a:solidFill>
                  <a:srgbClr val="333333"/>
                </a:solidFill>
                <a:effectLst/>
                <a:latin typeface="PingFang SC"/>
              </a:rPr>
              <a:t>据</a:t>
            </a:r>
            <a:r>
              <a:rPr lang="zh-CN" altLang="en-US" sz="2400" b="1" i="0" dirty="0">
                <a:solidFill>
                  <a:srgbClr val="2873C9"/>
                </a:solidFill>
                <a:effectLst/>
                <a:latin typeface="PingFang SC"/>
              </a:rPr>
              <a:t>欧盟</a:t>
            </a:r>
            <a:r>
              <a:rPr lang="zh-CN" altLang="en-US" sz="2400" b="0" i="0" dirty="0">
                <a:solidFill>
                  <a:srgbClr val="222222"/>
                </a:solidFill>
                <a:effectLst/>
                <a:latin typeface="PingFang SC"/>
              </a:rPr>
              <a:t>官方网站消息，在</a:t>
            </a:r>
            <a:r>
              <a:rPr lang="en-US" altLang="zh-CN" sz="2400" b="0" i="0" dirty="0">
                <a:solidFill>
                  <a:schemeClr val="tx1">
                    <a:lumMod val="95000"/>
                    <a:lumOff val="5000"/>
                  </a:schemeClr>
                </a:solidFill>
                <a:effectLst/>
                <a:latin typeface="微软雅黑" panose="020B0503020204020204" pitchFamily="34" charset="-122"/>
                <a:ea typeface="微软雅黑" panose="020B0503020204020204" pitchFamily="34" charset="-122"/>
              </a:rPr>
              <a:t>2024</a:t>
            </a:r>
            <a:r>
              <a:rPr lang="zh-CN" altLang="en-US" sz="2400" b="0" i="0" dirty="0">
                <a:solidFill>
                  <a:srgbClr val="222222"/>
                </a:solidFill>
                <a:effectLst/>
                <a:latin typeface="PingFang SC"/>
              </a:rPr>
              <a:t>年第</a:t>
            </a:r>
            <a:r>
              <a:rPr lang="en-US" altLang="zh-CN" sz="2400" b="0" i="0" dirty="0">
                <a:solidFill>
                  <a:srgbClr val="222222"/>
                </a:solidFill>
                <a:effectLst/>
                <a:latin typeface="微软雅黑" panose="020B0503020204020204" pitchFamily="34" charset="-122"/>
                <a:ea typeface="微软雅黑" panose="020B0503020204020204" pitchFamily="34" charset="-122"/>
              </a:rPr>
              <a:t>37</a:t>
            </a:r>
            <a:r>
              <a:rPr lang="zh-CN" altLang="en-US" sz="2400" b="0" i="0" dirty="0">
                <a:solidFill>
                  <a:srgbClr val="222222"/>
                </a:solidFill>
                <a:effectLst/>
                <a:latin typeface="PingFang SC"/>
              </a:rPr>
              <a:t>周通报中，</a:t>
            </a:r>
            <a:r>
              <a:rPr lang="zh-CN" altLang="en-US" sz="2400" b="1" i="0" dirty="0">
                <a:solidFill>
                  <a:srgbClr val="2873C9"/>
                </a:solidFill>
                <a:effectLst/>
                <a:latin typeface="PingFang SC"/>
              </a:rPr>
              <a:t>欧盟食品和饲料类快速预警系统</a:t>
            </a:r>
            <a:r>
              <a:rPr lang="zh-CN" altLang="en-US" sz="2400" b="0" i="0" dirty="0">
                <a:solidFill>
                  <a:srgbClr val="222222"/>
                </a:solidFill>
                <a:effectLst/>
                <a:latin typeface="PingFang SC"/>
              </a:rPr>
              <a:t>（</a:t>
            </a:r>
            <a:r>
              <a:rPr lang="en-US" altLang="zh-CN" sz="2400" b="0" i="0" dirty="0">
                <a:solidFill>
                  <a:schemeClr val="tx1">
                    <a:lumMod val="95000"/>
                    <a:lumOff val="5000"/>
                  </a:schemeClr>
                </a:solidFill>
                <a:effectLst/>
                <a:latin typeface="微软雅黑" panose="020B0503020204020204" pitchFamily="34" charset="-122"/>
                <a:ea typeface="微软雅黑" panose="020B0503020204020204" pitchFamily="34" charset="-122"/>
                <a:cs typeface="微软雅黑" panose="020B0503020204020204" pitchFamily="34" charset="-122"/>
              </a:rPr>
              <a:t>RASFF</a:t>
            </a:r>
            <a:r>
              <a:rPr lang="zh-CN" altLang="en-US" sz="2400" b="0" i="0" dirty="0">
                <a:solidFill>
                  <a:srgbClr val="222222"/>
                </a:solidFill>
                <a:effectLst/>
                <a:latin typeface="微软雅黑" panose="020B0503020204020204" pitchFamily="34" charset="-122"/>
                <a:ea typeface="微软雅黑" panose="020B0503020204020204" pitchFamily="34" charset="-122"/>
                <a:cs typeface="微软雅黑" panose="020B0503020204020204" pitchFamily="34" charset="-122"/>
              </a:rPr>
              <a:t>）通报中国食品及相关产品有</a:t>
            </a:r>
            <a:r>
              <a:rPr lang="en-US" altLang="zh-CN" sz="2400" b="0" i="0" dirty="0">
                <a:solidFill>
                  <a:srgbClr val="222222"/>
                </a:solidFill>
                <a:effectLst/>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400" b="0" i="0" dirty="0">
                <a:solidFill>
                  <a:srgbClr val="222222"/>
                </a:solidFill>
                <a:effectLst/>
                <a:latin typeface="微软雅黑" panose="020B0503020204020204" pitchFamily="34" charset="-122"/>
                <a:ea typeface="微软雅黑" panose="020B0503020204020204" pitchFamily="34" charset="-122"/>
                <a:cs typeface="微软雅黑" panose="020B0503020204020204" pitchFamily="34" charset="-122"/>
              </a:rPr>
              <a:t>例。</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4" name="图片 23" descr="表格&#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37" y="828157"/>
            <a:ext cx="7943207" cy="6062224"/>
          </a:xfrm>
          <a:prstGeom prst="rect">
            <a:avLst/>
          </a:prstGeom>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45" name="文本框 44"/>
          <p:cNvSpPr txBox="1"/>
          <p:nvPr/>
        </p:nvSpPr>
        <p:spPr>
          <a:xfrm>
            <a:off x="529608" y="267581"/>
            <a:ext cx="19088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案例分析</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46" name="矩形 45"/>
          <p:cNvSpPr/>
          <p:nvPr/>
        </p:nvSpPr>
        <p:spPr>
          <a:xfrm>
            <a:off x="2648239" y="248799"/>
            <a:ext cx="2037080" cy="459105"/>
          </a:xfrm>
          <a:prstGeom prst="rect">
            <a:avLst/>
          </a:prstGeom>
        </p:spPr>
        <p:txBody>
          <a:bodyPr wrap="non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case analysis</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685030" y="292735"/>
            <a:ext cx="7506335" cy="460375"/>
          </a:xfrm>
          <a:prstGeom prst="rect">
            <a:avLst/>
          </a:prstGeom>
          <a:noFill/>
        </p:spPr>
        <p:txBody>
          <a:bodyPr wrap="square" rtlCol="0" anchor="t">
            <a:spAutoFit/>
          </a:bodyPr>
          <a:lstStyle/>
          <a:p>
            <a:r>
              <a:rPr lang="en-US" altLang="zh-CN" sz="2400" b="1" spc="600" dirty="0">
                <a:solidFill>
                  <a:schemeClr val="tx1">
                    <a:alpha val="78000"/>
                  </a:schemeClr>
                </a:solidFill>
                <a:latin typeface="Calibri" panose="020F0502020204030204" pitchFamily="34" charset="0"/>
                <a:cs typeface="Segoe UI Semilight" panose="020B0402040204020203" pitchFamily="34" charset="0"/>
                <a:sym typeface="+mn-ea"/>
              </a:rPr>
              <a:t> </a:t>
            </a:r>
            <a:r>
              <a:rPr lang="zh-CN" altLang="en-US" sz="2400" b="1" spc="600" dirty="0">
                <a:solidFill>
                  <a:schemeClr val="tx1">
                    <a:alpha val="78000"/>
                  </a:schemeClr>
                </a:solidFill>
                <a:latin typeface="Calibri" panose="020F0502020204030204" pitchFamily="34" charset="0"/>
                <a:cs typeface="Segoe UI Semilight" panose="020B0402040204020203" pitchFamily="34" charset="0"/>
                <a:sym typeface="+mn-ea"/>
              </a:rPr>
              <a:t>餐具中重金属溶出引发的食品安全案例</a:t>
            </a:r>
            <a:endParaRPr lang="zh-CN" altLang="en-US" sz="2400" b="1" spc="600" dirty="0">
              <a:solidFill>
                <a:schemeClr val="tx1">
                  <a:alpha val="78000"/>
                </a:schemeClr>
              </a:solidFill>
              <a:latin typeface="Calibri" panose="020F0502020204030204" pitchFamily="34" charset="0"/>
              <a:cs typeface="Segoe UI Semilight" panose="020B0402040204020203" pitchFamily="34" charset="0"/>
              <a:sym typeface="+mn-ea"/>
            </a:endParaRPr>
          </a:p>
        </p:txBody>
      </p:sp>
      <mc:AlternateContent xmlns:mc="http://schemas.openxmlformats.org/markup-compatibility/2006" xmlns:p14="http://schemas.microsoft.com/office/powerpoint/2010/main">
        <mc:Choice Requires="p14">
          <p:contentPart r:id="rId1" p14:bwMode="auto">
            <p14:nvContentPartPr>
              <p14:cNvPr id="14" name="墨迹 13"/>
              <p14:cNvContentPartPr/>
              <p14:nvPr/>
            </p14:nvContentPartPr>
            <p14:xfrm>
              <a:off x="2306520" y="4195760"/>
              <a:ext cx="360" cy="360"/>
            </p14:xfrm>
          </p:contentPart>
        </mc:Choice>
        <mc:Fallback xmlns="">
          <p:pic>
            <p:nvPicPr>
              <p:cNvPr id="14" name="墨迹 13"/>
            </p:nvPicPr>
            <p:blipFill>
              <a:blip r:embed="rId2"/>
            </p:blipFill>
            <p:spPr>
              <a:xfrm>
                <a:off x="2306520" y="4195760"/>
                <a:ext cx="360" cy="36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16" name="墨迹 15"/>
              <p14:cNvContentPartPr/>
              <p14:nvPr/>
            </p14:nvContentPartPr>
            <p14:xfrm>
              <a:off x="10728720" y="3149240"/>
              <a:ext cx="360" cy="360"/>
            </p14:xfrm>
          </p:contentPart>
        </mc:Choice>
        <mc:Fallback xmlns="">
          <p:pic>
            <p:nvPicPr>
              <p:cNvPr id="16" name="墨迹 15"/>
            </p:nvPicPr>
            <p:blipFill>
              <a:blip r:embed="rId4"/>
            </p:blipFill>
            <p:spPr>
              <a:xfrm>
                <a:off x="10728720" y="3149240"/>
                <a:ext cx="360" cy="360"/>
              </a:xfrm>
              <a:prstGeom prst="rect"/>
            </p:spPr>
          </p:pic>
        </mc:Fallback>
      </mc:AlternateContent>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295" y="707797"/>
            <a:ext cx="8738050" cy="3660765"/>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425615" y="4369107"/>
            <a:ext cx="8738050" cy="3130550"/>
          </a:xfrm>
          <a:prstGeom prst="rect">
            <a:avLst/>
          </a:prstGeom>
          <a:noFill/>
        </p:spPr>
        <p:txBody>
          <a:bodyPr wrap="square">
            <a:spAutoFit/>
          </a:bodyPr>
          <a:lstStyle/>
          <a:p>
            <a:pPr indent="0" fontAlgn="auto">
              <a:lnSpc>
                <a:spcPct val="15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基于对消费者安全的考虑，</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年中秋前夕，香港消委会公布了对</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款陶瓷餐具的测评报告。最终在</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个测评样本里，有</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个在不同位置检出了</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释放出了铅或镉</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，超过四成。不过好的一面是，此次所有检出的重金属均在标准限定范围内，同时香港消委会也提醒消费者，那些释出重金属的餐具，即便在国家标准限定范围，长期使用，仍有健康风险。</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t> </a:t>
            </a:r>
            <a:endParaRPr lang="zh-CN" alt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heel(1)">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45" name="文本框 44"/>
          <p:cNvSpPr txBox="1"/>
          <p:nvPr/>
        </p:nvSpPr>
        <p:spPr>
          <a:xfrm>
            <a:off x="529608" y="267581"/>
            <a:ext cx="19088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案例分析</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46" name="矩形 45"/>
          <p:cNvSpPr/>
          <p:nvPr/>
        </p:nvSpPr>
        <p:spPr>
          <a:xfrm>
            <a:off x="2648239" y="248799"/>
            <a:ext cx="2037080" cy="459105"/>
          </a:xfrm>
          <a:prstGeom prst="rect">
            <a:avLst/>
          </a:prstGeom>
        </p:spPr>
        <p:txBody>
          <a:bodyPr wrap="non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case analysis</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695190" y="292735"/>
            <a:ext cx="7506335" cy="460375"/>
          </a:xfrm>
          <a:prstGeom prst="rect">
            <a:avLst/>
          </a:prstGeom>
          <a:noFill/>
        </p:spPr>
        <p:txBody>
          <a:bodyPr wrap="square" rtlCol="0" anchor="t">
            <a:spAutoFit/>
          </a:bodyPr>
          <a:lstStyle/>
          <a:p>
            <a:r>
              <a:rPr lang="en-US" altLang="zh-CN" sz="2400" b="1" spc="600" dirty="0">
                <a:solidFill>
                  <a:schemeClr val="tx1">
                    <a:alpha val="78000"/>
                  </a:schemeClr>
                </a:solidFill>
                <a:latin typeface="Calibri" panose="020F0502020204030204" pitchFamily="34" charset="0"/>
                <a:cs typeface="Segoe UI Semilight" panose="020B0402040204020203" pitchFamily="34" charset="0"/>
                <a:sym typeface="+mn-ea"/>
              </a:rPr>
              <a:t> </a:t>
            </a:r>
            <a:r>
              <a:rPr lang="zh-CN" altLang="en-US" sz="2400" b="1" spc="600" dirty="0">
                <a:solidFill>
                  <a:schemeClr val="tx1">
                    <a:alpha val="78000"/>
                  </a:schemeClr>
                </a:solidFill>
                <a:latin typeface="Calibri" panose="020F0502020204030204" pitchFamily="34" charset="0"/>
                <a:cs typeface="Segoe UI Semilight" panose="020B0402040204020203" pitchFamily="34" charset="0"/>
                <a:sym typeface="+mn-ea"/>
              </a:rPr>
              <a:t>餐具中重金属溶出引发的食品安全案例</a:t>
            </a:r>
            <a:endParaRPr lang="zh-CN" altLang="en-US" sz="2400" b="1" spc="600" dirty="0">
              <a:solidFill>
                <a:schemeClr val="tx1">
                  <a:alpha val="78000"/>
                </a:schemeClr>
              </a:solidFill>
              <a:latin typeface="Calibri" panose="020F0502020204030204" pitchFamily="34" charset="0"/>
              <a:cs typeface="Segoe UI Semilight" panose="020B0402040204020203" pitchFamily="34" charset="0"/>
              <a:sym typeface="+mn-ea"/>
            </a:endParaRPr>
          </a:p>
        </p:txBody>
      </p:sp>
      <p:sp>
        <p:nvSpPr>
          <p:cNvPr id="3" name="文本框 2"/>
          <p:cNvSpPr txBox="1"/>
          <p:nvPr/>
        </p:nvSpPr>
        <p:spPr>
          <a:xfrm>
            <a:off x="529590" y="1000125"/>
            <a:ext cx="10876915" cy="4902200"/>
          </a:xfrm>
          <a:prstGeom prst="rect">
            <a:avLst/>
          </a:prstGeom>
          <a:noFill/>
        </p:spPr>
        <p:txBody>
          <a:bodyPr wrap="square" rtlCol="0" anchor="t">
            <a:noAutofit/>
          </a:bodyPr>
          <a:lstStyle/>
          <a:p>
            <a:pPr indent="0" algn="ctr" fontAlgn="auto"/>
            <a:r>
              <a:rPr lang="zh-CN" altLang="en-US" sz="28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小知识</a:t>
            </a:r>
            <a:endParaRPr lang="zh-CN" altLang="en-US" sz="28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indent="0" algn="ctr" fontAlgn="auto"/>
            <a:r>
              <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陶瓷制品为什么要检测铅铬溶出</a:t>
            </a:r>
            <a:r>
              <a:rPr lang="en-US" altLang="zh-CN"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en-US" sz="2400" b="1">
                <a:solidFill>
                  <a:srgbClr val="FF0000"/>
                </a:solidFill>
                <a:effectLst>
                  <a:reflection blurRad="6350" stA="53000" endA="300" endPos="35500" dir="5400000" sy="-90000" algn="bl" rotWithShape="0"/>
                </a:effectLst>
              </a:rPr>
              <a:t>?</a:t>
            </a:r>
            <a:r>
              <a:rPr lang="en-US" altLang="zh-CN" sz="2400" b="1">
                <a:solidFill>
                  <a:srgbClr val="FF0000"/>
                </a:solidFill>
                <a:effectLst>
                  <a:reflection blurRad="6350" stA="53000" endA="300" endPos="35500" dir="5400000" sy="-90000" algn="bl" rotWithShape="0"/>
                </a:effectLst>
              </a:rPr>
              <a:t>  </a:t>
            </a:r>
            <a:r>
              <a:rPr lang="zh-CN" altLang="en-US" sz="2400" b="1">
                <a:solidFill>
                  <a:srgbClr val="FF0000"/>
                </a:solidFill>
                <a:effectLst>
                  <a:reflection blurRad="6350" stA="53000" endA="300" endPos="35500" dir="5400000" sy="-90000" algn="bl" rotWithShape="0"/>
                </a:effectLst>
              </a:rPr>
              <a:t>？？</a:t>
            </a:r>
            <a:endParaRPr lang="zh-CN" altLang="en-US" sz="2400" b="1">
              <a:solidFill>
                <a:srgbClr val="FF0000"/>
              </a:solidFill>
              <a:effectLst>
                <a:reflection blurRad="6350" stA="53000" endA="300" endPos="35500" dir="5400000" sy="-90000" algn="bl" rotWithShape="0"/>
              </a:effectLst>
            </a:endParaRPr>
          </a:p>
          <a:p>
            <a:pPr indent="0" algn="ctr" fontAlgn="auto"/>
            <a:endParaRPr lang="zh-CN" altLang="en-US" sz="2400" b="1">
              <a:solidFill>
                <a:srgbClr val="FF0000"/>
              </a:solidFill>
              <a:effectLst>
                <a:reflection blurRad="6350" stA="53000" endA="300" endPos="35500" dir="5400000" sy="-90000" algn="bl" rotWithShape="0"/>
              </a:effectLst>
            </a:endParaRPr>
          </a:p>
          <a:p>
            <a:pPr indent="0" algn="ctr" fontAlgn="auto"/>
            <a:endParaRPr lang="zh-CN" altLang="en-US"/>
          </a:p>
          <a:p>
            <a:pPr indent="720090" fontAlgn="auto">
              <a:lnSpc>
                <a:spcPct val="150000"/>
              </a:lnSpc>
            </a:pPr>
            <a:r>
              <a:rPr lang="zh-CN" altLang="en-US"/>
              <a:t>人们几乎每天都要使用的陶瓷餐具、茶具、咖啡具等陶瓷器皿，往往含有可以溶出的铅和镉。或者更准确地说，对人造成危害的不是陶瓷中存在的铅和镉，而是容易溶出从而进入食物(包括水、饮料)的铅离子。</a:t>
            </a:r>
            <a:endParaRPr lang="zh-CN" altLang="en-US"/>
          </a:p>
          <a:p>
            <a:pPr indent="720090" fontAlgn="auto">
              <a:lnSpc>
                <a:spcPct val="150000"/>
              </a:lnSpc>
            </a:pPr>
            <a:r>
              <a:rPr lang="zh-CN" altLang="en-US"/>
              <a:t>陶瓷釉中很容易含有铅类化合物，以降低釉的熔点，以前的陶瓷釉中是含有铅成分的。至于镉，很多陶瓷用颜料都是镉的化合物。所以，如果使用旧工艺，这两种元素是最容易</a:t>
            </a:r>
            <a:r>
              <a:rPr lang="zh-CN" altLang="en-US">
                <a:solidFill>
                  <a:srgbClr val="FF0000"/>
                </a:solidFill>
              </a:rPr>
              <a:t>超标</a:t>
            </a:r>
            <a:r>
              <a:rPr lang="zh-CN" altLang="en-US"/>
              <a:t>的。</a:t>
            </a:r>
            <a:endParaRPr lang="zh-CN" altLang="en-US"/>
          </a:p>
          <a:p>
            <a:pPr indent="720090" fontAlgn="auto">
              <a:lnSpc>
                <a:spcPct val="150000"/>
              </a:lnSpc>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0" y="2872349"/>
            <a:ext cx="12192001" cy="1252063"/>
            <a:chOff x="0" y="2872348"/>
            <a:chExt cx="12192000" cy="1252063"/>
          </a:xfrm>
        </p:grpSpPr>
        <p:sp>
          <p:nvSpPr>
            <p:cNvPr id="51" name="矩形 50"/>
            <p:cNvSpPr/>
            <p:nvPr/>
          </p:nvSpPr>
          <p:spPr>
            <a:xfrm flipH="1">
              <a:off x="0" y="2872348"/>
              <a:ext cx="12192000" cy="1252063"/>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87C3"/>
                </a:solidFill>
              </a:endParaRPr>
            </a:p>
          </p:txBody>
        </p:sp>
        <p:sp>
          <p:nvSpPr>
            <p:cNvPr id="42" name="文本框 41"/>
            <p:cNvSpPr txBox="1"/>
            <p:nvPr/>
          </p:nvSpPr>
          <p:spPr>
            <a:xfrm>
              <a:off x="7689795" y="3088191"/>
              <a:ext cx="2239010" cy="828675"/>
            </a:xfrm>
            <a:prstGeom prst="rect">
              <a:avLst/>
            </a:prstGeom>
            <a:noFill/>
          </p:spPr>
          <p:txBody>
            <a:bodyPr wrap="none" lIns="91438" tIns="45719" rIns="91438" bIns="45719" rtlCol="0">
              <a:spAutoFit/>
            </a:bodyPr>
            <a:lstStyle/>
            <a:p>
              <a:r>
                <a:rPr lang="zh-CN" altLang="en-US" sz="4800" spc="600" dirty="0">
                  <a:solidFill>
                    <a:schemeClr val="bg1"/>
                  </a:solidFill>
                  <a:latin typeface="微软雅黑" panose="020B0503020204020204" pitchFamily="34" charset="-122"/>
                  <a:ea typeface="微软雅黑" panose="020B0503020204020204" pitchFamily="34" charset="-122"/>
                </a:rPr>
                <a:t>玻璃类</a:t>
              </a:r>
              <a:endParaRPr lang="zh-CN" altLang="en-US" sz="4800" spc="600"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2389993" y="3239492"/>
              <a:ext cx="1696085" cy="638810"/>
            </a:xfrm>
            <a:prstGeom prst="rect">
              <a:avLst/>
            </a:prstGeom>
          </p:spPr>
          <p:txBody>
            <a:bodyPr wrap="none" lIns="91438" tIns="45719" rIns="91438" bIns="45719">
              <a:noAutofit/>
            </a:bodyPr>
            <a:lstStyle/>
            <a:p>
              <a:pPr algn="ctr"/>
              <a:r>
                <a:rPr lang="en-US" altLang="zh-CN" sz="2400" b="1" dirty="0">
                  <a:solidFill>
                    <a:srgbClr val="6687C3"/>
                  </a:solidFill>
                  <a:latin typeface="微软雅黑" panose="020B0503020204020204" pitchFamily="34" charset="-122"/>
                  <a:ea typeface="微软雅黑" panose="020B0503020204020204" pitchFamily="34" charset="-122"/>
                </a:rPr>
                <a:t>Glass</a:t>
              </a:r>
              <a:endParaRPr lang="en-US" altLang="zh-CN" sz="2400" b="1" dirty="0">
                <a:solidFill>
                  <a:srgbClr val="6687C3"/>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693908" y="3277593"/>
            <a:ext cx="1696085" cy="638810"/>
          </a:xfrm>
          <a:prstGeom prst="rect">
            <a:avLst/>
          </a:prstGeom>
        </p:spPr>
        <p:txBody>
          <a:bodyPr wrap="none" lIns="91438" tIns="45719" rIns="91438" bIns="45719">
            <a:noAutofit/>
          </a:bodyPr>
          <a:lstStyle/>
          <a:p>
            <a:pPr algn="ctr"/>
            <a:r>
              <a:rPr lang="zh-CN" altLang="en-US" sz="2400" b="1" dirty="0">
                <a:solidFill>
                  <a:srgbClr val="6687C3"/>
                </a:solidFill>
                <a:latin typeface="微软雅黑" panose="020B0503020204020204" pitchFamily="34" charset="-122"/>
                <a:ea typeface="微软雅黑" panose="020B0503020204020204" pitchFamily="34" charset="-122"/>
              </a:rPr>
              <a:t>（一</a:t>
            </a:r>
            <a:r>
              <a:rPr lang="en-US" altLang="zh-CN" sz="2400" b="1" dirty="0">
                <a:solidFill>
                  <a:srgbClr val="6687C3"/>
                </a:solidFill>
                <a:latin typeface="微软雅黑" panose="020B0503020204020204" pitchFamily="34" charset="-122"/>
                <a:ea typeface="微软雅黑" panose="020B0503020204020204" pitchFamily="34" charset="-122"/>
              </a:rPr>
              <a:t>)</a:t>
            </a:r>
            <a:endParaRPr lang="en-US" altLang="zh-CN" sz="2400" b="1" dirty="0">
              <a:solidFill>
                <a:srgbClr val="6687C3"/>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4273550" y="4500245"/>
            <a:ext cx="6906895" cy="1628775"/>
          </a:xfrm>
          <a:prstGeom prst="rect">
            <a:avLst/>
          </a:prstGeom>
          <a:noFill/>
        </p:spPr>
        <p:txBody>
          <a:bodyPr wrap="square" lIns="91436" tIns="45718" rIns="91436" bIns="45718" rtlCol="0">
            <a:spAutoFit/>
          </a:bodyPr>
          <a:lstStyle/>
          <a:p>
            <a:pPr algn="l"/>
            <a:r>
              <a:rPr lang="en-US" altLang="zh-CN" sz="2000" b="1" spc="600" dirty="0">
                <a:solidFill>
                  <a:schemeClr val="bg1">
                    <a:lumMod val="50000"/>
                    <a:alpha val="78000"/>
                  </a:schemeClr>
                </a:solidFill>
                <a:latin typeface="Calibri" panose="020F0502020204030204" pitchFamily="34" charset="0"/>
                <a:cs typeface="Segoe UI Semilight" panose="020B0402040204020203" pitchFamily="34" charset="0"/>
              </a:rPr>
              <a:t>1</a:t>
            </a:r>
            <a:r>
              <a:rPr lang="zh-CN" altLang="en-US" sz="2000" b="1" spc="600" dirty="0">
                <a:solidFill>
                  <a:schemeClr val="bg1">
                    <a:lumMod val="50000"/>
                    <a:alpha val="78000"/>
                  </a:schemeClr>
                </a:solidFill>
                <a:latin typeface="Calibri" panose="020F0502020204030204" pitchFamily="34" charset="0"/>
                <a:cs typeface="Segoe UI Semilight" panose="020B0402040204020203" pitchFamily="34" charset="0"/>
              </a:rPr>
              <a:t>玻璃的组成及分类</a:t>
            </a:r>
            <a:endParaRPr lang="zh-CN" altLang="en-US" sz="2000" b="1" spc="600" dirty="0">
              <a:solidFill>
                <a:schemeClr val="bg1">
                  <a:lumMod val="50000"/>
                  <a:alpha val="78000"/>
                </a:schemeClr>
              </a:solidFill>
              <a:latin typeface="Calibri" panose="020F0502020204030204" pitchFamily="34" charset="0"/>
              <a:cs typeface="Segoe UI Semilight" panose="020B0402040204020203" pitchFamily="34" charset="0"/>
            </a:endParaRPr>
          </a:p>
          <a:p>
            <a:pPr algn="l"/>
            <a:r>
              <a:rPr lang="en-US" altLang="zh-CN" sz="2000" b="1" spc="600" dirty="0">
                <a:solidFill>
                  <a:schemeClr val="bg1">
                    <a:lumMod val="50000"/>
                    <a:alpha val="78000"/>
                  </a:schemeClr>
                </a:solidFill>
                <a:latin typeface="Calibri" panose="020F0502020204030204" pitchFamily="34" charset="0"/>
                <a:cs typeface="Segoe UI Semilight" panose="020B0402040204020203" pitchFamily="34" charset="0"/>
              </a:rPr>
              <a:t>2</a:t>
            </a:r>
            <a:r>
              <a:rPr lang="zh-CN" altLang="en-US" sz="2000" b="1" spc="600" dirty="0">
                <a:solidFill>
                  <a:schemeClr val="bg1">
                    <a:lumMod val="50000"/>
                    <a:alpha val="78000"/>
                  </a:schemeClr>
                </a:solidFill>
                <a:latin typeface="Calibri" panose="020F0502020204030204" pitchFamily="34" charset="0"/>
                <a:cs typeface="Segoe UI Semilight" panose="020B0402040204020203" pitchFamily="34" charset="0"/>
                <a:sym typeface="+mn-ea"/>
              </a:rPr>
              <a:t>具体案例</a:t>
            </a:r>
            <a:endParaRPr lang="zh-CN" altLang="en-US" sz="2000" b="1" spc="600" dirty="0">
              <a:solidFill>
                <a:schemeClr val="bg1">
                  <a:lumMod val="50000"/>
                  <a:alpha val="78000"/>
                </a:schemeClr>
              </a:solidFill>
              <a:latin typeface="Calibri" panose="020F0502020204030204" pitchFamily="34" charset="0"/>
              <a:cs typeface="Segoe UI Semilight" panose="020B0402040204020203" pitchFamily="34" charset="0"/>
              <a:sym typeface="+mn-ea"/>
            </a:endParaRPr>
          </a:p>
          <a:p>
            <a:pPr algn="l"/>
            <a:r>
              <a:rPr lang="en-US" altLang="zh-CN" sz="2000" b="1" spc="600" dirty="0">
                <a:solidFill>
                  <a:schemeClr val="bg1">
                    <a:lumMod val="50000"/>
                    <a:alpha val="78000"/>
                  </a:schemeClr>
                </a:solidFill>
                <a:latin typeface="Calibri" panose="020F0502020204030204" pitchFamily="34" charset="0"/>
                <a:cs typeface="Segoe UI Semilight" panose="020B0402040204020203" pitchFamily="34" charset="0"/>
              </a:rPr>
              <a:t>3</a:t>
            </a:r>
            <a:r>
              <a:rPr lang="zh-CN" altLang="en-US" sz="2000" b="1" spc="600" dirty="0">
                <a:solidFill>
                  <a:schemeClr val="bg1">
                    <a:lumMod val="50000"/>
                    <a:alpha val="78000"/>
                  </a:schemeClr>
                </a:solidFill>
                <a:latin typeface="Calibri" panose="020F0502020204030204" pitchFamily="34" charset="0"/>
                <a:cs typeface="Segoe UI Semilight" panose="020B0402040204020203" pitchFamily="34" charset="0"/>
                <a:sym typeface="+mn-ea"/>
              </a:rPr>
              <a:t>玻璃类食品接触材料的有害物质来源及危害</a:t>
            </a:r>
            <a:endParaRPr lang="zh-CN" altLang="en-US" sz="2000" b="1" spc="600" dirty="0">
              <a:solidFill>
                <a:schemeClr val="bg1">
                  <a:lumMod val="50000"/>
                  <a:alpha val="78000"/>
                </a:schemeClr>
              </a:solidFill>
              <a:latin typeface="Calibri" panose="020F0502020204030204" pitchFamily="34" charset="0"/>
              <a:cs typeface="Segoe UI Semilight" panose="020B0402040204020203" pitchFamily="34" charset="0"/>
            </a:endParaRPr>
          </a:p>
          <a:p>
            <a:pPr algn="l"/>
            <a:r>
              <a:rPr lang="en-US" altLang="zh-CN" sz="2000" b="1" spc="600" dirty="0">
                <a:solidFill>
                  <a:schemeClr val="bg1">
                    <a:lumMod val="50000"/>
                    <a:alpha val="78000"/>
                  </a:schemeClr>
                </a:solidFill>
                <a:latin typeface="Calibri" panose="020F0502020204030204" pitchFamily="34" charset="0"/>
                <a:cs typeface="Segoe UI Semilight" panose="020B0402040204020203" pitchFamily="34" charset="0"/>
              </a:rPr>
              <a:t>4</a:t>
            </a:r>
            <a:r>
              <a:rPr lang="zh-CN" altLang="en-US" sz="2000" b="1" spc="600" dirty="0">
                <a:solidFill>
                  <a:schemeClr val="bg1">
                    <a:lumMod val="50000"/>
                    <a:alpha val="78000"/>
                  </a:schemeClr>
                </a:solidFill>
                <a:latin typeface="Calibri" panose="020F0502020204030204" pitchFamily="34" charset="0"/>
                <a:cs typeface="Segoe UI Semilight" panose="020B0402040204020203" pitchFamily="34" charset="0"/>
              </a:rPr>
              <a:t>预防措施</a:t>
            </a:r>
            <a:endParaRPr lang="zh-CN" altLang="en-US" sz="2000" b="1" spc="600" dirty="0">
              <a:solidFill>
                <a:schemeClr val="bg1">
                  <a:lumMod val="50000"/>
                  <a:alpha val="78000"/>
                </a:schemeClr>
              </a:solidFill>
              <a:latin typeface="Calibri" panose="020F0502020204030204" pitchFamily="34" charset="0"/>
              <a:cs typeface="Segoe UI Semilight" panose="020B0402040204020203" pitchFamily="34" charset="0"/>
            </a:endParaRPr>
          </a:p>
          <a:p>
            <a:pPr algn="l"/>
            <a:endParaRPr lang="zh-CN" altLang="en-US" sz="2000" b="1" spc="600" dirty="0">
              <a:solidFill>
                <a:schemeClr val="bg1">
                  <a:lumMod val="50000"/>
                  <a:alpha val="78000"/>
                </a:schemeClr>
              </a:solidFill>
              <a:latin typeface="Calibri" panose="020F0502020204030204" pitchFamily="34" charset="0"/>
              <a:cs typeface="Segoe UI Semilight" panose="020B04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4"/>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p:cNvSpPr txBox="1"/>
          <p:nvPr/>
        </p:nvSpPr>
        <p:spPr>
          <a:xfrm>
            <a:off x="1071246" y="1421130"/>
            <a:ext cx="4933462" cy="4351338"/>
          </a:xfrm>
          <a:prstGeom prst="rect">
            <a:avLst/>
          </a:prstGeom>
        </p:spPr>
        <p:txBody>
          <a:bodyPr vert="horz" lIns="91440" tIns="45720" rIns="91440" bIns="45720" rtlCol="0">
            <a:noAutofit/>
          </a:bodyPr>
          <a:lstStyle/>
          <a:p>
            <a:pPr indent="0" defTabSz="914400" fontAlgn="auto">
              <a:lnSpc>
                <a:spcPct val="150000"/>
              </a:lnSpc>
              <a:spcAft>
                <a:spcPts val="600"/>
              </a:spcAft>
            </a:pPr>
            <a:r>
              <a:rPr lang="zh-CN" altLang="en-US" b="1" dirty="0"/>
              <a:t>消费者在选购竹筷、木筷时</a:t>
            </a:r>
            <a:r>
              <a:rPr lang="en-US" altLang="zh-CN" b="1" dirty="0"/>
              <a:t>,</a:t>
            </a:r>
            <a:r>
              <a:rPr lang="zh-CN" altLang="en-US" b="1" dirty="0"/>
              <a:t>总是为了追求天然选择“裸色”的筷子</a:t>
            </a:r>
            <a:r>
              <a:rPr lang="en-US" altLang="zh-CN" b="1" dirty="0"/>
              <a:t>,</a:t>
            </a:r>
            <a:r>
              <a:rPr lang="zh-CN" altLang="en-US" b="1" dirty="0"/>
              <a:t>但实际上</a:t>
            </a:r>
            <a:r>
              <a:rPr lang="en-US" altLang="zh-CN" b="1" dirty="0"/>
              <a:t>,</a:t>
            </a:r>
            <a:r>
              <a:rPr lang="zh-CN" altLang="en-US" b="1" dirty="0"/>
              <a:t>如果不涂上层</a:t>
            </a:r>
            <a:r>
              <a:rPr lang="zh-CN" altLang="en-US" b="1" dirty="0">
                <a:solidFill>
                  <a:srgbClr val="FF0000"/>
                </a:solidFill>
              </a:rPr>
              <a:t>生漆</a:t>
            </a:r>
            <a:r>
              <a:rPr lang="zh-CN" altLang="en-US" b="1" dirty="0"/>
              <a:t>的话</a:t>
            </a:r>
            <a:r>
              <a:rPr lang="en-US" altLang="zh-CN" b="1" dirty="0"/>
              <a:t>,</a:t>
            </a:r>
            <a:r>
              <a:rPr lang="zh-CN" altLang="en-US" b="1" dirty="0"/>
              <a:t>这些筷子就容易磨损开裂</a:t>
            </a:r>
            <a:r>
              <a:rPr lang="en-US" altLang="zh-CN" b="1" dirty="0"/>
              <a:t>,</a:t>
            </a:r>
            <a:r>
              <a:rPr lang="zh-CN" altLang="en-US" b="1" dirty="0"/>
              <a:t>食物残渣更容易残留在缝隙中</a:t>
            </a:r>
            <a:r>
              <a:rPr lang="en-US" altLang="zh-CN" b="1" dirty="0"/>
              <a:t>,</a:t>
            </a:r>
            <a:r>
              <a:rPr lang="zh-CN" altLang="en-US" b="1" dirty="0"/>
              <a:t>并滋生细菌。重复使用的筷子应尽量减少磕碰</a:t>
            </a:r>
            <a:r>
              <a:rPr lang="en-US" altLang="zh-CN" b="1" dirty="0"/>
              <a:t>,</a:t>
            </a:r>
            <a:r>
              <a:rPr lang="zh-CN" altLang="en-US" b="1" dirty="0"/>
              <a:t>减少筷子表面上的磨损和凹坑</a:t>
            </a:r>
            <a:r>
              <a:rPr lang="en-US" altLang="zh-CN" b="1" dirty="0"/>
              <a:t>,</a:t>
            </a:r>
            <a:r>
              <a:rPr lang="zh-CN" altLang="en-US" b="1" dirty="0">
                <a:solidFill>
                  <a:srgbClr val="FF0000"/>
                </a:solidFill>
              </a:rPr>
              <a:t>防止食物残渣、油脂、洗涤剂残留</a:t>
            </a:r>
            <a:r>
              <a:rPr lang="en-US" altLang="zh-CN" b="1" dirty="0">
                <a:solidFill>
                  <a:srgbClr val="FF0000"/>
                </a:solidFill>
              </a:rPr>
              <a:t>,</a:t>
            </a:r>
            <a:r>
              <a:rPr lang="zh-CN" altLang="en-US" b="1" dirty="0">
                <a:solidFill>
                  <a:srgbClr val="FF0000"/>
                </a:solidFill>
              </a:rPr>
              <a:t>为细菌的滋生提供场所</a:t>
            </a:r>
            <a:r>
              <a:rPr lang="en-US" altLang="zh-CN" b="1" dirty="0">
                <a:solidFill>
                  <a:srgbClr val="FF0000"/>
                </a:solidFill>
              </a:rPr>
              <a:t>,</a:t>
            </a:r>
            <a:r>
              <a:rPr lang="zh-CN" altLang="en-US" b="1" dirty="0"/>
              <a:t>建议半年更换一次且尽量将筷子竖着放</a:t>
            </a:r>
            <a:r>
              <a:rPr lang="en-US" altLang="zh-CN" b="1" dirty="0"/>
              <a:t>:</a:t>
            </a:r>
            <a:r>
              <a:rPr lang="zh-CN" altLang="en-US" b="1" dirty="0"/>
              <a:t>需要接触高温、油炸等食物时</a:t>
            </a:r>
            <a:r>
              <a:rPr lang="en-US" altLang="zh-CN" b="1" dirty="0"/>
              <a:t>,</a:t>
            </a:r>
            <a:r>
              <a:rPr lang="zh-CN" altLang="en-US" b="1" dirty="0"/>
              <a:t>尽量不要选择涂了生漆的筷子</a:t>
            </a:r>
            <a:r>
              <a:rPr lang="en-US" altLang="zh-CN" b="1" dirty="0"/>
              <a:t>,</a:t>
            </a:r>
            <a:r>
              <a:rPr lang="zh-CN" altLang="en-US" b="1" dirty="0"/>
              <a:t>应选用“全裸”的筷子。</a:t>
            </a:r>
            <a:endParaRPr lang="zh-CN" altLang="en-US" b="1" dirty="0"/>
          </a:p>
        </p:txBody>
      </p:sp>
      <p:pic>
        <p:nvPicPr>
          <p:cNvPr id="1026" name="Picture 2" descr="筷子图片_筷子素材_筷子高清图片_摄图网图片下载"/>
          <p:cNvPicPr>
            <a:picLocks noChangeAspect="1" noChangeArrowheads="1"/>
          </p:cNvPicPr>
          <p:nvPr/>
        </p:nvPicPr>
        <p:blipFill>
          <a:blip r:embed="rId1">
            <a:extLst>
              <a:ext uri="{28A0092B-C50C-407E-A947-70E740481C1C}">
                <a14:useLocalDpi xmlns:a14="http://schemas.microsoft.com/office/drawing/2010/main" val="0"/>
              </a:ext>
            </a:extLst>
          </a:blip>
          <a:srcRect t="2928" r="-2" b="5194"/>
          <a:stretch>
            <a:fillRect/>
          </a:stretch>
        </p:blipFill>
        <p:spPr bwMode="auto">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1047" name="Arc 1046"/>
          <p:cNvSpPr/>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图片 2"/>
          <p:cNvPicPr>
            <a:picLocks noChangeAspect="1"/>
          </p:cNvPicPr>
          <p:nvPr/>
        </p:nvPicPr>
        <p:blipFill>
          <a:blip r:embed="rId2"/>
          <a:srcRect r="-3" b="14529"/>
          <a:stretch>
            <a:fillRect/>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4" name="图片 3" descr="墙上挂着一幅画&#10;&#10;低可信度描述已自动生成"/>
          <p:cNvPicPr>
            <a:picLocks noChangeAspect="1"/>
          </p:cNvPicPr>
          <p:nvPr/>
        </p:nvPicPr>
        <p:blipFill>
          <a:blip r:embed="rId3"/>
          <a:srcRect r="34648" b="1"/>
          <a:stretch>
            <a:fillRect/>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6327775" y="252730"/>
            <a:ext cx="5864225" cy="48450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45" name="文本框 44"/>
          <p:cNvSpPr txBox="1"/>
          <p:nvPr/>
        </p:nvSpPr>
        <p:spPr>
          <a:xfrm>
            <a:off x="529608" y="267581"/>
            <a:ext cx="57950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重金属溶出超标的来源和危害</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46" name="矩形 45"/>
          <p:cNvSpPr/>
          <p:nvPr/>
        </p:nvSpPr>
        <p:spPr>
          <a:xfrm>
            <a:off x="7008784" y="267214"/>
            <a:ext cx="2889250" cy="459105"/>
          </a:xfrm>
          <a:prstGeom prst="rect">
            <a:avLst/>
          </a:prstGeom>
        </p:spPr>
        <p:txBody>
          <a:bodyPr wrap="non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Source and hazard</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29590" y="1000125"/>
            <a:ext cx="11138535" cy="5128260"/>
          </a:xfrm>
          <a:prstGeom prst="rect">
            <a:avLst/>
          </a:prstGeom>
          <a:noFill/>
        </p:spPr>
        <p:txBody>
          <a:bodyPr wrap="square" rtlCol="0" anchor="t">
            <a:noAutofit/>
          </a:bodyPr>
          <a:lstStyle/>
          <a:p>
            <a:pPr indent="0" algn="ctr" fontAlgn="auto"/>
            <a:endParaRPr lang="zh-CN" altLang="en-US" sz="2400" b="1" dirty="0">
              <a:solidFill>
                <a:srgbClr val="FF0000"/>
              </a:solidFill>
              <a:effectLst>
                <a:reflection blurRad="6350" stA="53000" endA="300" endPos="35500" dir="5400000" sy="-90000" algn="bl" rotWithShape="0"/>
              </a:effectLst>
            </a:endParaRPr>
          </a:p>
          <a:p>
            <a:pPr indent="0" algn="ctr" fontAlgn="auto"/>
            <a:r>
              <a:rPr lang="zh-CN" altLang="en-US" sz="24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重金属溶出超标的来源主要包括以下几个方面‌：</a:t>
            </a:r>
            <a:endParaRPr lang="zh-CN" altLang="en-US" sz="2000" b="1" dirty="0"/>
          </a:p>
          <a:p>
            <a:pPr indent="720090" fontAlgn="auto">
              <a:lnSpc>
                <a:spcPct val="150000"/>
              </a:lnSpc>
            </a:pPr>
            <a:endParaRPr lang="zh-CN" altLang="en-US" dirty="0"/>
          </a:p>
          <a:p>
            <a:pPr indent="720090" fontAlgn="auto">
              <a:lnSpc>
                <a:spcPct val="150000"/>
              </a:lnSpc>
            </a:pPr>
            <a:r>
              <a:rPr lang="zh-CN" altLang="en-US" dirty="0"/>
              <a:t>‌</a:t>
            </a:r>
            <a:r>
              <a:rPr lang="zh-CN" altLang="en-US" b="1" dirty="0"/>
              <a:t>采矿和冶炼‌：</a:t>
            </a:r>
            <a:r>
              <a:rPr lang="zh-CN" altLang="en-US" dirty="0"/>
              <a:t>采矿和冶炼过程中会产生大量的重金属污染物，这些污染物通过废水、废气和废渣排放到环境中，导致土壤和水体污染。</a:t>
            </a:r>
            <a:endParaRPr lang="zh-CN" altLang="en-US" dirty="0"/>
          </a:p>
          <a:p>
            <a:pPr indent="720090" fontAlgn="auto">
              <a:lnSpc>
                <a:spcPct val="150000"/>
              </a:lnSpc>
            </a:pPr>
            <a:r>
              <a:rPr lang="zh-CN" altLang="en-US" dirty="0"/>
              <a:t>‌</a:t>
            </a:r>
            <a:r>
              <a:rPr lang="zh-CN" altLang="en-US" b="1" dirty="0"/>
              <a:t>工业生产‌：</a:t>
            </a:r>
            <a:r>
              <a:rPr lang="zh-CN" altLang="en-US" dirty="0"/>
              <a:t>电镀、化工、线路板制造等工业过程中会产生大量的重金属废水，如果处理不当，会直接排放到环境中‌。</a:t>
            </a:r>
            <a:endParaRPr lang="zh-CN" altLang="en-US" dirty="0"/>
          </a:p>
          <a:p>
            <a:pPr indent="720090" fontAlgn="auto">
              <a:lnSpc>
                <a:spcPct val="150000"/>
              </a:lnSpc>
            </a:pPr>
            <a:r>
              <a:rPr lang="zh-CN" altLang="en-US" b="1" dirty="0"/>
              <a:t>‌农业活动‌：</a:t>
            </a:r>
            <a:r>
              <a:rPr lang="zh-CN" altLang="en-US" dirty="0"/>
              <a:t>农药和化肥的使用，特别是含有重金属的农药，会导致土壤和作物污染。此外，污水灌溉也会引入重金属。</a:t>
            </a:r>
            <a:endParaRPr lang="zh-CN" altLang="en-US" dirty="0"/>
          </a:p>
          <a:p>
            <a:pPr indent="720090" fontAlgn="auto">
              <a:lnSpc>
                <a:spcPct val="150000"/>
              </a:lnSpc>
            </a:pPr>
            <a:r>
              <a:rPr lang="zh-CN" altLang="en-US" dirty="0"/>
              <a:t>‌</a:t>
            </a:r>
            <a:r>
              <a:rPr lang="zh-CN" altLang="en-US" b="1" dirty="0"/>
              <a:t>日常生活‌：</a:t>
            </a:r>
            <a:r>
              <a:rPr lang="zh-CN" altLang="en-US" dirty="0"/>
              <a:t>使用含重金属的化妆品、电池、电子产品等也会对环境造成污染‌。</a:t>
            </a:r>
            <a:endParaRPr lang="zh-CN" altLang="en-US" dirty="0"/>
          </a:p>
        </p:txBody>
      </p:sp>
      <p:sp>
        <p:nvSpPr>
          <p:cNvPr id="4" name="思想气泡: 云 3"/>
          <p:cNvSpPr/>
          <p:nvPr/>
        </p:nvSpPr>
        <p:spPr>
          <a:xfrm>
            <a:off x="4175760" y="3688080"/>
            <a:ext cx="1920240" cy="105727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致命美丽</a:t>
            </a:r>
            <a:endParaRPr lang="zh-CN" alt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6327775" y="252730"/>
            <a:ext cx="5864225" cy="48450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45" name="文本框 44"/>
          <p:cNvSpPr txBox="1"/>
          <p:nvPr/>
        </p:nvSpPr>
        <p:spPr>
          <a:xfrm>
            <a:off x="529608" y="267581"/>
            <a:ext cx="57950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重金属溶出超标的来源和危害</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46" name="矩形 45"/>
          <p:cNvSpPr/>
          <p:nvPr/>
        </p:nvSpPr>
        <p:spPr>
          <a:xfrm>
            <a:off x="7008784" y="267214"/>
            <a:ext cx="2889250" cy="459105"/>
          </a:xfrm>
          <a:prstGeom prst="rect">
            <a:avLst/>
          </a:prstGeom>
        </p:spPr>
        <p:txBody>
          <a:bodyPr wrap="non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Source and hazard</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13030" y="864870"/>
            <a:ext cx="11138535" cy="1184267"/>
          </a:xfrm>
          <a:prstGeom prst="rect">
            <a:avLst/>
          </a:prstGeom>
          <a:noFill/>
        </p:spPr>
        <p:txBody>
          <a:bodyPr wrap="square" rtlCol="0" anchor="t">
            <a:noAutofit/>
          </a:bodyPr>
          <a:lstStyle/>
          <a:p>
            <a:pPr indent="0" algn="ctr" fontAlgn="auto"/>
            <a:endParaRPr lang="zh-CN" altLang="en-US" sz="2400" b="1" dirty="0">
              <a:solidFill>
                <a:srgbClr val="FF0000"/>
              </a:solidFill>
              <a:effectLst>
                <a:reflection blurRad="6350" stA="53000" endA="300" endPos="35500" dir="5400000" sy="-90000" algn="bl" rotWithShape="0"/>
              </a:effectLst>
            </a:endParaRPr>
          </a:p>
          <a:p>
            <a:pPr indent="0" algn="ctr" fontAlgn="auto"/>
            <a:r>
              <a:rPr lang="zh-CN" altLang="en-US" sz="24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重金属溶出超标的危害主要包括以下几个方面‌：</a:t>
            </a:r>
            <a:endParaRPr lang="zh-CN" altLang="en-US" sz="2000" b="1" dirty="0"/>
          </a:p>
          <a:p>
            <a:pPr indent="720090" fontAlgn="auto">
              <a:lnSpc>
                <a:spcPct val="150000"/>
              </a:lnSpc>
            </a:pPr>
            <a:endParaRPr lang="zh-CN" altLang="en-US" dirty="0"/>
          </a:p>
          <a:p>
            <a:pPr indent="720090" fontAlgn="auto">
              <a:lnSpc>
                <a:spcPct val="150000"/>
              </a:lnSpc>
            </a:pPr>
            <a:endParaRPr lang="zh-CN" altLang="en-US" dirty="0"/>
          </a:p>
        </p:txBody>
      </p:sp>
      <p:pic>
        <p:nvPicPr>
          <p:cNvPr id="2" name="图片 1"/>
          <p:cNvPicPr>
            <a:picLocks noChangeAspect="1"/>
          </p:cNvPicPr>
          <p:nvPr/>
        </p:nvPicPr>
        <p:blipFill>
          <a:blip r:embed="rId1"/>
          <a:stretch>
            <a:fillRect/>
          </a:stretch>
        </p:blipFill>
        <p:spPr>
          <a:xfrm>
            <a:off x="8205929" y="1751682"/>
            <a:ext cx="3875903" cy="5141595"/>
          </a:xfrm>
          <a:prstGeom prst="rect">
            <a:avLst/>
          </a:prstGeom>
        </p:spPr>
      </p:pic>
      <p:sp>
        <p:nvSpPr>
          <p:cNvPr id="6" name="文本框 5"/>
          <p:cNvSpPr txBox="1"/>
          <p:nvPr/>
        </p:nvSpPr>
        <p:spPr>
          <a:xfrm>
            <a:off x="374573" y="2049137"/>
            <a:ext cx="7480454" cy="4653774"/>
          </a:xfrm>
          <a:prstGeom prst="rect">
            <a:avLst/>
          </a:prstGeom>
          <a:noFill/>
        </p:spPr>
        <p:txBody>
          <a:bodyPr wrap="square" rtlCol="0">
            <a:spAutoFit/>
          </a:bodyPr>
          <a:lstStyle/>
          <a:p>
            <a:pPr marL="0" marR="0" lvl="0" indent="720090" algn="l" defTabSz="913765" rtl="0" eaLnBrk="1" fontAlgn="auto" latinLnBrk="0" hangingPunct="1">
              <a:lnSpc>
                <a:spcPct val="150000"/>
              </a:lnSpc>
              <a:spcBef>
                <a:spcPts val="0"/>
              </a:spcBef>
              <a:spcAft>
                <a:spcPts val="0"/>
              </a:spcAft>
              <a:buClrTx/>
              <a:buSzTx/>
              <a:buFontTx/>
              <a:buNone/>
              <a:defRPr/>
            </a:pPr>
            <a:r>
              <a:rPr lang="zh-CN" altLang="en-US" sz="2000" dirty="0"/>
              <a:t>‌</a:t>
            </a:r>
            <a:r>
              <a:rPr kumimoji="0" lang="zh-CN" altLang="en-US" sz="2000" b="1" i="0" u="none" strike="noStrike" kern="1200" cap="none" spc="0" normalizeH="0" baseline="0" noProof="0" dirty="0">
                <a:ln>
                  <a:noFill/>
                </a:ln>
                <a:solidFill>
                  <a:prstClr val="black"/>
                </a:solidFill>
                <a:effectLst/>
                <a:uLnTx/>
                <a:uFillTx/>
                <a:latin typeface="Century Gothic" panose="020B0502020202020204"/>
                <a:ea typeface="微软雅黑" panose="020B0503020204020204" pitchFamily="34" charset="-122"/>
                <a:cs typeface="+mn-cs"/>
              </a:rPr>
              <a:t>消化系统：</a:t>
            </a:r>
            <a:r>
              <a:rPr kumimoji="0" lang="zh-CN" altLang="en-US" sz="2000" b="0" i="0" u="none" strike="noStrike" kern="1200" cap="none" spc="0" normalizeH="0" baseline="0" noProof="0" dirty="0">
                <a:ln>
                  <a:noFill/>
                </a:ln>
                <a:solidFill>
                  <a:prstClr val="black"/>
                </a:solidFill>
                <a:effectLst/>
                <a:uLnTx/>
                <a:uFillTx/>
                <a:latin typeface="Century Gothic" panose="020B0502020202020204"/>
                <a:ea typeface="微软雅黑" panose="020B0503020204020204" pitchFamily="34" charset="-122"/>
                <a:cs typeface="+mn-cs"/>
              </a:rPr>
              <a:t>重金属进入人体后首先会积累在消化道，导致恶心、呕吐、腹痛、食欲不振等不适症状‌。</a:t>
            </a:r>
            <a:endParaRPr kumimoji="0" lang="en-US" altLang="zh-CN" sz="2000" b="0" i="0" u="none" strike="noStrike" kern="1200" cap="none" spc="0" normalizeH="0" baseline="0" noProof="0" dirty="0">
              <a:ln>
                <a:noFill/>
              </a:ln>
              <a:solidFill>
                <a:prstClr val="black"/>
              </a:solidFill>
              <a:effectLst/>
              <a:uLnTx/>
              <a:uFillTx/>
              <a:latin typeface="Century Gothic" panose="020B0502020202020204"/>
              <a:ea typeface="微软雅黑" panose="020B0503020204020204" pitchFamily="34" charset="-122"/>
              <a:cs typeface="+mn-cs"/>
            </a:endParaRPr>
          </a:p>
          <a:p>
            <a:pPr marL="0" marR="0" lvl="0" indent="720090" algn="l" defTabSz="913765"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entury Gothic" panose="020B0502020202020204"/>
                <a:ea typeface="微软雅黑" panose="020B0503020204020204" pitchFamily="34" charset="-122"/>
                <a:cs typeface="+mn-cs"/>
              </a:rPr>
              <a:t>‌</a:t>
            </a:r>
            <a:r>
              <a:rPr kumimoji="0" lang="zh-CN" altLang="en-US" sz="2000" b="1" i="0" u="none" strike="noStrike" kern="1200" cap="none" spc="0" normalizeH="0" baseline="0" noProof="0" dirty="0">
                <a:ln>
                  <a:noFill/>
                </a:ln>
                <a:solidFill>
                  <a:srgbClr val="FF0000"/>
                </a:solidFill>
                <a:effectLst/>
                <a:uLnTx/>
                <a:uFillTx/>
                <a:latin typeface="Century Gothic" panose="020B0502020202020204"/>
                <a:ea typeface="微软雅黑" panose="020B0503020204020204" pitchFamily="34" charset="-122"/>
                <a:cs typeface="+mn-cs"/>
              </a:rPr>
              <a:t>神经系统</a:t>
            </a:r>
            <a:r>
              <a:rPr kumimoji="0" lang="zh-CN" altLang="en-US" sz="2000" b="1" i="0" u="none" strike="noStrike" kern="1200" cap="none" spc="0" normalizeH="0" baseline="0" noProof="0" dirty="0">
                <a:ln>
                  <a:noFill/>
                </a:ln>
                <a:solidFill>
                  <a:prstClr val="black"/>
                </a:solidFill>
                <a:effectLst/>
                <a:uLnTx/>
                <a:uFillTx/>
                <a:latin typeface="Century Gothic" panose="020B0502020202020204"/>
                <a:ea typeface="微软雅黑" panose="020B0503020204020204" pitchFamily="34" charset="-122"/>
                <a:cs typeface="+mn-cs"/>
              </a:rPr>
              <a:t>‌：</a:t>
            </a:r>
            <a:r>
              <a:rPr kumimoji="0" lang="zh-CN" altLang="en-US" sz="2000" b="0" i="0" u="none" strike="noStrike" kern="1200" cap="none" spc="0" normalizeH="0" baseline="0" noProof="0" dirty="0">
                <a:ln>
                  <a:noFill/>
                </a:ln>
                <a:solidFill>
                  <a:prstClr val="black"/>
                </a:solidFill>
                <a:effectLst/>
                <a:uLnTx/>
                <a:uFillTx/>
                <a:latin typeface="Century Gothic" panose="020B0502020202020204"/>
                <a:ea typeface="微软雅黑" panose="020B0503020204020204" pitchFamily="34" charset="-122"/>
                <a:cs typeface="+mn-cs"/>
              </a:rPr>
              <a:t>铅、汞等重金属超标会对神经递质功能造成干扰，引发头晕、昏迷、抽搐等神经异常表现‌。</a:t>
            </a:r>
            <a:endParaRPr kumimoji="0" lang="zh-CN" altLang="en-US" sz="2000" b="0" i="0" u="none" strike="noStrike" kern="1200" cap="none" spc="0" normalizeH="0" baseline="0" noProof="0" dirty="0">
              <a:ln>
                <a:noFill/>
              </a:ln>
              <a:solidFill>
                <a:prstClr val="black"/>
              </a:solidFill>
              <a:effectLst/>
              <a:uLnTx/>
              <a:uFillTx/>
              <a:latin typeface="Century Gothic" panose="020B0502020202020204"/>
              <a:ea typeface="微软雅黑" panose="020B0503020204020204" pitchFamily="34" charset="-122"/>
              <a:cs typeface="+mn-cs"/>
            </a:endParaRPr>
          </a:p>
          <a:p>
            <a:pPr marL="0" marR="0" lvl="0" indent="720090" algn="l" defTabSz="913765"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entury Gothic" panose="020B0502020202020204"/>
                <a:ea typeface="微软雅黑" panose="020B0503020204020204" pitchFamily="34" charset="-122"/>
                <a:cs typeface="+mn-cs"/>
              </a:rPr>
              <a:t>‌心血管系统</a:t>
            </a:r>
            <a:r>
              <a:rPr kumimoji="0" lang="zh-CN" altLang="en-US" sz="2000" b="0" i="0" u="none" strike="noStrike" kern="1200" cap="none" spc="0" normalizeH="0" baseline="0" noProof="0" dirty="0">
                <a:ln>
                  <a:noFill/>
                </a:ln>
                <a:solidFill>
                  <a:prstClr val="black"/>
                </a:solidFill>
                <a:effectLst/>
                <a:uLnTx/>
                <a:uFillTx/>
                <a:latin typeface="Century Gothic" panose="020B0502020202020204"/>
                <a:ea typeface="微软雅黑" panose="020B0503020204020204" pitchFamily="34" charset="-122"/>
                <a:cs typeface="+mn-cs"/>
              </a:rPr>
              <a:t>：长期接触重金属可能导致高血压、心脑血管疾病等。</a:t>
            </a:r>
            <a:endParaRPr kumimoji="0" lang="zh-CN" altLang="en-US" sz="2000" b="0" i="0" u="none" strike="noStrike" kern="1200" cap="none" spc="0" normalizeH="0" baseline="0" noProof="0" dirty="0">
              <a:ln>
                <a:noFill/>
              </a:ln>
              <a:solidFill>
                <a:prstClr val="black"/>
              </a:solidFill>
              <a:effectLst/>
              <a:uLnTx/>
              <a:uFillTx/>
              <a:latin typeface="Century Gothic" panose="020B0502020202020204"/>
              <a:ea typeface="微软雅黑" panose="020B0503020204020204" pitchFamily="34" charset="-122"/>
              <a:cs typeface="+mn-cs"/>
            </a:endParaRPr>
          </a:p>
          <a:p>
            <a:pPr marL="0" marR="0" lvl="0" indent="720090" algn="l" defTabSz="913765"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Century Gothic" panose="020B0502020202020204"/>
                <a:ea typeface="微软雅黑" panose="020B0503020204020204" pitchFamily="34" charset="-122"/>
                <a:cs typeface="+mn-cs"/>
              </a:rPr>
              <a:t>‌</a:t>
            </a:r>
            <a:r>
              <a:rPr kumimoji="0" lang="zh-CN" altLang="en-US" sz="2000" b="1" i="0" u="none" strike="noStrike" kern="1200" cap="none" spc="0" normalizeH="0" baseline="0" noProof="0" dirty="0">
                <a:ln>
                  <a:noFill/>
                </a:ln>
                <a:solidFill>
                  <a:srgbClr val="FF0000"/>
                </a:solidFill>
                <a:effectLst/>
                <a:uLnTx/>
                <a:uFillTx/>
                <a:latin typeface="Century Gothic" panose="020B0502020202020204"/>
                <a:ea typeface="微软雅黑" panose="020B0503020204020204" pitchFamily="34" charset="-122"/>
                <a:cs typeface="+mn-cs"/>
              </a:rPr>
              <a:t>骨骼和肾脏‌</a:t>
            </a:r>
            <a:r>
              <a:rPr kumimoji="0" lang="zh-CN" altLang="en-US" sz="2000" b="1" i="0" u="none" strike="noStrike" kern="1200" cap="none" spc="0" normalizeH="0" baseline="0" noProof="0" dirty="0">
                <a:ln>
                  <a:noFill/>
                </a:ln>
                <a:solidFill>
                  <a:prstClr val="black"/>
                </a:solidFill>
                <a:effectLst/>
                <a:uLnTx/>
                <a:uFillTx/>
                <a:latin typeface="Century Gothic" panose="020B0502020202020204"/>
                <a:ea typeface="微软雅黑" panose="020B0503020204020204" pitchFamily="34" charset="-122"/>
                <a:cs typeface="+mn-cs"/>
              </a:rPr>
              <a:t>：</a:t>
            </a:r>
            <a:r>
              <a:rPr kumimoji="0" lang="zh-CN" altLang="en-US" sz="2000" b="0" i="0" u="none" strike="noStrike" kern="1200" cap="none" spc="0" normalizeH="0" baseline="0" noProof="0" dirty="0">
                <a:ln>
                  <a:noFill/>
                </a:ln>
                <a:solidFill>
                  <a:prstClr val="black"/>
                </a:solidFill>
                <a:effectLst/>
                <a:uLnTx/>
                <a:uFillTx/>
                <a:latin typeface="Century Gothic" panose="020B0502020202020204"/>
                <a:ea typeface="微软雅黑" panose="020B0503020204020204" pitchFamily="34" charset="-122"/>
                <a:cs typeface="+mn-cs"/>
              </a:rPr>
              <a:t>镉会导致骨质疏松和肾衰竭，汞会对肾脏和神经系统造成严重损害。</a:t>
            </a:r>
            <a:endParaRPr kumimoji="0" lang="zh-CN" altLang="en-US" sz="2000" b="0" i="0" u="none" strike="noStrike" kern="1200" cap="none" spc="0" normalizeH="0" baseline="0" noProof="0" dirty="0">
              <a:ln>
                <a:noFill/>
              </a:ln>
              <a:solidFill>
                <a:prstClr val="black"/>
              </a:solidFill>
              <a:effectLst/>
              <a:uLnTx/>
              <a:uFillTx/>
              <a:latin typeface="Century Gothic" panose="020B0502020202020204"/>
              <a:ea typeface="微软雅黑" panose="020B0503020204020204" pitchFamily="34" charset="-122"/>
              <a:cs typeface="+mn-cs"/>
            </a:endParaRPr>
          </a:p>
          <a:p>
            <a:pPr marL="0" marR="0" lvl="0" indent="720090" algn="l" defTabSz="913765"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Century Gothic" panose="020B0502020202020204"/>
                <a:ea typeface="微软雅黑" panose="020B0503020204020204" pitchFamily="34" charset="-122"/>
                <a:cs typeface="+mn-cs"/>
              </a:rPr>
              <a:t>‌</a:t>
            </a:r>
            <a:r>
              <a:rPr kumimoji="0" lang="zh-CN" altLang="en-US" sz="2000" b="1" i="0" u="none" strike="noStrike" kern="1200" cap="none" spc="0" normalizeH="0" baseline="0" noProof="0" dirty="0">
                <a:ln>
                  <a:noFill/>
                </a:ln>
                <a:solidFill>
                  <a:prstClr val="black"/>
                </a:solidFill>
                <a:effectLst/>
                <a:uLnTx/>
                <a:uFillTx/>
                <a:latin typeface="Century Gothic" panose="020B0502020202020204"/>
                <a:ea typeface="微软雅黑" panose="020B0503020204020204" pitchFamily="34" charset="-122"/>
                <a:cs typeface="+mn-cs"/>
              </a:rPr>
              <a:t>生殖系统</a:t>
            </a:r>
            <a:r>
              <a:rPr kumimoji="0" lang="zh-CN" altLang="en-US" sz="2000" b="0" i="0" u="none" strike="noStrike" kern="1200" cap="none" spc="0" normalizeH="0" baseline="0" noProof="0" dirty="0">
                <a:ln>
                  <a:noFill/>
                </a:ln>
                <a:solidFill>
                  <a:prstClr val="black"/>
                </a:solidFill>
                <a:effectLst/>
                <a:uLnTx/>
                <a:uFillTx/>
                <a:latin typeface="Century Gothic" panose="020B0502020202020204"/>
                <a:ea typeface="微软雅黑" panose="020B0503020204020204" pitchFamily="34" charset="-122"/>
                <a:cs typeface="+mn-cs"/>
              </a:rPr>
              <a:t>：重金属污染还可能导致不孕症和其他生殖系统问题‌。</a:t>
            </a:r>
            <a:endParaRPr kumimoji="0" lang="zh-CN" altLang="en-US" sz="2000" b="0" i="0" u="none" strike="noStrike" kern="1200" cap="none" spc="0" normalizeH="0" baseline="0" noProof="0" dirty="0">
              <a:ln>
                <a:noFill/>
              </a:ln>
              <a:solidFill>
                <a:prstClr val="black"/>
              </a:solidFill>
              <a:effectLst/>
              <a:uLnTx/>
              <a:uFillTx/>
              <a:latin typeface="Century Gothic" panose="020B0502020202020204"/>
              <a:ea typeface="微软雅黑" panose="020B0503020204020204" pitchFamily="34" charset="-122"/>
              <a:cs typeface="+mn-cs"/>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6375400" y="267335"/>
            <a:ext cx="6680835" cy="48450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b="1" spc="600" dirty="0">
                <a:solidFill>
                  <a:schemeClr val="tx1">
                    <a:alpha val="78000"/>
                  </a:schemeClr>
                </a:solidFill>
                <a:latin typeface="Calibri" panose="020F0502020204030204" pitchFamily="34" charset="0"/>
                <a:cs typeface="Segoe UI Semilight" panose="020B0402040204020203" pitchFamily="34" charset="0"/>
                <a:sym typeface="+mn-ea"/>
              </a:rPr>
              <a:t>             </a:t>
            </a:r>
            <a:endParaRPr lang="zh-CN" altLang="en-US" sz="2400" b="1" spc="600" dirty="0">
              <a:solidFill>
                <a:schemeClr val="tx1">
                  <a:alpha val="78000"/>
                </a:schemeClr>
              </a:solidFill>
              <a:latin typeface="Calibri" panose="020F0502020204030204" pitchFamily="34" charset="0"/>
              <a:cs typeface="Segoe UI Semilight" panose="020B0402040204020203" pitchFamily="34" charset="0"/>
              <a:sym typeface="+mn-ea"/>
            </a:endParaRPr>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45" name="文本框 44"/>
          <p:cNvSpPr txBox="1"/>
          <p:nvPr/>
        </p:nvSpPr>
        <p:spPr>
          <a:xfrm>
            <a:off x="529608" y="267581"/>
            <a:ext cx="57950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重金属溶出超标预防控制措施</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46" name="矩形 45"/>
          <p:cNvSpPr/>
          <p:nvPr/>
        </p:nvSpPr>
        <p:spPr>
          <a:xfrm>
            <a:off x="6637020" y="278130"/>
            <a:ext cx="4638040" cy="459105"/>
          </a:xfrm>
          <a:prstGeom prst="rect">
            <a:avLst/>
          </a:prstGeom>
        </p:spPr>
        <p:txBody>
          <a:bodyPr wrap="squar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Preventive control measures</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68350" y="1148080"/>
            <a:ext cx="10506710" cy="4518660"/>
          </a:xfrm>
          <a:prstGeom prst="rect">
            <a:avLst/>
          </a:prstGeom>
        </p:spPr>
        <p:txBody>
          <a:bodyPr wrap="square">
            <a:noAutofit/>
          </a:bodyPr>
          <a:lstStyle/>
          <a:p>
            <a:pPr marL="0" indent="0" algn="just"/>
            <a:r>
              <a:rPr lang="en-US" altLang="zh-CN" sz="1600" b="0" i="0">
                <a:solidFill>
                  <a:srgbClr val="333333"/>
                </a:solidFill>
                <a:latin typeface="宋体" panose="02010600030101010101" pitchFamily="2" charset="-122"/>
                <a:ea typeface="宋体" panose="02010600030101010101" pitchFamily="2" charset="-122"/>
              </a:rPr>
              <a:t> </a:t>
            </a:r>
            <a:r>
              <a:rPr lang="en-US" altLang="zh-CN" sz="1600" b="0" i="0">
                <a:solidFill>
                  <a:srgbClr val="FFFFFF"/>
                </a:solidFill>
                <a:latin typeface="宋体" panose="02010600030101010101" pitchFamily="2" charset="-122"/>
                <a:ea typeface="宋体" panose="02010600030101010101" pitchFamily="2" charset="-122"/>
              </a:rPr>
              <a:t>0</a:t>
            </a:r>
            <a:r>
              <a:rPr lang="en-US" altLang="zh-CN" sz="1600" b="0" i="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529608" y="965201"/>
            <a:ext cx="9437352" cy="1971039"/>
          </a:xfrm>
          <a:prstGeom prst="rect">
            <a:avLst/>
          </a:prstGeom>
        </p:spPr>
        <p:txBody>
          <a:bodyPr>
            <a:noAutofit/>
          </a:bodyPr>
          <a:lstStyle/>
          <a:p>
            <a:pPr indent="0" algn="l" fontAlgn="auto">
              <a:lnSpc>
                <a:spcPct val="150000"/>
              </a:lnSpc>
              <a:spcBef>
                <a:spcPct val="0"/>
              </a:spcBef>
              <a:spcAft>
                <a:spcPct val="0"/>
              </a:spcAft>
              <a:buNone/>
            </a:pPr>
            <a:r>
              <a:rPr lang="zh-CN" altLang="en-US" sz="2400" b="1" i="0" dirty="0">
                <a:solidFill>
                  <a:srgbClr val="1F2328"/>
                </a:solidFill>
                <a:latin typeface="微软雅黑" panose="020B0503020204020204" pitchFamily="34" charset="-122"/>
                <a:ea typeface="微软雅黑" panose="020B0503020204020204" pitchFamily="34" charset="-122"/>
              </a:rPr>
              <a:t>①不锈钢</a:t>
            </a:r>
            <a:endParaRPr lang="zh-CN" altLang="en-US" sz="2400" b="1" i="0" dirty="0">
              <a:solidFill>
                <a:srgbClr val="1F2328"/>
              </a:solidFill>
              <a:latin typeface="微软雅黑" panose="020B0503020204020204" pitchFamily="34" charset="-122"/>
              <a:ea typeface="微软雅黑" panose="020B0503020204020204" pitchFamily="34" charset="-122"/>
            </a:endParaRPr>
          </a:p>
          <a:p>
            <a:pPr indent="0" algn="l" fontAlgn="auto">
              <a:lnSpc>
                <a:spcPct val="150000"/>
              </a:lnSpc>
              <a:spcBef>
                <a:spcPct val="0"/>
              </a:spcBef>
              <a:spcAft>
                <a:spcPct val="0"/>
              </a:spcAft>
              <a:buNone/>
            </a:pPr>
            <a:r>
              <a:rPr lang="zh-CN" altLang="en-US" sz="2000" b="0" i="0" dirty="0">
                <a:solidFill>
                  <a:srgbClr val="1F2328"/>
                </a:solidFill>
                <a:latin typeface="微软雅黑" panose="020B0503020204020204" pitchFamily="34" charset="-122"/>
                <a:ea typeface="微软雅黑" panose="020B0503020204020204" pitchFamily="34" charset="-122"/>
              </a:rPr>
              <a:t>需从源头控制材质质量，选用符合国家标准的不锈钢材料，并严格控制重金属含量。</a:t>
            </a:r>
            <a:endParaRPr lang="zh-CN" altLang="en-US" sz="2000" b="0" i="0" dirty="0">
              <a:solidFill>
                <a:srgbClr val="1F2328"/>
              </a:solidFill>
              <a:latin typeface="微软雅黑" panose="020B0503020204020204" pitchFamily="34" charset="-122"/>
              <a:ea typeface="微软雅黑" panose="020B0503020204020204" pitchFamily="34" charset="-122"/>
            </a:endParaRPr>
          </a:p>
          <a:p>
            <a:pPr indent="0" algn="l" fontAlgn="auto">
              <a:lnSpc>
                <a:spcPct val="150000"/>
              </a:lnSpc>
              <a:spcBef>
                <a:spcPct val="0"/>
              </a:spcBef>
              <a:spcAft>
                <a:spcPct val="0"/>
              </a:spcAft>
              <a:buNone/>
            </a:pPr>
            <a:r>
              <a:rPr lang="zh-CN" altLang="en-US" sz="2000" b="0" i="0" dirty="0">
                <a:solidFill>
                  <a:srgbClr val="1F2328"/>
                </a:solidFill>
                <a:latin typeface="微软雅黑" panose="020B0503020204020204" pitchFamily="34" charset="-122"/>
                <a:ea typeface="微软雅黑" panose="020B0503020204020204" pitchFamily="34" charset="-122"/>
              </a:rPr>
              <a:t>使用时应注意避免酸性食物长时间接触</a:t>
            </a:r>
            <a:endParaRPr lang="zh-CN" altLang="en-US" sz="2000" b="0" i="0" dirty="0">
              <a:solidFill>
                <a:srgbClr val="1F2328"/>
              </a:solidFill>
              <a:latin typeface="微软雅黑" panose="020B0503020204020204" pitchFamily="34" charset="-122"/>
              <a:ea typeface="微软雅黑" panose="020B0503020204020204" pitchFamily="34" charset="-122"/>
            </a:endParaRPr>
          </a:p>
          <a:p>
            <a:pPr indent="0" algn="l" fontAlgn="auto">
              <a:lnSpc>
                <a:spcPct val="150000"/>
              </a:lnSpc>
              <a:spcBef>
                <a:spcPct val="0"/>
              </a:spcBef>
              <a:spcAft>
                <a:spcPct val="0"/>
              </a:spcAft>
              <a:buNone/>
            </a:pPr>
            <a:r>
              <a:rPr lang="zh-CN" altLang="en-US" sz="2000" b="0" i="0" dirty="0">
                <a:solidFill>
                  <a:srgbClr val="1F2328"/>
                </a:solidFill>
                <a:latin typeface="微软雅黑" panose="020B0503020204020204" pitchFamily="34" charset="-122"/>
                <a:ea typeface="微软雅黑" panose="020B0503020204020204" pitchFamily="34" charset="-122"/>
              </a:rPr>
              <a:t>加强市场监管和消费者教育。</a:t>
            </a:r>
            <a:endParaRPr lang="zh-CN" altLang="en-US" sz="2000" b="0" i="0" dirty="0">
              <a:solidFill>
                <a:srgbClr val="1F2328"/>
              </a:solidFill>
              <a:latin typeface="微软雅黑" panose="020B0503020204020204" pitchFamily="34" charset="-122"/>
              <a:ea typeface="微软雅黑" panose="020B0503020204020204" pitchFamily="34" charset="-122"/>
            </a:endParaRPr>
          </a:p>
        </p:txBody>
      </p:sp>
      <p:pic>
        <p:nvPicPr>
          <p:cNvPr id="6" name="图片 5" descr="图形用户界面, 文本, 应用程序&#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02613" y="965201"/>
            <a:ext cx="5772447" cy="2305168"/>
          </a:xfrm>
          <a:prstGeom prst="rect">
            <a:avLst/>
          </a:prstGeom>
        </p:spPr>
      </p:pic>
      <p:sp>
        <p:nvSpPr>
          <p:cNvPr id="7" name="文本框 6"/>
          <p:cNvSpPr txBox="1"/>
          <p:nvPr/>
        </p:nvSpPr>
        <p:spPr>
          <a:xfrm>
            <a:off x="478623" y="3270369"/>
            <a:ext cx="9071777" cy="2294346"/>
          </a:xfrm>
          <a:prstGeom prst="rect">
            <a:avLst/>
          </a:prstGeom>
          <a:noFill/>
        </p:spPr>
        <p:txBody>
          <a:bodyPr wrap="square" rtlCol="0">
            <a:spAutoFit/>
          </a:bodyPr>
          <a:lstStyle/>
          <a:p>
            <a:pPr marL="0" marR="0" lvl="0" indent="0" algn="l" defTabSz="913765" rtl="0" eaLnBrk="1" fontAlgn="auto"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1F2328"/>
                </a:solidFill>
                <a:effectLst/>
                <a:uLnTx/>
                <a:uFillTx/>
                <a:latin typeface="微软雅黑" panose="020B0503020204020204" pitchFamily="34" charset="-122"/>
                <a:ea typeface="微软雅黑" panose="020B0503020204020204" pitchFamily="34" charset="-122"/>
                <a:cs typeface="+mn-cs"/>
              </a:rPr>
              <a:t>①陶瓷</a:t>
            </a:r>
            <a:endParaRPr lang="zh-CN" altLang="en-US" sz="2400" b="0" i="0" dirty="0">
              <a:solidFill>
                <a:srgbClr val="1F2328"/>
              </a:solidFill>
              <a:latin typeface="微软雅黑" panose="020B0503020204020204" pitchFamily="34" charset="-122"/>
              <a:ea typeface="微软雅黑" panose="020B0503020204020204" pitchFamily="34" charset="-122"/>
            </a:endParaRPr>
          </a:p>
          <a:p>
            <a:pPr indent="0" algn="l" fontAlgn="auto">
              <a:lnSpc>
                <a:spcPct val="150000"/>
              </a:lnSpc>
              <a:spcBef>
                <a:spcPts val="200"/>
              </a:spcBef>
              <a:spcAft>
                <a:spcPct val="0"/>
              </a:spcAft>
              <a:buNone/>
            </a:pPr>
            <a:r>
              <a:rPr lang="zh-CN" altLang="en-US" sz="2400" b="0" i="0" dirty="0">
                <a:solidFill>
                  <a:srgbClr val="1F2328"/>
                </a:solidFill>
                <a:latin typeface="微软雅黑" panose="020B0503020204020204" pitchFamily="34" charset="-122"/>
                <a:ea typeface="微软雅黑" panose="020B0503020204020204" pitchFamily="34" charset="-122"/>
              </a:rPr>
              <a:t>重点在于控制釉料和花纸中重金属的引入，改进生产工艺以提高陶瓷耐酸腐蚀性能。</a:t>
            </a:r>
            <a:endParaRPr lang="zh-CN" altLang="en-US" sz="2400" b="0" i="0" dirty="0">
              <a:solidFill>
                <a:srgbClr val="1F2328"/>
              </a:solidFill>
              <a:latin typeface="微软雅黑" panose="020B0503020204020204" pitchFamily="34" charset="-122"/>
              <a:ea typeface="微软雅黑" panose="020B0503020204020204" pitchFamily="34" charset="-122"/>
            </a:endParaRPr>
          </a:p>
          <a:p>
            <a:pPr indent="0" algn="l" fontAlgn="auto">
              <a:lnSpc>
                <a:spcPct val="150000"/>
              </a:lnSpc>
              <a:spcBef>
                <a:spcPts val="200"/>
              </a:spcBef>
              <a:spcAft>
                <a:spcPct val="0"/>
              </a:spcAft>
              <a:buNone/>
            </a:pPr>
            <a:r>
              <a:rPr lang="zh-CN" altLang="en-US" sz="2400" b="0" i="0" dirty="0">
                <a:solidFill>
                  <a:srgbClr val="1F2328"/>
                </a:solidFill>
                <a:latin typeface="微软雅黑" panose="020B0503020204020204" pitchFamily="34" charset="-122"/>
                <a:ea typeface="微软雅黑" panose="020B0503020204020204" pitchFamily="34" charset="-122"/>
              </a:rPr>
              <a:t>建议使用无铅釉料，并通过二次烧制等方式减少重金属溶出。</a:t>
            </a:r>
            <a:endParaRPr kumimoji="0" lang="zh-CN" altLang="en-US" sz="2400" b="1" i="0" u="none" strike="noStrike" kern="1200" cap="none" spc="0" normalizeH="0" baseline="0" noProof="0" dirty="0">
              <a:ln>
                <a:noFill/>
              </a:ln>
              <a:solidFill>
                <a:srgbClr val="1F2328"/>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p:nvPr>
            <p:ph type="title"/>
          </p:nvPr>
        </p:nvSpPr>
        <p:spPr/>
        <p:txBody>
          <a:bodyPr/>
          <a:lstStyle/>
          <a:p>
            <a:endParaRPr lang="zh-CN" altLang="en-US" dirty="0"/>
          </a:p>
        </p:txBody>
      </p:sp>
      <p:pic>
        <p:nvPicPr>
          <p:cNvPr id="5" name="内容占位符 4" descr="文本"/>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98698" y="159509"/>
            <a:ext cx="8142514" cy="2371478"/>
          </a:xfrm>
        </p:spPr>
      </p:pic>
      <p:pic>
        <p:nvPicPr>
          <p:cNvPr id="9" name="图片 8" descr="文本&#10;&#10;中度可信度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082107"/>
            <a:ext cx="10091451" cy="248981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21102" y="1683629"/>
            <a:ext cx="12213103" cy="1252063"/>
            <a:chOff x="-21102" y="2872348"/>
            <a:chExt cx="12213102" cy="1252063"/>
          </a:xfrm>
        </p:grpSpPr>
        <p:sp>
          <p:nvSpPr>
            <p:cNvPr id="51" name="矩形 50"/>
            <p:cNvSpPr/>
            <p:nvPr/>
          </p:nvSpPr>
          <p:spPr>
            <a:xfrm flipH="1">
              <a:off x="0" y="2872348"/>
              <a:ext cx="12192000" cy="1252063"/>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87C3"/>
                </a:solidFill>
              </a:endParaRPr>
            </a:p>
          </p:txBody>
        </p:sp>
        <p:sp>
          <p:nvSpPr>
            <p:cNvPr id="42" name="文本框 41"/>
            <p:cNvSpPr txBox="1"/>
            <p:nvPr/>
          </p:nvSpPr>
          <p:spPr>
            <a:xfrm>
              <a:off x="6440658" y="3130158"/>
              <a:ext cx="5247005" cy="749300"/>
            </a:xfrm>
            <a:prstGeom prst="rect">
              <a:avLst/>
            </a:prstGeom>
            <a:noFill/>
          </p:spPr>
          <p:txBody>
            <a:bodyPr wrap="none" lIns="91438" tIns="45719" rIns="91438" bIns="45719" rtlCol="0">
              <a:noAutofit/>
            </a:bodyPr>
            <a:lstStyle/>
            <a:p>
              <a:r>
                <a:rPr lang="zh-CN" altLang="en-US" sz="4400" spc="600" dirty="0">
                  <a:solidFill>
                    <a:schemeClr val="bg1"/>
                  </a:solidFill>
                  <a:latin typeface="微软雅黑" panose="020B0503020204020204" pitchFamily="34" charset="-122"/>
                  <a:ea typeface="微软雅黑" panose="020B0503020204020204" pitchFamily="34" charset="-122"/>
                </a:rPr>
                <a:t>其他食品接触材料</a:t>
              </a:r>
              <a:endParaRPr lang="zh-CN" altLang="en-US" sz="4400" spc="600" dirty="0">
                <a:solidFill>
                  <a:schemeClr val="bg1"/>
                </a:solidFill>
                <a:latin typeface="微软雅黑" panose="020B0503020204020204" pitchFamily="34" charset="-122"/>
                <a:ea typeface="微软雅黑" panose="020B0503020204020204" pitchFamily="34" charset="-122"/>
              </a:endParaRPr>
            </a:p>
          </p:txBody>
        </p:sp>
        <p:grpSp>
          <p:nvGrpSpPr>
            <p:cNvPr id="3" name="组 2"/>
            <p:cNvGrpSpPr/>
            <p:nvPr/>
          </p:nvGrpSpPr>
          <p:grpSpPr>
            <a:xfrm>
              <a:off x="-21102" y="3129934"/>
              <a:ext cx="242777" cy="748414"/>
              <a:chOff x="-21102" y="3129934"/>
              <a:chExt cx="242777" cy="748414"/>
            </a:xfrm>
          </p:grpSpPr>
          <p:sp>
            <p:nvSpPr>
              <p:cNvPr id="46" name="圆角矩形 45"/>
              <p:cNvSpPr/>
              <p:nvPr/>
            </p:nvSpPr>
            <p:spPr>
              <a:xfrm rot="16200000" flipV="1">
                <a:off x="-13338" y="3643334"/>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16200000" flipV="1">
                <a:off x="-13338" y="3122170"/>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矩形 52"/>
            <p:cNvSpPr/>
            <p:nvPr/>
          </p:nvSpPr>
          <p:spPr>
            <a:xfrm>
              <a:off x="1327003" y="3357488"/>
              <a:ext cx="4946650" cy="638810"/>
            </a:xfrm>
            <a:prstGeom prst="rect">
              <a:avLst/>
            </a:prstGeom>
          </p:spPr>
          <p:txBody>
            <a:bodyPr wrap="none" lIns="91438" tIns="45719" rIns="91438" bIns="45719">
              <a:noAutofit/>
            </a:bodyPr>
            <a:lstStyle/>
            <a:p>
              <a:pPr algn="ctr"/>
              <a:r>
                <a:rPr lang="en-US" altLang="zh-CN" sz="2400" b="1" dirty="0">
                  <a:solidFill>
                    <a:srgbClr val="6687C3"/>
                  </a:solidFill>
                  <a:latin typeface="微软雅黑" panose="020B0503020204020204" pitchFamily="34" charset="-122"/>
                  <a:ea typeface="微软雅黑" panose="020B0503020204020204" pitchFamily="34" charset="-122"/>
                </a:rPr>
                <a:t>Other food contact materials</a:t>
              </a:r>
              <a:endParaRPr lang="en-US" altLang="zh-CN" sz="2400" b="1" dirty="0">
                <a:solidFill>
                  <a:srgbClr val="6687C3"/>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609600" y="2168525"/>
            <a:ext cx="717550" cy="523875"/>
          </a:xfrm>
          <a:prstGeom prst="rect">
            <a:avLst/>
          </a:prstGeom>
        </p:spPr>
        <p:txBody>
          <a:bodyPr wrap="none" lIns="91438" tIns="45719" rIns="91438" bIns="45719">
            <a:noAutofit/>
          </a:bodyPr>
          <a:lstStyle/>
          <a:p>
            <a:pPr algn="ctr"/>
            <a:r>
              <a:rPr lang="zh-CN" altLang="en-US" sz="2400" b="1" dirty="0">
                <a:solidFill>
                  <a:srgbClr val="6687C3"/>
                </a:solidFill>
                <a:latin typeface="微软雅黑" panose="020B0503020204020204" pitchFamily="34" charset="-122"/>
                <a:ea typeface="微软雅黑" panose="020B0503020204020204" pitchFamily="34" charset="-122"/>
              </a:rPr>
              <a:t>（二</a:t>
            </a:r>
            <a:r>
              <a:rPr lang="en-US" altLang="zh-CN" sz="2400" b="1" dirty="0">
                <a:solidFill>
                  <a:srgbClr val="6687C3"/>
                </a:solidFill>
                <a:latin typeface="微软雅黑" panose="020B0503020204020204" pitchFamily="34" charset="-122"/>
                <a:ea typeface="微软雅黑" panose="020B0503020204020204" pitchFamily="34" charset="-122"/>
              </a:rPr>
              <a:t>)</a:t>
            </a:r>
            <a:endParaRPr lang="en-US" altLang="zh-CN" sz="2400" b="1" dirty="0">
              <a:solidFill>
                <a:srgbClr val="6687C3"/>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2081530" y="3668395"/>
            <a:ext cx="7913370" cy="1704340"/>
          </a:xfrm>
          <a:prstGeom prst="rect">
            <a:avLst/>
          </a:prstGeom>
          <a:noFill/>
        </p:spPr>
        <p:txBody>
          <a:bodyPr wrap="square" lIns="91436" tIns="45718" rIns="91436" bIns="45718" rtlCol="0">
            <a:noAutofit/>
          </a:bodyPr>
          <a:lstStyle/>
          <a:p>
            <a:pPr algn="ctr"/>
            <a:r>
              <a:rPr lang="en-US" altLang="zh-CN" sz="2400" b="1" spc="600" dirty="0">
                <a:solidFill>
                  <a:schemeClr val="bg1">
                    <a:lumMod val="50000"/>
                    <a:alpha val="78000"/>
                  </a:schemeClr>
                </a:solidFill>
                <a:latin typeface="Calibri" panose="020F0502020204030204" pitchFamily="34" charset="0"/>
                <a:cs typeface="Segoe UI Semilight" panose="020B0402040204020203" pitchFamily="34" charset="0"/>
              </a:rPr>
              <a:t>1</a:t>
            </a:r>
            <a:r>
              <a:rPr lang="zh-CN" altLang="en-US" sz="2400" b="1" spc="600" dirty="0">
                <a:solidFill>
                  <a:schemeClr val="bg1">
                    <a:lumMod val="50000"/>
                    <a:alpha val="78000"/>
                  </a:schemeClr>
                </a:solidFill>
                <a:latin typeface="Calibri" panose="020F0502020204030204" pitchFamily="34" charset="0"/>
                <a:cs typeface="Segoe UI Semilight" panose="020B0402040204020203" pitchFamily="34" charset="0"/>
              </a:rPr>
              <a:t>餐具中重金属溶出引发的食品安全案例</a:t>
            </a:r>
            <a:endParaRPr lang="zh-CN" altLang="en-US" sz="2400" b="1" spc="600" dirty="0">
              <a:solidFill>
                <a:schemeClr val="bg1">
                  <a:lumMod val="50000"/>
                  <a:alpha val="78000"/>
                </a:schemeClr>
              </a:solidFill>
              <a:latin typeface="Calibri" panose="020F0502020204030204" pitchFamily="34" charset="0"/>
              <a:cs typeface="Segoe UI Semilight" panose="020B0402040204020203" pitchFamily="34" charset="0"/>
            </a:endParaRPr>
          </a:p>
          <a:p>
            <a:pPr algn="ctr"/>
            <a:endParaRPr lang="zh-CN" altLang="en-US" sz="2400" b="1" spc="600" dirty="0">
              <a:solidFill>
                <a:schemeClr val="bg1">
                  <a:lumMod val="50000"/>
                  <a:alpha val="78000"/>
                </a:schemeClr>
              </a:solidFill>
              <a:latin typeface="Calibri" panose="020F0502020204030204" pitchFamily="34" charset="0"/>
              <a:cs typeface="Segoe UI Semilight" panose="020B0402040204020203" pitchFamily="34" charset="0"/>
            </a:endParaRPr>
          </a:p>
          <a:p>
            <a:pPr algn="ctr"/>
            <a:r>
              <a:rPr lang="en-US" altLang="zh-CN" sz="3200" b="1" spc="600" dirty="0">
                <a:solidFill>
                  <a:schemeClr val="accent5">
                    <a:lumMod val="75000"/>
                    <a:alpha val="78000"/>
                  </a:schemeClr>
                </a:solidFill>
                <a:latin typeface="Calibri" panose="020F0502020204030204" pitchFamily="34" charset="0"/>
                <a:cs typeface="Segoe UI Semilight" panose="020B0402040204020203" pitchFamily="34" charset="0"/>
              </a:rPr>
              <a:t> 2</a:t>
            </a:r>
            <a:r>
              <a:rPr lang="zh-CN" altLang="en-US" sz="3200" b="1" spc="600" dirty="0">
                <a:solidFill>
                  <a:schemeClr val="accent5">
                    <a:lumMod val="75000"/>
                    <a:alpha val="78000"/>
                  </a:schemeClr>
                </a:solidFill>
                <a:latin typeface="Calibri" panose="020F0502020204030204" pitchFamily="34" charset="0"/>
                <a:cs typeface="Segoe UI Semilight" panose="020B0402040204020203" pitchFamily="34" charset="0"/>
              </a:rPr>
              <a:t>包装印刷油墨引发的食品安全案例</a:t>
            </a:r>
            <a:endParaRPr lang="zh-CN" altLang="en-US" sz="3200" b="1" spc="600" dirty="0">
              <a:solidFill>
                <a:schemeClr val="accent5">
                  <a:lumMod val="75000"/>
                  <a:alpha val="78000"/>
                </a:schemeClr>
              </a:solidFill>
              <a:latin typeface="Calibri" panose="020F0502020204030204" pitchFamily="34" charset="0"/>
              <a:cs typeface="Segoe UI Semilight" panose="020B04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0" y="2021840"/>
            <a:ext cx="12197715" cy="4101465"/>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45" name="文本框 44"/>
          <p:cNvSpPr txBox="1"/>
          <p:nvPr/>
        </p:nvSpPr>
        <p:spPr>
          <a:xfrm>
            <a:off x="529608" y="267581"/>
            <a:ext cx="19088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案例分析</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46" name="矩形 45"/>
          <p:cNvSpPr/>
          <p:nvPr/>
        </p:nvSpPr>
        <p:spPr>
          <a:xfrm>
            <a:off x="2648239" y="248799"/>
            <a:ext cx="2037080" cy="459105"/>
          </a:xfrm>
          <a:prstGeom prst="rect">
            <a:avLst/>
          </a:prstGeom>
        </p:spPr>
        <p:txBody>
          <a:bodyPr wrap="non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case analysis</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685030" y="292735"/>
            <a:ext cx="7506335" cy="460375"/>
          </a:xfrm>
          <a:prstGeom prst="rect">
            <a:avLst/>
          </a:prstGeom>
          <a:noFill/>
        </p:spPr>
        <p:txBody>
          <a:bodyPr wrap="square" rtlCol="0" anchor="t">
            <a:spAutoFit/>
          </a:bodyPr>
          <a:lstStyle/>
          <a:p>
            <a:r>
              <a:rPr lang="en-US" altLang="zh-CN" sz="2400" b="1" spc="600" dirty="0">
                <a:solidFill>
                  <a:schemeClr val="tx1">
                    <a:alpha val="78000"/>
                  </a:schemeClr>
                </a:solidFill>
                <a:latin typeface="Calibri" panose="020F0502020204030204" pitchFamily="34" charset="0"/>
                <a:cs typeface="Segoe UI Semilight" panose="020B0402040204020203" pitchFamily="34" charset="0"/>
                <a:sym typeface="+mn-ea"/>
              </a:rPr>
              <a:t> </a:t>
            </a:r>
            <a:r>
              <a:rPr lang="zh-CN" altLang="en-US" sz="2400" b="1" spc="600" dirty="0">
                <a:solidFill>
                  <a:schemeClr val="tx1">
                    <a:alpha val="78000"/>
                  </a:schemeClr>
                </a:solidFill>
                <a:latin typeface="Calibri" panose="020F0502020204030204" pitchFamily="34" charset="0"/>
                <a:cs typeface="Segoe UI Semilight" panose="020B0402040204020203" pitchFamily="34" charset="0"/>
                <a:sym typeface="+mn-ea"/>
              </a:rPr>
              <a:t>包装印刷油墨引发的食品安全案例</a:t>
            </a:r>
            <a:endParaRPr lang="zh-CN" altLang="en-US" sz="2400" b="1" spc="600" dirty="0">
              <a:solidFill>
                <a:schemeClr val="tx1">
                  <a:alpha val="78000"/>
                </a:schemeClr>
              </a:solidFill>
              <a:latin typeface="Calibri" panose="020F0502020204030204" pitchFamily="34" charset="0"/>
              <a:cs typeface="Segoe UI Semilight" panose="020B0402040204020203" pitchFamily="34" charset="0"/>
              <a:sym typeface="+mn-ea"/>
            </a:endParaRPr>
          </a:p>
        </p:txBody>
      </p:sp>
      <p:sp>
        <p:nvSpPr>
          <p:cNvPr id="4" name="文本框 3"/>
          <p:cNvSpPr txBox="1"/>
          <p:nvPr/>
        </p:nvSpPr>
        <p:spPr>
          <a:xfrm>
            <a:off x="478790" y="6333490"/>
            <a:ext cx="10325100" cy="337820"/>
          </a:xfrm>
          <a:prstGeom prst="rect">
            <a:avLst/>
          </a:prstGeom>
          <a:noFill/>
        </p:spPr>
        <p:txBody>
          <a:bodyPr wrap="square" rtlCol="0">
            <a:noAutofit/>
          </a:bodyPr>
          <a:lstStyle/>
          <a:p>
            <a:endParaRPr lang="zh-CN" altLang="en-US" sz="1800"/>
          </a:p>
        </p:txBody>
      </p:sp>
      <p:grpSp>
        <p:nvGrpSpPr>
          <p:cNvPr id="18" name="组合 17"/>
          <p:cNvGrpSpPr/>
          <p:nvPr/>
        </p:nvGrpSpPr>
        <p:grpSpPr>
          <a:xfrm>
            <a:off x="320040" y="962025"/>
            <a:ext cx="5325110" cy="4558030"/>
            <a:chOff x="424" y="1926"/>
            <a:chExt cx="8386" cy="7178"/>
          </a:xfrm>
        </p:grpSpPr>
        <p:pic>
          <p:nvPicPr>
            <p:cNvPr id="10" name="图片 9" descr="1eeb-iyhvyuz6140802"/>
            <p:cNvPicPr>
              <a:picLocks noChangeAspect="1"/>
            </p:cNvPicPr>
            <p:nvPr/>
          </p:nvPicPr>
          <p:blipFill>
            <a:blip r:embed="rId1"/>
            <a:stretch>
              <a:fillRect/>
            </a:stretch>
          </p:blipFill>
          <p:spPr>
            <a:xfrm>
              <a:off x="754" y="4928"/>
              <a:ext cx="6545" cy="4177"/>
            </a:xfrm>
            <a:prstGeom prst="rect">
              <a:avLst/>
            </a:prstGeom>
          </p:spPr>
        </p:pic>
        <p:grpSp>
          <p:nvGrpSpPr>
            <p:cNvPr id="16" name="组合 15"/>
            <p:cNvGrpSpPr/>
            <p:nvPr/>
          </p:nvGrpSpPr>
          <p:grpSpPr>
            <a:xfrm>
              <a:off x="424" y="1926"/>
              <a:ext cx="8387" cy="2843"/>
              <a:chOff x="599" y="1926"/>
              <a:chExt cx="8234" cy="2843"/>
            </a:xfrm>
          </p:grpSpPr>
          <p:sp>
            <p:nvSpPr>
              <p:cNvPr id="13" name="椭圆形标注 12"/>
              <p:cNvSpPr/>
              <p:nvPr/>
            </p:nvSpPr>
            <p:spPr>
              <a:xfrm flipH="1">
                <a:off x="599" y="1926"/>
                <a:ext cx="8234" cy="2843"/>
              </a:xfrm>
              <a:prstGeom prst="wedgeEllipseCallout">
                <a:avLst>
                  <a:gd name="adj1" fmla="val 21043"/>
                  <a:gd name="adj2" fmla="val 77084"/>
                </a:avLst>
              </a:prstGeom>
              <a:solidFill>
                <a:schemeClr val="accent5">
                  <a:lumMod val="20000"/>
                  <a:lumOff val="80000"/>
                </a:schemeClr>
              </a:solidFill>
            </p:spPr>
            <p:style>
              <a:lnRef idx="0">
                <a:srgbClr val="FFFFFF"/>
              </a:lnRef>
              <a:fillRef idx="2">
                <a:schemeClr val="accent1"/>
              </a:fillRef>
              <a:effectRef idx="0">
                <a:srgbClr val="FFFFFF"/>
              </a:effectRef>
              <a:fontRef idx="minor">
                <a:schemeClr val="lt1"/>
              </a:fontRef>
            </p:style>
            <p:txBody>
              <a:bodyPr rtlCol="0" anchor="ctr"/>
              <a:lstStyle/>
              <a:p>
                <a:pPr algn="ctr"/>
                <a:endParaRPr lang="zh-CN" altLang="en-US"/>
              </a:p>
            </p:txBody>
          </p:sp>
          <p:sp>
            <p:nvSpPr>
              <p:cNvPr id="14" name="文本框 13"/>
              <p:cNvSpPr txBox="1"/>
              <p:nvPr/>
            </p:nvSpPr>
            <p:spPr>
              <a:xfrm>
                <a:off x="1406" y="3053"/>
                <a:ext cx="6992" cy="822"/>
              </a:xfrm>
              <a:prstGeom prst="rect">
                <a:avLst/>
              </a:prstGeom>
              <a:noFill/>
            </p:spPr>
            <p:txBody>
              <a:bodyPr wrap="square" rtlCol="0">
                <a:spAutoFit/>
              </a:bodyPr>
              <a:lstStyle/>
              <a:p>
                <a:pPr algn="l">
                  <a:buClrTx/>
                  <a:buSzTx/>
                  <a:buFontTx/>
                </a:pPr>
                <a:r>
                  <a:rPr lang="zh-CN" altLang="en-US" sz="2800" b="1">
                    <a:solidFill>
                      <a:schemeClr val="tx2">
                        <a:lumMod val="75000"/>
                      </a:schemeClr>
                    </a:solidFill>
                  </a:rPr>
                  <a:t>餐盘为什么总要放一张纸？</a:t>
                </a:r>
                <a:endParaRPr lang="zh-CN" altLang="en-US" sz="2800" b="1">
                  <a:solidFill>
                    <a:schemeClr val="tx2">
                      <a:lumMod val="75000"/>
                    </a:schemeClr>
                  </a:solidFill>
                </a:endParaRPr>
              </a:p>
            </p:txBody>
          </p:sp>
        </p:grpSp>
      </p:grpSp>
      <p:grpSp>
        <p:nvGrpSpPr>
          <p:cNvPr id="19" name="组合 18"/>
          <p:cNvGrpSpPr/>
          <p:nvPr/>
        </p:nvGrpSpPr>
        <p:grpSpPr>
          <a:xfrm>
            <a:off x="5104130" y="1601470"/>
            <a:ext cx="6361430" cy="3919220"/>
            <a:chOff x="8038" y="2933"/>
            <a:chExt cx="10018" cy="6172"/>
          </a:xfrm>
        </p:grpSpPr>
        <p:pic>
          <p:nvPicPr>
            <p:cNvPr id="9" name="图片 8" descr="17562537635fbf0f2f470310.32098354"/>
            <p:cNvPicPr>
              <a:picLocks noChangeAspect="1"/>
            </p:cNvPicPr>
            <p:nvPr/>
          </p:nvPicPr>
          <p:blipFill>
            <a:blip r:embed="rId2"/>
            <a:stretch>
              <a:fillRect/>
            </a:stretch>
          </p:blipFill>
          <p:spPr>
            <a:xfrm>
              <a:off x="10582" y="4929"/>
              <a:ext cx="7139" cy="4176"/>
            </a:xfrm>
            <a:prstGeom prst="rect">
              <a:avLst/>
            </a:prstGeom>
          </p:spPr>
        </p:pic>
        <p:grpSp>
          <p:nvGrpSpPr>
            <p:cNvPr id="15" name="组合 14"/>
            <p:cNvGrpSpPr/>
            <p:nvPr/>
          </p:nvGrpSpPr>
          <p:grpSpPr>
            <a:xfrm>
              <a:off x="8038" y="2933"/>
              <a:ext cx="10018" cy="2799"/>
              <a:chOff x="8696" y="2657"/>
              <a:chExt cx="10018" cy="2799"/>
            </a:xfrm>
          </p:grpSpPr>
          <p:sp>
            <p:nvSpPr>
              <p:cNvPr id="6" name="椭圆形标注 5"/>
              <p:cNvSpPr/>
              <p:nvPr/>
            </p:nvSpPr>
            <p:spPr>
              <a:xfrm flipH="1">
                <a:off x="8696" y="2657"/>
                <a:ext cx="8701" cy="2799"/>
              </a:xfrm>
              <a:prstGeom prst="wedgeEllipseCallout">
                <a:avLst>
                  <a:gd name="adj1" fmla="val -20635"/>
                  <a:gd name="adj2" fmla="val 73508"/>
                </a:avLst>
              </a:prstGeom>
              <a:solidFill>
                <a:schemeClr val="accent5">
                  <a:lumMod val="20000"/>
                  <a:lumOff val="80000"/>
                </a:schemeClr>
              </a:solidFill>
            </p:spPr>
            <p:style>
              <a:lnRef idx="0">
                <a:srgbClr val="FFFFFF"/>
              </a:lnRef>
              <a:fillRef idx="2">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9026" y="3686"/>
                <a:ext cx="9688" cy="1380"/>
              </a:xfrm>
              <a:prstGeom prst="rect">
                <a:avLst/>
              </a:prstGeom>
              <a:noFill/>
            </p:spPr>
            <p:txBody>
              <a:bodyPr wrap="square" rtlCol="0">
                <a:noAutofit/>
              </a:bodyPr>
              <a:lstStyle/>
              <a:p>
                <a:r>
                  <a:rPr lang="zh-CN" altLang="en-US" sz="2800" b="1">
                    <a:solidFill>
                      <a:schemeClr val="tx2">
                        <a:lumMod val="75000"/>
                      </a:schemeClr>
                    </a:solidFill>
                  </a:rPr>
                  <a:t>你会把番茄酱挤在餐盘纸上吗？</a:t>
                </a:r>
                <a:endParaRPr lang="zh-CN" altLang="en-US" sz="2800" b="1">
                  <a:solidFill>
                    <a:schemeClr val="tx2">
                      <a:lumMod val="75000"/>
                    </a:schemeClr>
                  </a:solidFill>
                </a:endParaRPr>
              </a:p>
            </p:txBody>
          </p:sp>
        </p:grpSp>
      </p:grpSp>
      <p:pic>
        <p:nvPicPr>
          <p:cNvPr id="17" name="图片 16" descr="局部截取_20241127_110146"/>
          <p:cNvPicPr>
            <a:picLocks noChangeAspect="1"/>
          </p:cNvPicPr>
          <p:nvPr/>
        </p:nvPicPr>
        <p:blipFill>
          <a:blip r:embed="rId3"/>
          <a:srcRect t="20591"/>
          <a:stretch>
            <a:fillRect/>
          </a:stretch>
        </p:blipFill>
        <p:spPr>
          <a:xfrm>
            <a:off x="3685540" y="4359910"/>
            <a:ext cx="3578225" cy="1535430"/>
          </a:xfrm>
          <a:prstGeom prst="rect">
            <a:avLst/>
          </a:prstGeom>
        </p:spPr>
      </p:pic>
    </p:spTree>
    <p:custDataLst>
      <p:tags r:id="rId4"/>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ppt_h*1.125000"/>
                                          </p:val>
                                        </p:tav>
                                        <p:tav tm="100000">
                                          <p:val>
                                            <p:strVal val="#ppt_y"/>
                                          </p:val>
                                        </p:tav>
                                      </p:tavLst>
                                    </p:anim>
                                    <p:animEffect transition="in" filter="wipe(up)">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2"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45" name="文本框 44"/>
          <p:cNvSpPr txBox="1"/>
          <p:nvPr/>
        </p:nvSpPr>
        <p:spPr>
          <a:xfrm>
            <a:off x="529608" y="267581"/>
            <a:ext cx="19088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案例分析</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46" name="矩形 45"/>
          <p:cNvSpPr/>
          <p:nvPr/>
        </p:nvSpPr>
        <p:spPr>
          <a:xfrm>
            <a:off x="2648239" y="248799"/>
            <a:ext cx="2037080" cy="459105"/>
          </a:xfrm>
          <a:prstGeom prst="rect">
            <a:avLst/>
          </a:prstGeom>
        </p:spPr>
        <p:txBody>
          <a:bodyPr wrap="non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case analysis</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685030" y="292735"/>
            <a:ext cx="7506335" cy="460375"/>
          </a:xfrm>
          <a:prstGeom prst="rect">
            <a:avLst/>
          </a:prstGeom>
          <a:noFill/>
        </p:spPr>
        <p:txBody>
          <a:bodyPr wrap="square" rtlCol="0" anchor="t">
            <a:spAutoFit/>
          </a:bodyPr>
          <a:lstStyle/>
          <a:p>
            <a:r>
              <a:rPr lang="en-US" altLang="zh-CN" sz="2400" b="1" spc="600" dirty="0">
                <a:solidFill>
                  <a:schemeClr val="tx1">
                    <a:alpha val="78000"/>
                  </a:schemeClr>
                </a:solidFill>
                <a:latin typeface="Calibri" panose="020F0502020204030204" pitchFamily="34" charset="0"/>
                <a:cs typeface="Segoe UI Semilight" panose="020B0402040204020203" pitchFamily="34" charset="0"/>
                <a:sym typeface="+mn-ea"/>
              </a:rPr>
              <a:t> </a:t>
            </a:r>
            <a:r>
              <a:rPr lang="zh-CN" altLang="en-US" sz="2400" b="1" spc="600" dirty="0">
                <a:solidFill>
                  <a:schemeClr val="tx1">
                    <a:alpha val="78000"/>
                  </a:schemeClr>
                </a:solidFill>
                <a:latin typeface="Calibri" panose="020F0502020204030204" pitchFamily="34" charset="0"/>
                <a:cs typeface="Segoe UI Semilight" panose="020B0402040204020203" pitchFamily="34" charset="0"/>
                <a:sym typeface="+mn-ea"/>
              </a:rPr>
              <a:t>包装印刷油墨引发的食品安全案例</a:t>
            </a:r>
            <a:endParaRPr lang="zh-CN" altLang="en-US" sz="2400" b="1" spc="600" dirty="0">
              <a:solidFill>
                <a:schemeClr val="tx1">
                  <a:alpha val="78000"/>
                </a:schemeClr>
              </a:solidFill>
              <a:latin typeface="Calibri" panose="020F0502020204030204" pitchFamily="34" charset="0"/>
              <a:cs typeface="Segoe UI Semilight" panose="020B0402040204020203" pitchFamily="34" charset="0"/>
              <a:sym typeface="+mn-ea"/>
            </a:endParaRPr>
          </a:p>
        </p:txBody>
      </p:sp>
      <p:sp>
        <p:nvSpPr>
          <p:cNvPr id="3" name="文本框 2"/>
          <p:cNvSpPr txBox="1"/>
          <p:nvPr/>
        </p:nvSpPr>
        <p:spPr>
          <a:xfrm>
            <a:off x="528955" y="1185545"/>
            <a:ext cx="11064240" cy="4808220"/>
          </a:xfrm>
          <a:prstGeom prst="rect">
            <a:avLst/>
          </a:prstGeom>
          <a:noFill/>
        </p:spPr>
        <p:txBody>
          <a:bodyPr wrap="square" rtlCol="0" anchor="t">
            <a:noAutofit/>
          </a:bodyPr>
          <a:lstStyle/>
          <a:p>
            <a:pPr indent="720090" fontAlgn="auto">
              <a:lnSpc>
                <a:spcPct val="150000"/>
              </a:lnSpc>
            </a:pPr>
            <a:r>
              <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案例①</a:t>
            </a:r>
            <a:endPar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indent="720090" fontAlgn="auto">
              <a:lnSpc>
                <a:spcPct val="150000"/>
              </a:lnSpc>
            </a:pPr>
            <a:r>
              <a:rPr lang="zh-CN" altLang="en-US" sz="2000"/>
              <a:t>2005年，意大利有关部门在抽样检测后发现某品牌婴儿牛奶中存在微量感光化学物质异丙基硫杂蒽酮(1TX)，这种物质本来存在于婴儿牛奶包装盒的印刷油墨中，可能是微量的油墨渗透到婴儿牛奶中所致。</a:t>
            </a:r>
            <a:endParaRPr lang="zh-CN" altLang="en-US" sz="2000"/>
          </a:p>
          <a:p>
            <a:pPr indent="720090" fontAlgn="auto">
              <a:lnSpc>
                <a:spcPct val="150000"/>
              </a:lnSpc>
            </a:pPr>
            <a:r>
              <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案例②</a:t>
            </a:r>
            <a:endPar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indent="720090" fontAlgn="auto">
              <a:lnSpc>
                <a:spcPct val="150000"/>
              </a:lnSpc>
            </a:pPr>
            <a:r>
              <a:rPr lang="zh-CN" altLang="en-US" sz="2000"/>
              <a:t>国内也曾出现过印刷油墨污染食品的事件。2005年，甘肃省定西市某食品厂发现生产的薯片有股很浓的怪味，厂方立即召回640多产品。经检测，确定怪味来自食品包装袋印刷油墨里的苯，其含量约是国家允许量的3倍。</a:t>
            </a:r>
            <a:endParaRPr lang="zh-CN" altLang="en-US" sz="2000"/>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5xt-126898-BreadPaperBagMockupz5"/>
          <p:cNvPicPr>
            <a:picLocks noChangeAspect="1"/>
          </p:cNvPicPr>
          <p:nvPr/>
        </p:nvPicPr>
        <p:blipFill>
          <a:blip r:embed="rId1"/>
          <a:stretch>
            <a:fillRect/>
          </a:stretch>
        </p:blipFill>
        <p:spPr>
          <a:xfrm>
            <a:off x="7637780" y="3635375"/>
            <a:ext cx="3773805" cy="2708275"/>
          </a:xfrm>
          <a:prstGeom prst="rect">
            <a:avLst/>
          </a:prstGeom>
        </p:spPr>
      </p:pic>
      <p:pic>
        <p:nvPicPr>
          <p:cNvPr id="7" name="图片 6" descr="v2-6ece5da6353d578b2885cf66cacec968_r"/>
          <p:cNvPicPr>
            <a:picLocks noChangeAspect="1"/>
          </p:cNvPicPr>
          <p:nvPr/>
        </p:nvPicPr>
        <p:blipFill>
          <a:blip r:embed="rId2"/>
          <a:srcRect b="9295"/>
          <a:stretch>
            <a:fillRect/>
          </a:stretch>
        </p:blipFill>
        <p:spPr>
          <a:xfrm>
            <a:off x="8046720" y="1240790"/>
            <a:ext cx="3887470" cy="2651125"/>
          </a:xfrm>
          <a:prstGeom prst="rect">
            <a:avLst/>
          </a:prstGeom>
        </p:spPr>
      </p:pic>
      <p:sp>
        <p:nvSpPr>
          <p:cNvPr id="41" name="矩形 40"/>
          <p:cNvSpPr/>
          <p:nvPr/>
        </p:nvSpPr>
        <p:spPr>
          <a:xfrm>
            <a:off x="6327775" y="252730"/>
            <a:ext cx="5864225" cy="48450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45" name="文本框 44"/>
          <p:cNvSpPr txBox="1"/>
          <p:nvPr/>
        </p:nvSpPr>
        <p:spPr>
          <a:xfrm>
            <a:off x="529608" y="267581"/>
            <a:ext cx="53632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包装油墨污染的来源和危害</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46" name="矩形 45"/>
          <p:cNvSpPr/>
          <p:nvPr/>
        </p:nvSpPr>
        <p:spPr>
          <a:xfrm>
            <a:off x="7008784" y="267214"/>
            <a:ext cx="2889250" cy="459105"/>
          </a:xfrm>
          <a:prstGeom prst="rect">
            <a:avLst/>
          </a:prstGeom>
        </p:spPr>
        <p:txBody>
          <a:bodyPr wrap="non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Source and hazard</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03835" y="1240790"/>
            <a:ext cx="7162165" cy="3842385"/>
          </a:xfrm>
          <a:prstGeom prst="rect">
            <a:avLst/>
          </a:prstGeom>
          <a:noFill/>
        </p:spPr>
        <p:txBody>
          <a:bodyPr wrap="square" rtlCol="0" anchor="t">
            <a:noAutofit/>
          </a:bodyPr>
          <a:lstStyle/>
          <a:p>
            <a:pPr indent="0" algn="ctr" fontAlgn="auto">
              <a:lnSpc>
                <a:spcPct val="150000"/>
              </a:lnSpc>
            </a:pPr>
            <a:endParaRPr lang="zh-CN" altLang="en-US" sz="2000">
              <a:solidFill>
                <a:srgbClr val="1F2328"/>
              </a:solidFill>
              <a:latin typeface="微软雅黑" panose="020B0503020204020204" pitchFamily="34" charset="-122"/>
              <a:ea typeface="微软雅黑" panose="020B0503020204020204" pitchFamily="34" charset="-122"/>
            </a:endParaRPr>
          </a:p>
          <a:p>
            <a:pPr indent="720090" algn="l" fontAlgn="auto">
              <a:lnSpc>
                <a:spcPct val="150000"/>
              </a:lnSpc>
              <a:buClrTx/>
              <a:buSzTx/>
              <a:buFontTx/>
            </a:pPr>
            <a:r>
              <a:rPr lang="zh-CN" altLang="en-US" sz="2000">
                <a:solidFill>
                  <a:srgbClr val="1F2328"/>
                </a:solidFill>
                <a:latin typeface="微软雅黑" panose="020B0503020204020204" pitchFamily="34" charset="-122"/>
                <a:ea typeface="微软雅黑" panose="020B0503020204020204" pitchFamily="34" charset="-122"/>
              </a:rPr>
              <a:t>目前，在食品包装上使用的印刷油墨主要有</a:t>
            </a:r>
            <a:r>
              <a:rPr lang="zh-CN" altLang="en-US" sz="2000" b="1">
                <a:solidFill>
                  <a:srgbClr val="FF0000"/>
                </a:solidFill>
                <a:latin typeface="微软雅黑" panose="020B0503020204020204" pitchFamily="34" charset="-122"/>
                <a:ea typeface="微软雅黑" panose="020B0503020204020204" pitchFamily="34" charset="-122"/>
              </a:rPr>
              <a:t>树脂型</a:t>
            </a:r>
            <a:r>
              <a:rPr lang="zh-CN" altLang="en-US" sz="2000">
                <a:solidFill>
                  <a:srgbClr val="1F2328"/>
                </a:solidFill>
                <a:latin typeface="微软雅黑" panose="020B0503020204020204" pitchFamily="34" charset="-122"/>
                <a:ea typeface="微软雅黑" panose="020B0503020204020204" pitchFamily="34" charset="-122"/>
              </a:rPr>
              <a:t>和</a:t>
            </a:r>
            <a:r>
              <a:rPr lang="zh-CN" altLang="en-US" sz="2000" b="1">
                <a:solidFill>
                  <a:srgbClr val="FF0000"/>
                </a:solidFill>
                <a:latin typeface="微软雅黑" panose="020B0503020204020204" pitchFamily="34" charset="-122"/>
                <a:ea typeface="微软雅黑" panose="020B0503020204020204" pitchFamily="34" charset="-122"/>
              </a:rPr>
              <a:t>溶剂型</a:t>
            </a:r>
            <a:r>
              <a:rPr lang="zh-CN" altLang="en-US" sz="2000">
                <a:solidFill>
                  <a:srgbClr val="1F2328"/>
                </a:solidFill>
                <a:latin typeface="微软雅黑" panose="020B0503020204020204" pitchFamily="34" charset="-122"/>
                <a:ea typeface="微软雅黑" panose="020B0503020204020204" pitchFamily="34" charset="-122"/>
              </a:rPr>
              <a:t>两种。这两种印刷油墨都存在</a:t>
            </a:r>
            <a:r>
              <a:rPr lang="zh-CN" altLang="en-US" sz="2000" b="1">
                <a:solidFill>
                  <a:srgbClr val="FF0000"/>
                </a:solidFill>
                <a:latin typeface="微软雅黑" panose="020B0503020204020204" pitchFamily="34" charset="-122"/>
                <a:ea typeface="微软雅黑" panose="020B0503020204020204" pitchFamily="34" charset="-122"/>
              </a:rPr>
              <a:t>重金属、溶剂残留以及挥发性有机化合物挥发</a:t>
            </a:r>
            <a:r>
              <a:rPr lang="zh-CN" altLang="en-US" sz="2000">
                <a:solidFill>
                  <a:srgbClr val="1F2328"/>
                </a:solidFill>
                <a:latin typeface="微软雅黑" panose="020B0503020204020204" pitchFamily="34" charset="-122"/>
                <a:ea typeface="微软雅黑" panose="020B0503020204020204" pitchFamily="34" charset="-122"/>
              </a:rPr>
              <a:t>等安全隐患。</a:t>
            </a:r>
            <a:endParaRPr lang="zh-CN" altLang="en-US" sz="2000">
              <a:solidFill>
                <a:srgbClr val="1F2328"/>
              </a:solidFill>
              <a:latin typeface="微软雅黑" panose="020B0503020204020204" pitchFamily="34" charset="-122"/>
              <a:ea typeface="微软雅黑" panose="020B0503020204020204" pitchFamily="34" charset="-122"/>
            </a:endParaRPr>
          </a:p>
          <a:p>
            <a:pPr indent="720090" algn="l" fontAlgn="auto">
              <a:lnSpc>
                <a:spcPct val="150000"/>
              </a:lnSpc>
              <a:buClrTx/>
              <a:buSzTx/>
              <a:buFontTx/>
            </a:pPr>
            <a:r>
              <a:rPr lang="zh-CN" altLang="en-US" sz="2000">
                <a:solidFill>
                  <a:srgbClr val="1F2328"/>
                </a:solidFill>
                <a:latin typeface="微软雅黑" panose="020B0503020204020204" pitchFamily="34" charset="-122"/>
                <a:ea typeface="微软雅黑" panose="020B0503020204020204" pitchFamily="34" charset="-122"/>
              </a:rPr>
              <a:t>溶型油墨中含有的</a:t>
            </a:r>
            <a:r>
              <a:rPr lang="zh-CN" altLang="en-US" sz="2000" b="1">
                <a:solidFill>
                  <a:schemeClr val="tx1"/>
                </a:solidFill>
                <a:latin typeface="微软雅黑" panose="020B0503020204020204" pitchFamily="34" charset="-122"/>
                <a:ea typeface="微软雅黑" panose="020B0503020204020204" pitchFamily="34" charset="-122"/>
              </a:rPr>
              <a:t>苯</a:t>
            </a:r>
            <a:r>
              <a:rPr lang="zh-CN" altLang="en-US" sz="2000">
                <a:solidFill>
                  <a:srgbClr val="1F2328"/>
                </a:solidFill>
                <a:latin typeface="微软雅黑" panose="020B0503020204020204" pitchFamily="34" charset="-122"/>
                <a:ea typeface="微软雅黑" panose="020B0503020204020204" pitchFamily="34" charset="-122"/>
              </a:rPr>
              <a:t>对人体伤害程度最大，极易引发癌症类疾病；油墨中的</a:t>
            </a:r>
            <a:r>
              <a:rPr lang="zh-CN" altLang="en-US" sz="2000" b="1">
                <a:solidFill>
                  <a:schemeClr val="tx1"/>
                </a:solidFill>
                <a:latin typeface="微软雅黑" panose="020B0503020204020204" pitchFamily="34" charset="-122"/>
                <a:ea typeface="微软雅黑" panose="020B0503020204020204" pitchFamily="34" charset="-122"/>
              </a:rPr>
              <a:t>汞、铅、砷、铬等重金属元素</a:t>
            </a:r>
            <a:r>
              <a:rPr lang="zh-CN" altLang="en-US" sz="2000">
                <a:solidFill>
                  <a:srgbClr val="1F2328"/>
                </a:solidFill>
                <a:latin typeface="微软雅黑" panose="020B0503020204020204" pitchFamily="34" charset="-122"/>
                <a:ea typeface="微软雅黑" panose="020B0503020204020204" pitchFamily="34" charset="-122"/>
              </a:rPr>
              <a:t>被人体摄入后极易引起重金属中毒事件。</a:t>
            </a:r>
            <a:endParaRPr lang="zh-CN" altLang="en-US" sz="2000">
              <a:solidFill>
                <a:srgbClr val="1F2328"/>
              </a:solidFill>
              <a:latin typeface="微软雅黑" panose="020B0503020204020204" pitchFamily="34" charset="-122"/>
              <a:ea typeface="微软雅黑" panose="020B0503020204020204" pitchFamily="34" charset="-122"/>
            </a:endParaRPr>
          </a:p>
          <a:p>
            <a:pPr indent="720090" algn="l" fontAlgn="auto">
              <a:lnSpc>
                <a:spcPct val="150000"/>
              </a:lnSpc>
              <a:buClrTx/>
              <a:buSzTx/>
              <a:buFontTx/>
            </a:pPr>
            <a:r>
              <a:rPr lang="zh-CN" altLang="en-US" sz="2000">
                <a:solidFill>
                  <a:srgbClr val="1F2328"/>
                </a:solidFill>
                <a:latin typeface="微软雅黑" panose="020B0503020204020204" pitchFamily="34" charset="-122"/>
                <a:ea typeface="微软雅黑" panose="020B0503020204020204" pitchFamily="34" charset="-122"/>
              </a:rPr>
              <a:t>而醇溶性和水溶性印刷油墨的使用，尽管安全性高，但其印刷成本高，印刷工艺较复杂，工业生产效率低，质量不好控制。</a:t>
            </a:r>
            <a:endParaRPr lang="zh-CN" altLang="en-US" sz="2000">
              <a:solidFill>
                <a:srgbClr val="1F2328"/>
              </a:solidFill>
              <a:latin typeface="微软雅黑" panose="020B0503020204020204" pitchFamily="34" charset="-122"/>
              <a:ea typeface="微软雅黑" panose="020B0503020204020204" pitchFamily="34" charset="-122"/>
            </a:endParaRPr>
          </a:p>
          <a:p>
            <a:pPr indent="720090" algn="l" fontAlgn="auto">
              <a:lnSpc>
                <a:spcPct val="150000"/>
              </a:lnSpc>
              <a:buClrTx/>
              <a:buSzTx/>
              <a:buFontTx/>
            </a:pPr>
            <a:endParaRPr lang="zh-CN" altLang="en-US" sz="2000">
              <a:solidFill>
                <a:schemeClr val="tx1"/>
              </a:solidFill>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5715" y="1908810"/>
            <a:ext cx="12197715" cy="4338320"/>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a:hlinkClick r:id="rId1"/>
              </a:rPr>
              <a:t>http://【药品,食品标签印刷：如何避免油墨迁移-哔哩哔哩】 https://b23.tv/ShIL3vE</a:t>
            </a:r>
            <a:endParaRPr lang="zh-CN" altLang="en-US"/>
          </a:p>
        </p:txBody>
      </p:sp>
      <p:sp>
        <p:nvSpPr>
          <p:cNvPr id="41" name="矩形 40"/>
          <p:cNvSpPr/>
          <p:nvPr/>
        </p:nvSpPr>
        <p:spPr>
          <a:xfrm>
            <a:off x="1951990" y="303530"/>
            <a:ext cx="6355715" cy="48450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l"/>
            <a:r>
              <a:rPr lang="en-US" altLang="zh-CN" sz="2800" b="1"/>
              <a:t>    Consider</a:t>
            </a:r>
            <a:endParaRPr lang="en-US" altLang="zh-CN" sz="2800" b="1"/>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en-US" altLang="zh-CN" sz="3600" dirty="0"/>
          </a:p>
        </p:txBody>
      </p:sp>
      <p:sp>
        <p:nvSpPr>
          <p:cNvPr id="45" name="文本框 44"/>
          <p:cNvSpPr txBox="1"/>
          <p:nvPr/>
        </p:nvSpPr>
        <p:spPr>
          <a:xfrm>
            <a:off x="529608" y="267581"/>
            <a:ext cx="10452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思考</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78788" y="1296796"/>
            <a:ext cx="6517640" cy="1022250"/>
            <a:chOff x="-2012" y="-2539"/>
            <a:chExt cx="8987" cy="1428"/>
          </a:xfrm>
        </p:grpSpPr>
        <p:sp>
          <p:nvSpPr>
            <p:cNvPr id="2" name="矩形标注 1"/>
            <p:cNvSpPr/>
            <p:nvPr/>
          </p:nvSpPr>
          <p:spPr>
            <a:xfrm>
              <a:off x="-2012" y="-2539"/>
              <a:ext cx="8987" cy="1428"/>
            </a:xfrm>
            <a:prstGeom prst="wedgeRectCallout">
              <a:avLst>
                <a:gd name="adj1" fmla="val -38786"/>
                <a:gd name="adj2" fmla="val -83059"/>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p:cNvSpPr txBox="1"/>
            <p:nvPr/>
          </p:nvSpPr>
          <p:spPr>
            <a:xfrm>
              <a:off x="-1469" y="-2539"/>
              <a:ext cx="8233" cy="1151"/>
            </a:xfrm>
            <a:prstGeom prst="rect">
              <a:avLst/>
            </a:prstGeom>
            <a:noFill/>
          </p:spPr>
          <p:txBody>
            <a:bodyPr wrap="square" rtlCol="0" anchor="t">
              <a:noAutofit/>
            </a:bodyPr>
            <a:lstStyle/>
            <a:p>
              <a:pPr indent="0" algn="ctr" fontAlgn="auto">
                <a:lnSpc>
                  <a:spcPct val="150000"/>
                </a:lnSpc>
              </a:pPr>
              <a:r>
                <a:rPr lang="zh-CN" altLang="en-US" sz="2400" b="1">
                  <a:solidFill>
                    <a:schemeClr val="tx2">
                      <a:lumMod val="75000"/>
                    </a:schemeClr>
                  </a:solidFill>
                  <a:effectLst>
                    <a:innerShdw blurRad="63500" dist="50800" dir="8100000">
                      <a:prstClr val="black">
                        <a:alpha val="50000"/>
                      </a:prstClr>
                    </a:innerShdw>
                  </a:effectLst>
                  <a:latin typeface="微软雅黑" panose="020B0503020204020204" pitchFamily="34" charset="-122"/>
                  <a:ea typeface="微软雅黑" panose="020B0503020204020204" pitchFamily="34" charset="-122"/>
                </a:rPr>
                <a:t>什么原因导致油墨迁移以及如何防止</a:t>
              </a:r>
              <a:r>
                <a:rPr lang="zh-CN" altLang="en-US" sz="3200" b="1">
                  <a:solidFill>
                    <a:schemeClr val="tx2">
                      <a:lumMod val="75000"/>
                    </a:schemeClr>
                  </a:solidFill>
                  <a:effectLst>
                    <a:innerShdw blurRad="63500" dist="50800" dir="8100000">
                      <a:prstClr val="black">
                        <a:alpha val="50000"/>
                      </a:prstClr>
                    </a:innerShdw>
                  </a:effectLst>
                  <a:latin typeface="微软雅黑" panose="020B0503020204020204" pitchFamily="34" charset="-122"/>
                  <a:ea typeface="微软雅黑" panose="020B0503020204020204" pitchFamily="34" charset="-122"/>
                </a:rPr>
                <a:t>？</a:t>
              </a:r>
              <a:endParaRPr lang="zh-CN" altLang="en-US" sz="3200" b="1">
                <a:solidFill>
                  <a:schemeClr val="tx2">
                    <a:lumMod val="75000"/>
                  </a:schemeClr>
                </a:solidFill>
                <a:effectLst>
                  <a:innerShdw blurRad="63500" dist="50800" dir="8100000">
                    <a:prstClr val="black">
                      <a:alpha val="50000"/>
                    </a:prstClr>
                  </a:innerShdw>
                </a:effectLst>
                <a:latin typeface="微软雅黑" panose="020B0503020204020204" pitchFamily="34" charset="-122"/>
                <a:ea typeface="微软雅黑" panose="020B0503020204020204" pitchFamily="34" charset="-122"/>
              </a:endParaRPr>
            </a:p>
            <a:p>
              <a:pPr indent="0" algn="ctr" fontAlgn="auto">
                <a:lnSpc>
                  <a:spcPct val="150000"/>
                </a:lnSpc>
              </a:pP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a:p>
              <a:pPr indent="0" algn="l" fontAlgn="auto">
                <a:lnSpc>
                  <a:spcPct val="150000"/>
                </a:lnSpc>
              </a:pP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5713"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0" name="矩形 9"/>
          <p:cNvSpPr/>
          <p:nvPr/>
        </p:nvSpPr>
        <p:spPr>
          <a:xfrm>
            <a:off x="514985" y="3106420"/>
            <a:ext cx="11155680" cy="829945"/>
          </a:xfrm>
          <a:prstGeom prst="rect">
            <a:avLst/>
          </a:prstGeom>
          <a:noFill/>
          <a:ln>
            <a:noFill/>
          </a:ln>
        </p:spPr>
        <p:txBody>
          <a:bodyPr wrap="none" rtlCol="0" anchor="t">
            <a:spAutoFit/>
          </a:bodyPr>
          <a:lstStyle/>
          <a:p>
            <a:pPr algn="ctr"/>
            <a:r>
              <a:rPr lang="zh-CN" altLang="en-US" sz="48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pitchFamily="34" charset="-122"/>
                <a:ea typeface="微软雅黑" panose="020B0503020204020204" pitchFamily="34" charset="-122"/>
              </a:rPr>
              <a:t>生活中与食品相关的的玻璃制品有哪些？</a:t>
            </a:r>
            <a:endParaRPr lang="en-US" altLang="zh-CN" sz="48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pitchFamily="34" charset="-122"/>
              <a:ea typeface="微软雅黑" panose="020B0503020204020204" pitchFamily="34" charset="-122"/>
            </a:endParaRPr>
          </a:p>
        </p:txBody>
      </p:sp>
      <p:pic>
        <p:nvPicPr>
          <p:cNvPr id="2" name="图片 1"/>
          <p:cNvPicPr/>
          <p:nvPr/>
        </p:nvPicPr>
        <p:blipFill>
          <a:blip r:embed="rId1"/>
          <a:srcRect l="24975" t="28938" r="12700" b="15363"/>
          <a:stretch>
            <a:fillRect/>
          </a:stretch>
        </p:blipFill>
        <p:spPr>
          <a:xfrm>
            <a:off x="960120" y="412115"/>
            <a:ext cx="2832100" cy="2694305"/>
          </a:xfrm>
          <a:prstGeom prst="rect">
            <a:avLst/>
          </a:prstGeom>
        </p:spPr>
      </p:pic>
      <p:pic>
        <p:nvPicPr>
          <p:cNvPr id="3" name="图片 2" descr="f65967fc050850b0d05e53db0f7883c"/>
          <p:cNvPicPr>
            <a:picLocks noChangeAspect="1"/>
          </p:cNvPicPr>
          <p:nvPr/>
        </p:nvPicPr>
        <p:blipFill>
          <a:blip r:embed="rId2"/>
          <a:stretch>
            <a:fillRect/>
          </a:stretch>
        </p:blipFill>
        <p:spPr>
          <a:xfrm>
            <a:off x="8618855" y="4059555"/>
            <a:ext cx="2895600" cy="2577465"/>
          </a:xfrm>
          <a:prstGeom prst="rect">
            <a:avLst/>
          </a:prstGeom>
        </p:spPr>
      </p:pic>
      <p:pic>
        <p:nvPicPr>
          <p:cNvPr id="4" name="图片 3" descr="ef1768224a0ca6e02381f7e7710d891"/>
          <p:cNvPicPr>
            <a:picLocks noChangeAspect="1"/>
          </p:cNvPicPr>
          <p:nvPr/>
        </p:nvPicPr>
        <p:blipFill>
          <a:blip r:embed="rId3"/>
          <a:stretch>
            <a:fillRect/>
          </a:stretch>
        </p:blipFill>
        <p:spPr>
          <a:xfrm>
            <a:off x="8618855" y="410210"/>
            <a:ext cx="2895600" cy="2573020"/>
          </a:xfrm>
          <a:prstGeom prst="rect">
            <a:avLst/>
          </a:prstGeom>
        </p:spPr>
      </p:pic>
      <p:pic>
        <p:nvPicPr>
          <p:cNvPr id="6" name="图片 5" descr="09c665d30196b0881ebe1d1be336b89"/>
          <p:cNvPicPr>
            <a:picLocks noChangeAspect="1"/>
          </p:cNvPicPr>
          <p:nvPr/>
        </p:nvPicPr>
        <p:blipFill>
          <a:blip r:embed="rId4"/>
          <a:stretch>
            <a:fillRect/>
          </a:stretch>
        </p:blipFill>
        <p:spPr>
          <a:xfrm>
            <a:off x="4732020" y="412115"/>
            <a:ext cx="2728595" cy="2696210"/>
          </a:xfrm>
          <a:prstGeom prst="rect">
            <a:avLst/>
          </a:prstGeom>
        </p:spPr>
      </p:pic>
      <p:pic>
        <p:nvPicPr>
          <p:cNvPr id="7" name="图片 6" descr="1bcc6bb640107083a1db69ab3dc3cf5"/>
          <p:cNvPicPr>
            <a:picLocks noChangeAspect="1"/>
          </p:cNvPicPr>
          <p:nvPr/>
        </p:nvPicPr>
        <p:blipFill>
          <a:blip r:embed="rId5"/>
          <a:stretch>
            <a:fillRect/>
          </a:stretch>
        </p:blipFill>
        <p:spPr>
          <a:xfrm>
            <a:off x="4732655" y="4059555"/>
            <a:ext cx="2727960" cy="2577465"/>
          </a:xfrm>
          <a:prstGeom prst="rect">
            <a:avLst/>
          </a:prstGeom>
        </p:spPr>
      </p:pic>
      <p:pic>
        <p:nvPicPr>
          <p:cNvPr id="8" name="图片 7" descr="a13cf207c2ae517218592646ebdd30b"/>
          <p:cNvPicPr>
            <a:picLocks noChangeAspect="1"/>
          </p:cNvPicPr>
          <p:nvPr/>
        </p:nvPicPr>
        <p:blipFill>
          <a:blip r:embed="rId6"/>
          <a:stretch>
            <a:fillRect/>
          </a:stretch>
        </p:blipFill>
        <p:spPr>
          <a:xfrm>
            <a:off x="960120" y="3936365"/>
            <a:ext cx="2832100" cy="27006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250" fill="hold">
                                          <p:stCondLst>
                                            <p:cond delay="0"/>
                                          </p:stCondLst>
                                        </p:cTn>
                                        <p:tgtEl>
                                          <p:spTgt spid="10"/>
                                        </p:tgtEl>
                                        <p:attrNameLst>
                                          <p:attrName>style.visibility</p:attrName>
                                        </p:attrNameLst>
                                      </p:cBhvr>
                                      <p:to>
                                        <p:strVal val="visible"/>
                                      </p:to>
                                    </p:set>
                                    <p:animEffect transition="in" filter="dissolve">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250" fill="hold">
                                          <p:stCondLst>
                                            <p:cond delay="0"/>
                                          </p:stCondLst>
                                        </p:cTn>
                                        <p:tgtEl>
                                          <p:spTgt spid="2"/>
                                        </p:tgtEl>
                                        <p:attrNameLst>
                                          <p:attrName>style.visibility</p:attrName>
                                        </p:attrNameLst>
                                      </p:cBhvr>
                                      <p:to>
                                        <p:strVal val="visible"/>
                                      </p:to>
                                    </p:set>
                                    <p:animEffect transition="in" filter="dissolve">
                                      <p:cBhvr>
                                        <p:cTn id="12" dur="2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250" fill="hold">
                                          <p:stCondLst>
                                            <p:cond delay="0"/>
                                          </p:stCondLst>
                                        </p:cTn>
                                        <p:tgtEl>
                                          <p:spTgt spid="3"/>
                                        </p:tgtEl>
                                        <p:attrNameLst>
                                          <p:attrName>style.visibility</p:attrName>
                                        </p:attrNameLst>
                                      </p:cBhvr>
                                      <p:to>
                                        <p:strVal val="visible"/>
                                      </p:to>
                                    </p:set>
                                    <p:animEffect transition="in" filter="dissolve">
                                      <p:cBhvr>
                                        <p:cTn id="17" dur="25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250" fill="hold">
                                          <p:stCondLst>
                                            <p:cond delay="0"/>
                                          </p:stCondLst>
                                        </p:cTn>
                                        <p:tgtEl>
                                          <p:spTgt spid="6"/>
                                        </p:tgtEl>
                                        <p:attrNameLst>
                                          <p:attrName>style.visibility</p:attrName>
                                        </p:attrNameLst>
                                      </p:cBhvr>
                                      <p:to>
                                        <p:strVal val="visible"/>
                                      </p:to>
                                    </p:set>
                                    <p:animEffect transition="in" filter="dissolve">
                                      <p:cBhvr>
                                        <p:cTn id="22" dur="2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250" fill="hold">
                                          <p:stCondLst>
                                            <p:cond delay="0"/>
                                          </p:stCondLst>
                                        </p:cTn>
                                        <p:tgtEl>
                                          <p:spTgt spid="7"/>
                                        </p:tgtEl>
                                        <p:attrNameLst>
                                          <p:attrName>style.visibility</p:attrName>
                                        </p:attrNameLst>
                                      </p:cBhvr>
                                      <p:to>
                                        <p:strVal val="visible"/>
                                      </p:to>
                                    </p:set>
                                    <p:animEffect transition="in" filter="dissolve">
                                      <p:cBhvr>
                                        <p:cTn id="27" dur="25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250" fill="hold">
                                          <p:stCondLst>
                                            <p:cond delay="0"/>
                                          </p:stCondLst>
                                        </p:cTn>
                                        <p:tgtEl>
                                          <p:spTgt spid="8"/>
                                        </p:tgtEl>
                                        <p:attrNameLst>
                                          <p:attrName>style.visibility</p:attrName>
                                        </p:attrNameLst>
                                      </p:cBhvr>
                                      <p:to>
                                        <p:strVal val="visible"/>
                                      </p:to>
                                    </p:set>
                                    <p:animEffect transition="in" filter="dissolve">
                                      <p:cBhvr>
                                        <p:cTn id="32" dur="25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R-C"/>
          <p:cNvPicPr>
            <a:picLocks noChangeAspect="1"/>
          </p:cNvPicPr>
          <p:nvPr/>
        </p:nvPicPr>
        <p:blipFill>
          <a:blip r:embed="rId1"/>
          <a:srcRect b="5170"/>
          <a:stretch>
            <a:fillRect/>
          </a:stretch>
        </p:blipFill>
        <p:spPr>
          <a:xfrm>
            <a:off x="768350" y="1434465"/>
            <a:ext cx="3858260" cy="2351405"/>
          </a:xfrm>
          <a:prstGeom prst="rect">
            <a:avLst/>
          </a:prstGeom>
        </p:spPr>
      </p:pic>
      <p:sp>
        <p:nvSpPr>
          <p:cNvPr id="56" name="圆角矩形 55"/>
          <p:cNvSpPr/>
          <p:nvPr/>
        </p:nvSpPr>
        <p:spPr>
          <a:xfrm>
            <a:off x="-5713"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6375400" y="267335"/>
            <a:ext cx="6680835" cy="48450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b="1" spc="600" dirty="0">
                <a:solidFill>
                  <a:schemeClr val="tx1">
                    <a:alpha val="78000"/>
                  </a:schemeClr>
                </a:solidFill>
                <a:latin typeface="Calibri" panose="020F0502020204030204" pitchFamily="34" charset="0"/>
                <a:cs typeface="Segoe UI Semilight" panose="020B0402040204020203" pitchFamily="34" charset="0"/>
                <a:sym typeface="+mn-ea"/>
              </a:rPr>
              <a:t>             </a:t>
            </a:r>
            <a:endParaRPr lang="zh-CN" altLang="en-US" sz="2400" b="1" spc="600" dirty="0">
              <a:solidFill>
                <a:schemeClr val="tx1">
                  <a:alpha val="78000"/>
                </a:schemeClr>
              </a:solidFill>
              <a:latin typeface="Calibri" panose="020F0502020204030204" pitchFamily="34" charset="0"/>
              <a:cs typeface="Segoe UI Semilight" panose="020B0402040204020203" pitchFamily="34" charset="0"/>
              <a:sym typeface="+mn-ea"/>
            </a:endParaRPr>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en-US" altLang="zh-CN" sz="3600" dirty="0"/>
          </a:p>
        </p:txBody>
      </p:sp>
      <p:sp>
        <p:nvSpPr>
          <p:cNvPr id="45" name="文本框 44"/>
          <p:cNvSpPr txBox="1"/>
          <p:nvPr/>
        </p:nvSpPr>
        <p:spPr>
          <a:xfrm>
            <a:off x="529608" y="267581"/>
            <a:ext cx="5795010" cy="520700"/>
          </a:xfrm>
          <a:prstGeom prst="rect">
            <a:avLst/>
          </a:prstGeom>
          <a:noFill/>
        </p:spPr>
        <p:txBody>
          <a:bodyPr wrap="none" lIns="91436" tIns="45718" rIns="91436" bIns="45718" rtlCol="0">
            <a:spAutoFit/>
          </a:bodyPr>
          <a:lstStyle/>
          <a:p>
            <a:pPr algn="l"/>
            <a:r>
              <a:rPr lang="zh-CN" altLang="en-US" sz="2800" spc="600" dirty="0">
                <a:solidFill>
                  <a:schemeClr val="tx2"/>
                </a:solidFill>
                <a:latin typeface="微软雅黑" panose="020B0503020204020204" pitchFamily="34" charset="-122"/>
                <a:ea typeface="微软雅黑" panose="020B0503020204020204" pitchFamily="34" charset="-122"/>
                <a:sym typeface="+mn-ea"/>
              </a:rPr>
              <a:t>包装油墨污染的</a:t>
            </a:r>
            <a:r>
              <a:rPr lang="zh-CN" altLang="en-US" sz="2800" spc="600" dirty="0">
                <a:solidFill>
                  <a:schemeClr val="tx2"/>
                </a:solidFill>
                <a:latin typeface="微软雅黑" panose="020B0503020204020204" pitchFamily="34" charset="-122"/>
                <a:ea typeface="微软雅黑" panose="020B0503020204020204" pitchFamily="34" charset="-122"/>
              </a:rPr>
              <a:t>预防控制措施</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46" name="矩形 45"/>
          <p:cNvSpPr/>
          <p:nvPr/>
        </p:nvSpPr>
        <p:spPr>
          <a:xfrm>
            <a:off x="6637020" y="278130"/>
            <a:ext cx="4638040" cy="459105"/>
          </a:xfrm>
          <a:prstGeom prst="rect">
            <a:avLst/>
          </a:prstGeom>
        </p:spPr>
        <p:txBody>
          <a:bodyPr wrap="squar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Preventive control measures</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167765" y="4244975"/>
            <a:ext cx="3058795" cy="418465"/>
          </a:xfrm>
          <a:prstGeom prst="rect">
            <a:avLst/>
          </a:prstGeom>
          <a:noFill/>
        </p:spPr>
        <p:txBody>
          <a:bodyPr wrap="square" rtlCol="0">
            <a:noAutofit/>
            <a:scene3d>
              <a:camera prst="orthographicFront"/>
              <a:lightRig rig="threePt" dir="t"/>
            </a:scene3d>
          </a:bodyPr>
          <a:lstStyle/>
          <a:p>
            <a:pPr algn="ctr"/>
            <a:r>
              <a:rPr lang="zh-CN" altLang="en-US" sz="2000" b="1">
                <a:solidFill>
                  <a:schemeClr val="accent5">
                    <a:lumMod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紫外光</a:t>
            </a:r>
            <a:r>
              <a:rPr lang="en-US" altLang="zh-CN" sz="2000" b="1">
                <a:solidFill>
                  <a:schemeClr val="accent5">
                    <a:lumMod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(UV)</a:t>
            </a:r>
            <a:r>
              <a:rPr lang="zh-CN" altLang="en-US" sz="2000" b="1">
                <a:solidFill>
                  <a:schemeClr val="accent5">
                    <a:lumMod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固化油墨技术</a:t>
            </a:r>
            <a:endParaRPr lang="zh-CN" altLang="en-US" sz="2000" b="1" i="0">
              <a:solidFill>
                <a:schemeClr val="accent5">
                  <a:lumMod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gn="ctr"/>
            <a:endParaRPr lang="zh-CN" altLang="en-US" sz="2000" b="1" i="0">
              <a:solidFill>
                <a:schemeClr val="accent5">
                  <a:lumMod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5182870" y="1434465"/>
            <a:ext cx="6497955" cy="1995170"/>
          </a:xfrm>
          <a:prstGeom prst="rect">
            <a:avLst/>
          </a:prstGeom>
          <a:noFill/>
        </p:spPr>
        <p:txBody>
          <a:bodyPr wrap="square" rtlCol="0">
            <a:noAutofit/>
          </a:bodyPr>
          <a:lstStyle/>
          <a:p>
            <a:pPr indent="0">
              <a:lnSpc>
                <a:spcPct val="150000"/>
              </a:lnSpc>
              <a:buFont typeface="Arial" panose="020B0604020202020204" pitchFamily="34" charset="0"/>
              <a:buNone/>
            </a:pPr>
            <a:r>
              <a:rPr lang="zh-CN" altLang="en-US" sz="2000" b="1">
                <a:solidFill>
                  <a:srgbClr val="C00000"/>
                </a:solidFill>
              </a:rPr>
              <a:t>优点：</a:t>
            </a:r>
            <a:endParaRPr lang="zh-CN" altLang="en-US" sz="2000" b="1">
              <a:solidFill>
                <a:srgbClr val="C00000"/>
              </a:solidFill>
            </a:endParaRPr>
          </a:p>
          <a:p>
            <a:pPr marL="457200" indent="-457200">
              <a:lnSpc>
                <a:spcPct val="150000"/>
              </a:lnSpc>
              <a:buFont typeface="Arial" panose="020B0604020202020204" pitchFamily="34" charset="0"/>
              <a:buChar char="•"/>
            </a:pPr>
            <a:r>
              <a:rPr lang="zh-CN" altLang="en-US" sz="2000"/>
              <a:t>良好的固化性、结膜性：油墨</a:t>
            </a:r>
            <a:r>
              <a:rPr lang="en-US" altLang="zh-CN" sz="2000">
                <a:solidFill>
                  <a:schemeClr val="tx1"/>
                </a:solidFill>
              </a:rPr>
              <a:t>100%</a:t>
            </a:r>
            <a:r>
              <a:rPr lang="zh-CN" altLang="en-US" sz="2000"/>
              <a:t>瞬间固化</a:t>
            </a:r>
            <a:endParaRPr lang="zh-CN" altLang="en-US" sz="2000"/>
          </a:p>
          <a:p>
            <a:pPr marL="457200" indent="-457200">
              <a:lnSpc>
                <a:spcPct val="150000"/>
              </a:lnSpc>
              <a:buFont typeface="Arial" panose="020B0604020202020204" pitchFamily="34" charset="0"/>
              <a:buChar char="•"/>
            </a:pPr>
            <a:r>
              <a:rPr lang="zh-CN" altLang="en-US" sz="2000"/>
              <a:t>无有毒有害气体挥发和重金属残留</a:t>
            </a:r>
            <a:endParaRPr lang="zh-CN" altLang="en-US" sz="2000"/>
          </a:p>
          <a:p>
            <a:pPr marL="457200" indent="-457200">
              <a:lnSpc>
                <a:spcPct val="150000"/>
              </a:lnSpc>
              <a:buFont typeface="Arial" panose="020B0604020202020204" pitchFamily="34" charset="0"/>
              <a:buChar char="•"/>
            </a:pPr>
            <a:r>
              <a:rPr lang="zh-CN" altLang="en-US" sz="2000"/>
              <a:t>生产效率高，印刷质量可控性强</a:t>
            </a:r>
            <a:endParaRPr lang="zh-CN" altLang="en-US" sz="2000"/>
          </a:p>
          <a:p>
            <a:pPr indent="0">
              <a:lnSpc>
                <a:spcPct val="150000"/>
              </a:lnSpc>
              <a:buFont typeface="Arial" panose="020B0604020202020204" pitchFamily="34" charset="0"/>
              <a:buNone/>
            </a:pPr>
            <a:endParaRPr lang="zh-CN" altLang="en-US" sz="2000" b="1">
              <a:solidFill>
                <a:srgbClr val="C00000"/>
              </a:solidFill>
            </a:endParaRPr>
          </a:p>
          <a:p>
            <a:pPr indent="0">
              <a:lnSpc>
                <a:spcPct val="150000"/>
              </a:lnSpc>
              <a:buFont typeface="Arial" panose="020B0604020202020204" pitchFamily="34" charset="0"/>
              <a:buNone/>
            </a:pPr>
            <a:endParaRPr lang="zh-CN" altLang="en-US" sz="2000" b="1">
              <a:solidFill>
                <a:srgbClr val="C00000"/>
              </a:solidFill>
            </a:endParaRPr>
          </a:p>
          <a:p>
            <a:pPr indent="0">
              <a:lnSpc>
                <a:spcPct val="150000"/>
              </a:lnSpc>
              <a:buFont typeface="Arial" panose="020B0604020202020204" pitchFamily="34" charset="0"/>
              <a:buNone/>
            </a:pPr>
            <a:endParaRPr lang="zh-CN" altLang="en-US" sz="2000"/>
          </a:p>
          <a:p>
            <a:endParaRPr lang="zh-CN" altLang="en-US" sz="2000" b="1">
              <a:solidFill>
                <a:srgbClr val="C00000"/>
              </a:solidFill>
            </a:endParaRPr>
          </a:p>
        </p:txBody>
      </p:sp>
      <p:sp>
        <p:nvSpPr>
          <p:cNvPr id="9" name="文本框 8"/>
          <p:cNvSpPr txBox="1"/>
          <p:nvPr/>
        </p:nvSpPr>
        <p:spPr>
          <a:xfrm>
            <a:off x="5182870" y="3213100"/>
            <a:ext cx="6595745" cy="1875790"/>
          </a:xfrm>
          <a:prstGeom prst="rect">
            <a:avLst/>
          </a:prstGeom>
          <a:noFill/>
        </p:spPr>
        <p:txBody>
          <a:bodyPr wrap="square" rtlCol="0">
            <a:noAutofit/>
          </a:bodyPr>
          <a:lstStyle/>
          <a:p>
            <a:pPr>
              <a:lnSpc>
                <a:spcPct val="140000"/>
              </a:lnSpc>
            </a:pPr>
            <a:r>
              <a:rPr lang="zh-CN" altLang="en-US" sz="2000" b="1">
                <a:solidFill>
                  <a:srgbClr val="C00000"/>
                </a:solidFill>
              </a:rPr>
              <a:t>但要注意！！！</a:t>
            </a:r>
            <a:endParaRPr lang="zh-CN" altLang="en-US" sz="2000" b="1">
              <a:solidFill>
                <a:srgbClr val="C00000"/>
              </a:solidFill>
            </a:endParaRPr>
          </a:p>
          <a:p>
            <a:pPr marL="342900" indent="-342900">
              <a:lnSpc>
                <a:spcPct val="140000"/>
              </a:lnSpc>
              <a:buFont typeface="Arial" panose="020B0604020202020204" pitchFamily="34" charset="0"/>
              <a:buChar char="•"/>
            </a:pPr>
            <a:r>
              <a:rPr lang="zh-CN" altLang="en-US" sz="2000">
                <a:solidFill>
                  <a:schemeClr val="tx1"/>
                </a:solidFill>
              </a:rPr>
              <a:t>有些光引发剂如</a:t>
            </a:r>
            <a:r>
              <a:rPr lang="en-US" altLang="zh-CN" sz="2000">
                <a:solidFill>
                  <a:schemeClr val="tx1"/>
                </a:solidFill>
              </a:rPr>
              <a:t>ITX</a:t>
            </a:r>
            <a:r>
              <a:rPr lang="zh-CN" altLang="en-US" sz="2000">
                <a:solidFill>
                  <a:schemeClr val="tx1"/>
                </a:solidFill>
              </a:rPr>
              <a:t>、</a:t>
            </a:r>
            <a:r>
              <a:rPr lang="en-US" altLang="zh-CN" sz="2000">
                <a:solidFill>
                  <a:schemeClr val="tx1"/>
                </a:solidFill>
              </a:rPr>
              <a:t>BP</a:t>
            </a:r>
            <a:r>
              <a:rPr lang="zh-CN" altLang="en-US" sz="2000">
                <a:solidFill>
                  <a:schemeClr val="tx1"/>
                </a:solidFill>
              </a:rPr>
              <a:t>（二苯甲酮）具有一定的毒性，刺激皮肤，可致癌。</a:t>
            </a:r>
            <a:endParaRPr lang="zh-CN" altLang="en-US" sz="2000">
              <a:solidFill>
                <a:schemeClr val="tx1"/>
              </a:solidFill>
            </a:endParaRPr>
          </a:p>
          <a:p>
            <a:pPr marL="342900" indent="-342900">
              <a:lnSpc>
                <a:spcPct val="140000"/>
              </a:lnSpc>
              <a:buFont typeface="Arial" panose="020B0604020202020204" pitchFamily="34" charset="0"/>
              <a:buChar char="•"/>
            </a:pPr>
            <a:r>
              <a:rPr lang="zh-CN" altLang="en-US" sz="2000">
                <a:solidFill>
                  <a:schemeClr val="tx1"/>
                </a:solidFill>
              </a:rPr>
              <a:t>紫外光照中产生醛类副产物，有气味</a:t>
            </a:r>
            <a:endParaRPr lang="zh-CN" altLang="en-US" sz="2000">
              <a:solidFill>
                <a:schemeClr val="tx1"/>
              </a:solidFill>
            </a:endParaRPr>
          </a:p>
        </p:txBody>
      </p:sp>
      <p:sp>
        <p:nvSpPr>
          <p:cNvPr id="10" name="文本框 9"/>
          <p:cNvSpPr txBox="1"/>
          <p:nvPr/>
        </p:nvSpPr>
        <p:spPr>
          <a:xfrm>
            <a:off x="768350" y="5304790"/>
            <a:ext cx="10506710" cy="645160"/>
          </a:xfrm>
          <a:prstGeom prst="rect">
            <a:avLst/>
          </a:prstGeom>
          <a:noFill/>
        </p:spPr>
        <p:txBody>
          <a:bodyPr wrap="square" rtlCol="0">
            <a:spAutoFit/>
          </a:bodyPr>
          <a:lstStyle/>
          <a:p>
            <a:pPr algn="just"/>
            <a:r>
              <a:rPr lang="zh-CN" altLang="en-US"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我国在</a:t>
            </a:r>
            <a:r>
              <a:rPr lang="en-US" altLang="zh-CN"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2016</a:t>
            </a:r>
            <a:r>
              <a:rPr lang="zh-CN" altLang="en-US"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年颁布的《环境标志产品技术要求</a:t>
            </a:r>
            <a:r>
              <a:rPr lang="en-US" altLang="zh-CN"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胶印油墨》</a:t>
            </a:r>
            <a:r>
              <a:rPr lang="en-US" altLang="zh-CN"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HJ2542-2016</a:t>
            </a:r>
            <a:r>
              <a:rPr lang="zh-CN" altLang="en-US"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中明确规定不能</a:t>
            </a:r>
            <a:r>
              <a:rPr lang="zh-CN" altLang="en-US"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a:t>
            </a:r>
            <a:r>
              <a:rPr lang="en-US" altLang="zh-CN"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UV</a:t>
            </a:r>
            <a:r>
              <a:rPr lang="zh-CN" altLang="en-US"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油墨中</a:t>
            </a:r>
            <a:r>
              <a:rPr lang="zh-CN" altLang="en-US"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添加</a:t>
            </a:r>
            <a:r>
              <a:rPr lang="en-US" altLang="zh-CN"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BP</a:t>
            </a:r>
            <a:r>
              <a:rPr lang="zh-CN" altLang="en-US"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ITX</a:t>
            </a:r>
            <a:r>
              <a:rPr lang="zh-CN" altLang="en-US"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等不符合推荐要求的光引发剂。</a:t>
            </a:r>
            <a:endParaRPr lang="zh-CN" altLang="en-US" sz="1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5713"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6375400" y="267335"/>
            <a:ext cx="6680835" cy="48450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b="1" spc="600" dirty="0">
                <a:solidFill>
                  <a:schemeClr val="tx1">
                    <a:alpha val="78000"/>
                  </a:schemeClr>
                </a:solidFill>
                <a:latin typeface="Calibri" panose="020F0502020204030204" pitchFamily="34" charset="0"/>
                <a:cs typeface="Segoe UI Semilight" panose="020B0402040204020203" pitchFamily="34" charset="0"/>
                <a:sym typeface="+mn-ea"/>
              </a:rPr>
              <a:t>             </a:t>
            </a:r>
            <a:endParaRPr lang="zh-CN" altLang="en-US" sz="2400" b="1" spc="600" dirty="0">
              <a:solidFill>
                <a:schemeClr val="tx1">
                  <a:alpha val="78000"/>
                </a:schemeClr>
              </a:solidFill>
              <a:latin typeface="Calibri" panose="020F0502020204030204" pitchFamily="34" charset="0"/>
              <a:cs typeface="Segoe UI Semilight" panose="020B0402040204020203" pitchFamily="34" charset="0"/>
              <a:sym typeface="+mn-ea"/>
            </a:endParaRPr>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en-US" altLang="zh-CN" sz="3600" dirty="0"/>
          </a:p>
        </p:txBody>
      </p:sp>
      <p:sp>
        <p:nvSpPr>
          <p:cNvPr id="45" name="文本框 44"/>
          <p:cNvSpPr txBox="1"/>
          <p:nvPr/>
        </p:nvSpPr>
        <p:spPr>
          <a:xfrm>
            <a:off x="529608" y="267581"/>
            <a:ext cx="5795010" cy="520700"/>
          </a:xfrm>
          <a:prstGeom prst="rect">
            <a:avLst/>
          </a:prstGeom>
          <a:noFill/>
        </p:spPr>
        <p:txBody>
          <a:bodyPr wrap="none" lIns="91436" tIns="45718" rIns="91436" bIns="45718" rtlCol="0">
            <a:spAutoFit/>
          </a:bodyPr>
          <a:lstStyle/>
          <a:p>
            <a:pPr algn="l"/>
            <a:r>
              <a:rPr lang="zh-CN" altLang="en-US" sz="2800" spc="600" dirty="0">
                <a:solidFill>
                  <a:schemeClr val="tx2"/>
                </a:solidFill>
                <a:latin typeface="微软雅黑" panose="020B0503020204020204" pitchFamily="34" charset="-122"/>
                <a:ea typeface="微软雅黑" panose="020B0503020204020204" pitchFamily="34" charset="-122"/>
                <a:sym typeface="+mn-ea"/>
              </a:rPr>
              <a:t>包装油墨污染的</a:t>
            </a:r>
            <a:r>
              <a:rPr lang="zh-CN" altLang="en-US" sz="2800" spc="600" dirty="0">
                <a:solidFill>
                  <a:schemeClr val="tx2"/>
                </a:solidFill>
                <a:latin typeface="微软雅黑" panose="020B0503020204020204" pitchFamily="34" charset="-122"/>
                <a:ea typeface="微软雅黑" panose="020B0503020204020204" pitchFamily="34" charset="-122"/>
              </a:rPr>
              <a:t>预防控制措施</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46" name="矩形 45"/>
          <p:cNvSpPr/>
          <p:nvPr/>
        </p:nvSpPr>
        <p:spPr>
          <a:xfrm>
            <a:off x="6637020" y="278130"/>
            <a:ext cx="4638040" cy="459105"/>
          </a:xfrm>
          <a:prstGeom prst="rect">
            <a:avLst/>
          </a:prstGeom>
        </p:spPr>
        <p:txBody>
          <a:bodyPr wrap="squar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Preventive control measures</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47015" y="1406525"/>
            <a:ext cx="5158105" cy="4847590"/>
          </a:xfrm>
          <a:prstGeom prst="rect">
            <a:avLst/>
          </a:prstGeom>
          <a:noFill/>
        </p:spPr>
        <p:txBody>
          <a:bodyPr wrap="square" rtlCol="0">
            <a:noAutofit/>
          </a:bodyPr>
          <a:lstStyle/>
          <a:p>
            <a:pPr algn="just">
              <a:lnSpc>
                <a:spcPct val="150000"/>
              </a:lnSpc>
            </a:pPr>
            <a:r>
              <a:rPr lang="en-US" altLang="zh-CN">
                <a:sym typeface="+mn-ea"/>
              </a:rPr>
              <a:t>    </a:t>
            </a:r>
            <a:r>
              <a:rPr lang="zh-CN" altLang="en-US">
                <a:sym typeface="+mn-ea"/>
              </a:rPr>
              <a:t>2023年9月25日首次发布《食品安全国家标准 食品接触材料及制品用油墨》（GB 4806.14-2023），新标准于</a:t>
            </a:r>
            <a:r>
              <a:rPr lang="en-US" altLang="zh-CN" b="1">
                <a:sym typeface="+mn-ea"/>
              </a:rPr>
              <a:t>2024</a:t>
            </a:r>
            <a:r>
              <a:rPr lang="zh-CN" altLang="en-US" b="1">
                <a:sym typeface="+mn-ea"/>
              </a:rPr>
              <a:t>年</a:t>
            </a:r>
            <a:r>
              <a:rPr lang="en-US" altLang="zh-CN" b="1">
                <a:sym typeface="+mn-ea"/>
              </a:rPr>
              <a:t>9</a:t>
            </a:r>
            <a:r>
              <a:rPr lang="zh-CN" altLang="en-US" b="1">
                <a:sym typeface="+mn-ea"/>
              </a:rPr>
              <a:t>月</a:t>
            </a:r>
            <a:r>
              <a:rPr lang="en-US" altLang="zh-CN" b="1">
                <a:sym typeface="+mn-ea"/>
              </a:rPr>
              <a:t>6</a:t>
            </a:r>
            <a:r>
              <a:rPr lang="zh-CN" altLang="en-US" b="1">
                <a:sym typeface="+mn-ea"/>
              </a:rPr>
              <a:t>日</a:t>
            </a:r>
            <a:r>
              <a:rPr lang="zh-CN" altLang="en-US">
                <a:sym typeface="+mn-ea"/>
              </a:rPr>
              <a:t>正式实施。</a:t>
            </a:r>
            <a:endParaRPr lang="zh-CN" altLang="en-US"/>
          </a:p>
          <a:p>
            <a:pPr algn="just">
              <a:lnSpc>
                <a:spcPct val="150000"/>
              </a:lnSpc>
            </a:pPr>
            <a:r>
              <a:rPr lang="en-US" altLang="zh-CN"/>
              <a:t>    </a:t>
            </a:r>
            <a:r>
              <a:rPr lang="zh-CN" altLang="en-US"/>
              <a:t>油墨标准于2016年立项，针对油墨生产及印刷过程中可能存在的问题，综合考虑了油墨使用时，其迁移或剥落至食品的风险，制定了本标准。本标准进一步填补了食品安全国家标准体系关于食品接触材料及制品用油墨的标准空白，并为油墨的生产和使用提供合规依据。</a:t>
            </a:r>
            <a:endParaRPr lang="zh-CN" altLang="en-US"/>
          </a:p>
          <a:p>
            <a:pPr algn="just">
              <a:lnSpc>
                <a:spcPct val="160000"/>
              </a:lnSpc>
            </a:pPr>
            <a:endParaRPr lang="zh-CN" altLang="en-US"/>
          </a:p>
        </p:txBody>
      </p:sp>
      <p:pic>
        <p:nvPicPr>
          <p:cNvPr id="4" name="图片 3" descr="R-C"/>
          <p:cNvPicPr>
            <a:picLocks noChangeAspect="1"/>
          </p:cNvPicPr>
          <p:nvPr/>
        </p:nvPicPr>
        <p:blipFill>
          <a:blip r:embed="rId1"/>
          <a:stretch>
            <a:fillRect/>
          </a:stretch>
        </p:blipFill>
        <p:spPr>
          <a:xfrm>
            <a:off x="5621655" y="1268095"/>
            <a:ext cx="6136005" cy="5184775"/>
          </a:xfrm>
          <a:prstGeom prst="rect">
            <a:avLst/>
          </a:prstGeom>
        </p:spPr>
      </p:pic>
      <p:sp>
        <p:nvSpPr>
          <p:cNvPr id="2" name="椭圆 1"/>
          <p:cNvSpPr/>
          <p:nvPr/>
        </p:nvSpPr>
        <p:spPr>
          <a:xfrm>
            <a:off x="9417685" y="1268095"/>
            <a:ext cx="1451610" cy="506095"/>
          </a:xfrm>
          <a:prstGeom prst="ellipse">
            <a:avLst/>
          </a:prstGeom>
          <a:noFill/>
          <a:ln w="571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no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2"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312035" y="267335"/>
            <a:ext cx="10406380" cy="48450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l"/>
            <a:r>
              <a:rPr lang="en-US" altLang="zh-CN" sz="2400" dirty="0">
                <a:solidFill>
                  <a:schemeClr val="bg1"/>
                </a:solidFill>
                <a:latin typeface="微软雅黑" panose="020B0503020204020204" pitchFamily="34" charset="-122"/>
                <a:ea typeface="微软雅黑" panose="020B0503020204020204" pitchFamily="34" charset="-122"/>
                <a:sym typeface="+mn-ea"/>
              </a:rPr>
              <a:t>Summary </a:t>
            </a:r>
            <a:r>
              <a:rPr lang="en-US" altLang="zh-CN" sz="2800" b="1" spc="600" dirty="0">
                <a:solidFill>
                  <a:schemeClr val="bg1">
                    <a:alpha val="78000"/>
                  </a:schemeClr>
                </a:solidFill>
                <a:latin typeface="Calibri" panose="020F0502020204030204" pitchFamily="34" charset="0"/>
                <a:cs typeface="Segoe UI Semilight" panose="020B0402040204020203" pitchFamily="34" charset="0"/>
                <a:sym typeface="+mn-ea"/>
              </a:rPr>
              <a:t>            </a:t>
            </a:r>
            <a:endParaRPr lang="en-US" altLang="zh-CN" sz="2800" b="1" spc="600" dirty="0">
              <a:solidFill>
                <a:schemeClr val="bg1">
                  <a:alpha val="78000"/>
                </a:schemeClr>
              </a:solidFill>
              <a:latin typeface="Calibri" panose="020F0502020204030204" pitchFamily="34" charset="0"/>
              <a:cs typeface="Segoe UI Semilight" panose="020B0402040204020203" pitchFamily="34" charset="0"/>
              <a:sym typeface="+mn-ea"/>
            </a:endParaRPr>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5</a:t>
            </a:r>
            <a:endParaRPr lang="en-US" altLang="zh-CN" sz="3600" dirty="0"/>
          </a:p>
        </p:txBody>
      </p:sp>
      <p:sp>
        <p:nvSpPr>
          <p:cNvPr id="3" name="文本框 2"/>
          <p:cNvSpPr txBox="1"/>
          <p:nvPr/>
        </p:nvSpPr>
        <p:spPr>
          <a:xfrm>
            <a:off x="768350" y="1148080"/>
            <a:ext cx="10506710" cy="4518660"/>
          </a:xfrm>
          <a:prstGeom prst="rect">
            <a:avLst/>
          </a:prstGeom>
        </p:spPr>
        <p:txBody>
          <a:bodyPr wrap="square">
            <a:noAutofit/>
          </a:bodyPr>
          <a:lstStyle/>
          <a:p>
            <a:pPr marL="0" indent="0" algn="just"/>
            <a:r>
              <a:rPr lang="en-US" altLang="zh-CN" sz="1600" b="0" i="0">
                <a:solidFill>
                  <a:srgbClr val="333333"/>
                </a:solidFill>
                <a:latin typeface="宋体" panose="02010600030101010101" pitchFamily="2" charset="-122"/>
                <a:ea typeface="宋体" panose="02010600030101010101" pitchFamily="2" charset="-122"/>
              </a:rPr>
              <a:t> </a:t>
            </a:r>
            <a:r>
              <a:rPr lang="en-US" altLang="zh-CN" sz="1600" b="0" i="0">
                <a:solidFill>
                  <a:srgbClr val="FFFFFF"/>
                </a:solidFill>
                <a:latin typeface="宋体" panose="02010600030101010101" pitchFamily="2" charset="-122"/>
                <a:ea typeface="宋体" panose="02010600030101010101" pitchFamily="2" charset="-122"/>
              </a:rPr>
              <a:t>0</a:t>
            </a:r>
            <a:r>
              <a:rPr lang="en-US" altLang="zh-CN" sz="1600" b="0" i="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1</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410845" y="1148080"/>
            <a:ext cx="11349990" cy="4852035"/>
          </a:xfrm>
          <a:prstGeom prst="rect">
            <a:avLst/>
          </a:prstGeom>
        </p:spPr>
        <p:txBody>
          <a:bodyPr>
            <a:noAutofit/>
          </a:bodyPr>
          <a:lstStyle/>
          <a:p>
            <a:pPr indent="720090" algn="l" fontAlgn="auto">
              <a:lnSpc>
                <a:spcPct val="150000"/>
              </a:lnSpc>
              <a:spcBef>
                <a:spcPct val="0"/>
              </a:spcBef>
              <a:spcAft>
                <a:spcPct val="0"/>
              </a:spcAft>
              <a:buNone/>
            </a:pPr>
            <a:endParaRPr lang="zh-CN" altLang="en-US" sz="2000" b="0" i="0">
              <a:solidFill>
                <a:srgbClr val="1F2328"/>
              </a:solidFill>
              <a:latin typeface="微软雅黑" panose="020B0503020204020204" pitchFamily="34" charset="-122"/>
              <a:ea typeface="微软雅黑" panose="020B0503020204020204" pitchFamily="34" charset="-122"/>
            </a:endParaRPr>
          </a:p>
          <a:p>
            <a:pPr indent="720090" algn="l" fontAlgn="auto">
              <a:lnSpc>
                <a:spcPct val="150000"/>
              </a:lnSpc>
              <a:spcBef>
                <a:spcPct val="0"/>
              </a:spcBef>
              <a:spcAft>
                <a:spcPct val="0"/>
              </a:spcAft>
              <a:buNone/>
            </a:pPr>
            <a:endParaRPr lang="zh-CN" altLang="en-US" sz="2000" b="0" i="0">
              <a:solidFill>
                <a:srgbClr val="1F2328"/>
              </a:solidFill>
              <a:latin typeface="微软雅黑" panose="020B0503020204020204" pitchFamily="34" charset="-122"/>
              <a:ea typeface="微软雅黑" panose="020B0503020204020204" pitchFamily="34" charset="-122"/>
            </a:endParaRPr>
          </a:p>
          <a:p>
            <a:pPr indent="720090" algn="l" fontAlgn="auto">
              <a:lnSpc>
                <a:spcPct val="150000"/>
              </a:lnSpc>
              <a:spcBef>
                <a:spcPct val="0"/>
              </a:spcBef>
              <a:spcAft>
                <a:spcPct val="0"/>
              </a:spcAft>
              <a:buNone/>
            </a:pPr>
            <a:endParaRPr lang="zh-CN" altLang="en-US" sz="2000" b="0" i="0">
              <a:solidFill>
                <a:srgbClr val="1F2328"/>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47718" y="267581"/>
            <a:ext cx="10452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总结</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56945" y="1246505"/>
            <a:ext cx="10130155" cy="4420870"/>
          </a:xfrm>
          <a:prstGeom prst="rect">
            <a:avLst/>
          </a:prstGeom>
          <a:noFill/>
        </p:spPr>
        <p:txBody>
          <a:bodyPr wrap="square" rtlCol="0">
            <a:noAutofit/>
          </a:bodyPr>
          <a:lstStyle/>
          <a:p>
            <a:pPr algn="just">
              <a:lnSpc>
                <a:spcPct val="150000"/>
              </a:lnSpc>
            </a:pPr>
            <a:r>
              <a:rPr lang="en-US" altLang="zh-CN"/>
              <a:t>    </a:t>
            </a:r>
            <a:r>
              <a:rPr lang="zh-CN" altLang="en-US"/>
              <a:t>在日常生活与饮食中，食品接触材料无处不在，它们直接或间接地与我们的食物相接触，影响着食品的质量与安全，这些材料的选择与使用及处理方式均对消费者的健康产生重要影响。</a:t>
            </a:r>
            <a:endParaRPr lang="zh-CN" altLang="en-US"/>
          </a:p>
          <a:p>
            <a:pPr algn="just">
              <a:lnSpc>
                <a:spcPct val="150000"/>
              </a:lnSpc>
            </a:pPr>
            <a:r>
              <a:rPr lang="zh-CN" altLang="en-US" sz="2000" b="1"/>
              <a:t>作为消费者：</a:t>
            </a:r>
            <a:endParaRPr lang="zh-CN" altLang="en-US" sz="2000" b="1"/>
          </a:p>
          <a:p>
            <a:pPr marL="342900" indent="-342900" algn="just">
              <a:lnSpc>
                <a:spcPct val="150000"/>
              </a:lnSpc>
              <a:buFont typeface="Arial" panose="020B0604020202020204" pitchFamily="34" charset="0"/>
              <a:buChar char="•"/>
            </a:pPr>
            <a:r>
              <a:rPr lang="zh-CN" altLang="en-US" sz="2000"/>
              <a:t>选择正规渠道购买</a:t>
            </a:r>
            <a:endParaRPr lang="zh-CN" altLang="en-US" sz="2000"/>
          </a:p>
          <a:p>
            <a:pPr marL="342900" indent="-342900" algn="just">
              <a:lnSpc>
                <a:spcPct val="150000"/>
              </a:lnSpc>
              <a:buFont typeface="Arial" panose="020B0604020202020204" pitchFamily="34" charset="0"/>
              <a:buChar char="•"/>
            </a:pPr>
            <a:r>
              <a:rPr lang="zh-CN" altLang="en-US" sz="2000"/>
              <a:t>检查包装完整性</a:t>
            </a:r>
            <a:endParaRPr lang="zh-CN" altLang="en-US" sz="2000"/>
          </a:p>
          <a:p>
            <a:pPr marL="342900" indent="-342900" algn="just">
              <a:lnSpc>
                <a:spcPct val="150000"/>
              </a:lnSpc>
              <a:buFont typeface="Arial" panose="020B0604020202020204" pitchFamily="34" charset="0"/>
              <a:buChar char="•"/>
            </a:pPr>
            <a:r>
              <a:rPr lang="zh-CN" altLang="en-US" sz="2000"/>
              <a:t>查看包装信息</a:t>
            </a:r>
            <a:endParaRPr lang="zh-CN" altLang="en-US" sz="2000"/>
          </a:p>
          <a:p>
            <a:pPr marL="342900" indent="-342900" algn="just">
              <a:lnSpc>
                <a:spcPct val="150000"/>
              </a:lnSpc>
              <a:buFont typeface="Arial" panose="020B0604020202020204" pitchFamily="34" charset="0"/>
              <a:buChar char="•"/>
            </a:pPr>
            <a:r>
              <a:rPr lang="zh-CN" altLang="en-US" sz="2000"/>
              <a:t>正确储存食品</a:t>
            </a:r>
            <a:endParaRPr lang="zh-CN" altLang="en-US" sz="2000"/>
          </a:p>
          <a:p>
            <a:pPr marL="342900" indent="-342900" algn="just">
              <a:lnSpc>
                <a:spcPct val="150000"/>
              </a:lnSpc>
              <a:buFont typeface="Arial" panose="020B0604020202020204" pitchFamily="34" charset="0"/>
              <a:buChar char="•"/>
            </a:pPr>
            <a:r>
              <a:rPr lang="zh-CN" altLang="en-US" sz="2000"/>
              <a:t>维权意识</a:t>
            </a:r>
            <a:endParaRPr lang="zh-CN" altLang="en-US" sz="2000"/>
          </a:p>
          <a:p>
            <a:pPr algn="just">
              <a:lnSpc>
                <a:spcPct val="120000"/>
              </a:lnSpc>
            </a:pPr>
            <a:endParaRPr lang="zh-CN" altLang="en-US" sz="200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5713"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53" name="矩形 52"/>
          <p:cNvSpPr/>
          <p:nvPr/>
        </p:nvSpPr>
        <p:spPr>
          <a:xfrm>
            <a:off x="7137400" y="216535"/>
            <a:ext cx="5681980" cy="48450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54" name="圆角矩形 5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55" name="文本框 54"/>
          <p:cNvSpPr txBox="1"/>
          <p:nvPr/>
        </p:nvSpPr>
        <p:spPr>
          <a:xfrm>
            <a:off x="478808" y="216781"/>
            <a:ext cx="66586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玻璃类食品接触材料的组成及分类</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56" name="矩形 55"/>
          <p:cNvSpPr/>
          <p:nvPr/>
        </p:nvSpPr>
        <p:spPr>
          <a:xfrm>
            <a:off x="7136765" y="281305"/>
            <a:ext cx="4617085" cy="459105"/>
          </a:xfrm>
          <a:prstGeom prst="rect">
            <a:avLst/>
          </a:prstGeom>
        </p:spPr>
        <p:txBody>
          <a:bodyPr wrap="squar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Constitute and Classification</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67740" y="1086485"/>
            <a:ext cx="5190490" cy="5356860"/>
          </a:xfrm>
          <a:prstGeom prst="rect">
            <a:avLst/>
          </a:prstGeom>
          <a:noFill/>
        </p:spPr>
        <p:txBody>
          <a:bodyPr wrap="square" rtlCol="0" anchor="t">
            <a:noAutofit/>
          </a:bodyPr>
          <a:lstStyle/>
          <a:p>
            <a:pPr indent="0" fontAlgn="auto">
              <a:lnSpc>
                <a:spcPct val="100000"/>
              </a:lnSpc>
            </a:pPr>
            <a:r>
              <a:rPr lang="en-US" altLang="zh-CN" sz="2200"/>
              <a:t>1</a:t>
            </a:r>
            <a:r>
              <a:rPr lang="zh-CN" altLang="en-US" sz="2200"/>
              <a:t>、玻璃类食品接触材料的</a:t>
            </a:r>
            <a:r>
              <a:rPr lang="zh-CN" altLang="en-US" sz="2200" b="1">
                <a:solidFill>
                  <a:srgbClr val="FF0000"/>
                </a:solidFill>
              </a:rPr>
              <a:t>组成</a:t>
            </a:r>
            <a:endParaRPr lang="zh-CN" altLang="en-US" sz="2200"/>
          </a:p>
          <a:p>
            <a:pPr indent="0" fontAlgn="auto">
              <a:lnSpc>
                <a:spcPct val="100000"/>
              </a:lnSpc>
            </a:pPr>
            <a:endParaRPr lang="zh-CN" altLang="en-US"/>
          </a:p>
          <a:p>
            <a:pPr indent="457200" fontAlgn="auto">
              <a:lnSpc>
                <a:spcPct val="150000"/>
              </a:lnSpc>
            </a:pPr>
            <a:r>
              <a:rPr lang="zh-CN" altLang="en-US" sz="2000"/>
              <a:t>玻璃食品接触材料主要由</a:t>
            </a:r>
            <a:r>
              <a:rPr lang="zh-CN" altLang="en-US" sz="2000">
                <a:solidFill>
                  <a:srgbClr val="FF0000"/>
                </a:solidFill>
              </a:rPr>
              <a:t>硅砂</a:t>
            </a:r>
            <a:r>
              <a:rPr lang="zh-CN" altLang="en-US" sz="2000"/>
              <a:t>、</a:t>
            </a:r>
            <a:r>
              <a:rPr lang="zh-CN" altLang="en-US" sz="2000">
                <a:solidFill>
                  <a:srgbClr val="FF0000"/>
                </a:solidFill>
              </a:rPr>
              <a:t>纯碱</a:t>
            </a:r>
            <a:r>
              <a:rPr lang="zh-CN" altLang="en-US" sz="2000"/>
              <a:t>、方解石掺入一定比例的碎玻璃组成，其化学成分基本为</a:t>
            </a:r>
            <a:r>
              <a:rPr lang="zh-CN" altLang="en-US" sz="2000">
                <a:solidFill>
                  <a:schemeClr val="tx1"/>
                </a:solidFill>
              </a:rPr>
              <a:t>二氧化硅（SiO2）和各种金属氧化物。</a:t>
            </a:r>
            <a:endParaRPr lang="zh-CN" altLang="en-US" sz="2000">
              <a:solidFill>
                <a:schemeClr val="tx1"/>
              </a:solidFill>
            </a:endParaRPr>
          </a:p>
          <a:p>
            <a:pPr indent="457200" fontAlgn="auto">
              <a:lnSpc>
                <a:spcPct val="150000"/>
              </a:lnSpc>
            </a:pPr>
            <a:r>
              <a:rPr lang="zh-CN" altLang="en-US" sz="2000" u="sng">
                <a:solidFill>
                  <a:srgbClr val="FF0000"/>
                </a:solidFill>
              </a:rPr>
              <a:t>二氧化硅</a:t>
            </a:r>
            <a:r>
              <a:rPr lang="zh-CN" altLang="en-US" sz="2000"/>
              <a:t>在玻璃中形成</a:t>
            </a:r>
            <a:r>
              <a:rPr lang="zh-CN" altLang="en-US" sz="2000" u="sng"/>
              <a:t>硅氧四面体网状</a:t>
            </a:r>
            <a:r>
              <a:rPr lang="zh-CN" altLang="en-US" sz="2000"/>
              <a:t>结构，成为玻璃的骨架，赋予玻璃一定的机械强度、耐热性和良好的透明度、稳定性等。</a:t>
            </a:r>
            <a:endParaRPr lang="zh-CN" altLang="en-US" sz="2000" u="sng"/>
          </a:p>
          <a:p>
            <a:pPr indent="457200" fontAlgn="auto">
              <a:lnSpc>
                <a:spcPct val="150000"/>
              </a:lnSpc>
            </a:pPr>
            <a:r>
              <a:rPr lang="zh-CN" altLang="en-US" sz="2000" u="sng">
                <a:solidFill>
                  <a:srgbClr val="FF0000"/>
                </a:solidFill>
              </a:rPr>
              <a:t>金属氧化物</a:t>
            </a:r>
            <a:r>
              <a:rPr lang="zh-CN" altLang="en-US" sz="2000"/>
              <a:t>的加入可以改善玻璃性能，适应高温杀菌和消毒处理。</a:t>
            </a:r>
            <a:endParaRPr lang="zh-CN" altLang="en-US" sz="2000"/>
          </a:p>
          <a:p>
            <a:pPr fontAlgn="auto">
              <a:lnSpc>
                <a:spcPct val="150000"/>
              </a:lnSpc>
            </a:pPr>
            <a:endParaRPr lang="zh-CN" altLang="en-US" sz="2000"/>
          </a:p>
        </p:txBody>
      </p:sp>
      <p:pic>
        <p:nvPicPr>
          <p:cNvPr id="3" name="图片 2" descr="26b25aa3f3b97359680ce4f0562eadb6"/>
          <p:cNvPicPr>
            <a:picLocks noChangeAspect="1"/>
          </p:cNvPicPr>
          <p:nvPr/>
        </p:nvPicPr>
        <p:blipFill>
          <a:blip r:embed="rId1"/>
          <a:stretch>
            <a:fillRect/>
          </a:stretch>
        </p:blipFill>
        <p:spPr>
          <a:xfrm>
            <a:off x="6452870" y="1660525"/>
            <a:ext cx="4838065" cy="368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250"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圆角矩形 5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2" name="文本框 1"/>
          <p:cNvSpPr txBox="1"/>
          <p:nvPr/>
        </p:nvSpPr>
        <p:spPr>
          <a:xfrm>
            <a:off x="5627370" y="551180"/>
            <a:ext cx="5694680" cy="5356860"/>
          </a:xfrm>
          <a:prstGeom prst="rect">
            <a:avLst/>
          </a:prstGeom>
          <a:noFill/>
        </p:spPr>
        <p:txBody>
          <a:bodyPr wrap="square" rtlCol="0" anchor="t">
            <a:noAutofit/>
          </a:bodyPr>
          <a:p>
            <a:pPr fontAlgn="auto">
              <a:lnSpc>
                <a:spcPct val="150000"/>
              </a:lnSpc>
            </a:pPr>
            <a:r>
              <a:rPr lang="en-US" altLang="zh-CN" sz="2200" b="1">
                <a:solidFill>
                  <a:srgbClr val="0070C0"/>
                </a:solidFill>
              </a:rPr>
              <a:t>Q:  </a:t>
            </a:r>
            <a:r>
              <a:rPr lang="zh-CN" sz="2200"/>
              <a:t>日常食品级的玻璃杯包括以下哪几种</a:t>
            </a:r>
            <a:r>
              <a:rPr lang="en-US" altLang="zh-CN" sz="2200"/>
              <a:t>   </a:t>
            </a:r>
            <a:r>
              <a:rPr lang="zh-CN" altLang="en-US" sz="2200"/>
              <a:t>？</a:t>
            </a:r>
            <a:endParaRPr lang="zh-CN" altLang="en-US" sz="2200"/>
          </a:p>
          <a:p>
            <a:pPr fontAlgn="auto">
              <a:lnSpc>
                <a:spcPct val="150000"/>
              </a:lnSpc>
            </a:pPr>
            <a:endParaRPr lang="en-US" altLang="zh-CN" sz="2200"/>
          </a:p>
          <a:p>
            <a:pPr indent="720090" fontAlgn="auto">
              <a:lnSpc>
                <a:spcPct val="150000"/>
              </a:lnSpc>
            </a:pPr>
            <a:r>
              <a:rPr lang="en-US" altLang="zh-CN" sz="2200"/>
              <a:t>A.  </a:t>
            </a:r>
            <a:r>
              <a:rPr lang="zh-CN" altLang="en-US" sz="2200"/>
              <a:t>钠钙玻璃杯</a:t>
            </a:r>
            <a:endParaRPr lang="en-US" altLang="zh-CN" sz="2200"/>
          </a:p>
          <a:p>
            <a:pPr indent="720090" fontAlgn="auto">
              <a:lnSpc>
                <a:spcPct val="150000"/>
              </a:lnSpc>
            </a:pPr>
            <a:endParaRPr lang="en-US" altLang="zh-CN" sz="2200"/>
          </a:p>
          <a:p>
            <a:pPr indent="720090" fontAlgn="auto">
              <a:lnSpc>
                <a:spcPct val="150000"/>
              </a:lnSpc>
            </a:pPr>
            <a:r>
              <a:rPr lang="en-US" altLang="zh-CN" sz="2200"/>
              <a:t>B.  </a:t>
            </a:r>
            <a:r>
              <a:rPr lang="zh-CN" altLang="en-US" sz="2200"/>
              <a:t>高硼硅玻璃杯</a:t>
            </a:r>
            <a:endParaRPr lang="en-US" altLang="zh-CN" sz="2200"/>
          </a:p>
          <a:p>
            <a:pPr indent="720090" fontAlgn="auto">
              <a:lnSpc>
                <a:spcPct val="150000"/>
              </a:lnSpc>
            </a:pPr>
            <a:endParaRPr lang="en-US" altLang="zh-CN" sz="2200"/>
          </a:p>
          <a:p>
            <a:pPr indent="720090" fontAlgn="auto">
              <a:lnSpc>
                <a:spcPct val="150000"/>
              </a:lnSpc>
            </a:pPr>
            <a:r>
              <a:rPr lang="en-US" altLang="zh-CN" sz="2200"/>
              <a:t>C.  </a:t>
            </a:r>
            <a:r>
              <a:rPr lang="zh-CN" altLang="en-US" sz="2200"/>
              <a:t>钢化玻璃杯</a:t>
            </a:r>
            <a:endParaRPr lang="en-US" altLang="zh-CN" sz="2200"/>
          </a:p>
          <a:p>
            <a:pPr indent="720090" fontAlgn="auto">
              <a:lnSpc>
                <a:spcPct val="150000"/>
              </a:lnSpc>
            </a:pPr>
            <a:endParaRPr lang="en-US" altLang="zh-CN" sz="2200"/>
          </a:p>
          <a:p>
            <a:pPr indent="720090" fontAlgn="auto">
              <a:lnSpc>
                <a:spcPct val="150000"/>
              </a:lnSpc>
            </a:pPr>
            <a:r>
              <a:rPr lang="en-US" altLang="zh-CN" sz="2200"/>
              <a:t>D.  </a:t>
            </a:r>
            <a:r>
              <a:rPr lang="zh-CN" altLang="en-US" sz="2200"/>
              <a:t>水晶（无铅）玻璃杯</a:t>
            </a:r>
            <a:endParaRPr lang="zh-CN" altLang="en-US" sz="2200"/>
          </a:p>
        </p:txBody>
      </p:sp>
      <p:sp>
        <p:nvSpPr>
          <p:cNvPr id="4" name="矩形 3"/>
          <p:cNvSpPr/>
          <p:nvPr/>
        </p:nvSpPr>
        <p:spPr>
          <a:xfrm>
            <a:off x="9853930" y="2597785"/>
            <a:ext cx="1163955" cy="1125220"/>
          </a:xfrm>
          <a:prstGeom prst="rect">
            <a:avLst/>
          </a:prstGeom>
          <a:noFill/>
          <a:ln>
            <a:noFill/>
          </a:ln>
        </p:spPr>
        <p:txBody>
          <a:bodyPr wrap="none" rtlCol="0" anchor="t">
            <a:noAutofit/>
          </a:bodyPr>
          <a:p>
            <a:pPr algn="ctr"/>
            <a:r>
              <a:rPr lang="en-US" altLang="zh-CN"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BD</a:t>
            </a:r>
            <a:endParaRPr lang="en-US" altLang="zh-CN"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文本框 5"/>
          <p:cNvSpPr txBox="1"/>
          <p:nvPr/>
        </p:nvSpPr>
        <p:spPr>
          <a:xfrm>
            <a:off x="571500" y="2853690"/>
            <a:ext cx="5055870" cy="675640"/>
          </a:xfrm>
          <a:prstGeom prst="rect">
            <a:avLst/>
          </a:prstGeom>
          <a:noFill/>
        </p:spPr>
        <p:txBody>
          <a:bodyPr wrap="square" rtlCol="0" anchor="t">
            <a:spAutoFit/>
          </a:bodyPr>
          <a:p>
            <a:r>
              <a:rPr lang="zh-CN" altLang="en-US"/>
              <a:t>视频：</a:t>
            </a:r>
            <a:endParaRPr lang="en-US" altLang="zh-CN"/>
          </a:p>
          <a:p>
            <a:r>
              <a:rPr lang="en-US" altLang="zh-CN"/>
              <a:t>http://xhslink.com/a/YvsakLWZkXX0</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5713"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53" name="矩形 52"/>
          <p:cNvSpPr/>
          <p:nvPr/>
        </p:nvSpPr>
        <p:spPr>
          <a:xfrm>
            <a:off x="7331710" y="216535"/>
            <a:ext cx="5422900" cy="48450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54" name="圆角矩形 5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55" name="文本框 54"/>
          <p:cNvSpPr txBox="1"/>
          <p:nvPr/>
        </p:nvSpPr>
        <p:spPr>
          <a:xfrm>
            <a:off x="673118" y="216781"/>
            <a:ext cx="66586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玻璃类食品接触材料的组成及分类</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79425" y="887730"/>
            <a:ext cx="6002020" cy="5661025"/>
          </a:xfrm>
          <a:prstGeom prst="rect">
            <a:avLst/>
          </a:prstGeom>
          <a:noFill/>
        </p:spPr>
        <p:txBody>
          <a:bodyPr wrap="square" rtlCol="0" anchor="t">
            <a:noAutofit/>
          </a:bodyPr>
          <a:lstStyle/>
          <a:p>
            <a:pPr indent="0" fontAlgn="auto">
              <a:lnSpc>
                <a:spcPct val="125000"/>
              </a:lnSpc>
            </a:pPr>
            <a:r>
              <a:rPr lang="en-US" altLang="zh-CN" sz="2200"/>
              <a:t>2</a:t>
            </a:r>
            <a:r>
              <a:rPr lang="zh-CN" altLang="en-US" sz="2200"/>
              <a:t>、玻璃杯的分类</a:t>
            </a:r>
            <a:r>
              <a:rPr lang="en-US" altLang="zh-CN" sz="2200"/>
              <a:t> </a:t>
            </a:r>
            <a:r>
              <a:rPr lang="zh-CN" altLang="en-US" sz="2200"/>
              <a:t>（</a:t>
            </a:r>
            <a:r>
              <a:rPr lang="en-US" altLang="zh-CN" sz="2200"/>
              <a:t> </a:t>
            </a:r>
            <a:r>
              <a:rPr lang="zh-CN" altLang="en-US" sz="2200"/>
              <a:t>按材质分</a:t>
            </a:r>
            <a:r>
              <a:rPr lang="en-US" altLang="zh-CN" sz="2200"/>
              <a:t> </a:t>
            </a:r>
            <a:r>
              <a:rPr lang="zh-CN" altLang="en-US" sz="2200"/>
              <a:t>）</a:t>
            </a:r>
            <a:endParaRPr lang="zh-CN" altLang="en-US" sz="2200"/>
          </a:p>
          <a:p>
            <a:pPr indent="0" fontAlgn="auto">
              <a:lnSpc>
                <a:spcPct val="125000"/>
              </a:lnSpc>
            </a:pPr>
            <a:endParaRPr lang="zh-CN" altLang="en-US"/>
          </a:p>
          <a:p>
            <a:pPr indent="457200" fontAlgn="auto">
              <a:lnSpc>
                <a:spcPct val="150000"/>
              </a:lnSpc>
            </a:pPr>
            <a:r>
              <a:rPr lang="zh-CN" altLang="en-US"/>
              <a:t>①钠钙玻璃</a:t>
            </a:r>
            <a:endParaRPr lang="zh-CN" altLang="en-US"/>
          </a:p>
          <a:p>
            <a:pPr indent="457200" fontAlgn="auto">
              <a:lnSpc>
                <a:spcPct val="150000"/>
              </a:lnSpc>
            </a:pPr>
            <a:r>
              <a:rPr lang="zh-CN" altLang="en-US"/>
              <a:t>钠钙玻璃是最普通的材质，但容易在极冷极热条件下</a:t>
            </a:r>
            <a:r>
              <a:rPr lang="zh-CN" altLang="en-US">
                <a:solidFill>
                  <a:srgbClr val="FF0000"/>
                </a:solidFill>
              </a:rPr>
              <a:t>炸裂</a:t>
            </a:r>
            <a:r>
              <a:rPr lang="zh-CN" altLang="en-US"/>
              <a:t>，受热膨胀速度快。</a:t>
            </a:r>
            <a:endParaRPr lang="zh-CN" altLang="en-US"/>
          </a:p>
          <a:p>
            <a:pPr indent="457200" fontAlgn="auto">
              <a:lnSpc>
                <a:spcPct val="150000"/>
              </a:lnSpc>
            </a:pPr>
            <a:endParaRPr lang="zh-CN" altLang="en-US"/>
          </a:p>
          <a:p>
            <a:pPr indent="457200" fontAlgn="auto">
              <a:lnSpc>
                <a:spcPct val="150000"/>
              </a:lnSpc>
            </a:pPr>
            <a:r>
              <a:rPr lang="zh-CN" altLang="en-US"/>
              <a:t>②</a:t>
            </a:r>
            <a:r>
              <a:rPr lang="zh-CN" altLang="en-US">
                <a:solidFill>
                  <a:srgbClr val="FF0000"/>
                </a:solidFill>
              </a:rPr>
              <a:t>高</a:t>
            </a:r>
            <a:r>
              <a:rPr lang="zh-CN" altLang="en-US">
                <a:solidFill>
                  <a:srgbClr val="FF0000"/>
                </a:solidFill>
                <a:sym typeface="+mn-ea"/>
              </a:rPr>
              <a:t>硼硅玻璃</a:t>
            </a:r>
            <a:r>
              <a:rPr lang="zh-CN" altLang="en-US">
                <a:solidFill>
                  <a:schemeClr val="accent6"/>
                </a:solidFill>
                <a:sym typeface="+mn-ea"/>
              </a:rPr>
              <a:t>（食品级）</a:t>
            </a:r>
            <a:endParaRPr lang="zh-CN" altLang="en-US"/>
          </a:p>
          <a:p>
            <a:pPr indent="457200" fontAlgn="auto">
              <a:lnSpc>
                <a:spcPct val="150000"/>
              </a:lnSpc>
            </a:pPr>
            <a:r>
              <a:rPr lang="zh-CN" altLang="en-US">
                <a:sym typeface="+mn-ea"/>
              </a:rPr>
              <a:t>硼硅玻璃能承受较大的温差，碎片大块，易于清理。</a:t>
            </a:r>
            <a:endParaRPr lang="zh-CN" altLang="en-US">
              <a:sym typeface="+mn-ea"/>
            </a:endParaRPr>
          </a:p>
          <a:p>
            <a:pPr indent="457200" fontAlgn="auto">
              <a:lnSpc>
                <a:spcPct val="150000"/>
              </a:lnSpc>
            </a:pPr>
            <a:endParaRPr lang="zh-CN" altLang="en-US"/>
          </a:p>
          <a:p>
            <a:pPr indent="457200" fontAlgn="auto">
              <a:lnSpc>
                <a:spcPct val="150000"/>
              </a:lnSpc>
            </a:pPr>
            <a:r>
              <a:rPr lang="zh-CN" altLang="en-US"/>
              <a:t>③</a:t>
            </a:r>
            <a:r>
              <a:rPr lang="zh-CN" altLang="en-US">
                <a:sym typeface="+mn-ea"/>
              </a:rPr>
              <a:t>水晶玻璃</a:t>
            </a:r>
            <a:r>
              <a:rPr lang="en-US" altLang="zh-CN">
                <a:sym typeface="+mn-ea"/>
              </a:rPr>
              <a:t>  </a:t>
            </a:r>
            <a:r>
              <a:rPr lang="zh-CN" altLang="en-US">
                <a:sym typeface="+mn-ea"/>
              </a:rPr>
              <a:t>（含铅、无铅</a:t>
            </a:r>
            <a:r>
              <a:rPr lang="zh-CN" altLang="en-US">
                <a:solidFill>
                  <a:schemeClr val="accent6"/>
                </a:solidFill>
                <a:sym typeface="+mn-ea"/>
              </a:rPr>
              <a:t>（食品级）</a:t>
            </a:r>
            <a:r>
              <a:rPr lang="zh-CN" altLang="en-US">
                <a:sym typeface="+mn-ea"/>
              </a:rPr>
              <a:t>）</a:t>
            </a:r>
            <a:endParaRPr lang="en-US" altLang="zh-CN"/>
          </a:p>
          <a:p>
            <a:pPr indent="457200" fontAlgn="auto">
              <a:lnSpc>
                <a:spcPct val="150000"/>
              </a:lnSpc>
            </a:pPr>
            <a:r>
              <a:rPr lang="zh-CN" altLang="en-US" u="sng">
                <a:sym typeface="+mn-ea"/>
              </a:rPr>
              <a:t>无铅</a:t>
            </a:r>
            <a:r>
              <a:rPr lang="zh-CN" altLang="en-US">
                <a:sym typeface="+mn-ea"/>
              </a:rPr>
              <a:t>不耐低温，性能差，适合</a:t>
            </a:r>
            <a:r>
              <a:rPr lang="zh-CN" altLang="en-US">
                <a:solidFill>
                  <a:srgbClr val="FF0000"/>
                </a:solidFill>
                <a:sym typeface="+mn-ea"/>
              </a:rPr>
              <a:t>冷水</a:t>
            </a:r>
            <a:endParaRPr lang="en-US" altLang="zh-CN">
              <a:solidFill>
                <a:srgbClr val="FF0000"/>
              </a:solidFill>
            </a:endParaRPr>
          </a:p>
          <a:p>
            <a:pPr indent="457200" fontAlgn="auto">
              <a:lnSpc>
                <a:spcPct val="150000"/>
              </a:lnSpc>
            </a:pPr>
            <a:r>
              <a:rPr lang="zh-CN" altLang="en-US">
                <a:sym typeface="+mn-ea"/>
              </a:rPr>
              <a:t>水晶玻璃虽然美观，但</a:t>
            </a:r>
            <a:r>
              <a:rPr lang="zh-CN" altLang="en-US">
                <a:solidFill>
                  <a:srgbClr val="FF0000"/>
                </a:solidFill>
                <a:sym typeface="+mn-ea"/>
              </a:rPr>
              <a:t>含铅</a:t>
            </a:r>
            <a:r>
              <a:rPr lang="zh-CN" altLang="en-US">
                <a:sym typeface="+mn-ea"/>
              </a:rPr>
              <a:t>版本可能带来健康风险。</a:t>
            </a:r>
            <a:endParaRPr lang="zh-CN" altLang="en-US"/>
          </a:p>
          <a:p>
            <a:pPr indent="0" fontAlgn="auto">
              <a:lnSpc>
                <a:spcPct val="125000"/>
              </a:lnSpc>
            </a:pPr>
            <a:endParaRPr lang="zh-CN" altLang="en-US"/>
          </a:p>
          <a:p>
            <a:pPr indent="0" fontAlgn="auto">
              <a:lnSpc>
                <a:spcPct val="125000"/>
              </a:lnSpc>
            </a:pPr>
            <a:endParaRPr lang="zh-CN" altLang="en-US"/>
          </a:p>
        </p:txBody>
      </p:sp>
      <p:sp>
        <p:nvSpPr>
          <p:cNvPr id="4" name="矩形 3"/>
          <p:cNvSpPr/>
          <p:nvPr/>
        </p:nvSpPr>
        <p:spPr>
          <a:xfrm>
            <a:off x="7224395" y="216535"/>
            <a:ext cx="4617085" cy="459105"/>
          </a:xfrm>
          <a:prstGeom prst="rect">
            <a:avLst/>
          </a:prstGeom>
        </p:spPr>
        <p:txBody>
          <a:bodyPr wrap="squar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Constitute and Classification</a:t>
            </a:r>
            <a:endParaRPr lang="en-US" altLang="zh-CN" sz="2400" dirty="0">
              <a:solidFill>
                <a:schemeClr val="bg1"/>
              </a:solidFill>
              <a:latin typeface="微软雅黑" panose="020B0503020204020204" pitchFamily="34" charset="-122"/>
              <a:ea typeface="微软雅黑" panose="020B0503020204020204" pitchFamily="34" charset="-122"/>
            </a:endParaRPr>
          </a:p>
        </p:txBody>
      </p:sp>
      <p:pic>
        <p:nvPicPr>
          <p:cNvPr id="5" name="图片 4" descr="4dff00871c169c1a255333e55916a71"/>
          <p:cNvPicPr>
            <a:picLocks noChangeAspect="1"/>
          </p:cNvPicPr>
          <p:nvPr/>
        </p:nvPicPr>
        <p:blipFill>
          <a:blip r:embed="rId1"/>
          <a:srcRect l="11030" t="2454" r="5938" b="1911"/>
          <a:stretch>
            <a:fillRect/>
          </a:stretch>
        </p:blipFill>
        <p:spPr>
          <a:xfrm>
            <a:off x="6835140" y="675640"/>
            <a:ext cx="4650105" cy="6182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35"/>
            <a:ext cx="12192635" cy="6858635"/>
          </a:xfrm>
          <a:prstGeom prst="rect">
            <a:avLst/>
          </a:prstGeom>
          <a:gradFill>
            <a:gsLst>
              <a:gs pos="50000">
                <a:schemeClr val="accent1"/>
              </a:gs>
              <a:gs pos="0">
                <a:schemeClr val="accent1">
                  <a:lumMod val="25000"/>
                  <a:lumOff val="75000"/>
                </a:schemeClr>
              </a:gs>
              <a:gs pos="100000">
                <a:schemeClr val="accent1">
                  <a:lumMod val="85000"/>
                </a:schemeClr>
              </a:gs>
            </a:gsLst>
            <a:lin ang="5400000" scaled="1"/>
          </a:gradFill>
          <a:ln w="57150">
            <a:gradFill>
              <a:gsLst>
                <a:gs pos="50000">
                  <a:schemeClr val="tx1"/>
                </a:gs>
                <a:gs pos="0">
                  <a:schemeClr val="tx1">
                    <a:lumMod val="25000"/>
                    <a:lumOff val="75000"/>
                  </a:schemeClr>
                </a:gs>
                <a:gs pos="100000">
                  <a:schemeClr val="tx1">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descr="abe1eea3ca79fc28-c577ebdcb0f3dbcc-56f6706797e7ffc5cbed34489a4d94c4"/>
          <p:cNvPicPr>
            <a:picLocks noChangeAspect="1"/>
          </p:cNvPicPr>
          <p:nvPr/>
        </p:nvPicPr>
        <p:blipFill>
          <a:blip r:embed="rId1">
            <a:alphaModFix amt="83000"/>
          </a:blip>
          <a:stretch>
            <a:fillRect/>
          </a:stretch>
        </p:blipFill>
        <p:spPr>
          <a:xfrm>
            <a:off x="874395" y="417830"/>
            <a:ext cx="10389870" cy="6068695"/>
          </a:xfrm>
          <a:prstGeom prst="rect">
            <a:avLst/>
          </a:prstGeom>
          <a:ln w="57150">
            <a:gradFill>
              <a:gsLst>
                <a:gs pos="50000">
                  <a:schemeClr val="accent3"/>
                </a:gs>
                <a:gs pos="0">
                  <a:schemeClr val="accent3">
                    <a:lumMod val="25000"/>
                    <a:lumOff val="75000"/>
                  </a:schemeClr>
                </a:gs>
                <a:gs pos="100000">
                  <a:schemeClr val="accent3">
                    <a:lumMod val="85000"/>
                  </a:schemeClr>
                </a:gs>
              </a:gsLst>
              <a:lin ang="5400000" scaled="0"/>
            </a:gradFill>
          </a:ln>
        </p:spPr>
      </p:pic>
      <p:sp>
        <p:nvSpPr>
          <p:cNvPr id="38" name="文本框 37"/>
          <p:cNvSpPr txBox="1"/>
          <p:nvPr/>
        </p:nvSpPr>
        <p:spPr>
          <a:xfrm>
            <a:off x="968232" y="606603"/>
            <a:ext cx="3058606" cy="768350"/>
          </a:xfrm>
          <a:prstGeom prst="rect">
            <a:avLst/>
          </a:prstGeom>
          <a:noFill/>
        </p:spPr>
        <p:txBody>
          <a:bodyPr wrap="square" rtlCol="0">
            <a:spAutoFit/>
          </a:bodyPr>
          <a:lstStyle/>
          <a:p>
            <a:r>
              <a:rPr lang="zh-CN" altLang="en-US" sz="4400" b="1" dirty="0">
                <a:gradFill>
                  <a:gsLst>
                    <a:gs pos="50000">
                      <a:schemeClr val="accent5"/>
                    </a:gs>
                    <a:gs pos="0">
                      <a:schemeClr val="accent5">
                        <a:lumMod val="25000"/>
                        <a:lumOff val="75000"/>
                      </a:schemeClr>
                    </a:gs>
                    <a:gs pos="100000">
                      <a:schemeClr val="accent5">
                        <a:lumMod val="85000"/>
                      </a:schemeClr>
                    </a:gs>
                  </a:gsLst>
                  <a:lin ang="5400000" scaled="1"/>
                </a:gradFill>
                <a:effectLst>
                  <a:outerShdw blurRad="38100" dist="19050" dir="2700000" algn="tl" rotWithShape="0">
                    <a:schemeClr val="dk1">
                      <a:alpha val="40000"/>
                    </a:schemeClr>
                  </a:outerShdw>
                </a:effectLst>
                <a:latin typeface="隶书" panose="02010509060101010101" charset="-122"/>
                <a:ea typeface="隶书" panose="02010509060101010101" charset="-122"/>
              </a:rPr>
              <a:t>思考与讨论</a:t>
            </a:r>
            <a:endParaRPr lang="zh-CN" altLang="en-US" sz="4400" b="1" dirty="0">
              <a:gradFill>
                <a:gsLst>
                  <a:gs pos="50000">
                    <a:schemeClr val="accent5"/>
                  </a:gs>
                  <a:gs pos="0">
                    <a:schemeClr val="accent5">
                      <a:lumMod val="25000"/>
                      <a:lumOff val="75000"/>
                    </a:schemeClr>
                  </a:gs>
                  <a:gs pos="100000">
                    <a:schemeClr val="accent5">
                      <a:lumMod val="85000"/>
                    </a:schemeClr>
                  </a:gs>
                </a:gsLst>
                <a:lin ang="5400000" scaled="1"/>
              </a:gradFill>
              <a:effectLst>
                <a:outerShdw blurRad="38100" dist="19050" dir="2700000" algn="tl" rotWithShape="0">
                  <a:schemeClr val="dk1">
                    <a:alpha val="40000"/>
                  </a:schemeClr>
                </a:outerShdw>
              </a:effectLst>
              <a:latin typeface="隶书" panose="02010509060101010101" charset="-122"/>
              <a:ea typeface="隶书" panose="02010509060101010101" charset="-122"/>
            </a:endParaRPr>
          </a:p>
        </p:txBody>
      </p:sp>
      <p:sp>
        <p:nvSpPr>
          <p:cNvPr id="39" name="文本框 38"/>
          <p:cNvSpPr txBox="1"/>
          <p:nvPr>
            <p:custDataLst>
              <p:tags r:id="rId2"/>
            </p:custDataLst>
          </p:nvPr>
        </p:nvSpPr>
        <p:spPr>
          <a:xfrm>
            <a:off x="968375" y="1632585"/>
            <a:ext cx="10295890" cy="4160520"/>
          </a:xfrm>
          <a:prstGeom prst="rect">
            <a:avLst/>
          </a:prstGeom>
          <a:noFill/>
        </p:spPr>
        <p:txBody>
          <a:bodyPr wrap="square" rtlCol="0">
            <a:noAutofit/>
          </a:bodyPr>
          <a:lstStyle/>
          <a:p>
            <a:pPr indent="720090" fontAlgn="auto">
              <a:lnSpc>
                <a:spcPct val="150000"/>
              </a:lnSpc>
            </a:pPr>
            <a:r>
              <a:rPr lang="en-US" altLang="zh-CN" sz="3200" b="1" dirty="0">
                <a:gradFill>
                  <a:gsLst>
                    <a:gs pos="50000">
                      <a:schemeClr val="tx1"/>
                    </a:gs>
                    <a:gs pos="0">
                      <a:schemeClr val="tx1">
                        <a:lumMod val="25000"/>
                        <a:lumOff val="75000"/>
                      </a:schemeClr>
                    </a:gs>
                    <a:gs pos="100000">
                      <a:schemeClr val="tx1">
                        <a:lumMod val="85000"/>
                      </a:schemeClr>
                    </a:gs>
                  </a:gsLst>
                  <a:lin ang="5400000" scaled="1"/>
                </a:gra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rPr>
              <a:t>1</a:t>
            </a:r>
            <a:r>
              <a:rPr lang="zh-CN" altLang="en-US" sz="3200" b="1" dirty="0">
                <a:gradFill>
                  <a:gsLst>
                    <a:gs pos="50000">
                      <a:schemeClr val="tx1"/>
                    </a:gs>
                    <a:gs pos="0">
                      <a:schemeClr val="tx1">
                        <a:lumMod val="25000"/>
                        <a:lumOff val="75000"/>
                      </a:schemeClr>
                    </a:gs>
                    <a:gs pos="100000">
                      <a:schemeClr val="tx1">
                        <a:lumMod val="85000"/>
                      </a:schemeClr>
                    </a:gs>
                  </a:gsLst>
                  <a:lin ang="5400000" scaled="1"/>
                </a:gra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rPr>
              <a:t>、玻璃类食品接触材料中重金属的迁移（</a:t>
            </a:r>
            <a:r>
              <a:rPr lang="zh-CN" altLang="en-US" sz="3200" b="1" dirty="0">
                <a:solidFill>
                  <a:srgbClr val="FF0000"/>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rPr>
              <a:t>镉、铅</a:t>
            </a:r>
            <a:r>
              <a:rPr lang="zh-CN" altLang="en-US" sz="3200" b="1" dirty="0">
                <a:gradFill>
                  <a:gsLst>
                    <a:gs pos="50000">
                      <a:schemeClr val="tx1"/>
                    </a:gs>
                    <a:gs pos="0">
                      <a:schemeClr val="tx1">
                        <a:lumMod val="25000"/>
                        <a:lumOff val="75000"/>
                      </a:schemeClr>
                    </a:gs>
                    <a:gs pos="100000">
                      <a:schemeClr val="tx1">
                        <a:lumMod val="85000"/>
                      </a:schemeClr>
                    </a:gs>
                  </a:gsLst>
                  <a:lin ang="5400000" scaled="1"/>
                </a:gra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rPr>
              <a:t>）对人体有何</a:t>
            </a:r>
            <a:r>
              <a:rPr lang="zh-CN" altLang="en-US" sz="3200" b="1" dirty="0">
                <a:solidFill>
                  <a:srgbClr val="FF0000"/>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rPr>
              <a:t>危害</a:t>
            </a:r>
            <a:r>
              <a:rPr lang="zh-CN" altLang="en-US" sz="3200" b="1" dirty="0">
                <a:gradFill>
                  <a:gsLst>
                    <a:gs pos="50000">
                      <a:schemeClr val="tx1"/>
                    </a:gs>
                    <a:gs pos="0">
                      <a:schemeClr val="tx1">
                        <a:lumMod val="25000"/>
                        <a:lumOff val="75000"/>
                      </a:schemeClr>
                    </a:gs>
                    <a:gs pos="100000">
                      <a:schemeClr val="tx1">
                        <a:lumMod val="85000"/>
                      </a:schemeClr>
                    </a:gs>
                  </a:gsLst>
                  <a:lin ang="5400000" scaled="1"/>
                </a:gra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rPr>
              <a:t>？</a:t>
            </a:r>
            <a:endParaRPr lang="zh-CN" altLang="en-US" sz="3200" b="1" dirty="0">
              <a:gradFill>
                <a:gsLst>
                  <a:gs pos="50000">
                    <a:schemeClr val="tx1"/>
                  </a:gs>
                  <a:gs pos="0">
                    <a:schemeClr val="tx1">
                      <a:lumMod val="25000"/>
                      <a:lumOff val="75000"/>
                    </a:schemeClr>
                  </a:gs>
                  <a:gs pos="100000">
                    <a:schemeClr val="tx1">
                      <a:lumMod val="85000"/>
                    </a:schemeClr>
                  </a:gs>
                </a:gsLst>
                <a:lin ang="5400000" scaled="1"/>
              </a:gra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sym typeface="+mn-ea"/>
            </a:endParaRPr>
          </a:p>
          <a:p>
            <a:pPr indent="720090" fontAlgn="auto">
              <a:lnSpc>
                <a:spcPct val="150000"/>
              </a:lnSpc>
            </a:pPr>
            <a:r>
              <a:rPr lang="en-US" altLang="zh-CN" sz="3200" b="1" dirty="0">
                <a:gradFill>
                  <a:gsLst>
                    <a:gs pos="50000">
                      <a:schemeClr val="tx1"/>
                    </a:gs>
                    <a:gs pos="0">
                      <a:schemeClr val="tx1">
                        <a:lumMod val="25000"/>
                        <a:lumOff val="75000"/>
                      </a:schemeClr>
                    </a:gs>
                    <a:gs pos="100000">
                      <a:schemeClr val="tx1">
                        <a:lumMod val="85000"/>
                      </a:schemeClr>
                    </a:gs>
                  </a:gsLst>
                  <a:lin ang="5400000" scaled="1"/>
                </a:gra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sym typeface="+mn-ea"/>
              </a:rPr>
              <a:t>2</a:t>
            </a:r>
            <a:r>
              <a:rPr lang="zh-CN" altLang="en-US" sz="3200" b="1" dirty="0">
                <a:gradFill>
                  <a:gsLst>
                    <a:gs pos="50000">
                      <a:schemeClr val="tx1"/>
                    </a:gs>
                    <a:gs pos="0">
                      <a:schemeClr val="tx1">
                        <a:lumMod val="25000"/>
                        <a:lumOff val="75000"/>
                      </a:schemeClr>
                    </a:gs>
                    <a:gs pos="100000">
                      <a:schemeClr val="tx1">
                        <a:lumMod val="85000"/>
                      </a:schemeClr>
                    </a:gs>
                  </a:gsLst>
                  <a:lin ang="5400000" scaled="1"/>
                </a:gra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sym typeface="+mn-ea"/>
              </a:rPr>
              <a:t>、玻璃类接触食品防止重金属迁移的预防控制</a:t>
            </a:r>
            <a:r>
              <a:rPr lang="zh-CN" altLang="en-US" sz="3200" b="1" dirty="0">
                <a:solidFill>
                  <a:srgbClr val="FF0000"/>
                </a:soli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sym typeface="+mn-ea"/>
              </a:rPr>
              <a:t>措施</a:t>
            </a:r>
            <a:r>
              <a:rPr lang="zh-CN" altLang="en-US" sz="3200" b="1" dirty="0">
                <a:gradFill>
                  <a:gsLst>
                    <a:gs pos="50000">
                      <a:schemeClr val="tx1"/>
                    </a:gs>
                    <a:gs pos="0">
                      <a:schemeClr val="tx1">
                        <a:lumMod val="25000"/>
                        <a:lumOff val="75000"/>
                      </a:schemeClr>
                    </a:gs>
                    <a:gs pos="100000">
                      <a:schemeClr val="tx1">
                        <a:lumMod val="85000"/>
                      </a:schemeClr>
                    </a:gs>
                  </a:gsLst>
                  <a:lin ang="5400000" scaled="1"/>
                </a:gradFill>
                <a:effectLst>
                  <a:outerShdw blurRad="38100" dist="25400" dir="5400000" algn="ctr" rotWithShape="0">
                    <a:srgbClr val="6E747A">
                      <a:alpha val="43000"/>
                    </a:srgbClr>
                  </a:outerShdw>
                </a:effectLst>
                <a:latin typeface="隶书" panose="02010509060101010101" charset="-122"/>
                <a:ea typeface="隶书" panose="02010509060101010101" charset="-122"/>
                <a:cs typeface="隶书" panose="02010509060101010101" charset="-122"/>
                <a:sym typeface="+mn-ea"/>
              </a:rPr>
              <a:t>有哪些？</a:t>
            </a:r>
            <a:endParaRPr lang="zh-CN" altLang="en-US" sz="3600" b="1" dirty="0">
              <a:gradFill>
                <a:gsLst>
                  <a:gs pos="50000">
                    <a:schemeClr val="tx1"/>
                  </a:gs>
                  <a:gs pos="0">
                    <a:schemeClr val="tx1">
                      <a:lumMod val="25000"/>
                      <a:lumOff val="75000"/>
                    </a:schemeClr>
                  </a:gs>
                  <a:gs pos="100000">
                    <a:schemeClr val="tx1">
                      <a:lumMod val="85000"/>
                    </a:schemeClr>
                  </a:gs>
                </a:gsLst>
                <a:lin ang="5400000" scaled="1"/>
              </a:gradFill>
              <a:effectLst>
                <a:reflection blurRad="6350" stA="53000" endA="300" endPos="35500" dir="5400000" sy="-90000" algn="bl" rotWithShape="0"/>
              </a:effectLst>
              <a:latin typeface="隶书" panose="02010509060101010101" charset="-122"/>
              <a:ea typeface="隶书" panose="02010509060101010101" charset="-122"/>
              <a:cs typeface="隶书" panose="02010509060101010101" charset="-122"/>
            </a:endParaRPr>
          </a:p>
          <a:p>
            <a:pPr indent="720090" fontAlgn="auto">
              <a:lnSpc>
                <a:spcPct val="150000"/>
              </a:lnSpc>
            </a:pPr>
            <a:endParaRPr lang="zh-CN" altLang="en-US" sz="3600" b="1" dirty="0">
              <a:gradFill>
                <a:gsLst>
                  <a:gs pos="50000">
                    <a:schemeClr val="tx1"/>
                  </a:gs>
                  <a:gs pos="0">
                    <a:schemeClr val="tx1">
                      <a:lumMod val="25000"/>
                      <a:lumOff val="75000"/>
                    </a:schemeClr>
                  </a:gs>
                  <a:gs pos="100000">
                    <a:schemeClr val="tx1">
                      <a:lumMod val="85000"/>
                    </a:schemeClr>
                  </a:gs>
                </a:gsLst>
                <a:lin ang="5400000" scaled="1"/>
              </a:gradFill>
              <a:effectLst>
                <a:reflection blurRad="6350" stA="53000" endA="300" endPos="35500" dir="5400000" sy="-90000" algn="bl" rotWithShape="0"/>
              </a:effectLst>
              <a:latin typeface="隶书" panose="02010509060101010101" charset="-122"/>
              <a:ea typeface="隶书" panose="02010509060101010101" charset="-122"/>
              <a:cs typeface="隶书" panose="020105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5713"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pic>
        <p:nvPicPr>
          <p:cNvPr id="4" name="图片 3" descr="4651939dfe9dfd29a45cfa6b180f79c"/>
          <p:cNvPicPr>
            <a:picLocks noChangeAspect="1"/>
          </p:cNvPicPr>
          <p:nvPr/>
        </p:nvPicPr>
        <p:blipFill>
          <a:blip r:embed="rId1">
            <a:alphaModFix amt="80000"/>
          </a:blip>
          <a:srcRect l="1645"/>
          <a:stretch>
            <a:fillRect/>
          </a:stretch>
        </p:blipFill>
        <p:spPr>
          <a:xfrm>
            <a:off x="6419850" y="2480945"/>
            <a:ext cx="5331460" cy="2561590"/>
          </a:xfrm>
          <a:prstGeom prst="rect">
            <a:avLst/>
          </a:prstGeom>
        </p:spPr>
      </p:pic>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45" name="文本框 44"/>
          <p:cNvSpPr txBox="1"/>
          <p:nvPr/>
        </p:nvSpPr>
        <p:spPr>
          <a:xfrm>
            <a:off x="529608" y="252976"/>
            <a:ext cx="19088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案例分析</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46" name="矩形 45"/>
          <p:cNvSpPr/>
          <p:nvPr/>
        </p:nvSpPr>
        <p:spPr>
          <a:xfrm>
            <a:off x="2661892" y="278009"/>
            <a:ext cx="2134235" cy="459105"/>
          </a:xfrm>
          <a:prstGeom prst="rect">
            <a:avLst/>
          </a:prstGeom>
        </p:spPr>
        <p:txBody>
          <a:bodyPr wrap="non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Case Analysis</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995045" y="737235"/>
            <a:ext cx="1553210" cy="1113155"/>
          </a:xfrm>
          <a:prstGeom prst="rect">
            <a:avLst/>
          </a:prstGeom>
          <a:noFill/>
          <a:ln>
            <a:noFill/>
          </a:ln>
        </p:spPr>
        <p:txBody>
          <a:bodyPr wrap="square" rtlCol="0" anchor="t">
            <a:noAutofit/>
          </a:bodyPr>
          <a:p>
            <a:pPr algn="ctr"/>
            <a:r>
              <a:rPr lang="zh-CN" altLang="en-US"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①</a:t>
            </a:r>
            <a:r>
              <a:rPr lang="en-US" altLang="zh-CN"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endParaRPr lang="zh-CN" altLang="en-US" sz="40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文本框 7"/>
          <p:cNvSpPr txBox="1"/>
          <p:nvPr/>
        </p:nvSpPr>
        <p:spPr>
          <a:xfrm>
            <a:off x="2790190" y="1221105"/>
            <a:ext cx="4912995" cy="460375"/>
          </a:xfrm>
          <a:prstGeom prst="rect">
            <a:avLst/>
          </a:prstGeom>
          <a:noFill/>
        </p:spPr>
        <p:txBody>
          <a:bodyPr wrap="square" rtlCol="0">
            <a:spAutoFit/>
          </a:bodyPr>
          <a:p>
            <a:pPr algn="ctr"/>
            <a:r>
              <a:rPr lang="zh-CN" altLang="en-US" sz="2400" b="1"/>
              <a:t>麦当劳</a:t>
            </a:r>
            <a:r>
              <a:rPr lang="en-US" altLang="zh-CN" sz="2400" b="1"/>
              <a:t>“</a:t>
            </a:r>
            <a:r>
              <a:rPr lang="zh-CN" altLang="en-US" sz="2400" b="1"/>
              <a:t>毒杯门</a:t>
            </a:r>
            <a:r>
              <a:rPr lang="en-US" altLang="zh-CN" sz="2400" b="1"/>
              <a:t>”</a:t>
            </a:r>
            <a:r>
              <a:rPr lang="zh-CN" altLang="en-US" sz="2400" b="1"/>
              <a:t>事件</a:t>
            </a:r>
            <a:endParaRPr lang="zh-CN" altLang="en-US" sz="2400" b="1"/>
          </a:p>
        </p:txBody>
      </p:sp>
      <p:sp>
        <p:nvSpPr>
          <p:cNvPr id="7" name="文本框 6"/>
          <p:cNvSpPr txBox="1"/>
          <p:nvPr/>
        </p:nvSpPr>
        <p:spPr>
          <a:xfrm>
            <a:off x="478790" y="1986915"/>
            <a:ext cx="5729605" cy="4521835"/>
          </a:xfrm>
          <a:prstGeom prst="rect">
            <a:avLst/>
          </a:prstGeom>
        </p:spPr>
        <p:txBody>
          <a:bodyPr>
            <a:noAutofit/>
          </a:bodyPr>
          <a:p>
            <a:pPr indent="457200" fontAlgn="auto">
              <a:lnSpc>
                <a:spcPct val="150000"/>
              </a:lnSpc>
              <a:spcBef>
                <a:spcPct val="0"/>
              </a:spcBef>
              <a:spcAft>
                <a:spcPct val="0"/>
              </a:spcAft>
            </a:pPr>
            <a:r>
              <a:rPr lang="zh-CN" altLang="en-US"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美国消费品安全委员会</a:t>
            </a:r>
            <a:r>
              <a:rPr lang="en-US" altLang="zh-CN"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2010</a:t>
            </a:r>
            <a:r>
              <a:rPr lang="zh-CN" altLang="en-US"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日宣布，发现一批印有</a:t>
            </a:r>
            <a:r>
              <a:rPr lang="zh-CN" altLang="en-US" sz="2000" b="0" i="0">
                <a:solidFill>
                  <a:srgbClr val="136EC2"/>
                </a:solidFill>
                <a:latin typeface="微软雅黑" panose="020B0503020204020204" pitchFamily="34" charset="-122"/>
                <a:ea typeface="微软雅黑" panose="020B0503020204020204" pitchFamily="34" charset="-122"/>
                <a:cs typeface="微软雅黑" panose="020B0503020204020204" pitchFamily="34" charset="-122"/>
                <a:hlinkClick r:id="rId2"/>
              </a:rPr>
              <a:t>动画影片</a:t>
            </a:r>
            <a:r>
              <a:rPr lang="en-US" altLang="zh-CN"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永远的史瑞克</a:t>
            </a:r>
            <a:r>
              <a:rPr lang="en-US" altLang="zh-CN"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人物的水杯涂漆里含有毒金属镉，且所含</a:t>
            </a:r>
            <a:r>
              <a:rPr lang="zh-CN" altLang="en-US" sz="20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镉</a:t>
            </a:r>
            <a:r>
              <a:rPr lang="zh-CN" altLang="en-US"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可渗出表面。据此计算，麦当劳在美国因</a:t>
            </a:r>
            <a:r>
              <a:rPr lang="en-US" altLang="zh-CN"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毒杯</a:t>
            </a:r>
            <a:r>
              <a:rPr lang="en-US" altLang="zh-CN"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事件的直接经济损失为</a:t>
            </a:r>
            <a:r>
              <a:rPr lang="en-US" altLang="zh-CN"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1200</a:t>
            </a:r>
            <a:r>
              <a:rPr lang="zh-CN" altLang="en-US"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万美元。而这</a:t>
            </a:r>
            <a:r>
              <a:rPr lang="en-US" altLang="zh-CN"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1200</a:t>
            </a:r>
            <a:r>
              <a:rPr lang="zh-CN" altLang="en-US"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万个玻璃杯也将成为废品，这笔损失及出售和回收玻璃杯的人力成本等尚未计算在内。值得注意的是，在声明中，麦当劳强调，杯子并非有毒，而是麦当劳出于安全考虑。</a:t>
            </a:r>
            <a:endParaRPr lang="zh-CN" altLang="en-US" sz="2000" b="0" i="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50" fill="hold">
                                          <p:stCondLst>
                                            <p:cond delay="0"/>
                                          </p:stCondLst>
                                        </p:cTn>
                                        <p:tgtEl>
                                          <p:spTgt spid="4"/>
                                        </p:tgtEl>
                                        <p:attrNameLst>
                                          <p:attrName>style.visibility</p:attrName>
                                        </p:attrNameLst>
                                      </p:cBhvr>
                                      <p:to>
                                        <p:strVal val="visible"/>
                                      </p:to>
                                    </p:set>
                                    <p:anim calcmode="lin" valueType="num">
                                      <p:cBhvr additive="base">
                                        <p:cTn id="7" dur="150" fill="hold"/>
                                        <p:tgtEl>
                                          <p:spTgt spid="4"/>
                                        </p:tgtEl>
                                        <p:attrNameLst>
                                          <p:attrName>ppt_x</p:attrName>
                                        </p:attrNameLst>
                                      </p:cBhvr>
                                      <p:tavLst>
                                        <p:tav tm="0">
                                          <p:val>
                                            <p:strVal val="#ppt_x"/>
                                          </p:val>
                                        </p:tav>
                                        <p:tav tm="100000">
                                          <p:val>
                                            <p:strVal val="#ppt_x"/>
                                          </p:val>
                                        </p:tav>
                                      </p:tavLst>
                                    </p:anim>
                                    <p:anim calcmode="lin" valueType="num">
                                      <p:cBhvr additive="base">
                                        <p:cTn id="8" dur="1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4447"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45" name="文本框 44"/>
          <p:cNvSpPr txBox="1"/>
          <p:nvPr/>
        </p:nvSpPr>
        <p:spPr>
          <a:xfrm>
            <a:off x="529608" y="252976"/>
            <a:ext cx="1908810" cy="520700"/>
          </a:xfrm>
          <a:prstGeom prst="rect">
            <a:avLst/>
          </a:prstGeom>
          <a:noFill/>
        </p:spPr>
        <p:txBody>
          <a:bodyPr wrap="none" lIns="91436" tIns="45718" rIns="91436" bIns="45718" rtlCol="0">
            <a:spAutoFit/>
          </a:bodyPr>
          <a:lstStyle/>
          <a:p>
            <a:r>
              <a:rPr lang="zh-CN" altLang="en-US" sz="2800" spc="600" dirty="0">
                <a:solidFill>
                  <a:schemeClr val="tx2"/>
                </a:solidFill>
                <a:latin typeface="微软雅黑" panose="020B0503020204020204" pitchFamily="34" charset="-122"/>
                <a:ea typeface="微软雅黑" panose="020B0503020204020204" pitchFamily="34" charset="-122"/>
              </a:rPr>
              <a:t>案例分析</a:t>
            </a:r>
            <a:endParaRPr lang="zh-CN" altLang="en-US" sz="2800" spc="600" dirty="0">
              <a:solidFill>
                <a:schemeClr val="tx2"/>
              </a:solidFill>
              <a:latin typeface="微软雅黑" panose="020B0503020204020204" pitchFamily="34" charset="-122"/>
              <a:ea typeface="微软雅黑" panose="020B0503020204020204" pitchFamily="34" charset="-122"/>
            </a:endParaRPr>
          </a:p>
        </p:txBody>
      </p:sp>
      <p:sp>
        <p:nvSpPr>
          <p:cNvPr id="46" name="矩形 45"/>
          <p:cNvSpPr/>
          <p:nvPr/>
        </p:nvSpPr>
        <p:spPr>
          <a:xfrm>
            <a:off x="2661892" y="278009"/>
            <a:ext cx="2134235" cy="459105"/>
          </a:xfrm>
          <a:prstGeom prst="rect">
            <a:avLst/>
          </a:prstGeom>
        </p:spPr>
        <p:txBody>
          <a:bodyPr wrap="none" lIns="91436" tIns="45718" rIns="91436" bIns="45718">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Case Analysis</a:t>
            </a:r>
            <a:endParaRPr lang="en-US" altLang="zh-CN" sz="24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148840" y="1164590"/>
            <a:ext cx="7431405" cy="787400"/>
          </a:xfrm>
          <a:prstGeom prst="rect">
            <a:avLst/>
          </a:prstGeom>
        </p:spPr>
      </p:pic>
      <p:sp>
        <p:nvSpPr>
          <p:cNvPr id="5" name="文本框 4"/>
          <p:cNvSpPr txBox="1"/>
          <p:nvPr/>
        </p:nvSpPr>
        <p:spPr>
          <a:xfrm>
            <a:off x="695325" y="2787015"/>
            <a:ext cx="10338435" cy="2598420"/>
          </a:xfrm>
          <a:prstGeom prst="rect">
            <a:avLst/>
          </a:prstGeom>
        </p:spPr>
        <p:txBody>
          <a:bodyPr>
            <a:noAutofit/>
          </a:bodyPr>
          <a:p>
            <a:pPr indent="720090" fontAlgn="auto">
              <a:lnSpc>
                <a:spcPct val="150000"/>
              </a:lnSpc>
            </a:pPr>
            <a:r>
              <a:rPr lang="zh-CN" altLang="en-US" sz="20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今年以来，捷克已多次通过</a:t>
            </a:r>
            <a:r>
              <a:rPr lang="en-US" altLang="zh-CN" sz="2000" b="0" i="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RASFF</a:t>
            </a:r>
            <a:r>
              <a:rPr lang="zh-CN" altLang="en-US" sz="20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通报我国出口玻璃杯不合格，主要原因是重金属迁移不合格。出口捷克的玻璃制品不仅需要满足欧盟</a:t>
            </a:r>
            <a:r>
              <a:rPr lang="en-US" altLang="zh-CN" sz="20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ISO 7086-2</a:t>
            </a:r>
            <a:r>
              <a:rPr lang="zh-CN" altLang="en-US" sz="20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标准要求中</a:t>
            </a:r>
            <a:r>
              <a:rPr lang="zh-CN" altLang="en-US" sz="20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铅镉</a:t>
            </a:r>
            <a:r>
              <a:rPr lang="zh-CN" altLang="en-US" sz="20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溶出量限值，还需要满足捷克当地法规</a:t>
            </a:r>
            <a:r>
              <a:rPr lang="en-US" altLang="zh-CN" sz="20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CNS 70540-2:1996</a:t>
            </a:r>
            <a:r>
              <a:rPr lang="zh-CN" altLang="en-US" sz="20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。捷克当地法规中对玻璃制品中铅镉溶出量有更高的要求。其中铅迁移量限量与欧盟一致为</a:t>
            </a:r>
            <a:r>
              <a:rPr lang="en-US" altLang="zh-CN" sz="20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0.8mg/dm</a:t>
            </a:r>
            <a:r>
              <a:rPr lang="en-US" altLang="zh-CN" sz="2000" b="1" i="0" baseline="30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，镉迁移量为</a:t>
            </a:r>
            <a:r>
              <a:rPr lang="en-US" altLang="zh-CN" sz="20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0.07mg/dm</a:t>
            </a:r>
            <a:r>
              <a:rPr lang="en-US" altLang="zh-CN" sz="2000" b="1" i="0" baseline="30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是欧盟限量要求的十分之一。</a:t>
            </a:r>
            <a:endParaRPr lang="zh-CN" altLang="en-US" sz="20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969010" y="861695"/>
            <a:ext cx="759460" cy="1006475"/>
          </a:xfrm>
          <a:prstGeom prst="rect">
            <a:avLst/>
          </a:prstGeom>
          <a:noFill/>
          <a:ln>
            <a:noFill/>
          </a:ln>
        </p:spPr>
        <p:txBody>
          <a:bodyPr wrap="square" rtlCol="0" anchor="t">
            <a:noAutofit/>
          </a:bodyPr>
          <a:p>
            <a:pPr algn="ctr"/>
            <a:r>
              <a:rPr lang="zh-CN" altLang="en-US"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②</a:t>
            </a:r>
            <a:endParaRPr lang="zh-CN" altLang="en-US"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矩形 2"/>
          <p:cNvSpPr/>
          <p:nvPr/>
        </p:nvSpPr>
        <p:spPr>
          <a:xfrm>
            <a:off x="5111750" y="1951990"/>
            <a:ext cx="3555365" cy="673100"/>
          </a:xfrm>
          <a:prstGeom prst="rect">
            <a:avLst/>
          </a:prstGeom>
          <a:solidFill>
            <a:schemeClr val="bg1"/>
          </a:solidFill>
          <a:ln w="57150"/>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rPr>
              <a:t>欧盟食品和饲料快速预警系统</a:t>
            </a:r>
            <a:endParaRPr lang="zh-CN" altLang="en-US" b="1">
              <a:solidFill>
                <a:schemeClr val="tx1"/>
              </a:solidFill>
            </a:endParaRPr>
          </a:p>
        </p:txBody>
      </p:sp>
      <p:cxnSp>
        <p:nvCxnSpPr>
          <p:cNvPr id="4" name="直接箭头连接符 3"/>
          <p:cNvCxnSpPr/>
          <p:nvPr/>
        </p:nvCxnSpPr>
        <p:spPr>
          <a:xfrm flipV="1">
            <a:off x="5219065" y="2628900"/>
            <a:ext cx="1767205" cy="241935"/>
          </a:xfrm>
          <a:prstGeom prst="straightConnector1">
            <a:avLst/>
          </a:prstGeom>
          <a:ln w="57150">
            <a:gradFill>
              <a:gsLst>
                <a:gs pos="50000">
                  <a:schemeClr val="tx1"/>
                </a:gs>
                <a:gs pos="0">
                  <a:schemeClr val="tx1">
                    <a:lumMod val="25000"/>
                    <a:lumOff val="75000"/>
                  </a:schemeClr>
                </a:gs>
                <a:gs pos="100000">
                  <a:schemeClr val="tx1">
                    <a:lumMod val="85000"/>
                  </a:schemeClr>
                </a:gs>
              </a:gsLst>
              <a:lin ang="5400000" scaled="0"/>
            </a:gra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KSO_WM_DIAGRAM_VIRTUALLY_FRAME" val="{&quot;height&quot;:200.36330708661416,&quot;left&quot;:215.71086614173228,&quot;top&quot;:94.01196850393701,&quot;width&quot;:646.4818897637796}"/>
</p:tagLst>
</file>

<file path=ppt/tags/tag2.xml><?xml version="1.0" encoding="utf-8"?>
<p:tagLst xmlns:p="http://schemas.openxmlformats.org/presentationml/2006/main">
  <p:tag name="PICID" val="{80fdac7a-746a-4228-a493-2bd15ee7cbed}"/>
</p:tagLst>
</file>

<file path=ppt/tags/tag3.xml><?xml version="1.0" encoding="utf-8"?>
<p:tagLst xmlns:p="http://schemas.openxmlformats.org/presentationml/2006/main">
  <p:tag name="RESOURCE_RECORD_KEY" val="{&quot;13&quot;:[4364974]}"/>
</p:tagLst>
</file>

<file path=ppt/theme/theme1.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5151</Words>
  <Application>WPS 演示</Application>
  <PresentationFormat>宽屏</PresentationFormat>
  <Paragraphs>402</Paragraphs>
  <Slides>32</Slides>
  <Notes>26</Notes>
  <HiddenSlides>0</HiddenSlides>
  <MMClips>2</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32</vt:i4>
      </vt:variant>
    </vt:vector>
  </HeadingPairs>
  <TitlesOfParts>
    <vt:vector size="47" baseType="lpstr">
      <vt:lpstr>Arial</vt:lpstr>
      <vt:lpstr>宋体</vt:lpstr>
      <vt:lpstr>Wingdings</vt:lpstr>
      <vt:lpstr>Calibri</vt:lpstr>
      <vt:lpstr>Segoe UI Semilight</vt:lpstr>
      <vt:lpstr>Agency FB</vt:lpstr>
      <vt:lpstr>微软雅黑</vt:lpstr>
      <vt:lpstr>隶书</vt:lpstr>
      <vt:lpstr>Century Gothic</vt:lpstr>
      <vt:lpstr>Arial Unicode MS</vt:lpstr>
      <vt:lpstr>黑体</vt:lpstr>
      <vt:lpstr>PingFang SC</vt:lpstr>
      <vt:lpstr>Segoe Print</vt:lpstr>
      <vt:lpstr>Century Gothic</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wkj0603</dc:creator>
  <dc:description>1</dc:description>
  <dc:subject>1</dc:subject>
  <cp:lastModifiedBy>元气 ☀️</cp:lastModifiedBy>
  <cp:revision>99</cp:revision>
  <dcterms:created xsi:type="dcterms:W3CDTF">1900-01-01T00:00:00Z</dcterms:created>
  <dcterms:modified xsi:type="dcterms:W3CDTF">2024-12-04T00:27:42Z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6F3CC7BEC21D418E987666714666579B_12</vt:lpwstr>
  </property>
</Properties>
</file>