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5"/>
  </p:handoutMasterIdLst>
  <p:sldIdLst>
    <p:sldId id="256" r:id="rId3"/>
    <p:sldId id="257" r:id="rId5"/>
    <p:sldId id="258" r:id="rId6"/>
    <p:sldId id="259" r:id="rId7"/>
    <p:sldId id="276" r:id="rId8"/>
    <p:sldId id="283" r:id="rId9"/>
    <p:sldId id="284" r:id="rId10"/>
    <p:sldId id="278" r:id="rId11"/>
    <p:sldId id="277" r:id="rId12"/>
    <p:sldId id="280" r:id="rId13"/>
    <p:sldId id="356" r:id="rId14"/>
    <p:sldId id="297" r:id="rId15"/>
    <p:sldId id="298" r:id="rId16"/>
    <p:sldId id="315" r:id="rId17"/>
    <p:sldId id="337" r:id="rId18"/>
    <p:sldId id="340" r:id="rId19"/>
    <p:sldId id="316" r:id="rId20"/>
    <p:sldId id="332" r:id="rId21"/>
    <p:sldId id="333" r:id="rId22"/>
    <p:sldId id="314" r:id="rId23"/>
    <p:sldId id="334" r:id="rId24"/>
    <p:sldId id="335" r:id="rId25"/>
    <p:sldId id="336" r:id="rId26"/>
    <p:sldId id="285" r:id="rId27"/>
    <p:sldId id="290" r:id="rId28"/>
    <p:sldId id="286" r:id="rId29"/>
    <p:sldId id="287" r:id="rId30"/>
    <p:sldId id="288" r:id="rId31"/>
    <p:sldId id="289" r:id="rId32"/>
    <p:sldId id="291" r:id="rId33"/>
    <p:sldId id="275" r:id="rId34"/>
  </p:sldIdLst>
  <p:sldSz cx="12192000" cy="6858000"/>
  <p:notesSz cx="6858000" cy="9144000"/>
  <p:embeddedFontLst>
    <p:embeddedFont>
      <p:font typeface="庞门正道标题体3.0" panose="02010600030101010101" charset="-122"/>
      <p:regular r:id="rId40"/>
    </p:embeddedFont>
    <p:embeddedFont>
      <p:font typeface="黑体" panose="02010609060101010101" charset="-122"/>
      <p:regular r:id="rId41"/>
    </p:embeddedFont>
    <p:embeddedFont>
      <p:font typeface="微软雅黑" panose="020B0503020204020204" charset="-122"/>
      <p:regular r:id="rId42"/>
    </p:embeddedFont>
    <p:embeddedFont>
      <p:font typeface="等线" panose="02010600030101010101" charset="-122"/>
      <p:regular r:id="rId43"/>
    </p:embeddedFont>
    <p:embeddedFont>
      <p:font typeface="汉仪菱心体简" panose="02010400000101010101" charset="-122"/>
      <p:regular r:id="rId44"/>
    </p:embeddedFont>
    <p:embeddedFont>
      <p:font typeface="金山云技术体" charset="-122"/>
      <p:regular r:id="rId45"/>
    </p:embeddedFont>
    <p:embeddedFont>
      <p:font typeface="Calibri" panose="020F0502020204030204" charset="0"/>
      <p:regular r:id="rId46"/>
      <p:bold r:id="rId47"/>
      <p:italic r:id="rId48"/>
      <p:boldItalic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89720553" name="zz"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33.xml"/><Relationship Id="rId5" Type="http://schemas.openxmlformats.org/officeDocument/2006/relationships/slide" Target="slides/slide2.xml"/><Relationship Id="rId49" Type="http://schemas.openxmlformats.org/officeDocument/2006/relationships/font" Target="fonts/font10.fntdata"/><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589720553" dt="2024-11-18T14:30:18.108"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1A9F3-C84F-49B8-B910-D32C19E69C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AF891-9AFE-4D00-84A1-E029A1394B6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sym typeface="+mn-ea"/>
            </a:endParaRPr>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custDataLst>
              <p:tags r:id="rId3"/>
            </p:custDataLst>
          </p:nvPr>
        </p:nvSpPr>
        <p:spPr/>
        <p:txBody>
          <a:bodyPr/>
          <a:lstStyle/>
          <a:p>
            <a:endParaRPr lang="zh-CN" altLang="en-US"/>
          </a:p>
        </p:txBody>
      </p:sp>
      <p:sp>
        <p:nvSpPr>
          <p:cNvPr id="4" name="灯片编号占位符 3"/>
          <p:cNvSpPr>
            <a:spLocks noGrp="1"/>
          </p:cNvSpPr>
          <p:nvPr>
            <p:ph type="sldNum" sz="quarter" idx="5"/>
          </p:nvPr>
        </p:nvSpPr>
        <p:spPr/>
        <p:txBody>
          <a:bodyPr/>
          <a:lstStyle/>
          <a:p>
            <a:fld id="{AFDAF891-9AFE-4D00-84A1-E029A1394B6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04F7BEE-CC52-4A2C-A874-2CA86D0A8B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9F9C0F-4A11-4890-AF5D-7B6EFDB02A8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4F7BEE-CC52-4A2C-A874-2CA86D0A8B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9F9C0F-4A11-4890-AF5D-7B6EFDB02A8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94405"/>
            <a:ext cx="10800000" cy="792000"/>
          </a:xfrm>
        </p:spPr>
        <p:txBody>
          <a:bodyPr/>
          <a:lstStyle>
            <a:lvl1pPr algn="ctr">
              <a:defRPr sz="320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F7BEE-CC52-4A2C-A874-2CA86D0A8B9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F9C0F-4A11-4890-AF5D-7B6EFDB02A80}" type="slidenum">
              <a:rPr lang="zh-CN" altLang="en-US" smtClean="0"/>
            </a:fld>
            <a:endParaRPr lang="zh-CN" altLang="en-US"/>
          </a:p>
        </p:txBody>
      </p:sp>
      <p:pic>
        <p:nvPicPr>
          <p:cNvPr id="7" name="图片 6"/>
          <p:cNvPicPr>
            <a:picLocks noChangeAspect="1"/>
          </p:cNvPicPr>
          <p:nvPr userDrawn="1"/>
        </p:nvPicPr>
        <p:blipFill>
          <a:blip r:embed="rId4"/>
          <a:stretch>
            <a:fillRect/>
          </a:stretch>
        </p:blipFill>
        <p:spPr>
          <a:xfrm>
            <a:off x="11202163" y="6134166"/>
            <a:ext cx="989837" cy="723834"/>
          </a:xfrm>
          <a:prstGeom prst="rect">
            <a:avLst/>
          </a:prstGeom>
        </p:spPr>
      </p:pic>
      <p:pic>
        <p:nvPicPr>
          <p:cNvPr id="8" name="图片 7"/>
          <p:cNvPicPr>
            <a:picLocks noChangeAspect="1"/>
          </p:cNvPicPr>
          <p:nvPr userDrawn="1"/>
        </p:nvPicPr>
        <p:blipFill>
          <a:blip r:embed="rId5"/>
          <a:stretch>
            <a:fillRect/>
          </a:stretch>
        </p:blipFill>
        <p:spPr>
          <a:xfrm>
            <a:off x="185471" y="104376"/>
            <a:ext cx="610282" cy="7771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3.e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25.png"/><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2.png"/><Relationship Id="rId10" Type="http://schemas.openxmlformats.org/officeDocument/2006/relationships/slideLayout" Target="../slideLayouts/slideLayout2.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0" Type="http://schemas.openxmlformats.org/officeDocument/2006/relationships/notesSlide" Target="../notesSlides/notesSlide12.xml"/><Relationship Id="rId2" Type="http://schemas.openxmlformats.org/officeDocument/2006/relationships/tags" Target="../tags/tag32.xml"/><Relationship Id="rId19" Type="http://schemas.openxmlformats.org/officeDocument/2006/relationships/slideLayout" Target="../slideLayouts/slideLayout3.xml"/><Relationship Id="rId18" Type="http://schemas.openxmlformats.org/officeDocument/2006/relationships/tags" Target="../tags/tag47.xml"/><Relationship Id="rId17" Type="http://schemas.openxmlformats.org/officeDocument/2006/relationships/image" Target="../media/image26.jpeg"/><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29.png"/><Relationship Id="rId5" Type="http://schemas.openxmlformats.org/officeDocument/2006/relationships/tags" Target="../tags/tag50.xml"/><Relationship Id="rId4" Type="http://schemas.openxmlformats.org/officeDocument/2006/relationships/image" Target="../media/image28.png"/><Relationship Id="rId3" Type="http://schemas.openxmlformats.org/officeDocument/2006/relationships/tags" Target="../tags/tag49.xml"/><Relationship Id="rId2" Type="http://schemas.openxmlformats.org/officeDocument/2006/relationships/image" Target="../media/image27.png"/><Relationship Id="rId17" Type="http://schemas.openxmlformats.org/officeDocument/2006/relationships/notesSlide" Target="../notesSlides/notesSlide13.xml"/><Relationship Id="rId16" Type="http://schemas.openxmlformats.org/officeDocument/2006/relationships/slideLayout" Target="../slideLayouts/slideLayout3.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image" Target="../media/image30.png"/><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8" Type="http://schemas.openxmlformats.org/officeDocument/2006/relationships/slideLayout" Target="../slideLayouts/slideLayout3.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19.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9" Type="http://schemas.openxmlformats.org/officeDocument/2006/relationships/notesSlide" Target="../notesSlides/notesSlide14.xml"/><Relationship Id="rId18" Type="http://schemas.openxmlformats.org/officeDocument/2006/relationships/slideLayout" Target="../slideLayouts/slideLayout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media/image2.png"/><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5.jpeg"/><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5" Type="http://schemas.openxmlformats.org/officeDocument/2006/relationships/notesSlide" Target="../notesSlides/notesSlide15.xml"/><Relationship Id="rId14" Type="http://schemas.openxmlformats.org/officeDocument/2006/relationships/slideLayout" Target="../slideLayouts/slideLayout3.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22.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5" Type="http://schemas.openxmlformats.org/officeDocument/2006/relationships/notesSlide" Target="../notesSlides/notesSlide16.xml"/><Relationship Id="rId14" Type="http://schemas.openxmlformats.org/officeDocument/2006/relationships/slideLayout" Target="../slideLayouts/slideLayout3.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23.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5" Type="http://schemas.openxmlformats.org/officeDocument/2006/relationships/notesSlide" Target="../notesSlides/notesSlide17.xml"/><Relationship Id="rId14" Type="http://schemas.openxmlformats.org/officeDocument/2006/relationships/slideLayout" Target="../slideLayouts/slideLayout3.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Pictures\&#20316;&#19994;\&#35270;&#39057;2.mp4"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5.xml"/><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tags" Target="../tags/tag132.xml"/><Relationship Id="rId1" Type="http://schemas.openxmlformats.org/officeDocument/2006/relationships/image" Target="../media/image3.em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9.xml"/><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0" Type="http://schemas.openxmlformats.org/officeDocument/2006/relationships/notesSlide" Target="../notesSlides/notesSlide7.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hyperlink" Target="..\Pictures\&#20316;&#19994;\&#35270;&#39057;1.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6" name="矩形 2675"/>
          <p:cNvSpPr/>
          <p:nvPr/>
        </p:nvSpPr>
        <p:spPr>
          <a:xfrm>
            <a:off x="-1" y="-29600"/>
            <a:ext cx="12192001" cy="68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sym typeface="Arial" panose="020B0604020202020204" pitchFamily="34" charset="0"/>
            </a:endParaRPr>
          </a:p>
        </p:txBody>
      </p:sp>
      <p:grpSp>
        <p:nvGrpSpPr>
          <p:cNvPr id="2674" name="组合 2673"/>
          <p:cNvGrpSpPr/>
          <p:nvPr/>
        </p:nvGrpSpPr>
        <p:grpSpPr>
          <a:xfrm>
            <a:off x="-1" y="245"/>
            <a:ext cx="12192002" cy="6858000"/>
            <a:chOff x="-1" y="-29600"/>
            <a:chExt cx="12192002" cy="6858000"/>
          </a:xfrm>
        </p:grpSpPr>
        <p:pic>
          <p:nvPicPr>
            <p:cNvPr id="887" name="图片 886"/>
            <p:cNvPicPr>
              <a:picLocks noChangeAspect="1"/>
            </p:cNvPicPr>
            <p:nvPr/>
          </p:nvPicPr>
          <p:blipFill rotWithShape="1">
            <a:blip r:embed="rId1"/>
            <a:srcRect r="8899"/>
            <a:stretch>
              <a:fillRect/>
            </a:stretch>
          </p:blipFill>
          <p:spPr>
            <a:xfrm flipH="1">
              <a:off x="-1" y="-29600"/>
              <a:ext cx="4642922" cy="6858000"/>
            </a:xfrm>
            <a:prstGeom prst="rect">
              <a:avLst/>
            </a:prstGeom>
          </p:spPr>
        </p:pic>
        <p:pic>
          <p:nvPicPr>
            <p:cNvPr id="2673" name="图片 2672"/>
            <p:cNvPicPr>
              <a:picLocks noChangeAspect="1"/>
            </p:cNvPicPr>
            <p:nvPr/>
          </p:nvPicPr>
          <p:blipFill rotWithShape="1">
            <a:blip r:embed="rId1"/>
            <a:srcRect r="8899"/>
            <a:stretch>
              <a:fillRect/>
            </a:stretch>
          </p:blipFill>
          <p:spPr>
            <a:xfrm>
              <a:off x="7549079" y="-29600"/>
              <a:ext cx="4642922" cy="6858000"/>
            </a:xfrm>
            <a:prstGeom prst="rect">
              <a:avLst/>
            </a:prstGeom>
          </p:spPr>
        </p:pic>
      </p:grpSp>
      <p:sp>
        <p:nvSpPr>
          <p:cNvPr id="2672" name="椭圆 2671"/>
          <p:cNvSpPr/>
          <p:nvPr/>
        </p:nvSpPr>
        <p:spPr>
          <a:xfrm>
            <a:off x="5702300" y="1453672"/>
            <a:ext cx="787400" cy="787400"/>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cs typeface="+mn-ea"/>
              <a:sym typeface="Arial" panose="020B0604020202020204" pitchFamily="34" charset="0"/>
            </a:endParaRPr>
          </a:p>
        </p:txBody>
      </p:sp>
      <p:sp>
        <p:nvSpPr>
          <p:cNvPr id="885" name="Oval 883"/>
          <p:cNvSpPr/>
          <p:nvPr/>
        </p:nvSpPr>
        <p:spPr>
          <a:xfrm>
            <a:off x="5902460" y="1522203"/>
            <a:ext cx="387081" cy="399966"/>
          </a:xfrm>
          <a:custGeom>
            <a:avLst/>
            <a:gdLst>
              <a:gd name="connsiteX0" fmla="*/ 0 w 587598"/>
              <a:gd name="connsiteY0" fmla="*/ 562983 h 607157"/>
              <a:gd name="connsiteX1" fmla="*/ 530793 w 587598"/>
              <a:gd name="connsiteY1" fmla="*/ 562983 h 607157"/>
              <a:gd name="connsiteX2" fmla="*/ 530793 w 587598"/>
              <a:gd name="connsiteY2" fmla="*/ 607157 h 607157"/>
              <a:gd name="connsiteX3" fmla="*/ 0 w 587598"/>
              <a:gd name="connsiteY3" fmla="*/ 607157 h 607157"/>
              <a:gd name="connsiteX4" fmla="*/ 492393 w 587598"/>
              <a:gd name="connsiteY4" fmla="*/ 291288 h 607157"/>
              <a:gd name="connsiteX5" fmla="*/ 492393 w 587598"/>
              <a:gd name="connsiteY5" fmla="*/ 291568 h 607157"/>
              <a:gd name="connsiteX6" fmla="*/ 464710 w 587598"/>
              <a:gd name="connsiteY6" fmla="*/ 404838 h 607157"/>
              <a:gd name="connsiteX7" fmla="*/ 483602 w 587598"/>
              <a:gd name="connsiteY7" fmla="*/ 408013 h 607157"/>
              <a:gd name="connsiteX8" fmla="*/ 542333 w 587598"/>
              <a:gd name="connsiteY8" fmla="*/ 349277 h 607157"/>
              <a:gd name="connsiteX9" fmla="*/ 492393 w 587598"/>
              <a:gd name="connsiteY9" fmla="*/ 291288 h 607157"/>
              <a:gd name="connsiteX10" fmla="*/ 4302 w 587598"/>
              <a:gd name="connsiteY10" fmla="*/ 245438 h 607157"/>
              <a:gd name="connsiteX11" fmla="*/ 488091 w 587598"/>
              <a:gd name="connsiteY11" fmla="*/ 245438 h 607157"/>
              <a:gd name="connsiteX12" fmla="*/ 488091 w 587598"/>
              <a:gd name="connsiteY12" fmla="*/ 245531 h 607157"/>
              <a:gd name="connsiteX13" fmla="*/ 587598 w 587598"/>
              <a:gd name="connsiteY13" fmla="*/ 349277 h 607157"/>
              <a:gd name="connsiteX14" fmla="*/ 483602 w 587598"/>
              <a:gd name="connsiteY14" fmla="*/ 453116 h 607157"/>
              <a:gd name="connsiteX15" fmla="*/ 439740 w 587598"/>
              <a:gd name="connsiteY15" fmla="*/ 443497 h 607157"/>
              <a:gd name="connsiteX16" fmla="*/ 246150 w 587598"/>
              <a:gd name="connsiteY16" fmla="*/ 537438 h 607157"/>
              <a:gd name="connsiteX17" fmla="*/ 0 w 587598"/>
              <a:gd name="connsiteY17" fmla="*/ 291568 h 607157"/>
              <a:gd name="connsiteX18" fmla="*/ 4302 w 587598"/>
              <a:gd name="connsiteY18" fmla="*/ 245438 h 607157"/>
              <a:gd name="connsiteX19" fmla="*/ 315306 w 587598"/>
              <a:gd name="connsiteY19" fmla="*/ 1091 h 607157"/>
              <a:gd name="connsiteX20" fmla="*/ 321210 w 587598"/>
              <a:gd name="connsiteY20" fmla="*/ 47333 h 607157"/>
              <a:gd name="connsiteX21" fmla="*/ 322894 w 587598"/>
              <a:gd name="connsiteY21" fmla="*/ 84782 h 607157"/>
              <a:gd name="connsiteX22" fmla="*/ 346365 w 587598"/>
              <a:gd name="connsiteY22" fmla="*/ 134559 h 607157"/>
              <a:gd name="connsiteX23" fmla="*/ 306623 w 587598"/>
              <a:gd name="connsiteY23" fmla="*/ 218797 h 607157"/>
              <a:gd name="connsiteX24" fmla="*/ 293251 w 587598"/>
              <a:gd name="connsiteY24" fmla="*/ 170234 h 607157"/>
              <a:gd name="connsiteX25" fmla="*/ 270248 w 587598"/>
              <a:gd name="connsiteY25" fmla="*/ 89545 h 607157"/>
              <a:gd name="connsiteX26" fmla="*/ 295776 w 587598"/>
              <a:gd name="connsiteY26" fmla="*/ 3906 h 607157"/>
              <a:gd name="connsiteX27" fmla="*/ 315306 w 587598"/>
              <a:gd name="connsiteY27" fmla="*/ 1091 h 607157"/>
              <a:gd name="connsiteX28" fmla="*/ 176967 w 587598"/>
              <a:gd name="connsiteY28" fmla="*/ 1091 h 607157"/>
              <a:gd name="connsiteX29" fmla="*/ 182831 w 587598"/>
              <a:gd name="connsiteY29" fmla="*/ 47333 h 607157"/>
              <a:gd name="connsiteX30" fmla="*/ 184515 w 587598"/>
              <a:gd name="connsiteY30" fmla="*/ 84782 h 607157"/>
              <a:gd name="connsiteX31" fmla="*/ 207986 w 587598"/>
              <a:gd name="connsiteY31" fmla="*/ 134559 h 607157"/>
              <a:gd name="connsiteX32" fmla="*/ 168244 w 587598"/>
              <a:gd name="connsiteY32" fmla="*/ 218797 h 607157"/>
              <a:gd name="connsiteX33" fmla="*/ 154872 w 587598"/>
              <a:gd name="connsiteY33" fmla="*/ 170234 h 607157"/>
              <a:gd name="connsiteX34" fmla="*/ 131869 w 587598"/>
              <a:gd name="connsiteY34" fmla="*/ 89545 h 607157"/>
              <a:gd name="connsiteX35" fmla="*/ 157397 w 587598"/>
              <a:gd name="connsiteY35" fmla="*/ 3906 h 607157"/>
              <a:gd name="connsiteX36" fmla="*/ 176967 w 587598"/>
              <a:gd name="connsiteY36" fmla="*/ 1091 h 60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7598" h="607157">
                <a:moveTo>
                  <a:pt x="0" y="562983"/>
                </a:moveTo>
                <a:lnTo>
                  <a:pt x="530793" y="562983"/>
                </a:lnTo>
                <a:lnTo>
                  <a:pt x="530793" y="607157"/>
                </a:lnTo>
                <a:lnTo>
                  <a:pt x="0" y="607157"/>
                </a:lnTo>
                <a:close/>
                <a:moveTo>
                  <a:pt x="492393" y="291288"/>
                </a:moveTo>
                <a:cubicBezTo>
                  <a:pt x="492393" y="291381"/>
                  <a:pt x="492393" y="291474"/>
                  <a:pt x="492393" y="291568"/>
                </a:cubicBezTo>
                <a:cubicBezTo>
                  <a:pt x="492393" y="332468"/>
                  <a:pt x="482386" y="370941"/>
                  <a:pt x="464710" y="404838"/>
                </a:cubicBezTo>
                <a:cubicBezTo>
                  <a:pt x="470602" y="406799"/>
                  <a:pt x="476962" y="408013"/>
                  <a:pt x="483602" y="408013"/>
                </a:cubicBezTo>
                <a:cubicBezTo>
                  <a:pt x="515960" y="408013"/>
                  <a:pt x="542333" y="381680"/>
                  <a:pt x="542333" y="349277"/>
                </a:cubicBezTo>
                <a:cubicBezTo>
                  <a:pt x="542333" y="319955"/>
                  <a:pt x="520636" y="295583"/>
                  <a:pt x="492393" y="291288"/>
                </a:cubicBezTo>
                <a:close/>
                <a:moveTo>
                  <a:pt x="4302" y="245438"/>
                </a:moveTo>
                <a:lnTo>
                  <a:pt x="488091" y="245438"/>
                </a:lnTo>
                <a:cubicBezTo>
                  <a:pt x="488091" y="245438"/>
                  <a:pt x="488091" y="245531"/>
                  <a:pt x="488091" y="245531"/>
                </a:cubicBezTo>
                <a:cubicBezTo>
                  <a:pt x="543456" y="247866"/>
                  <a:pt x="587598" y="293435"/>
                  <a:pt x="587598" y="349277"/>
                </a:cubicBezTo>
                <a:cubicBezTo>
                  <a:pt x="587598" y="406612"/>
                  <a:pt x="541024" y="453116"/>
                  <a:pt x="483602" y="453116"/>
                </a:cubicBezTo>
                <a:cubicBezTo>
                  <a:pt x="467890" y="453116"/>
                  <a:pt x="453020" y="449661"/>
                  <a:pt x="439740" y="443497"/>
                </a:cubicBezTo>
                <a:cubicBezTo>
                  <a:pt x="394662" y="500646"/>
                  <a:pt x="324708" y="537438"/>
                  <a:pt x="246150" y="537438"/>
                </a:cubicBezTo>
                <a:cubicBezTo>
                  <a:pt x="110169" y="537438"/>
                  <a:pt x="0" y="427343"/>
                  <a:pt x="0" y="291568"/>
                </a:cubicBezTo>
                <a:cubicBezTo>
                  <a:pt x="0" y="275787"/>
                  <a:pt x="1496" y="260379"/>
                  <a:pt x="4302" y="245438"/>
                </a:cubicBezTo>
                <a:close/>
                <a:moveTo>
                  <a:pt x="315306" y="1091"/>
                </a:moveTo>
                <a:cubicBezTo>
                  <a:pt x="332818" y="6918"/>
                  <a:pt x="341900" y="34585"/>
                  <a:pt x="321210" y="47333"/>
                </a:cubicBezTo>
                <a:cubicBezTo>
                  <a:pt x="308867" y="54991"/>
                  <a:pt x="317938" y="75443"/>
                  <a:pt x="322894" y="84782"/>
                </a:cubicBezTo>
                <a:cubicBezTo>
                  <a:pt x="331310" y="100752"/>
                  <a:pt x="342063" y="116908"/>
                  <a:pt x="346365" y="134559"/>
                </a:cubicBezTo>
                <a:cubicBezTo>
                  <a:pt x="354874" y="169674"/>
                  <a:pt x="342998" y="206376"/>
                  <a:pt x="306623" y="218797"/>
                </a:cubicBezTo>
                <a:cubicBezTo>
                  <a:pt x="275858" y="229350"/>
                  <a:pt x="262673" y="180694"/>
                  <a:pt x="293251" y="170234"/>
                </a:cubicBezTo>
                <a:cubicBezTo>
                  <a:pt x="315787" y="162576"/>
                  <a:pt x="274082" y="100939"/>
                  <a:pt x="270248" y="89545"/>
                </a:cubicBezTo>
                <a:cubicBezTo>
                  <a:pt x="259681" y="57792"/>
                  <a:pt x="265853" y="22398"/>
                  <a:pt x="295776" y="3906"/>
                </a:cubicBezTo>
                <a:cubicBezTo>
                  <a:pt x="302696" y="-366"/>
                  <a:pt x="309469" y="-851"/>
                  <a:pt x="315306" y="1091"/>
                </a:cubicBezTo>
                <a:close/>
                <a:moveTo>
                  <a:pt x="176967" y="1091"/>
                </a:moveTo>
                <a:cubicBezTo>
                  <a:pt x="194491" y="6918"/>
                  <a:pt x="203521" y="34585"/>
                  <a:pt x="182831" y="47333"/>
                </a:cubicBezTo>
                <a:cubicBezTo>
                  <a:pt x="170488" y="54991"/>
                  <a:pt x="179559" y="75443"/>
                  <a:pt x="184515" y="84782"/>
                </a:cubicBezTo>
                <a:cubicBezTo>
                  <a:pt x="192931" y="100752"/>
                  <a:pt x="203684" y="116908"/>
                  <a:pt x="207986" y="134559"/>
                </a:cubicBezTo>
                <a:cubicBezTo>
                  <a:pt x="216495" y="169674"/>
                  <a:pt x="204713" y="206376"/>
                  <a:pt x="168244" y="218797"/>
                </a:cubicBezTo>
                <a:cubicBezTo>
                  <a:pt x="137479" y="229350"/>
                  <a:pt x="124294" y="180694"/>
                  <a:pt x="154872" y="170234"/>
                </a:cubicBezTo>
                <a:cubicBezTo>
                  <a:pt x="177408" y="162576"/>
                  <a:pt x="135703" y="100939"/>
                  <a:pt x="131869" y="89545"/>
                </a:cubicBezTo>
                <a:cubicBezTo>
                  <a:pt x="121302" y="57792"/>
                  <a:pt x="127567" y="22398"/>
                  <a:pt x="157397" y="3906"/>
                </a:cubicBezTo>
                <a:cubicBezTo>
                  <a:pt x="164340" y="-366"/>
                  <a:pt x="171125" y="-851"/>
                  <a:pt x="176967" y="1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汉仪旗黑-60S" panose="00020600040101010101" pitchFamily="18" charset="-122"/>
              <a:cs typeface="+mn-ea"/>
              <a:sym typeface="Arial" panose="020B0604020202020204" pitchFamily="34" charset="0"/>
            </a:endParaRPr>
          </a:p>
        </p:txBody>
      </p:sp>
      <p:sp>
        <p:nvSpPr>
          <p:cNvPr id="890" name="矩形 889"/>
          <p:cNvSpPr/>
          <p:nvPr/>
        </p:nvSpPr>
        <p:spPr>
          <a:xfrm>
            <a:off x="2220686" y="3060536"/>
            <a:ext cx="7750628" cy="737235"/>
          </a:xfrm>
          <a:prstGeom prst="rect">
            <a:avLst/>
          </a:prstGeom>
        </p:spPr>
        <p:txBody>
          <a:bodyPr wrap="square">
            <a:spAutoFit/>
          </a:bodyPr>
          <a:lstStyle/>
          <a:p>
            <a:pPr indent="0" algn="l" fontAlgn="auto">
              <a:lnSpc>
                <a:spcPct val="150000"/>
              </a:lnSpc>
              <a:defRPr/>
            </a:pPr>
            <a:r>
              <a:rPr lang="zh-CN" altLang="en-US" sz="2800" b="1" dirty="0">
                <a:solidFill>
                  <a:prstClr val="black"/>
                </a:solidFill>
                <a:latin typeface="宋体" panose="02010600030101010101" pitchFamily="2" charset="-122"/>
                <a:ea typeface="宋体" panose="02010600030101010101" pitchFamily="2" charset="-122"/>
                <a:cs typeface="思源黑体 Regular" panose="020B0500000000000000" charset="-122"/>
                <a:sym typeface="Arial" panose="020B0604020202020204" pitchFamily="34" charset="0"/>
              </a:rPr>
              <a:t>类型：塑料类</a:t>
            </a:r>
            <a:endParaRPr lang="zh-CN" altLang="en-US" sz="2800" b="1" dirty="0">
              <a:solidFill>
                <a:prstClr val="black"/>
              </a:solidFill>
              <a:latin typeface="宋体" panose="02010600030101010101" pitchFamily="2" charset="-122"/>
              <a:ea typeface="宋体" panose="02010600030101010101" pitchFamily="2" charset="-122"/>
              <a:cs typeface="思源黑体 Regular" panose="020B0500000000000000" charset="-122"/>
              <a:sym typeface="Arial" panose="020B0604020202020204" pitchFamily="34" charset="0"/>
            </a:endParaRPr>
          </a:p>
        </p:txBody>
      </p:sp>
      <p:sp>
        <p:nvSpPr>
          <p:cNvPr id="891" name="矩形: 圆角 21"/>
          <p:cNvSpPr/>
          <p:nvPr/>
        </p:nvSpPr>
        <p:spPr>
          <a:xfrm>
            <a:off x="2695575" y="3797300"/>
            <a:ext cx="3862705" cy="622300"/>
          </a:xfrm>
          <a:prstGeom prst="roundRect">
            <a:avLst>
              <a:gd name="adj" fmla="val 50000"/>
            </a:avLst>
          </a:prstGeom>
          <a:solidFill>
            <a:srgbClr val="93B750"/>
          </a:solidFill>
          <a:ln w="28575"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小组成员：张硕</a:t>
            </a:r>
            <a:r>
              <a:rPr kumimoji="0" lang="en-US" altLang="zh-CN"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 </a:t>
            </a:r>
            <a:r>
              <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卢琛</a:t>
            </a:r>
            <a:r>
              <a:rPr kumimoji="0" lang="en-US" altLang="zh-CN"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 </a:t>
            </a:r>
            <a:r>
              <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黄德晓</a:t>
            </a:r>
            <a:endPar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892" name="矩形 891"/>
          <p:cNvSpPr/>
          <p:nvPr/>
        </p:nvSpPr>
        <p:spPr>
          <a:xfrm>
            <a:off x="1578906" y="2400065"/>
            <a:ext cx="9034189" cy="768350"/>
          </a:xfrm>
          <a:prstGeom prst="rect">
            <a:avLst/>
          </a:prstGeom>
        </p:spPr>
        <p:txBody>
          <a:bodyPr wrap="square">
            <a:spAutoFit/>
          </a:bodyPr>
          <a:lstStyle/>
          <a:p>
            <a:pPr algn="ctr"/>
            <a:r>
              <a:rPr lang="zh-CN" altLang="en-US" sz="4400" b="1" dirty="0">
                <a:solidFill>
                  <a:schemeClr val="tx1">
                    <a:lumMod val="75000"/>
                    <a:lumOff val="25000"/>
                  </a:schemeClr>
                </a:solidFill>
                <a:latin typeface="宋体" panose="02010600030101010101" pitchFamily="2" charset="-122"/>
                <a:ea typeface="宋体" panose="02010600030101010101" pitchFamily="2" charset="-122"/>
                <a:cs typeface="庞门正道标题体3.0" panose="02010600030101010101" charset="-122"/>
                <a:sym typeface="Arial" panose="020B0604020202020204" pitchFamily="34" charset="0"/>
              </a:rPr>
              <a:t>食品接触材料引发的食品安全案例</a:t>
            </a:r>
            <a:endParaRPr lang="zh-CN" altLang="en-US" sz="4400" b="1" dirty="0">
              <a:solidFill>
                <a:schemeClr val="tx1">
                  <a:lumMod val="75000"/>
                  <a:lumOff val="25000"/>
                </a:schemeClr>
              </a:solidFill>
              <a:latin typeface="宋体" panose="02010600030101010101" pitchFamily="2" charset="-122"/>
              <a:ea typeface="宋体" panose="02010600030101010101" pitchFamily="2" charset="-122"/>
              <a:cs typeface="庞门正道标题体3.0" panose="02010600030101010101" charset="-122"/>
              <a:sym typeface="Arial" panose="020B0604020202020204" pitchFamily="34" charset="0"/>
            </a:endParaRPr>
          </a:p>
        </p:txBody>
      </p:sp>
      <p:sp>
        <p:nvSpPr>
          <p:cNvPr id="2" name="矩形: 圆角 21"/>
          <p:cNvSpPr/>
          <p:nvPr/>
        </p:nvSpPr>
        <p:spPr>
          <a:xfrm>
            <a:off x="2687955" y="4547235"/>
            <a:ext cx="3870325" cy="596265"/>
          </a:xfrm>
          <a:prstGeom prst="roundRect">
            <a:avLst>
              <a:gd name="adj" fmla="val 50000"/>
            </a:avLst>
          </a:prstGeom>
          <a:solidFill>
            <a:srgbClr val="93B750"/>
          </a:solidFill>
          <a:ln w="28575"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汇报人：张硕</a:t>
            </a:r>
            <a:endPar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54" y="249393"/>
            <a:ext cx="4464819" cy="652643"/>
            <a:chOff x="5003044" y="804067"/>
            <a:chExt cx="4464819" cy="652643"/>
          </a:xfrm>
        </p:grpSpPr>
        <p:sp>
          <p:nvSpPr>
            <p:cNvPr id="12" name="文本框"/>
            <p:cNvSpPr/>
            <p:nvPr/>
          </p:nvSpPr>
          <p:spPr>
            <a:xfrm>
              <a:off x="5003044" y="804067"/>
              <a:ext cx="4464819" cy="398780"/>
            </a:xfrm>
            <a:prstGeom prst="rect">
              <a:avLst/>
            </a:prstGeom>
          </p:spPr>
          <p:txBody>
            <a:bodyPr wrap="square">
              <a:spAutoFit/>
            </a:bodyPr>
            <a:lstStyle/>
            <a:p>
              <a:pPr lvl="0" algn="l"/>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有害物质来源</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13" name="矩形 12"/>
            <p:cNvSpPr/>
            <p:nvPr/>
          </p:nvSpPr>
          <p:spPr>
            <a:xfrm flipH="1">
              <a:off x="5017223" y="1155720"/>
              <a:ext cx="3871519" cy="300990"/>
            </a:xfrm>
            <a:prstGeom prst="rect">
              <a:avLst/>
            </a:prstGeom>
          </p:spPr>
          <p:txBody>
            <a:bodyPr wrap="square">
              <a:spAutoFit/>
            </a:bodyPr>
            <a:lstStyle/>
            <a:p>
              <a:pPr lvl="0">
                <a:lnSpc>
                  <a:spcPct val="130000"/>
                </a:lnSpc>
                <a:defRPr/>
              </a:pPr>
              <a:r>
                <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Sources of hazardous substances</a:t>
              </a:r>
              <a:endPar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sp>
        <p:nvSpPr>
          <p:cNvPr id="4" name="矩形 3"/>
          <p:cNvSpPr/>
          <p:nvPr/>
        </p:nvSpPr>
        <p:spPr>
          <a:xfrm>
            <a:off x="3766257" y="2010042"/>
            <a:ext cx="539115" cy="521970"/>
          </a:xfrm>
          <a:prstGeom prst="rect">
            <a:avLst/>
          </a:prstGeom>
        </p:spPr>
        <p:txBody>
          <a:bodyPr wrap="none">
            <a:spAutoFit/>
          </a:bodyPr>
          <a:lstStyle/>
          <a:p>
            <a:r>
              <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概</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9" name="矩形 8"/>
          <p:cNvSpPr/>
          <p:nvPr/>
        </p:nvSpPr>
        <p:spPr>
          <a:xfrm>
            <a:off x="4580481" y="2010042"/>
            <a:ext cx="539115" cy="521970"/>
          </a:xfrm>
          <a:prstGeom prst="rect">
            <a:avLst/>
          </a:prstGeom>
        </p:spPr>
        <p:txBody>
          <a:bodyPr wrap="none">
            <a:spAutoFit/>
          </a:bodyPr>
          <a:lstStyle/>
          <a:p>
            <a:r>
              <a:rPr lang="zh-CN" altLang="en-US" sz="2800" b="1">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念</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5" name="矩形 4"/>
          <p:cNvSpPr/>
          <p:nvPr/>
        </p:nvSpPr>
        <p:spPr>
          <a:xfrm>
            <a:off x="234950" y="1231265"/>
            <a:ext cx="6919595" cy="4080510"/>
          </a:xfrm>
          <a:prstGeom prst="rect">
            <a:avLst/>
          </a:prstGeom>
        </p:spPr>
        <p:txBody>
          <a:bodyPr wrap="square">
            <a:noAutofit/>
          </a:bodyPr>
          <a:lstStyle/>
          <a:p>
            <a:pPr>
              <a:lnSpc>
                <a:spcPct val="150000"/>
              </a:lnSpc>
            </a:pPr>
            <a:endParaRPr lang="zh-CN" altLang="en-US" sz="2400" dirty="0">
              <a:latin typeface="思源黑体 Regular" panose="020B0500000000000000" charset="-122"/>
              <a:ea typeface="汉仪旗黑-60S" panose="00020600040101010101" pitchFamily="18" charset="-122"/>
              <a:sym typeface="Arial" panose="020B0604020202020204" pitchFamily="34" charset="0"/>
            </a:endParaRPr>
          </a:p>
        </p:txBody>
      </p:sp>
      <p:sp>
        <p:nvSpPr>
          <p:cNvPr id="3" name="文本框 2"/>
          <p:cNvSpPr txBox="1"/>
          <p:nvPr/>
        </p:nvSpPr>
        <p:spPr>
          <a:xfrm>
            <a:off x="597535" y="1456055"/>
            <a:ext cx="6666230" cy="5401945"/>
          </a:xfrm>
          <a:prstGeom prst="rect">
            <a:avLst/>
          </a:prstGeom>
          <a:noFill/>
        </p:spPr>
        <p:txBody>
          <a:bodyPr wrap="square" rtlCol="0">
            <a:noAutofit/>
          </a:bodyPr>
          <a:lstStyle/>
          <a:p>
            <a:r>
              <a:rPr lang="en-US" altLang="zh-CN" sz="3200">
                <a:solidFill>
                  <a:schemeClr val="tx1"/>
                </a:solidFill>
              </a:rPr>
              <a:t>1.</a:t>
            </a:r>
            <a:r>
              <a:rPr lang="en-US" altLang="zh-CN" sz="3200" b="1">
                <a:solidFill>
                  <a:schemeClr val="tx1"/>
                </a:solidFill>
              </a:rPr>
              <a:t>聚氯乙烯（PVC）</a:t>
            </a:r>
            <a:endParaRPr lang="en-US" altLang="zh-CN" sz="3200" b="1">
              <a:solidFill>
                <a:schemeClr val="tx1"/>
              </a:solidFill>
            </a:endParaRPr>
          </a:p>
          <a:p>
            <a:endParaRPr lang="en-US" altLang="zh-CN" sz="3200">
              <a:solidFill>
                <a:schemeClr val="tx1"/>
              </a:solidFill>
            </a:endParaRPr>
          </a:p>
          <a:p>
            <a:r>
              <a:rPr lang="en-US" altLang="zh-CN" sz="3200">
                <a:solidFill>
                  <a:schemeClr val="tx1"/>
                </a:solidFill>
              </a:rPr>
              <a:t>2.</a:t>
            </a:r>
            <a:r>
              <a:rPr lang="en-US" altLang="zh-CN" sz="3200" b="1">
                <a:solidFill>
                  <a:schemeClr val="tx1"/>
                </a:solidFill>
              </a:rPr>
              <a:t>脲醛和三聚氰胺甲醛塑料</a:t>
            </a:r>
            <a:endParaRPr lang="en-US" altLang="zh-CN" sz="3200" b="1">
              <a:solidFill>
                <a:schemeClr val="tx1"/>
              </a:solidFill>
            </a:endParaRPr>
          </a:p>
          <a:p>
            <a:endParaRPr lang="en-US" altLang="zh-CN" sz="3200">
              <a:solidFill>
                <a:schemeClr val="tx1"/>
              </a:solidFill>
            </a:endParaRPr>
          </a:p>
          <a:p>
            <a:r>
              <a:rPr lang="en-US" altLang="zh-CN" sz="3200">
                <a:solidFill>
                  <a:schemeClr val="tx1"/>
                </a:solidFill>
              </a:rPr>
              <a:t>3.</a:t>
            </a:r>
            <a:r>
              <a:rPr lang="en-US" altLang="zh-CN" sz="3200" b="1">
                <a:solidFill>
                  <a:schemeClr val="tx1"/>
                </a:solidFill>
              </a:rPr>
              <a:t>塑料包装表面污染物</a:t>
            </a:r>
            <a:endParaRPr lang="en-US" altLang="zh-CN" sz="3200">
              <a:solidFill>
                <a:schemeClr val="tx1"/>
              </a:solidFill>
            </a:endParaRPr>
          </a:p>
          <a:p>
            <a:endParaRPr lang="en-US" altLang="zh-CN" sz="3200">
              <a:solidFill>
                <a:schemeClr val="tx1"/>
              </a:solidFill>
            </a:endParaRPr>
          </a:p>
          <a:p>
            <a:r>
              <a:rPr lang="en-US" altLang="zh-CN" sz="3200">
                <a:solidFill>
                  <a:schemeClr val="tx1"/>
                </a:solidFill>
              </a:rPr>
              <a:t>4.</a:t>
            </a:r>
            <a:r>
              <a:rPr lang="en-US" altLang="zh-CN" sz="3200" b="1">
                <a:solidFill>
                  <a:schemeClr val="tx1"/>
                </a:solidFill>
              </a:rPr>
              <a:t>有毒添加剂残留</a:t>
            </a:r>
            <a:endParaRPr lang="en-US" altLang="zh-CN" sz="3200" b="1">
              <a:solidFill>
                <a:schemeClr val="tx1"/>
              </a:solidFill>
            </a:endParaRPr>
          </a:p>
          <a:p>
            <a:endParaRPr lang="en-US" altLang="zh-CN" sz="3200">
              <a:solidFill>
                <a:schemeClr val="tx1"/>
              </a:solidFill>
            </a:endParaRPr>
          </a:p>
          <a:p>
            <a:r>
              <a:rPr lang="en-US" altLang="zh-CN" sz="3200">
                <a:solidFill>
                  <a:schemeClr val="tx1"/>
                </a:solidFill>
              </a:rPr>
              <a:t>5.</a:t>
            </a:r>
            <a:r>
              <a:rPr lang="en-US" altLang="zh-CN" sz="3200" b="1">
                <a:solidFill>
                  <a:schemeClr val="tx1"/>
                </a:solidFill>
              </a:rPr>
              <a:t>使用条件不当导致的有害物质释放</a:t>
            </a:r>
            <a:endParaRPr lang="en-US" altLang="zh-CN" sz="3200" b="1">
              <a:solidFill>
                <a:schemeClr val="tx1"/>
              </a:solidFill>
            </a:endParaRPr>
          </a:p>
        </p:txBody>
      </p:sp>
      <p:pic>
        <p:nvPicPr>
          <p:cNvPr id="10" name="图片 9" descr="sl"/>
          <p:cNvPicPr>
            <a:picLocks noChangeAspect="1"/>
          </p:cNvPicPr>
          <p:nvPr/>
        </p:nvPicPr>
        <p:blipFill>
          <a:blip r:embed="rId1"/>
          <a:stretch>
            <a:fillRect/>
          </a:stretch>
        </p:blipFill>
        <p:spPr>
          <a:xfrm>
            <a:off x="7263765" y="1731645"/>
            <a:ext cx="4451985" cy="405447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54" y="249393"/>
            <a:ext cx="4464819" cy="652643"/>
            <a:chOff x="5003044" y="804067"/>
            <a:chExt cx="4464819" cy="652643"/>
          </a:xfrm>
        </p:grpSpPr>
        <p:sp>
          <p:nvSpPr>
            <p:cNvPr id="12" name="文本框"/>
            <p:cNvSpPr/>
            <p:nvPr/>
          </p:nvSpPr>
          <p:spPr>
            <a:xfrm>
              <a:off x="5003044" y="804067"/>
              <a:ext cx="4464819" cy="398780"/>
            </a:xfrm>
            <a:prstGeom prst="rect">
              <a:avLst/>
            </a:prstGeom>
          </p:spPr>
          <p:txBody>
            <a:bodyPr wrap="square">
              <a:spAutoFit/>
            </a:bodyPr>
            <a:lstStyle/>
            <a:p>
              <a:pPr lvl="0" algn="l"/>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危害</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13" name="矩形 12"/>
            <p:cNvSpPr/>
            <p:nvPr/>
          </p:nvSpPr>
          <p:spPr>
            <a:xfrm flipH="1">
              <a:off x="5017223" y="1155720"/>
              <a:ext cx="3871519" cy="300990"/>
            </a:xfrm>
            <a:prstGeom prst="rect">
              <a:avLst/>
            </a:prstGeom>
          </p:spPr>
          <p:txBody>
            <a:bodyPr wrap="square">
              <a:spAutoFit/>
            </a:bodyPr>
            <a:lstStyle/>
            <a:p>
              <a:pPr lvl="0">
                <a:lnSpc>
                  <a:spcPct val="130000"/>
                </a:lnSpc>
                <a:defRPr/>
              </a:pPr>
              <a:r>
                <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dangerous</a:t>
              </a:r>
              <a:endPar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sp>
        <p:nvSpPr>
          <p:cNvPr id="4" name="矩形 3"/>
          <p:cNvSpPr/>
          <p:nvPr/>
        </p:nvSpPr>
        <p:spPr>
          <a:xfrm>
            <a:off x="3766257" y="2010042"/>
            <a:ext cx="539115" cy="521970"/>
          </a:xfrm>
          <a:prstGeom prst="rect">
            <a:avLst/>
          </a:prstGeom>
        </p:spPr>
        <p:txBody>
          <a:bodyPr wrap="none">
            <a:spAutoFit/>
          </a:bodyPr>
          <a:lstStyle/>
          <a:p>
            <a:r>
              <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概</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9" name="矩形 8"/>
          <p:cNvSpPr/>
          <p:nvPr/>
        </p:nvSpPr>
        <p:spPr>
          <a:xfrm>
            <a:off x="4580481" y="2010042"/>
            <a:ext cx="539115" cy="521970"/>
          </a:xfrm>
          <a:prstGeom prst="rect">
            <a:avLst/>
          </a:prstGeom>
        </p:spPr>
        <p:txBody>
          <a:bodyPr wrap="none">
            <a:spAutoFit/>
          </a:bodyPr>
          <a:lstStyle/>
          <a:p>
            <a:r>
              <a:rPr lang="zh-CN" altLang="en-US" sz="2800" b="1">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念</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5" name="矩形 4"/>
          <p:cNvSpPr/>
          <p:nvPr/>
        </p:nvSpPr>
        <p:spPr>
          <a:xfrm>
            <a:off x="234950" y="1231265"/>
            <a:ext cx="6919595" cy="4080510"/>
          </a:xfrm>
          <a:prstGeom prst="rect">
            <a:avLst/>
          </a:prstGeom>
        </p:spPr>
        <p:txBody>
          <a:bodyPr wrap="square">
            <a:noAutofit/>
          </a:bodyPr>
          <a:lstStyle/>
          <a:p>
            <a:pPr>
              <a:lnSpc>
                <a:spcPct val="150000"/>
              </a:lnSpc>
            </a:pPr>
            <a:endParaRPr lang="zh-CN" altLang="en-US" sz="2400" dirty="0">
              <a:latin typeface="思源黑体 Regular" panose="020B0500000000000000" charset="-122"/>
              <a:ea typeface="汉仪旗黑-60S" panose="00020600040101010101" pitchFamily="18" charset="-122"/>
              <a:sym typeface="Arial" panose="020B0604020202020204" pitchFamily="34" charset="0"/>
            </a:endParaRPr>
          </a:p>
        </p:txBody>
      </p:sp>
      <p:sp>
        <p:nvSpPr>
          <p:cNvPr id="2" name="文本框 1"/>
          <p:cNvSpPr txBox="1"/>
          <p:nvPr/>
        </p:nvSpPr>
        <p:spPr>
          <a:xfrm>
            <a:off x="920115" y="1487805"/>
            <a:ext cx="2771775" cy="3823970"/>
          </a:xfrm>
          <a:prstGeom prst="rect">
            <a:avLst/>
          </a:prstGeom>
          <a:noFill/>
        </p:spPr>
        <p:txBody>
          <a:bodyPr wrap="square" rtlCol="0">
            <a:noAutofit/>
          </a:bodyPr>
          <a:lstStyle/>
          <a:p>
            <a:r>
              <a:rPr lang="zh-CN" altLang="en-US" sz="2000"/>
              <a:t>一、损伤胃肠道</a:t>
            </a:r>
            <a:endParaRPr lang="zh-CN" altLang="en-US" sz="2000"/>
          </a:p>
          <a:p>
            <a:endParaRPr lang="zh-CN" altLang="en-US" sz="2000"/>
          </a:p>
          <a:p>
            <a:r>
              <a:rPr lang="zh-CN" altLang="en-US" sz="2000"/>
              <a:t>二、影响神经系统</a:t>
            </a:r>
            <a:endParaRPr lang="zh-CN" altLang="en-US" sz="2000"/>
          </a:p>
          <a:p>
            <a:endParaRPr lang="zh-CN" altLang="en-US" sz="2000"/>
          </a:p>
          <a:p>
            <a:r>
              <a:rPr lang="zh-CN" altLang="en-US" sz="2000"/>
              <a:t>三、干扰内分泌系统</a:t>
            </a:r>
            <a:endParaRPr lang="zh-CN" altLang="en-US" sz="2000"/>
          </a:p>
          <a:p>
            <a:endParaRPr lang="zh-CN" altLang="en-US" sz="2000"/>
          </a:p>
          <a:p>
            <a:r>
              <a:rPr lang="zh-CN" altLang="en-US" sz="2000"/>
              <a:t>四、增加癌症风险</a:t>
            </a:r>
            <a:endParaRPr lang="zh-CN" altLang="en-US" sz="2000"/>
          </a:p>
          <a:p>
            <a:endParaRPr lang="zh-CN" altLang="en-US" sz="2000"/>
          </a:p>
          <a:p>
            <a:r>
              <a:rPr lang="zh-CN" altLang="en-US" sz="2000"/>
              <a:t>五、影响免疫系统</a:t>
            </a:r>
            <a:endParaRPr lang="zh-CN" altLang="en-US" sz="2000"/>
          </a:p>
          <a:p>
            <a:endParaRPr lang="zh-CN" altLang="en-US" sz="2000"/>
          </a:p>
          <a:p>
            <a:r>
              <a:rPr lang="zh-CN" altLang="en-US" sz="2000"/>
              <a:t>六、有害气体释放</a:t>
            </a:r>
            <a:endParaRPr lang="zh-CN" altLang="en-US" sz="2000"/>
          </a:p>
          <a:p>
            <a:endParaRPr lang="zh-CN" altLang="en-US" sz="2000"/>
          </a:p>
          <a:p>
            <a:r>
              <a:rPr lang="zh-CN" altLang="en-US" sz="2000"/>
              <a:t>七、皮肤过敏反应</a:t>
            </a:r>
            <a:endParaRPr lang="zh-CN" altLang="en-US" sz="2000"/>
          </a:p>
        </p:txBody>
      </p:sp>
      <p:pic>
        <p:nvPicPr>
          <p:cNvPr id="3" name="图片 2" descr="0"/>
          <p:cNvPicPr>
            <a:picLocks noChangeAspect="1"/>
          </p:cNvPicPr>
          <p:nvPr/>
        </p:nvPicPr>
        <p:blipFill>
          <a:blip r:embed="rId1"/>
          <a:stretch>
            <a:fillRect/>
          </a:stretch>
        </p:blipFill>
        <p:spPr>
          <a:xfrm>
            <a:off x="3766185" y="838200"/>
            <a:ext cx="7248525" cy="51816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down)">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wipe(down)">
                                      <p:cBhvr>
                                        <p:cTn id="4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32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塑料类食品接触材料中有害物质预防控制措施</a:t>
            </a:r>
            <a:endParaRPr lang="zh-CN" altLang="en-US" sz="3200" b="1" dirty="0">
              <a:latin typeface="思源黑体 Regular" panose="020B0500000000000000" charset="-122"/>
              <a:ea typeface="思源黑体 Regular" panose="020B0500000000000000" charset="-122"/>
              <a:cs typeface="思源黑体 Regular" panose="020B0500000000000000" charset="-122"/>
            </a:endParaRPr>
          </a:p>
        </p:txBody>
      </p:sp>
      <p:sp>
        <p:nvSpPr>
          <p:cNvPr id="3" name="副标题 2"/>
          <p:cNvSpPr>
            <a:spLocks noGrp="1"/>
          </p:cNvSpPr>
          <p:nvPr>
            <p:ph type="subTitle" idx="1"/>
          </p:nvPr>
        </p:nvSpPr>
        <p:spPr/>
        <p:txBody>
          <a:bodyPr/>
          <a:lstStyle/>
          <a:p>
            <a:pPr algn="ctr">
              <a:lnSpc>
                <a:spcPct val="130000"/>
              </a:lnSpc>
              <a:buClrTx/>
              <a:buSzTx/>
              <a:buFontTx/>
              <a:defRPr/>
            </a:pPr>
            <a:r>
              <a:rPr lang="en-US" altLang="zh-CN" sz="1200" dirty="0">
                <a:solidFill>
                  <a:srgbClr val="303030"/>
                </a:solidFill>
                <a:latin typeface="思源黑体 Regular" panose="020B0500000000000000" charset="-122"/>
                <a:ea typeface="思源黑体 Regular" panose="020B0500000000000000" charset="-122"/>
                <a:cs typeface="思源黑体 Regular" panose="020B0500000000000000" charset="-122"/>
              </a:rPr>
              <a:t>Preventive and control measures for harmful substances in plastic food contact materials</a:t>
            </a:r>
            <a:endParaRPr lang="en-US" altLang="zh-CN" sz="1200" dirty="0">
              <a:solidFill>
                <a:srgbClr val="303030"/>
              </a:solidFill>
              <a:latin typeface="思源黑体 Regular" panose="020B0500000000000000" charset="-122"/>
              <a:ea typeface="思源黑体 Regular" panose="020B0500000000000000" charset="-122"/>
              <a:cs typeface="思源黑体 Regular" panose="020B0500000000000000" charset="-122"/>
            </a:endParaRPr>
          </a:p>
        </p:txBody>
      </p:sp>
      <p:pic>
        <p:nvPicPr>
          <p:cNvPr id="4" name="图片 3"/>
          <p:cNvPicPr>
            <a:picLocks noChangeAspect="1"/>
          </p:cNvPicPr>
          <p:nvPr/>
        </p:nvPicPr>
        <p:blipFill>
          <a:blip r:embed="rId1"/>
          <a:stretch>
            <a:fillRect/>
          </a:stretch>
        </p:blipFill>
        <p:spPr>
          <a:xfrm flipH="1">
            <a:off x="165861" y="3900739"/>
            <a:ext cx="2755138" cy="2014740"/>
          </a:xfrm>
          <a:prstGeom prst="rect">
            <a:avLst/>
          </a:prstGeom>
        </p:spPr>
      </p:pic>
      <p:pic>
        <p:nvPicPr>
          <p:cNvPr id="5" name="图片 4"/>
          <p:cNvPicPr>
            <a:picLocks noChangeAspect="1"/>
          </p:cNvPicPr>
          <p:nvPr/>
        </p:nvPicPr>
        <p:blipFill>
          <a:blip r:embed="rId1"/>
          <a:stretch>
            <a:fillRect/>
          </a:stretch>
        </p:blipFill>
        <p:spPr>
          <a:xfrm>
            <a:off x="9093961" y="3900739"/>
            <a:ext cx="2755138" cy="2014740"/>
          </a:xfrm>
          <a:prstGeom prst="rect">
            <a:avLst/>
          </a:prstGeom>
        </p:spPr>
      </p:pic>
      <p:pic>
        <p:nvPicPr>
          <p:cNvPr id="38" name="图片 37"/>
          <p:cNvPicPr>
            <a:picLocks noChangeAspect="1"/>
          </p:cNvPicPr>
          <p:nvPr/>
        </p:nvPicPr>
        <p:blipFill>
          <a:blip r:embed="rId2"/>
          <a:stretch>
            <a:fillRect/>
          </a:stretch>
        </p:blipFill>
        <p:spPr>
          <a:xfrm>
            <a:off x="5470459" y="1120489"/>
            <a:ext cx="1251082" cy="1593257"/>
          </a:xfrm>
          <a:prstGeom prst="rect">
            <a:avLst/>
          </a:prstGeom>
        </p:spPr>
      </p:pic>
      <p:sp>
        <p:nvSpPr>
          <p:cNvPr id="10" name="矩形: 圆角 21"/>
          <p:cNvSpPr/>
          <p:nvPr/>
        </p:nvSpPr>
        <p:spPr>
          <a:xfrm>
            <a:off x="5060950" y="4243070"/>
            <a:ext cx="1892300" cy="596265"/>
          </a:xfrm>
          <a:prstGeom prst="roundRect">
            <a:avLst>
              <a:gd name="adj" fmla="val 50000"/>
            </a:avLst>
          </a:prstGeom>
          <a:solidFill>
            <a:srgbClr val="93B750"/>
          </a:solidFill>
          <a:ln w="28575"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汇报人：黄德晓</a:t>
            </a:r>
            <a:endPar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2527142" y="1189193"/>
            <a:ext cx="2400695" cy="2400695"/>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sym typeface="Arial" panose="020B0604020202020204" pitchFamily="34" charset="0"/>
            </a:endParaRPr>
          </a:p>
        </p:txBody>
      </p:sp>
      <p:grpSp>
        <p:nvGrpSpPr>
          <p:cNvPr id="11" name="组合 10"/>
          <p:cNvGrpSpPr/>
          <p:nvPr/>
        </p:nvGrpSpPr>
        <p:grpSpPr>
          <a:xfrm>
            <a:off x="1135104" y="1189193"/>
            <a:ext cx="3792733" cy="2400695"/>
            <a:chOff x="625650" y="678857"/>
            <a:chExt cx="3792733" cy="2400695"/>
          </a:xfrm>
        </p:grpSpPr>
        <p:sp>
          <p:nvSpPr>
            <p:cNvPr id="2" name="椭圆 1"/>
            <p:cNvSpPr/>
            <p:nvPr/>
          </p:nvSpPr>
          <p:spPr>
            <a:xfrm>
              <a:off x="2017688" y="678857"/>
              <a:ext cx="2400695" cy="2400695"/>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sym typeface="Arial" panose="020B0604020202020204" pitchFamily="34" charset="0"/>
              </a:endParaRPr>
            </a:p>
          </p:txBody>
        </p:sp>
        <p:pic>
          <p:nvPicPr>
            <p:cNvPr id="8" name="图片 7"/>
            <p:cNvPicPr>
              <a:picLocks noChangeAspect="1"/>
            </p:cNvPicPr>
            <p:nvPr/>
          </p:nvPicPr>
          <p:blipFill>
            <a:blip r:embed="rId1"/>
            <a:stretch>
              <a:fillRect/>
            </a:stretch>
          </p:blipFill>
          <p:spPr>
            <a:xfrm>
              <a:off x="625650" y="1091667"/>
              <a:ext cx="1745871" cy="1749743"/>
            </a:xfrm>
            <a:prstGeom prst="rect">
              <a:avLst/>
            </a:prstGeom>
          </p:spPr>
        </p:pic>
        <p:sp>
          <p:nvSpPr>
            <p:cNvPr id="21" name="矩形 20"/>
            <p:cNvSpPr/>
            <p:nvPr/>
          </p:nvSpPr>
          <p:spPr>
            <a:xfrm>
              <a:off x="2465628" y="1254351"/>
              <a:ext cx="1613535" cy="768350"/>
            </a:xfrm>
            <a:prstGeom prst="rect">
              <a:avLst/>
            </a:prstGeom>
          </p:spPr>
          <p:txBody>
            <a:bodyPr wrap="none">
              <a:spAutoFit/>
            </a:bodyPr>
            <a:lstStyle/>
            <a:p>
              <a:r>
                <a:rPr lang="zh-CN" altLang="en-US" sz="4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目</a:t>
              </a:r>
              <a:r>
                <a:rPr lang="zh-CN" altLang="en-US" sz="4400" b="1" dirty="0">
                  <a:solidFill>
                    <a:schemeClr val="bg1"/>
                  </a:solidFill>
                  <a:latin typeface="思源黑体 Regular" panose="020B0500000000000000" charset="-122"/>
                  <a:ea typeface="汉仪旗黑-60S" panose="00020600040101010101" pitchFamily="18" charset="-122"/>
                  <a:cs typeface="+mn-ea"/>
                  <a:sym typeface="Arial" panose="020B0604020202020204" pitchFamily="34" charset="0"/>
                </a:rPr>
                <a:t>  录</a:t>
              </a:r>
              <a:endParaRPr lang="zh-CN" altLang="en-US" sz="4400" b="1" dirty="0">
                <a:solidFill>
                  <a:schemeClr val="bg1"/>
                </a:solidFill>
                <a:latin typeface="思源黑体 Regular" panose="020B0500000000000000" charset="-122"/>
                <a:ea typeface="汉仪旗黑-60S" panose="00020600040101010101" pitchFamily="18" charset="-122"/>
                <a:cs typeface="+mn-ea"/>
                <a:sym typeface="Arial" panose="020B0604020202020204" pitchFamily="34" charset="0"/>
              </a:endParaRPr>
            </a:p>
          </p:txBody>
        </p:sp>
        <p:sp>
          <p:nvSpPr>
            <p:cNvPr id="22" name="矩形 21"/>
            <p:cNvSpPr/>
            <p:nvPr/>
          </p:nvSpPr>
          <p:spPr>
            <a:xfrm>
              <a:off x="2465628" y="1879205"/>
              <a:ext cx="1895475" cy="583565"/>
            </a:xfrm>
            <a:prstGeom prst="rect">
              <a:avLst/>
            </a:prstGeom>
          </p:spPr>
          <p:txBody>
            <a:bodyPr wrap="none">
              <a:spAutoFit/>
            </a:bodyPr>
            <a:lstStyle/>
            <a:p>
              <a:r>
                <a:rPr lang="zh-CN" altLang="en-US" sz="3200"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Contents</a:t>
              </a:r>
              <a:endParaRPr lang="zh-CN" altLang="en-US" sz="3200"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pic>
        <p:nvPicPr>
          <p:cNvPr id="14" name="图片 13"/>
          <p:cNvPicPr>
            <a:picLocks noChangeAspect="1"/>
          </p:cNvPicPr>
          <p:nvPr/>
        </p:nvPicPr>
        <p:blipFill>
          <a:blip r:embed="rId2"/>
          <a:stretch>
            <a:fillRect/>
          </a:stretch>
        </p:blipFill>
        <p:spPr>
          <a:xfrm>
            <a:off x="565018" y="5848150"/>
            <a:ext cx="610282" cy="777196"/>
          </a:xfrm>
          <a:prstGeom prst="rect">
            <a:avLst/>
          </a:prstGeom>
        </p:spPr>
      </p:pic>
      <p:sp>
        <p:nvSpPr>
          <p:cNvPr id="39" name="椭圆 38"/>
          <p:cNvSpPr/>
          <p:nvPr>
            <p:custDataLst>
              <p:tags r:id="rId3"/>
            </p:custDataLst>
          </p:nvPr>
        </p:nvSpPr>
        <p:spPr>
          <a:xfrm>
            <a:off x="5810790" y="1189193"/>
            <a:ext cx="670518" cy="670518"/>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01</a:t>
            </a:r>
            <a:endPar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40" name="椭圆 39"/>
          <p:cNvSpPr/>
          <p:nvPr>
            <p:custDataLst>
              <p:tags r:id="rId4"/>
            </p:custDataLst>
          </p:nvPr>
        </p:nvSpPr>
        <p:spPr>
          <a:xfrm>
            <a:off x="5810790" y="2259198"/>
            <a:ext cx="670518" cy="670518"/>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02</a:t>
            </a:r>
            <a:endPar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41" name="椭圆 40"/>
          <p:cNvSpPr/>
          <p:nvPr>
            <p:custDataLst>
              <p:tags r:id="rId5"/>
            </p:custDataLst>
          </p:nvPr>
        </p:nvSpPr>
        <p:spPr>
          <a:xfrm>
            <a:off x="5810790" y="3329203"/>
            <a:ext cx="670518" cy="670518"/>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03</a:t>
            </a:r>
            <a:endPar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4" name="图片 3"/>
          <p:cNvPicPr>
            <a:picLocks noChangeAspect="1"/>
          </p:cNvPicPr>
          <p:nvPr/>
        </p:nvPicPr>
        <p:blipFill>
          <a:blip r:embed="rId6"/>
          <a:stretch>
            <a:fillRect/>
          </a:stretch>
        </p:blipFill>
        <p:spPr>
          <a:xfrm>
            <a:off x="9391015" y="4808855"/>
            <a:ext cx="2800985" cy="2049145"/>
          </a:xfrm>
          <a:prstGeom prst="rect">
            <a:avLst/>
          </a:prstGeom>
        </p:spPr>
      </p:pic>
      <p:sp>
        <p:nvSpPr>
          <p:cNvPr id="3" name="文本框 2"/>
          <p:cNvSpPr txBox="1"/>
          <p:nvPr>
            <p:custDataLst>
              <p:tags r:id="rId7"/>
            </p:custDataLst>
          </p:nvPr>
        </p:nvSpPr>
        <p:spPr>
          <a:xfrm>
            <a:off x="6597015" y="1282065"/>
            <a:ext cx="5079365" cy="482600"/>
          </a:xfrm>
          <a:prstGeom prst="rect">
            <a:avLst/>
          </a:prstGeom>
          <a:noFill/>
        </p:spPr>
        <p:txBody>
          <a:bodyPr wrap="square" rtlCol="0">
            <a:noAutofit/>
          </a:bodyPr>
          <a:lstStyle/>
          <a:p>
            <a:r>
              <a:rPr lang="zh-CN" altLang="en-US" sz="2400" b="1" dirty="0">
                <a:latin typeface="汉仪菱心体简" panose="02010400000101010101" charset="-122"/>
                <a:ea typeface="汉仪菱心体简" panose="02010400000101010101" charset="-122"/>
                <a:cs typeface="思源黑体 Regular" panose="020B0500000000000000" charset="-122"/>
              </a:rPr>
              <a:t>塑料类食品接触材料中的有害物质</a:t>
            </a:r>
            <a:endParaRPr lang="zh-CN" altLang="en-US" sz="2400">
              <a:latin typeface="汉仪菱心体简" panose="02010400000101010101" charset="-122"/>
              <a:ea typeface="汉仪菱心体简" panose="02010400000101010101" charset="-122"/>
            </a:endParaRPr>
          </a:p>
        </p:txBody>
      </p:sp>
      <p:sp>
        <p:nvSpPr>
          <p:cNvPr id="5" name="文本框 4"/>
          <p:cNvSpPr txBox="1"/>
          <p:nvPr>
            <p:custDataLst>
              <p:tags r:id="rId8"/>
            </p:custDataLst>
          </p:nvPr>
        </p:nvSpPr>
        <p:spPr>
          <a:xfrm>
            <a:off x="6597015" y="2389505"/>
            <a:ext cx="4064000" cy="460375"/>
          </a:xfrm>
          <a:prstGeom prst="rect">
            <a:avLst/>
          </a:prstGeom>
          <a:noFill/>
        </p:spPr>
        <p:txBody>
          <a:bodyPr wrap="square" rtlCol="0">
            <a:spAutoFit/>
          </a:bodyPr>
          <a:lstStyle/>
          <a:p>
            <a:r>
              <a:rPr lang="zh-CN" altLang="en-US" sz="2400" b="1" dirty="0">
                <a:latin typeface="汉仪菱心体简" panose="02010400000101010101" charset="-122"/>
                <a:ea typeface="汉仪菱心体简" panose="02010400000101010101" charset="-122"/>
                <a:cs typeface="思源黑体 Regular" panose="020B0500000000000000" charset="-122"/>
              </a:rPr>
              <a:t>预防控制措施的主要方面</a:t>
            </a:r>
            <a:endParaRPr lang="zh-CN" altLang="en-US" sz="2400" b="1" dirty="0">
              <a:latin typeface="汉仪菱心体简" panose="02010400000101010101" charset="-122"/>
              <a:ea typeface="汉仪菱心体简" panose="02010400000101010101" charset="-122"/>
              <a:cs typeface="思源黑体 Regular" panose="020B0500000000000000" charset="-122"/>
            </a:endParaRPr>
          </a:p>
        </p:txBody>
      </p:sp>
      <p:sp>
        <p:nvSpPr>
          <p:cNvPr id="6" name="文本框 5"/>
          <p:cNvSpPr txBox="1"/>
          <p:nvPr>
            <p:custDataLst>
              <p:tags r:id="rId9"/>
            </p:custDataLst>
          </p:nvPr>
        </p:nvSpPr>
        <p:spPr>
          <a:xfrm>
            <a:off x="6597015" y="3480435"/>
            <a:ext cx="4064000" cy="461665"/>
          </a:xfrm>
          <a:prstGeom prst="rect">
            <a:avLst/>
          </a:prstGeom>
          <a:noFill/>
        </p:spPr>
        <p:txBody>
          <a:bodyPr wrap="square" rtlCol="0">
            <a:spAutoFit/>
          </a:bodyPr>
          <a:lstStyle/>
          <a:p>
            <a:r>
              <a:rPr lang="zh-CN" altLang="en-US" sz="2400" b="1" dirty="0">
                <a:latin typeface="汉仪菱心体简" panose="02010400000101010101" charset="-122"/>
                <a:ea typeface="汉仪菱心体简" panose="02010400000101010101" charset="-122"/>
                <a:cs typeface="思源黑体 Regular" panose="020B0500000000000000" charset="-122"/>
              </a:rPr>
              <a:t>各方责任与预防控制措施</a:t>
            </a:r>
            <a:endParaRPr lang="zh-CN" altLang="en-US" sz="2400" b="1" dirty="0">
              <a:latin typeface="汉仪菱心体简" panose="02010400000101010101" charset="-122"/>
              <a:ea typeface="汉仪菱心体简" panose="02010400000101010101" charset="-122"/>
              <a:cs typeface="思源黑体 Regular" panose="020B05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61870" y="2559050"/>
            <a:ext cx="7932420" cy="983615"/>
          </a:xfrm>
          <a:prstGeom prst="rect">
            <a:avLst/>
          </a:prstGeom>
          <a:noFill/>
        </p:spPr>
        <p:txBody>
          <a:bodyPr wrap="square" rtlCol="0">
            <a:spAutoFit/>
          </a:bodyPr>
          <a:lstStyle/>
          <a:p>
            <a:pPr algn="ctr"/>
            <a:r>
              <a:rPr lang="zh-CN" altLang="en-US" sz="4000" b="1" dirty="0">
                <a:latin typeface="金山云技术体" charset="-122"/>
                <a:ea typeface="金山云技术体" charset="-122"/>
                <a:cs typeface="思源黑体 Regular" panose="020B0500000000000000" charset="-122"/>
                <a:sym typeface="金山云技术体" charset="-122"/>
              </a:rPr>
              <a:t>塑料类食品接触材料中的有害物质</a:t>
            </a:r>
            <a:endParaRPr lang="zh-CN" altLang="en-US" sz="4000" b="1" dirty="0">
              <a:latin typeface="思源黑体 Regular" panose="020B0500000000000000" charset="-122"/>
              <a:ea typeface="思源黑体 Regular" panose="020B0500000000000000" charset="-122"/>
              <a:cs typeface="思源黑体 Regular" panose="020B0500000000000000" charset="-122"/>
            </a:endParaRPr>
          </a:p>
          <a:p>
            <a:pPr algn="ctr"/>
            <a:endParaRPr lang="zh-CN" altLang="en-US"/>
          </a:p>
        </p:txBody>
      </p:sp>
      <p:pic>
        <p:nvPicPr>
          <p:cNvPr id="37" name="图片 36"/>
          <p:cNvPicPr>
            <a:picLocks noChangeAspect="1"/>
          </p:cNvPicPr>
          <p:nvPr/>
        </p:nvPicPr>
        <p:blipFill>
          <a:blip r:embed="rId1"/>
          <a:stretch>
            <a:fillRect/>
          </a:stretch>
        </p:blipFill>
        <p:spPr>
          <a:xfrm flipH="1">
            <a:off x="165861" y="3900739"/>
            <a:ext cx="2755138" cy="2014740"/>
          </a:xfrm>
          <a:prstGeom prst="rect">
            <a:avLst/>
          </a:prstGeom>
        </p:spPr>
      </p:pic>
      <p:pic>
        <p:nvPicPr>
          <p:cNvPr id="5" name="图片 4"/>
          <p:cNvPicPr>
            <a:picLocks noChangeAspect="1"/>
          </p:cNvPicPr>
          <p:nvPr/>
        </p:nvPicPr>
        <p:blipFill>
          <a:blip r:embed="rId1"/>
          <a:stretch>
            <a:fillRect/>
          </a:stretch>
        </p:blipFill>
        <p:spPr>
          <a:xfrm>
            <a:off x="9093961" y="3900739"/>
            <a:ext cx="2755138" cy="2014740"/>
          </a:xfrm>
          <a:prstGeom prst="rect">
            <a:avLst/>
          </a:prstGeom>
        </p:spPr>
      </p:pic>
      <p:grpSp>
        <p:nvGrpSpPr>
          <p:cNvPr id="6" name="组合 5"/>
          <p:cNvGrpSpPr/>
          <p:nvPr/>
        </p:nvGrpSpPr>
        <p:grpSpPr>
          <a:xfrm>
            <a:off x="4835543" y="4405044"/>
            <a:ext cx="2520915" cy="393817"/>
            <a:chOff x="4602163" y="4514292"/>
            <a:chExt cx="2520915" cy="393817"/>
          </a:xfrm>
        </p:grpSpPr>
        <p:pic>
          <p:nvPicPr>
            <p:cNvPr id="7" name="图片 6"/>
            <p:cNvPicPr>
              <a:picLocks noChangeAspect="1"/>
            </p:cNvPicPr>
            <p:nvPr/>
          </p:nvPicPr>
          <p:blipFill>
            <a:blip r:embed="rId2"/>
            <a:stretch>
              <a:fillRect/>
            </a:stretch>
          </p:blipFill>
          <p:spPr>
            <a:xfrm>
              <a:off x="4602163" y="4514292"/>
              <a:ext cx="579437" cy="393817"/>
            </a:xfrm>
            <a:prstGeom prst="rect">
              <a:avLst/>
            </a:prstGeom>
          </p:spPr>
        </p:pic>
        <p:pic>
          <p:nvPicPr>
            <p:cNvPr id="8" name="图片 7"/>
            <p:cNvPicPr>
              <a:picLocks noChangeAspect="1"/>
            </p:cNvPicPr>
            <p:nvPr/>
          </p:nvPicPr>
          <p:blipFill>
            <a:blip r:embed="rId2"/>
            <a:stretch>
              <a:fillRect/>
            </a:stretch>
          </p:blipFill>
          <p:spPr>
            <a:xfrm>
              <a:off x="5572902" y="4514292"/>
              <a:ext cx="579437" cy="393817"/>
            </a:xfrm>
            <a:prstGeom prst="rect">
              <a:avLst/>
            </a:prstGeom>
          </p:spPr>
        </p:pic>
        <p:pic>
          <p:nvPicPr>
            <p:cNvPr id="9" name="图片 8"/>
            <p:cNvPicPr>
              <a:picLocks noChangeAspect="1"/>
            </p:cNvPicPr>
            <p:nvPr/>
          </p:nvPicPr>
          <p:blipFill>
            <a:blip r:embed="rId2"/>
            <a:stretch>
              <a:fillRect/>
            </a:stretch>
          </p:blipFill>
          <p:spPr>
            <a:xfrm>
              <a:off x="6543641" y="4514292"/>
              <a:ext cx="579437" cy="39381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5588635" y="445135"/>
            <a:ext cx="5831840" cy="791845"/>
          </a:xfrm>
        </p:spPr>
        <p:txBody>
          <a:bodyPr>
            <a:normAutofit fontScale="90000"/>
          </a:bodyPr>
          <a:lstStyle/>
          <a:p>
            <a:pPr algn="l"/>
            <a:r>
              <a:rPr lang="zh-CN" altLang="en-US">
                <a:latin typeface="汉仪菱心体简" panose="02010400000101010101" charset="-122"/>
                <a:ea typeface="汉仪菱心体简" panose="02010400000101010101" charset="-122"/>
              </a:rPr>
              <a:t>塑料类食品接触材料中的有害物质</a:t>
            </a:r>
            <a:endParaRPr lang="zh-CN" altLang="en-US">
              <a:latin typeface="汉仪菱心体简" panose="02010400000101010101" charset="-122"/>
              <a:ea typeface="汉仪菱心体简" panose="02010400000101010101" charset="-122"/>
            </a:endParaRPr>
          </a:p>
        </p:txBody>
      </p:sp>
      <p:sp>
        <p:nvSpPr>
          <p:cNvPr id="11" name="矩形: 圆角 10"/>
          <p:cNvSpPr/>
          <p:nvPr>
            <p:custDataLst>
              <p:tags r:id="rId2"/>
            </p:custDataLst>
          </p:nvPr>
        </p:nvSpPr>
        <p:spPr>
          <a:xfrm>
            <a:off x="4732283" y="1564986"/>
            <a:ext cx="6766035" cy="710632"/>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矩形: 圆角 13"/>
          <p:cNvSpPr/>
          <p:nvPr>
            <p:custDataLst>
              <p:tags r:id="rId3"/>
            </p:custDataLst>
          </p:nvPr>
        </p:nvSpPr>
        <p:spPr>
          <a:xfrm>
            <a:off x="4732283" y="3488637"/>
            <a:ext cx="6766035" cy="710632"/>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矩形: 圆角 14"/>
          <p:cNvSpPr/>
          <p:nvPr>
            <p:custDataLst>
              <p:tags r:id="rId4"/>
            </p:custDataLst>
          </p:nvPr>
        </p:nvSpPr>
        <p:spPr>
          <a:xfrm>
            <a:off x="4732283" y="2531647"/>
            <a:ext cx="6766035" cy="710632"/>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矩形: 圆角 15"/>
          <p:cNvSpPr/>
          <p:nvPr>
            <p:custDataLst>
              <p:tags r:id="rId5"/>
            </p:custDataLst>
          </p:nvPr>
        </p:nvSpPr>
        <p:spPr>
          <a:xfrm>
            <a:off x="4732283" y="4455355"/>
            <a:ext cx="6766035" cy="710632"/>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矩形: 圆角 16"/>
          <p:cNvSpPr/>
          <p:nvPr>
            <p:custDataLst>
              <p:tags r:id="rId6"/>
            </p:custDataLst>
          </p:nvPr>
        </p:nvSpPr>
        <p:spPr>
          <a:xfrm>
            <a:off x="4732283" y="5417889"/>
            <a:ext cx="6766035" cy="710632"/>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文本框 21"/>
          <p:cNvSpPr txBox="1"/>
          <p:nvPr>
            <p:custDataLst>
              <p:tags r:id="rId7"/>
            </p:custDataLst>
          </p:nvPr>
        </p:nvSpPr>
        <p:spPr>
          <a:xfrm>
            <a:off x="5037051" y="1753388"/>
            <a:ext cx="443902" cy="333828"/>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01.</a:t>
            </a:r>
            <a:endParaRPr lang="zh-CN" altLang="en-US" sz="2000" b="1" kern="0" dirty="0">
              <a:solidFill>
                <a:schemeClr val="accent1"/>
              </a:solidFill>
              <a:latin typeface="+mn-ea"/>
            </a:endParaRPr>
          </a:p>
        </p:txBody>
      </p:sp>
      <p:sp>
        <p:nvSpPr>
          <p:cNvPr id="23" name="文本框 22"/>
          <p:cNvSpPr txBox="1"/>
          <p:nvPr>
            <p:custDataLst>
              <p:tags r:id="rId8"/>
            </p:custDataLst>
          </p:nvPr>
        </p:nvSpPr>
        <p:spPr>
          <a:xfrm>
            <a:off x="5037051" y="2720049"/>
            <a:ext cx="443902" cy="333828"/>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02.</a:t>
            </a:r>
            <a:endParaRPr lang="zh-CN" altLang="en-US" sz="2000" b="1" kern="0" dirty="0">
              <a:solidFill>
                <a:schemeClr val="accent1"/>
              </a:solidFill>
              <a:latin typeface="+mn-ea"/>
            </a:endParaRPr>
          </a:p>
        </p:txBody>
      </p:sp>
      <p:sp>
        <p:nvSpPr>
          <p:cNvPr id="24" name="文本框 23"/>
          <p:cNvSpPr txBox="1"/>
          <p:nvPr>
            <p:custDataLst>
              <p:tags r:id="rId9"/>
            </p:custDataLst>
          </p:nvPr>
        </p:nvSpPr>
        <p:spPr>
          <a:xfrm>
            <a:off x="5037051" y="3677039"/>
            <a:ext cx="443902" cy="333828"/>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03.</a:t>
            </a:r>
            <a:endParaRPr lang="zh-CN" altLang="en-US" sz="2000" b="1" kern="0" dirty="0">
              <a:solidFill>
                <a:schemeClr val="accent1"/>
              </a:solidFill>
              <a:latin typeface="+mn-ea"/>
            </a:endParaRPr>
          </a:p>
        </p:txBody>
      </p:sp>
      <p:sp>
        <p:nvSpPr>
          <p:cNvPr id="25" name="文本框 24"/>
          <p:cNvSpPr txBox="1"/>
          <p:nvPr>
            <p:custDataLst>
              <p:tags r:id="rId10"/>
            </p:custDataLst>
          </p:nvPr>
        </p:nvSpPr>
        <p:spPr>
          <a:xfrm>
            <a:off x="5037051" y="4643757"/>
            <a:ext cx="443902" cy="333828"/>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04.</a:t>
            </a:r>
            <a:endParaRPr lang="zh-CN" altLang="en-US" sz="2000" b="1" kern="0" dirty="0">
              <a:solidFill>
                <a:schemeClr val="accent1"/>
              </a:solidFill>
              <a:latin typeface="+mn-ea"/>
            </a:endParaRPr>
          </a:p>
        </p:txBody>
      </p:sp>
      <p:sp>
        <p:nvSpPr>
          <p:cNvPr id="27" name="文本框 26"/>
          <p:cNvSpPr txBox="1"/>
          <p:nvPr>
            <p:custDataLst>
              <p:tags r:id="rId11"/>
            </p:custDataLst>
          </p:nvPr>
        </p:nvSpPr>
        <p:spPr>
          <a:xfrm>
            <a:off x="5037051" y="5606291"/>
            <a:ext cx="443902" cy="333828"/>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05.</a:t>
            </a:r>
            <a:endParaRPr lang="zh-CN" altLang="en-US" sz="2000" b="1" kern="0" dirty="0">
              <a:solidFill>
                <a:schemeClr val="accent1"/>
              </a:solidFill>
              <a:latin typeface="+mn-ea"/>
            </a:endParaRPr>
          </a:p>
        </p:txBody>
      </p:sp>
      <p:sp>
        <p:nvSpPr>
          <p:cNvPr id="36" name="文本框 35"/>
          <p:cNvSpPr txBox="1"/>
          <p:nvPr>
            <p:custDataLst>
              <p:tags r:id="rId12"/>
            </p:custDataLst>
          </p:nvPr>
        </p:nvSpPr>
        <p:spPr>
          <a:xfrm>
            <a:off x="5708017" y="1632286"/>
            <a:ext cx="5460079" cy="630000"/>
          </a:xfrm>
          <a:prstGeom prst="rect">
            <a:avLst/>
          </a:prstGeom>
          <a:noFill/>
        </p:spPr>
        <p:txBody>
          <a:bodyPr wrap="square" lIns="0" tIns="0" rIns="0" bIns="0" rtlCol="0" anchor="t"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800" spc="0" dirty="0">
                <a:ea typeface="+mn-ea"/>
                <a:sym typeface="+mn-ea"/>
              </a:rPr>
              <a:t>增塑剂(如邻苯二甲酸酯类):可能影响内分泌系统,导致生殖健康问题。</a:t>
            </a:r>
            <a:endParaRPr lang="zh-CN" altLang="en-US" sz="1400" kern="0" spc="0" dirty="0">
              <a:ln>
                <a:noFill/>
                <a:prstDash val="sysDot"/>
              </a:ln>
              <a:solidFill>
                <a:schemeClr val="dk1">
                  <a:lumMod val="85000"/>
                  <a:lumOff val="15000"/>
                </a:schemeClr>
              </a:solidFill>
              <a:latin typeface="+mn-ea"/>
              <a:ea typeface="+mn-ea"/>
              <a:sym typeface="+mn-ea"/>
            </a:endParaRPr>
          </a:p>
          <a:p>
            <a:pPr>
              <a:lnSpc>
                <a:spcPct val="130000"/>
              </a:lnSpc>
            </a:pPr>
            <a:endParaRPr lang="zh-CN" altLang="en-US" sz="1400" kern="0" spc="0" dirty="0">
              <a:ln>
                <a:noFill/>
                <a:prstDash val="sysDot"/>
              </a:ln>
              <a:solidFill>
                <a:schemeClr val="dk1">
                  <a:lumMod val="85000"/>
                  <a:lumOff val="15000"/>
                </a:schemeClr>
              </a:solidFill>
              <a:latin typeface="+mn-ea"/>
              <a:ea typeface="+mn-ea"/>
              <a:sym typeface="+mn-ea"/>
            </a:endParaRPr>
          </a:p>
        </p:txBody>
      </p:sp>
      <p:sp>
        <p:nvSpPr>
          <p:cNvPr id="37" name="文本框 36"/>
          <p:cNvSpPr txBox="1"/>
          <p:nvPr>
            <p:custDataLst>
              <p:tags r:id="rId13"/>
            </p:custDataLst>
          </p:nvPr>
        </p:nvSpPr>
        <p:spPr>
          <a:xfrm>
            <a:off x="5669604" y="2598487"/>
            <a:ext cx="5460079" cy="630000"/>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800" spc="0" dirty="0">
                <a:ea typeface="+mn-ea"/>
                <a:sym typeface="+mn-ea"/>
              </a:rPr>
              <a:t>双酚A(BPA):与激素干扰、癌症等相关。</a:t>
            </a:r>
            <a:endParaRPr lang="zh-CN" altLang="en-US" sz="1800" spc="0" dirty="0">
              <a:ea typeface="+mn-ea"/>
              <a:sym typeface="+mn-ea"/>
            </a:endParaRPr>
          </a:p>
        </p:txBody>
      </p:sp>
      <p:sp>
        <p:nvSpPr>
          <p:cNvPr id="38" name="文本框 37"/>
          <p:cNvSpPr txBox="1"/>
          <p:nvPr>
            <p:custDataLst>
              <p:tags r:id="rId14"/>
            </p:custDataLst>
          </p:nvPr>
        </p:nvSpPr>
        <p:spPr>
          <a:xfrm>
            <a:off x="5700096" y="3555937"/>
            <a:ext cx="5460079" cy="630000"/>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buClrTx/>
              <a:buSzTx/>
              <a:buFontTx/>
            </a:pPr>
            <a:r>
              <a:rPr lang="zh-CN" altLang="en-US" sz="1800" spc="0" dirty="0">
                <a:ea typeface="+mn-ea"/>
                <a:sym typeface="+mn-ea"/>
              </a:rPr>
              <a:t>残留溶剂:可能对健康有害,尤其是在高温下迁移。</a:t>
            </a:r>
            <a:endParaRPr lang="zh-CN" altLang="en-US" sz="1800" spc="0" dirty="0">
              <a:ea typeface="+mn-ea"/>
              <a:sym typeface="+mn-ea"/>
            </a:endParaRPr>
          </a:p>
        </p:txBody>
      </p:sp>
      <p:sp>
        <p:nvSpPr>
          <p:cNvPr id="39" name="文本框 38"/>
          <p:cNvSpPr txBox="1"/>
          <p:nvPr>
            <p:custDataLst>
              <p:tags r:id="rId15"/>
            </p:custDataLst>
          </p:nvPr>
        </p:nvSpPr>
        <p:spPr>
          <a:xfrm>
            <a:off x="5708314" y="4520750"/>
            <a:ext cx="5460079" cy="630000"/>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buClrTx/>
              <a:buSzTx/>
              <a:buFontTx/>
            </a:pPr>
            <a:r>
              <a:rPr lang="zh-CN" altLang="en-US" sz="1800" spc="0" dirty="0">
                <a:ea typeface="+mn-ea"/>
                <a:sym typeface="+mn-ea"/>
              </a:rPr>
              <a:t>抗氧化剂和防紫外线剂:可能在高温下释放有害物质。</a:t>
            </a:r>
            <a:endParaRPr lang="zh-CN" altLang="en-US" sz="1800" spc="0" dirty="0">
              <a:ea typeface="+mn-ea"/>
              <a:sym typeface="+mn-ea"/>
            </a:endParaRPr>
          </a:p>
        </p:txBody>
      </p:sp>
      <p:sp>
        <p:nvSpPr>
          <p:cNvPr id="40" name="文本框 39"/>
          <p:cNvSpPr txBox="1"/>
          <p:nvPr>
            <p:custDataLst>
              <p:tags r:id="rId16"/>
            </p:custDataLst>
          </p:nvPr>
        </p:nvSpPr>
        <p:spPr>
          <a:xfrm>
            <a:off x="5687411" y="5484759"/>
            <a:ext cx="5460079" cy="630000"/>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800" dirty="0">
                <a:sym typeface="+mn-ea"/>
              </a:rPr>
              <a:t>重金属(如铅、镉):会引发中毒,影响神经系统。</a:t>
            </a:r>
            <a:endParaRPr lang="zh-CN" altLang="en-US" sz="1800" spc="0" dirty="0">
              <a:ea typeface="+mn-ea"/>
              <a:sym typeface="+mn-ea"/>
            </a:endParaRPr>
          </a:p>
        </p:txBody>
      </p:sp>
      <p:pic>
        <p:nvPicPr>
          <p:cNvPr id="2" name="图片 1"/>
          <p:cNvPicPr>
            <a:picLocks noChangeAspect="1"/>
          </p:cNvPicPr>
          <p:nvPr/>
        </p:nvPicPr>
        <p:blipFill>
          <a:blip r:embed="rId17"/>
          <a:stretch>
            <a:fillRect/>
          </a:stretch>
        </p:blipFill>
        <p:spPr>
          <a:xfrm>
            <a:off x="170815" y="949325"/>
            <a:ext cx="4638675" cy="5637530"/>
          </a:xfrm>
          <a:prstGeom prst="rect">
            <a:avLst/>
          </a:prstGeom>
        </p:spPr>
      </p:pic>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7" grpId="1"/>
      <p:bldP spid="38" grpId="0"/>
      <p:bldP spid="38" grpId="1"/>
      <p:bldP spid="39" grpId="0"/>
      <p:bldP spid="39" grpId="1"/>
      <p:bldP spid="40" grpId="0"/>
      <p:bldP spid="4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descr="在金融区向上看"/>
          <p:cNvPicPr>
            <a:picLocks noChangeAspect="1"/>
          </p:cNvPicPr>
          <p:nvPr>
            <p:custDataLst>
              <p:tags r:id="rId1"/>
            </p:custDataLst>
          </p:nvPr>
        </p:nvPicPr>
        <p:blipFill>
          <a:blip r:embed="rId2"/>
          <a:srcRect t="4324" b="4324"/>
          <a:stretch>
            <a:fillRect/>
          </a:stretch>
        </p:blipFill>
        <p:spPr>
          <a:xfrm>
            <a:off x="8301355" y="762000"/>
            <a:ext cx="3886835" cy="2667000"/>
          </a:xfrm>
          <a:custGeom>
            <a:avLst/>
            <a:gdLst>
              <a:gd name="connsiteX0" fmla="*/ 0 w 4754165"/>
              <a:gd name="connsiteY0" fmla="*/ 0 h 2667000"/>
              <a:gd name="connsiteX1" fmla="*/ 2501265 w 4754165"/>
              <a:gd name="connsiteY1" fmla="*/ 0 h 2667000"/>
              <a:gd name="connsiteX2" fmla="*/ 2978785 w 4754165"/>
              <a:gd name="connsiteY2" fmla="*/ 0 h 2667000"/>
              <a:gd name="connsiteX3" fmla="*/ 3886200 w 4754165"/>
              <a:gd name="connsiteY3" fmla="*/ 0 h 2667000"/>
              <a:gd name="connsiteX4" fmla="*/ 3886200 w 4754165"/>
              <a:gd name="connsiteY4" fmla="*/ 1221105 h 2667000"/>
              <a:gd name="connsiteX5" fmla="*/ 4754165 w 4754165"/>
              <a:gd name="connsiteY5" fmla="*/ 2389164 h 2667000"/>
              <a:gd name="connsiteX6" fmla="*/ 4754165 w 4754165"/>
              <a:gd name="connsiteY6" fmla="*/ 2667000 h 2667000"/>
              <a:gd name="connsiteX7" fmla="*/ 3886200 w 4754165"/>
              <a:gd name="connsiteY7" fmla="*/ 2667000 h 2667000"/>
              <a:gd name="connsiteX8" fmla="*/ 2501265 w 4754165"/>
              <a:gd name="connsiteY8" fmla="*/ 2667000 h 2667000"/>
              <a:gd name="connsiteX9" fmla="*/ 1981835 w 4754165"/>
              <a:gd name="connsiteY9"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3" h="4200">
                <a:moveTo>
                  <a:pt x="0" y="0"/>
                </a:moveTo>
                <a:lnTo>
                  <a:pt x="3939" y="0"/>
                </a:lnTo>
                <a:lnTo>
                  <a:pt x="4691" y="0"/>
                </a:lnTo>
                <a:lnTo>
                  <a:pt x="6120" y="0"/>
                </a:lnTo>
                <a:lnTo>
                  <a:pt x="6120" y="1923"/>
                </a:lnTo>
                <a:lnTo>
                  <a:pt x="6123" y="1927"/>
                </a:lnTo>
                <a:lnTo>
                  <a:pt x="6123" y="4200"/>
                </a:lnTo>
                <a:lnTo>
                  <a:pt x="6120" y="4200"/>
                </a:lnTo>
                <a:lnTo>
                  <a:pt x="3939" y="4200"/>
                </a:lnTo>
                <a:lnTo>
                  <a:pt x="3121" y="4200"/>
                </a:lnTo>
                <a:lnTo>
                  <a:pt x="0" y="0"/>
                </a:lnTo>
                <a:close/>
              </a:path>
            </a:pathLst>
          </a:custGeom>
          <a:solidFill>
            <a:schemeClr val="bg2"/>
          </a:solidFill>
          <a:ln>
            <a:solidFill>
              <a:schemeClr val="accent1">
                <a:alpha val="20000"/>
              </a:schemeClr>
            </a:solidFill>
          </a:ln>
        </p:spPr>
      </p:pic>
      <p:pic>
        <p:nvPicPr>
          <p:cNvPr id="15" name="图片" descr="法国巴黎拉德芳斯金融区的办公楼"/>
          <p:cNvPicPr>
            <a:picLocks noChangeAspect="1"/>
          </p:cNvPicPr>
          <p:nvPr>
            <p:custDataLst>
              <p:tags r:id="rId3"/>
            </p:custDataLst>
          </p:nvPr>
        </p:nvPicPr>
        <p:blipFill>
          <a:blip r:embed="rId4"/>
          <a:srcRect t="14211" b="14211"/>
          <a:stretch>
            <a:fillRect/>
          </a:stretch>
        </p:blipFill>
        <p:spPr>
          <a:xfrm>
            <a:off x="2053590" y="762000"/>
            <a:ext cx="4960620" cy="2667000"/>
          </a:xfrm>
          <a:custGeom>
            <a:avLst/>
            <a:gdLst/>
            <a:ahLst/>
            <a:cxnLst>
              <a:cxn ang="3">
                <a:pos x="hc" y="t"/>
              </a:cxn>
              <a:cxn ang="cd2">
                <a:pos x="l" y="vc"/>
              </a:cxn>
              <a:cxn ang="cd4">
                <a:pos x="hc" y="b"/>
              </a:cxn>
              <a:cxn ang="0">
                <a:pos x="r" y="vc"/>
              </a:cxn>
            </a:cxnLst>
            <a:rect l="l" t="t" r="r" b="b"/>
            <a:pathLst>
              <a:path w="7812" h="4200">
                <a:moveTo>
                  <a:pt x="0" y="0"/>
                </a:moveTo>
                <a:lnTo>
                  <a:pt x="4691" y="0"/>
                </a:lnTo>
                <a:lnTo>
                  <a:pt x="7812" y="4200"/>
                </a:lnTo>
                <a:lnTo>
                  <a:pt x="3121" y="4200"/>
                </a:lnTo>
                <a:lnTo>
                  <a:pt x="0" y="0"/>
                </a:lnTo>
                <a:close/>
              </a:path>
            </a:pathLst>
          </a:custGeom>
          <a:solidFill>
            <a:schemeClr val="bg2"/>
          </a:solidFill>
          <a:ln>
            <a:solidFill>
              <a:schemeClr val="accent1">
                <a:alpha val="20000"/>
              </a:schemeClr>
            </a:solidFill>
          </a:ln>
        </p:spPr>
      </p:pic>
      <p:pic>
        <p:nvPicPr>
          <p:cNvPr id="16" name="图片" descr="现代商业建筑"/>
          <p:cNvPicPr>
            <a:picLocks noChangeAspect="1"/>
          </p:cNvPicPr>
          <p:nvPr>
            <p:custDataLst>
              <p:tags r:id="rId5"/>
            </p:custDataLst>
          </p:nvPr>
        </p:nvPicPr>
        <p:blipFill>
          <a:blip r:embed="rId6">
            <a:lum bright="12000" contrast="18000"/>
          </a:blip>
          <a:srcRect t="33333" b="33333"/>
          <a:stretch>
            <a:fillRect/>
          </a:stretch>
        </p:blipFill>
        <p:spPr>
          <a:xfrm>
            <a:off x="5177790" y="762000"/>
            <a:ext cx="4960620" cy="2667000"/>
          </a:xfrm>
          <a:custGeom>
            <a:avLst/>
            <a:gdLst/>
            <a:ahLst/>
            <a:cxnLst>
              <a:cxn ang="3">
                <a:pos x="hc" y="t"/>
              </a:cxn>
              <a:cxn ang="cd2">
                <a:pos x="l" y="vc"/>
              </a:cxn>
              <a:cxn ang="cd4">
                <a:pos x="hc" y="b"/>
              </a:cxn>
              <a:cxn ang="0">
                <a:pos x="r" y="vc"/>
              </a:cxn>
            </a:cxnLst>
            <a:rect l="l" t="t" r="r" b="b"/>
            <a:pathLst>
              <a:path w="7812" h="4200">
                <a:moveTo>
                  <a:pt x="0" y="0"/>
                </a:moveTo>
                <a:lnTo>
                  <a:pt x="4691" y="0"/>
                </a:lnTo>
                <a:lnTo>
                  <a:pt x="7812" y="4200"/>
                </a:lnTo>
                <a:lnTo>
                  <a:pt x="3121" y="4200"/>
                </a:lnTo>
                <a:lnTo>
                  <a:pt x="0" y="0"/>
                </a:lnTo>
                <a:close/>
              </a:path>
            </a:pathLst>
          </a:custGeom>
          <a:solidFill>
            <a:schemeClr val="bg2"/>
          </a:solidFill>
          <a:ln>
            <a:solidFill>
              <a:schemeClr val="accent1">
                <a:alpha val="20000"/>
              </a:schemeClr>
            </a:solidFill>
          </a:ln>
        </p:spPr>
      </p:pic>
      <p:sp>
        <p:nvSpPr>
          <p:cNvPr id="6" name="矩形 5"/>
          <p:cNvSpPr/>
          <p:nvPr>
            <p:custDataLst>
              <p:tags r:id="rId7"/>
            </p:custDataLst>
          </p:nvPr>
        </p:nvSpPr>
        <p:spPr>
          <a:xfrm>
            <a:off x="0" y="1411605"/>
            <a:ext cx="12192000" cy="1918335"/>
          </a:xfrm>
          <a:prstGeom prst="rect">
            <a:avLst/>
          </a:prstGeom>
          <a:solidFill>
            <a:schemeClr val="accent1">
              <a:lumMod val="50000"/>
              <a:lumOff val="50000"/>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8"/>
            </p:custDataLst>
          </p:nvPr>
        </p:nvSpPr>
        <p:spPr>
          <a:xfrm>
            <a:off x="582295" y="1490980"/>
            <a:ext cx="5060315" cy="1776095"/>
          </a:xfrm>
        </p:spPr>
        <p:txBody>
          <a:bodyPr anchor="ctr" anchorCtr="0">
            <a:normAutofit/>
          </a:bodyPr>
          <a:lstStyle/>
          <a:p>
            <a:pPr algn="l"/>
            <a:r>
              <a:rPr lang="zh-CN" altLang="en-US" sz="4000" spc="300" dirty="0">
                <a:solidFill>
                  <a:schemeClr val="tx1"/>
                </a:solidFill>
                <a:uFillTx/>
              </a:rPr>
              <a:t>黑色塑料</a:t>
            </a:r>
            <a:endParaRPr lang="zh-CN" altLang="en-US" sz="4000" spc="300" dirty="0">
              <a:solidFill>
                <a:schemeClr val="tx1"/>
              </a:solidFill>
              <a:uFillTx/>
            </a:endParaRPr>
          </a:p>
        </p:txBody>
      </p:sp>
      <p:pic>
        <p:nvPicPr>
          <p:cNvPr id="10" name="图片 9"/>
          <p:cNvPicPr>
            <a:picLocks noChangeAspect="1"/>
          </p:cNvPicPr>
          <p:nvPr>
            <p:custDataLst>
              <p:tags r:id="rId9"/>
            </p:custDataLst>
          </p:nvPr>
        </p:nvPicPr>
        <p:blipFill>
          <a:blip r:embed="rId10"/>
          <a:srcRect t="25328" b="25328"/>
          <a:stretch>
            <a:fillRect/>
          </a:stretch>
        </p:blipFill>
        <p:spPr>
          <a:xfrm>
            <a:off x="8914130" y="2582545"/>
            <a:ext cx="3277870" cy="2002155"/>
          </a:xfrm>
          <a:custGeom>
            <a:avLst/>
            <a:gdLst>
              <a:gd name="connsiteX0" fmla="*/ 4942385 w 5171399"/>
              <a:gd name="connsiteY0" fmla="*/ 3102757 h 3102757"/>
              <a:gd name="connsiteX1" fmla="*/ 229014 w 5171399"/>
              <a:gd name="connsiteY1" fmla="*/ 3102757 h 3102757"/>
              <a:gd name="connsiteX2" fmla="*/ 0 w 5171399"/>
              <a:gd name="connsiteY2" fmla="*/ 2873743 h 3102757"/>
              <a:gd name="connsiteX3" fmla="*/ 0 w 5171399"/>
              <a:gd name="connsiteY3" fmla="*/ 229014 h 3102757"/>
              <a:gd name="connsiteX4" fmla="*/ 229014 w 5171399"/>
              <a:gd name="connsiteY4" fmla="*/ 0 h 3102757"/>
              <a:gd name="connsiteX5" fmla="*/ 4942385 w 5171399"/>
              <a:gd name="connsiteY5" fmla="*/ 0 h 3102757"/>
              <a:gd name="connsiteX6" fmla="*/ 5171399 w 5171399"/>
              <a:gd name="connsiteY6" fmla="*/ 229014 h 3102757"/>
              <a:gd name="connsiteX7" fmla="*/ 5171399 w 5171399"/>
              <a:gd name="connsiteY7" fmla="*/ 2873743 h 3102757"/>
              <a:gd name="connsiteX8" fmla="*/ 4942385 w 5171399"/>
              <a:gd name="connsiteY8" fmla="*/ 3102757 h 310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1399" h="3102757">
                <a:moveTo>
                  <a:pt x="4942385" y="3102757"/>
                </a:moveTo>
                <a:lnTo>
                  <a:pt x="229014" y="3102757"/>
                </a:lnTo>
                <a:cubicBezTo>
                  <a:pt x="102533" y="3102757"/>
                  <a:pt x="0" y="3000224"/>
                  <a:pt x="0" y="2873743"/>
                </a:cubicBezTo>
                <a:lnTo>
                  <a:pt x="0" y="229014"/>
                </a:lnTo>
                <a:cubicBezTo>
                  <a:pt x="0" y="102533"/>
                  <a:pt x="102533" y="0"/>
                  <a:pt x="229014" y="0"/>
                </a:cubicBezTo>
                <a:lnTo>
                  <a:pt x="4942385" y="0"/>
                </a:lnTo>
                <a:cubicBezTo>
                  <a:pt x="5068866" y="0"/>
                  <a:pt x="5171399" y="102533"/>
                  <a:pt x="5171399" y="229014"/>
                </a:cubicBezTo>
                <a:lnTo>
                  <a:pt x="5171399" y="2873743"/>
                </a:lnTo>
                <a:cubicBezTo>
                  <a:pt x="5171399" y="3000224"/>
                  <a:pt x="5068866" y="3102757"/>
                  <a:pt x="4942385" y="3102757"/>
                </a:cubicBezTo>
                <a:close/>
              </a:path>
            </a:pathLst>
          </a:custGeom>
          <a:ln w="6350">
            <a:solidFill>
              <a:schemeClr val="tx1">
                <a:lumMod val="40000"/>
                <a:lumOff val="60000"/>
                <a:alpha val="50000"/>
              </a:schemeClr>
            </a:solidFill>
          </a:ln>
        </p:spPr>
      </p:pic>
      <p:sp>
        <p:nvSpPr>
          <p:cNvPr id="7" name="文本框 6"/>
          <p:cNvSpPr txBox="1"/>
          <p:nvPr>
            <p:custDataLst>
              <p:tags r:id="rId11"/>
            </p:custDataLst>
          </p:nvPr>
        </p:nvSpPr>
        <p:spPr>
          <a:xfrm>
            <a:off x="483473" y="4584917"/>
            <a:ext cx="4560096" cy="1634790"/>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kern="0">
                <a:solidFill>
                  <a:schemeClr val="tx1">
                    <a:lumMod val="85000"/>
                    <a:lumOff val="15000"/>
                  </a:schemeClr>
                </a:solidFill>
                <a:latin typeface="+mn-ea"/>
              </a:rPr>
              <a:t>黑色塑料餐盒、寿司盒甚至一些黑色厨房用具中,可能含有浓度高达22800ppm的阻燃剂“十溴二苯醚”,超出欧盟安全标准1200倍!这些物质本来应该只存在于电视、电脑等电子产品的外壳中,但通过电子废物回收,它们误入了食品包装和儿童玩具中。</a:t>
            </a:r>
            <a:endParaRPr lang="zh-CN" altLang="en-US" sz="1400" kern="0">
              <a:solidFill>
                <a:schemeClr val="tx1">
                  <a:lumMod val="85000"/>
                  <a:lumOff val="15000"/>
                </a:schemeClr>
              </a:solidFill>
              <a:latin typeface="+mn-ea"/>
            </a:endParaRPr>
          </a:p>
        </p:txBody>
      </p:sp>
      <p:sp>
        <p:nvSpPr>
          <p:cNvPr id="8" name="矩形: 圆角 32"/>
          <p:cNvSpPr/>
          <p:nvPr>
            <p:custDataLst>
              <p:tags r:id="rId12"/>
            </p:custDataLst>
          </p:nvPr>
        </p:nvSpPr>
        <p:spPr>
          <a:xfrm>
            <a:off x="483473" y="4012048"/>
            <a:ext cx="1991535" cy="384453"/>
          </a:xfrm>
          <a:prstGeom prst="roundRect">
            <a:avLst>
              <a:gd name="adj" fmla="val 50000"/>
            </a:avLst>
          </a:prstGeom>
          <a:ln>
            <a:noFill/>
          </a:ln>
          <a:effectLst>
            <a:outerShdw blurRad="1270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pPr algn="ctr"/>
            <a:r>
              <a:rPr lang="zh-CN" altLang="en-US" sz="1600" b="1" dirty="0">
                <a:solidFill>
                  <a:srgbClr val="FFFFFF"/>
                </a:solidFill>
              </a:rPr>
              <a:t>黑色塑料的来源</a:t>
            </a:r>
            <a:endParaRPr lang="zh-CN" altLang="en-US" sz="1600" b="1" dirty="0">
              <a:solidFill>
                <a:srgbClr val="FFFFFF"/>
              </a:solidFill>
            </a:endParaRPr>
          </a:p>
        </p:txBody>
      </p:sp>
      <p:sp>
        <p:nvSpPr>
          <p:cNvPr id="9" name="文本框 8"/>
          <p:cNvSpPr txBox="1"/>
          <p:nvPr>
            <p:custDataLst>
              <p:tags r:id="rId13"/>
            </p:custDataLst>
          </p:nvPr>
        </p:nvSpPr>
        <p:spPr>
          <a:xfrm>
            <a:off x="6719229" y="4584917"/>
            <a:ext cx="4560096" cy="1634790"/>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kern="0">
                <a:solidFill>
                  <a:schemeClr val="tx1">
                    <a:lumMod val="85000"/>
                    <a:lumOff val="15000"/>
                  </a:schemeClr>
                </a:solidFill>
                <a:latin typeface="+mn-ea"/>
              </a:rPr>
              <a:t>黑色塑料中的十溴二苯醚(DecaBDE),一种已被全面禁用的致癌化学物质,在许多测试样品中都被检测到,尤其是在外卖餐盒和蔬菜肉类包装中。这些毒素能在人体内积累,增加癌症、内分泌失调等多种健康风险。</a:t>
            </a:r>
            <a:endParaRPr lang="zh-CN" altLang="en-US" sz="1400" kern="0">
              <a:solidFill>
                <a:schemeClr val="tx1">
                  <a:lumMod val="85000"/>
                  <a:lumOff val="15000"/>
                </a:schemeClr>
              </a:solidFill>
              <a:latin typeface="+mn-ea"/>
            </a:endParaRPr>
          </a:p>
        </p:txBody>
      </p:sp>
      <p:sp>
        <p:nvSpPr>
          <p:cNvPr id="11" name="矩形: 圆角 33"/>
          <p:cNvSpPr/>
          <p:nvPr>
            <p:custDataLst>
              <p:tags r:id="rId14"/>
            </p:custDataLst>
          </p:nvPr>
        </p:nvSpPr>
        <p:spPr>
          <a:xfrm>
            <a:off x="6719229" y="4012048"/>
            <a:ext cx="1991535" cy="384453"/>
          </a:xfrm>
          <a:prstGeom prst="roundRect">
            <a:avLst>
              <a:gd name="adj" fmla="val 50000"/>
            </a:avLst>
          </a:prstGeom>
          <a:ln>
            <a:noFill/>
          </a:ln>
          <a:effectLst>
            <a:outerShdw blurRad="1270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pPr algn="ctr"/>
            <a:r>
              <a:rPr lang="zh-CN" altLang="en-US" sz="1600" b="1" dirty="0">
                <a:solidFill>
                  <a:srgbClr val="FFFFFF"/>
                </a:solidFill>
              </a:rPr>
              <a:t>黑色塑料的危害</a:t>
            </a:r>
            <a:endParaRPr lang="zh-CN" altLang="en-US" sz="1600" b="1" dirty="0">
              <a:solidFill>
                <a:srgbClr val="FFFFFF"/>
              </a:solidFill>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p:bldP spid="9" grpId="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0" y="2453640"/>
            <a:ext cx="6096000" cy="706755"/>
          </a:xfrm>
          <a:prstGeom prst="rect">
            <a:avLst/>
          </a:prstGeom>
          <a:noFill/>
        </p:spPr>
        <p:txBody>
          <a:bodyPr wrap="square" rtlCol="0" anchor="t">
            <a:spAutoFit/>
          </a:bodyPr>
          <a:lstStyle/>
          <a:p>
            <a:pPr algn="ctr"/>
            <a:r>
              <a:rPr lang="zh-CN" altLang="en-US" sz="4000" b="1" dirty="0">
                <a:latin typeface="金山云技术体" charset="-122"/>
                <a:ea typeface="金山云技术体" charset="-122"/>
                <a:cs typeface="思源黑体 Regular" panose="020B0500000000000000" charset="-122"/>
                <a:sym typeface="+mn-ea"/>
              </a:rPr>
              <a:t>预防控制措施的主要方面</a:t>
            </a:r>
            <a:endParaRPr lang="zh-CN" altLang="en-US" sz="4000" b="1" dirty="0">
              <a:latin typeface="思源黑体 Regular" panose="020B0500000000000000" charset="-122"/>
              <a:ea typeface="思源黑体 Regular" panose="020B0500000000000000" charset="-122"/>
              <a:cs typeface="思源黑体 Regular" panose="020B0500000000000000" charset="-122"/>
              <a:sym typeface="+mn-ea"/>
            </a:endParaRPr>
          </a:p>
        </p:txBody>
      </p:sp>
      <p:pic>
        <p:nvPicPr>
          <p:cNvPr id="37" name="图片 36"/>
          <p:cNvPicPr>
            <a:picLocks noChangeAspect="1"/>
          </p:cNvPicPr>
          <p:nvPr/>
        </p:nvPicPr>
        <p:blipFill>
          <a:blip r:embed="rId1"/>
          <a:stretch>
            <a:fillRect/>
          </a:stretch>
        </p:blipFill>
        <p:spPr>
          <a:xfrm flipH="1">
            <a:off x="165861" y="3900739"/>
            <a:ext cx="2755138" cy="2014740"/>
          </a:xfrm>
          <a:prstGeom prst="rect">
            <a:avLst/>
          </a:prstGeom>
        </p:spPr>
      </p:pic>
      <p:pic>
        <p:nvPicPr>
          <p:cNvPr id="5" name="图片 4"/>
          <p:cNvPicPr>
            <a:picLocks noChangeAspect="1"/>
          </p:cNvPicPr>
          <p:nvPr/>
        </p:nvPicPr>
        <p:blipFill>
          <a:blip r:embed="rId1"/>
          <a:stretch>
            <a:fillRect/>
          </a:stretch>
        </p:blipFill>
        <p:spPr>
          <a:xfrm>
            <a:off x="9093961" y="3900739"/>
            <a:ext cx="2755138" cy="2014740"/>
          </a:xfrm>
          <a:prstGeom prst="rect">
            <a:avLst/>
          </a:prstGeom>
        </p:spPr>
      </p:pic>
      <p:grpSp>
        <p:nvGrpSpPr>
          <p:cNvPr id="6" name="组合 5"/>
          <p:cNvGrpSpPr/>
          <p:nvPr/>
        </p:nvGrpSpPr>
        <p:grpSpPr>
          <a:xfrm>
            <a:off x="4835543" y="4405044"/>
            <a:ext cx="2520915" cy="393817"/>
            <a:chOff x="4602163" y="4514292"/>
            <a:chExt cx="2520915" cy="393817"/>
          </a:xfrm>
        </p:grpSpPr>
        <p:pic>
          <p:nvPicPr>
            <p:cNvPr id="7" name="图片 6"/>
            <p:cNvPicPr>
              <a:picLocks noChangeAspect="1"/>
            </p:cNvPicPr>
            <p:nvPr/>
          </p:nvPicPr>
          <p:blipFill>
            <a:blip r:embed="rId2"/>
            <a:stretch>
              <a:fillRect/>
            </a:stretch>
          </p:blipFill>
          <p:spPr>
            <a:xfrm>
              <a:off x="4602163" y="4514292"/>
              <a:ext cx="579437" cy="393817"/>
            </a:xfrm>
            <a:prstGeom prst="rect">
              <a:avLst/>
            </a:prstGeom>
          </p:spPr>
        </p:pic>
        <p:pic>
          <p:nvPicPr>
            <p:cNvPr id="8" name="图片 7"/>
            <p:cNvPicPr>
              <a:picLocks noChangeAspect="1"/>
            </p:cNvPicPr>
            <p:nvPr/>
          </p:nvPicPr>
          <p:blipFill>
            <a:blip r:embed="rId2"/>
            <a:stretch>
              <a:fillRect/>
            </a:stretch>
          </p:blipFill>
          <p:spPr>
            <a:xfrm>
              <a:off x="5572902" y="4514292"/>
              <a:ext cx="579437" cy="393817"/>
            </a:xfrm>
            <a:prstGeom prst="rect">
              <a:avLst/>
            </a:prstGeom>
          </p:spPr>
        </p:pic>
        <p:pic>
          <p:nvPicPr>
            <p:cNvPr id="9" name="图片 8"/>
            <p:cNvPicPr>
              <a:picLocks noChangeAspect="1"/>
            </p:cNvPicPr>
            <p:nvPr/>
          </p:nvPicPr>
          <p:blipFill>
            <a:blip r:embed="rId2"/>
            <a:stretch>
              <a:fillRect/>
            </a:stretch>
          </p:blipFill>
          <p:spPr>
            <a:xfrm>
              <a:off x="6543641" y="4514292"/>
              <a:ext cx="579437" cy="39381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custDataLst>
              <p:tags r:id="rId1"/>
            </p:custDataLst>
          </p:nvPr>
        </p:nvSpPr>
        <p:spPr/>
        <p:txBody>
          <a:bodyPr/>
          <a:lstStyle/>
          <a:p>
            <a:r>
              <a:rPr lang="zh-CN" altLang="en-US" dirty="0">
                <a:latin typeface="汉仪菱心体简" panose="02010400000101010101" charset="-122"/>
                <a:ea typeface="汉仪菱心体简" panose="02010400000101010101" charset="-122"/>
              </a:rPr>
              <a:t>预防控制措施的主要方面</a:t>
            </a:r>
            <a:endParaRPr lang="zh-CN" altLang="en-US" dirty="0">
              <a:latin typeface="汉仪菱心体简" panose="02010400000101010101" charset="-122"/>
              <a:ea typeface="汉仪菱心体简" panose="02010400000101010101" charset="-122"/>
            </a:endParaRPr>
          </a:p>
        </p:txBody>
      </p:sp>
      <p:sp>
        <p:nvSpPr>
          <p:cNvPr id="2" name="Freeform 7397"/>
          <p:cNvSpPr/>
          <p:nvPr>
            <p:custDataLst>
              <p:tags r:id="rId2"/>
            </p:custDataLst>
          </p:nvPr>
        </p:nvSpPr>
        <p:spPr bwMode="auto">
          <a:xfrm>
            <a:off x="3274115" y="3178227"/>
            <a:ext cx="36007" cy="2378563"/>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3" name="任意多边形: 形状 3085"/>
          <p:cNvSpPr/>
          <p:nvPr>
            <p:custDataLst>
              <p:tags r:id="rId3"/>
            </p:custDataLst>
          </p:nvPr>
        </p:nvSpPr>
        <p:spPr>
          <a:xfrm>
            <a:off x="9750539" y="1763792"/>
            <a:ext cx="1051776" cy="1043519"/>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4</a:t>
            </a:r>
            <a:endParaRPr lang="en-US" sz="2000" b="1" dirty="0">
              <a:latin typeface="+mn-ea"/>
              <a:cs typeface="+mn-ea"/>
              <a:sym typeface="+mn-ea"/>
            </a:endParaRPr>
          </a:p>
        </p:txBody>
      </p:sp>
      <p:sp>
        <p:nvSpPr>
          <p:cNvPr id="4" name="任意多边形: 形状 3085"/>
          <p:cNvSpPr/>
          <p:nvPr>
            <p:custDataLst>
              <p:tags r:id="rId4"/>
            </p:custDataLst>
          </p:nvPr>
        </p:nvSpPr>
        <p:spPr>
          <a:xfrm>
            <a:off x="6950250" y="1763792"/>
            <a:ext cx="1051776" cy="1043519"/>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3</a:t>
            </a:r>
            <a:endParaRPr lang="en-US" sz="2000" b="1">
              <a:latin typeface="+mn-ea"/>
              <a:cs typeface="+mn-ea"/>
              <a:sym typeface="+mn-ea"/>
            </a:endParaRPr>
          </a:p>
        </p:txBody>
      </p:sp>
      <p:sp>
        <p:nvSpPr>
          <p:cNvPr id="19" name="任意多边形: 形状 3085"/>
          <p:cNvSpPr/>
          <p:nvPr>
            <p:custDataLst>
              <p:tags r:id="rId5"/>
            </p:custDataLst>
          </p:nvPr>
        </p:nvSpPr>
        <p:spPr>
          <a:xfrm>
            <a:off x="4165838" y="1763792"/>
            <a:ext cx="1051776" cy="1043519"/>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2</a:t>
            </a:r>
            <a:endParaRPr lang="en-US" sz="2000" b="1" dirty="0">
              <a:latin typeface="+mn-ea"/>
              <a:cs typeface="+mn-ea"/>
              <a:sym typeface="+mn-ea"/>
            </a:endParaRPr>
          </a:p>
        </p:txBody>
      </p:sp>
      <p:sp>
        <p:nvSpPr>
          <p:cNvPr id="20" name="任意多边形: 形状 3085"/>
          <p:cNvSpPr/>
          <p:nvPr>
            <p:custDataLst>
              <p:tags r:id="rId6"/>
            </p:custDataLst>
          </p:nvPr>
        </p:nvSpPr>
        <p:spPr>
          <a:xfrm>
            <a:off x="1373805" y="1763792"/>
            <a:ext cx="1051776" cy="1043519"/>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1</a:t>
            </a:r>
            <a:endParaRPr lang="en-US" sz="2000" b="1">
              <a:latin typeface="+mn-ea"/>
              <a:cs typeface="+mn-ea"/>
              <a:sym typeface="+mn-ea"/>
            </a:endParaRPr>
          </a:p>
        </p:txBody>
      </p:sp>
      <p:sp>
        <p:nvSpPr>
          <p:cNvPr id="21" name="矩形 20"/>
          <p:cNvSpPr/>
          <p:nvPr>
            <p:custDataLst>
              <p:tags r:id="rId7"/>
            </p:custDataLst>
          </p:nvPr>
        </p:nvSpPr>
        <p:spPr>
          <a:xfrm>
            <a:off x="906985" y="3714277"/>
            <a:ext cx="1985158" cy="2298839"/>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采用符合食品安全标准的高质量原材料确保塑料原材料不含有对人体有害的物质。</a:t>
            </a:r>
            <a:endParaRPr kumimoji="1" lang="zh-CN" altLang="en-US" sz="1600">
              <a:solidFill>
                <a:schemeClr val="tx1">
                  <a:lumMod val="85000"/>
                  <a:lumOff val="15000"/>
                </a:schemeClr>
              </a:solidFill>
              <a:latin typeface="+mn-ea"/>
              <a:cs typeface="+mn-ea"/>
              <a:sym typeface="+mn-ea"/>
            </a:endParaRPr>
          </a:p>
        </p:txBody>
      </p:sp>
      <p:sp>
        <p:nvSpPr>
          <p:cNvPr id="22" name="矩形 21"/>
          <p:cNvSpPr/>
          <p:nvPr>
            <p:custDataLst>
              <p:tags r:id="rId8"/>
            </p:custDataLst>
          </p:nvPr>
        </p:nvSpPr>
        <p:spPr>
          <a:xfrm>
            <a:off x="3691396" y="3714277"/>
            <a:ext cx="1993097" cy="2298839"/>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确保塑料食品接触材料不添加或使用非法的有害物质。生产设备要定期检修,避免材料的污染。</a:t>
            </a:r>
            <a:endParaRPr kumimoji="1" lang="zh-CN" altLang="en-US" sz="1600">
              <a:solidFill>
                <a:schemeClr val="tx1">
                  <a:lumMod val="85000"/>
                  <a:lumOff val="15000"/>
                </a:schemeClr>
              </a:solidFill>
              <a:latin typeface="+mn-ea"/>
              <a:cs typeface="+mn-ea"/>
              <a:sym typeface="+mn-ea"/>
            </a:endParaRPr>
          </a:p>
        </p:txBody>
      </p:sp>
      <p:sp>
        <p:nvSpPr>
          <p:cNvPr id="23" name="矩形 22"/>
          <p:cNvSpPr/>
          <p:nvPr>
            <p:custDataLst>
              <p:tags r:id="rId9"/>
            </p:custDataLst>
          </p:nvPr>
        </p:nvSpPr>
        <p:spPr>
          <a:xfrm>
            <a:off x="6483429" y="3714277"/>
            <a:ext cx="1985158" cy="2298839"/>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在塑料制品中使用的添加剂必须符合相关的食品接触材料法规要求,严格控制其用量和种类,避免有害物质的迁移。</a:t>
            </a:r>
            <a:endParaRPr kumimoji="1" lang="zh-CN" altLang="en-US" sz="1600">
              <a:solidFill>
                <a:schemeClr val="tx1">
                  <a:lumMod val="85000"/>
                  <a:lumOff val="15000"/>
                </a:schemeClr>
              </a:solidFill>
              <a:latin typeface="+mn-ea"/>
              <a:cs typeface="+mn-ea"/>
              <a:sym typeface="+mn-ea"/>
            </a:endParaRPr>
          </a:p>
        </p:txBody>
      </p:sp>
      <p:sp>
        <p:nvSpPr>
          <p:cNvPr id="24" name="矩形 23"/>
          <p:cNvSpPr/>
          <p:nvPr>
            <p:custDataLst>
              <p:tags r:id="rId10"/>
            </p:custDataLst>
          </p:nvPr>
        </p:nvSpPr>
        <p:spPr>
          <a:xfrm>
            <a:off x="9267840" y="3714277"/>
            <a:ext cx="2016911" cy="2298839"/>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通过模拟实际使用条件(如高温、酸性或脂肪环境等)进行迁移实验,检测有害物质的释放情况。</a:t>
            </a:r>
            <a:endParaRPr kumimoji="1" lang="zh-CN" altLang="en-US" sz="1600" dirty="0">
              <a:solidFill>
                <a:schemeClr val="tx1">
                  <a:lumMod val="85000"/>
                  <a:lumOff val="15000"/>
                </a:schemeClr>
              </a:solidFill>
              <a:latin typeface="+mn-ea"/>
              <a:cs typeface="+mn-ea"/>
              <a:sym typeface="+mn-ea"/>
            </a:endParaRPr>
          </a:p>
        </p:txBody>
      </p:sp>
      <p:sp>
        <p:nvSpPr>
          <p:cNvPr id="25" name="矩形 24"/>
          <p:cNvSpPr/>
          <p:nvPr>
            <p:custDataLst>
              <p:tags r:id="rId11"/>
            </p:custDataLst>
          </p:nvPr>
        </p:nvSpPr>
        <p:spPr>
          <a:xfrm>
            <a:off x="906985" y="3050566"/>
            <a:ext cx="1985158" cy="398862"/>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1"/>
                </a:solidFill>
                <a:latin typeface="+mn-ea"/>
                <a:cs typeface="+mn-ea"/>
                <a:sym typeface="+mn-ea"/>
              </a:rPr>
              <a:t>严格选择原材料</a:t>
            </a:r>
            <a:endParaRPr lang="zh-CN" altLang="en-US" b="1">
              <a:solidFill>
                <a:schemeClr val="accent1"/>
              </a:solidFill>
              <a:latin typeface="+mn-ea"/>
              <a:cs typeface="+mn-ea"/>
              <a:sym typeface="+mn-ea"/>
            </a:endParaRPr>
          </a:p>
        </p:txBody>
      </p:sp>
      <p:sp>
        <p:nvSpPr>
          <p:cNvPr id="26" name="矩形 25"/>
          <p:cNvSpPr/>
          <p:nvPr>
            <p:custDataLst>
              <p:tags r:id="rId12"/>
            </p:custDataLst>
          </p:nvPr>
        </p:nvSpPr>
        <p:spPr>
          <a:xfrm>
            <a:off x="3699653" y="3030242"/>
            <a:ext cx="1985158" cy="398862"/>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2"/>
                </a:solidFill>
                <a:latin typeface="+mn-ea"/>
                <a:cs typeface="+mn-ea"/>
                <a:sym typeface="+mn-ea"/>
              </a:rPr>
              <a:t>合规生产过程</a:t>
            </a:r>
            <a:endParaRPr lang="zh-CN" altLang="en-US" b="1">
              <a:solidFill>
                <a:schemeClr val="accent2"/>
              </a:solidFill>
              <a:latin typeface="+mn-ea"/>
              <a:cs typeface="+mn-ea"/>
              <a:sym typeface="+mn-ea"/>
            </a:endParaRPr>
          </a:p>
        </p:txBody>
      </p:sp>
      <p:sp>
        <p:nvSpPr>
          <p:cNvPr id="27" name="矩形 26"/>
          <p:cNvSpPr/>
          <p:nvPr>
            <p:custDataLst>
              <p:tags r:id="rId13"/>
            </p:custDataLst>
          </p:nvPr>
        </p:nvSpPr>
        <p:spPr>
          <a:xfrm>
            <a:off x="6483429" y="3030242"/>
            <a:ext cx="1985158" cy="398862"/>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1"/>
                </a:solidFill>
                <a:latin typeface="+mn-ea"/>
                <a:cs typeface="+mn-ea"/>
                <a:sym typeface="+mn-ea"/>
              </a:rPr>
              <a:t>控制添加剂的使用</a:t>
            </a:r>
            <a:endParaRPr lang="zh-CN" altLang="en-US" b="1">
              <a:solidFill>
                <a:schemeClr val="accent1"/>
              </a:solidFill>
              <a:latin typeface="+mn-ea"/>
              <a:cs typeface="+mn-ea"/>
              <a:sym typeface="+mn-ea"/>
            </a:endParaRPr>
          </a:p>
        </p:txBody>
      </p:sp>
      <p:sp>
        <p:nvSpPr>
          <p:cNvPr id="28" name="矩形 27"/>
          <p:cNvSpPr/>
          <p:nvPr>
            <p:custDataLst>
              <p:tags r:id="rId14"/>
            </p:custDataLst>
          </p:nvPr>
        </p:nvSpPr>
        <p:spPr>
          <a:xfrm>
            <a:off x="9276097" y="3009918"/>
            <a:ext cx="1985158" cy="398862"/>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2"/>
                </a:solidFill>
                <a:latin typeface="+mn-ea"/>
                <a:cs typeface="+mn-ea"/>
                <a:sym typeface="+mn-ea"/>
              </a:rPr>
              <a:t>迁移测试</a:t>
            </a:r>
            <a:endParaRPr lang="zh-CN" altLang="en-US" b="1">
              <a:solidFill>
                <a:schemeClr val="accent2"/>
              </a:solidFill>
              <a:latin typeface="+mn-ea"/>
              <a:cs typeface="+mn-ea"/>
              <a:sym typeface="+mn-ea"/>
            </a:endParaRPr>
          </a:p>
        </p:txBody>
      </p:sp>
      <p:sp>
        <p:nvSpPr>
          <p:cNvPr id="29" name="Freeform 7397"/>
          <p:cNvSpPr/>
          <p:nvPr>
            <p:custDataLst>
              <p:tags r:id="rId15"/>
            </p:custDataLst>
          </p:nvPr>
        </p:nvSpPr>
        <p:spPr bwMode="auto">
          <a:xfrm>
            <a:off x="6066148" y="3178227"/>
            <a:ext cx="36007" cy="2378563"/>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30" name="Freeform 7397"/>
          <p:cNvSpPr/>
          <p:nvPr>
            <p:custDataLst>
              <p:tags r:id="rId16"/>
            </p:custDataLst>
          </p:nvPr>
        </p:nvSpPr>
        <p:spPr bwMode="auto">
          <a:xfrm>
            <a:off x="8850560" y="3178227"/>
            <a:ext cx="36007" cy="2378563"/>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ppt_x"/>
                                          </p:val>
                                        </p:tav>
                                        <p:tav tm="100000">
                                          <p:val>
                                            <p:strVal val="#ppt_x"/>
                                          </p:val>
                                        </p:tav>
                                      </p:tavLst>
                                    </p:anim>
                                    <p:anim calcmode="lin" valueType="num">
                                      <p:cBhvr additive="base">
                                        <p:cTn id="6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9" grpId="0" animBg="1"/>
      <p:bldP spid="19" grpId="1" animBg="1"/>
      <p:bldP spid="20" grpId="0" animBg="1"/>
      <p:bldP spid="20" grpId="1" animBg="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397"/>
          <p:cNvSpPr/>
          <p:nvPr>
            <p:custDataLst>
              <p:tags r:id="rId1"/>
            </p:custDataLst>
          </p:nvPr>
        </p:nvSpPr>
        <p:spPr bwMode="auto">
          <a:xfrm>
            <a:off x="3274454" y="3178450"/>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7" name="任意多边形: 形状 3085"/>
          <p:cNvSpPr/>
          <p:nvPr>
            <p:custDataLst>
              <p:tags r:id="rId2"/>
            </p:custDataLst>
          </p:nvPr>
        </p:nvSpPr>
        <p:spPr>
          <a:xfrm>
            <a:off x="9749744" y="1763792"/>
            <a:ext cx="1051560" cy="1043305"/>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8</a:t>
            </a:r>
            <a:endParaRPr lang="en-US" sz="2000" b="1" dirty="0">
              <a:latin typeface="+mn-ea"/>
              <a:cs typeface="+mn-ea"/>
              <a:sym typeface="+mn-ea"/>
            </a:endParaRPr>
          </a:p>
        </p:txBody>
      </p:sp>
      <p:sp>
        <p:nvSpPr>
          <p:cNvPr id="6" name="任意多边形: 形状 3085"/>
          <p:cNvSpPr/>
          <p:nvPr>
            <p:custDataLst>
              <p:tags r:id="rId3"/>
            </p:custDataLst>
          </p:nvPr>
        </p:nvSpPr>
        <p:spPr>
          <a:xfrm>
            <a:off x="6950167" y="1763792"/>
            <a:ext cx="1051560" cy="1043305"/>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7</a:t>
            </a:r>
            <a:endParaRPr lang="en-US" sz="2000" b="1">
              <a:latin typeface="+mn-ea"/>
              <a:cs typeface="+mn-ea"/>
              <a:sym typeface="+mn-ea"/>
            </a:endParaRPr>
          </a:p>
        </p:txBody>
      </p:sp>
      <p:sp>
        <p:nvSpPr>
          <p:cNvPr id="5" name="任意多边形: 形状 3085"/>
          <p:cNvSpPr/>
          <p:nvPr>
            <p:custDataLst>
              <p:tags r:id="rId4"/>
            </p:custDataLst>
          </p:nvPr>
        </p:nvSpPr>
        <p:spPr>
          <a:xfrm>
            <a:off x="4166463" y="1763792"/>
            <a:ext cx="1051560" cy="1043305"/>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6</a:t>
            </a:r>
            <a:endParaRPr lang="en-US" sz="2000" b="1" dirty="0">
              <a:latin typeface="+mn-ea"/>
              <a:cs typeface="+mn-ea"/>
              <a:sym typeface="+mn-ea"/>
            </a:endParaRPr>
          </a:p>
        </p:txBody>
      </p:sp>
      <p:sp>
        <p:nvSpPr>
          <p:cNvPr id="3086" name="任意多边形: 形状 3085"/>
          <p:cNvSpPr/>
          <p:nvPr>
            <p:custDataLst>
              <p:tags r:id="rId5"/>
            </p:custDataLst>
          </p:nvPr>
        </p:nvSpPr>
        <p:spPr>
          <a:xfrm>
            <a:off x="1374823" y="1763792"/>
            <a:ext cx="1051560" cy="1043305"/>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5</a:t>
            </a:r>
            <a:endParaRPr lang="en-US" sz="2000" b="1">
              <a:latin typeface="+mn-ea"/>
              <a:cs typeface="+mn-ea"/>
              <a:sym typeface="+mn-ea"/>
            </a:endParaRPr>
          </a:p>
        </p:txBody>
      </p:sp>
      <p:sp>
        <p:nvSpPr>
          <p:cNvPr id="9" name="矩形 8"/>
          <p:cNvSpPr/>
          <p:nvPr>
            <p:custDataLst>
              <p:tags r:id="rId6"/>
            </p:custDataLst>
          </p:nvPr>
        </p:nvSpPr>
        <p:spPr>
          <a:xfrm>
            <a:off x="908227" y="3713812"/>
            <a:ext cx="1984751" cy="2298367"/>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各国和地区有相应的食品接触材料法规和标准。</a:t>
            </a:r>
            <a:endParaRPr kumimoji="1" lang="en-US" altLang="zh-CN" sz="1600">
              <a:solidFill>
                <a:schemeClr val="tx1">
                  <a:lumMod val="85000"/>
                  <a:lumOff val="15000"/>
                </a:schemeClr>
              </a:solidFill>
              <a:latin typeface="+mn-ea"/>
              <a:cs typeface="+mn-ea"/>
              <a:sym typeface="+mn-ea"/>
            </a:endParaRPr>
          </a:p>
        </p:txBody>
      </p:sp>
      <p:sp>
        <p:nvSpPr>
          <p:cNvPr id="10" name="矩形 9"/>
          <p:cNvSpPr/>
          <p:nvPr>
            <p:custDataLst>
              <p:tags r:id="rId7"/>
            </p:custDataLst>
          </p:nvPr>
        </p:nvSpPr>
        <p:spPr>
          <a:xfrm>
            <a:off x="3691931" y="3713812"/>
            <a:ext cx="1992688" cy="2298367"/>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确保所有塑料食品接触材料的生产批次、原料来源、加工过程等信息可追溯。</a:t>
            </a:r>
            <a:endParaRPr kumimoji="1" lang="zh-CN" altLang="en-US" sz="1600">
              <a:solidFill>
                <a:schemeClr val="tx1">
                  <a:lumMod val="85000"/>
                  <a:lumOff val="15000"/>
                </a:schemeClr>
              </a:solidFill>
              <a:latin typeface="+mn-ea"/>
              <a:cs typeface="+mn-ea"/>
              <a:sym typeface="+mn-ea"/>
            </a:endParaRPr>
          </a:p>
        </p:txBody>
      </p:sp>
      <p:sp>
        <p:nvSpPr>
          <p:cNvPr id="11" name="矩形 10"/>
          <p:cNvSpPr/>
          <p:nvPr>
            <p:custDataLst>
              <p:tags r:id="rId8"/>
            </p:custDataLst>
          </p:nvPr>
        </p:nvSpPr>
        <p:spPr>
          <a:xfrm>
            <a:off x="6483572" y="3713812"/>
            <a:ext cx="1984751" cy="2298367"/>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定期对市场上的塑料食品接触材料进行抽检,确保产品不含有超标的有害物质。</a:t>
            </a:r>
            <a:endParaRPr kumimoji="1" lang="zh-CN" altLang="en-US" sz="1600">
              <a:solidFill>
                <a:schemeClr val="tx1">
                  <a:lumMod val="85000"/>
                  <a:lumOff val="15000"/>
                </a:schemeClr>
              </a:solidFill>
              <a:latin typeface="+mn-ea"/>
              <a:cs typeface="+mn-ea"/>
              <a:sym typeface="+mn-ea"/>
            </a:endParaRPr>
          </a:p>
        </p:txBody>
      </p:sp>
      <p:sp>
        <p:nvSpPr>
          <p:cNvPr id="12" name="矩形 11"/>
          <p:cNvSpPr/>
          <p:nvPr>
            <p:custDataLst>
              <p:tags r:id="rId9"/>
            </p:custDataLst>
          </p:nvPr>
        </p:nvSpPr>
        <p:spPr>
          <a:xfrm>
            <a:off x="9267275" y="3713812"/>
            <a:ext cx="2016497" cy="2298367"/>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对生产企业、监管机构以及消费者进行食品安全相关的教育与培训,提高他们的安全意识,确保各方都能遵循正确的操作规程。</a:t>
            </a:r>
            <a:endParaRPr kumimoji="1" lang="zh-CN" altLang="en-US" sz="1600" dirty="0">
              <a:solidFill>
                <a:schemeClr val="tx1">
                  <a:lumMod val="85000"/>
                  <a:lumOff val="15000"/>
                </a:schemeClr>
              </a:solidFill>
              <a:latin typeface="+mn-ea"/>
              <a:cs typeface="+mn-ea"/>
              <a:sym typeface="+mn-ea"/>
            </a:endParaRPr>
          </a:p>
        </p:txBody>
      </p:sp>
      <p:sp>
        <p:nvSpPr>
          <p:cNvPr id="32" name="标题 31"/>
          <p:cNvSpPr>
            <a:spLocks noGrp="1"/>
          </p:cNvSpPr>
          <p:nvPr>
            <p:ph type="title"/>
            <p:custDataLst>
              <p:tags r:id="rId10"/>
            </p:custDataLst>
          </p:nvPr>
        </p:nvSpPr>
        <p:spPr/>
        <p:txBody>
          <a:bodyPr/>
          <a:lstStyle/>
          <a:p>
            <a:r>
              <a:rPr lang="zh-CN" altLang="en-US" dirty="0">
                <a:latin typeface="汉仪菱心体简" panose="02010400000101010101" charset="-122"/>
                <a:ea typeface="汉仪菱心体简" panose="02010400000101010101" charset="-122"/>
              </a:rPr>
              <a:t>预防控制措施的主要方面</a:t>
            </a:r>
            <a:endParaRPr lang="zh-CN" altLang="en-US" dirty="0">
              <a:latin typeface="汉仪菱心体简" panose="02010400000101010101" charset="-122"/>
              <a:ea typeface="汉仪菱心体简" panose="02010400000101010101" charset="-122"/>
            </a:endParaRPr>
          </a:p>
        </p:txBody>
      </p:sp>
      <p:sp>
        <p:nvSpPr>
          <p:cNvPr id="13" name="矩形 12"/>
          <p:cNvSpPr/>
          <p:nvPr>
            <p:custDataLst>
              <p:tags r:id="rId11"/>
            </p:custDataLst>
          </p:nvPr>
        </p:nvSpPr>
        <p:spPr>
          <a:xfrm>
            <a:off x="908227" y="3050854"/>
            <a:ext cx="198475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1"/>
                </a:solidFill>
                <a:latin typeface="+mn-ea"/>
                <a:cs typeface="+mn-ea"/>
                <a:sym typeface="+mn-ea"/>
              </a:rPr>
              <a:t>符合相关法规和标准</a:t>
            </a:r>
            <a:endParaRPr lang="zh-CN" altLang="en-US" b="1">
              <a:solidFill>
                <a:schemeClr val="accent1"/>
              </a:solidFill>
              <a:latin typeface="+mn-ea"/>
              <a:cs typeface="+mn-ea"/>
              <a:sym typeface="+mn-ea"/>
            </a:endParaRPr>
          </a:p>
        </p:txBody>
      </p:sp>
      <p:sp>
        <p:nvSpPr>
          <p:cNvPr id="14" name="矩形 13"/>
          <p:cNvSpPr/>
          <p:nvPr>
            <p:custDataLst>
              <p:tags r:id="rId12"/>
            </p:custDataLst>
          </p:nvPr>
        </p:nvSpPr>
        <p:spPr>
          <a:xfrm>
            <a:off x="3699867" y="3030220"/>
            <a:ext cx="198475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2"/>
                </a:solidFill>
                <a:latin typeface="+mn-ea"/>
                <a:cs typeface="+mn-ea"/>
                <a:sym typeface="+mn-ea"/>
              </a:rPr>
              <a:t>追溯与标识制度</a:t>
            </a:r>
            <a:endParaRPr lang="zh-CN" altLang="en-US" b="1">
              <a:solidFill>
                <a:schemeClr val="accent2"/>
              </a:solidFill>
              <a:latin typeface="+mn-ea"/>
              <a:cs typeface="+mn-ea"/>
              <a:sym typeface="+mn-ea"/>
            </a:endParaRPr>
          </a:p>
        </p:txBody>
      </p:sp>
      <p:sp>
        <p:nvSpPr>
          <p:cNvPr id="15" name="矩形 14"/>
          <p:cNvSpPr/>
          <p:nvPr>
            <p:custDataLst>
              <p:tags r:id="rId13"/>
            </p:custDataLst>
          </p:nvPr>
        </p:nvSpPr>
        <p:spPr>
          <a:xfrm>
            <a:off x="6483572" y="3030220"/>
            <a:ext cx="198475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1"/>
                </a:solidFill>
                <a:latin typeface="+mn-ea"/>
                <a:cs typeface="+mn-ea"/>
                <a:sym typeface="+mn-ea"/>
              </a:rPr>
              <a:t>加强产品检测与监督</a:t>
            </a:r>
            <a:endParaRPr lang="zh-CN" altLang="en-US" b="1">
              <a:solidFill>
                <a:schemeClr val="accent1"/>
              </a:solidFill>
              <a:latin typeface="+mn-ea"/>
              <a:cs typeface="+mn-ea"/>
              <a:sym typeface="+mn-ea"/>
            </a:endParaRPr>
          </a:p>
        </p:txBody>
      </p:sp>
      <p:sp>
        <p:nvSpPr>
          <p:cNvPr id="17" name="矩形 16"/>
          <p:cNvSpPr/>
          <p:nvPr>
            <p:custDataLst>
              <p:tags r:id="rId14"/>
            </p:custDataLst>
          </p:nvPr>
        </p:nvSpPr>
        <p:spPr>
          <a:xfrm>
            <a:off x="9275212" y="3009586"/>
            <a:ext cx="198475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2"/>
                </a:solidFill>
                <a:latin typeface="+mn-ea"/>
                <a:cs typeface="+mn-ea"/>
                <a:sym typeface="+mn-ea"/>
              </a:rPr>
              <a:t>教育与培训</a:t>
            </a:r>
            <a:endParaRPr lang="zh-CN" altLang="en-US" b="1">
              <a:solidFill>
                <a:schemeClr val="accent2"/>
              </a:solidFill>
              <a:latin typeface="+mn-ea"/>
              <a:cs typeface="+mn-ea"/>
              <a:sym typeface="+mn-ea"/>
            </a:endParaRPr>
          </a:p>
        </p:txBody>
      </p:sp>
      <p:sp>
        <p:nvSpPr>
          <p:cNvPr id="16" name="Freeform 7397"/>
          <p:cNvSpPr/>
          <p:nvPr>
            <p:custDataLst>
              <p:tags r:id="rId15"/>
            </p:custDataLst>
          </p:nvPr>
        </p:nvSpPr>
        <p:spPr bwMode="auto">
          <a:xfrm>
            <a:off x="6066095" y="3178450"/>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8" name="Freeform 7397"/>
          <p:cNvSpPr/>
          <p:nvPr>
            <p:custDataLst>
              <p:tags r:id="rId16"/>
            </p:custDataLst>
          </p:nvPr>
        </p:nvSpPr>
        <p:spPr bwMode="auto">
          <a:xfrm>
            <a:off x="8849799" y="3178450"/>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linds(horizontal)">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5" grpId="0" animBg="1"/>
      <p:bldP spid="5" grpId="1" animBg="1"/>
      <p:bldP spid="3086" grpId="0" animBg="1"/>
      <p:bldP spid="3086" grpId="1" animBg="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1" y="-29600"/>
            <a:ext cx="12192001" cy="68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sym typeface="Arial" panose="020B0604020202020204" pitchFamily="34" charset="0"/>
            </a:endParaRPr>
          </a:p>
        </p:txBody>
      </p:sp>
      <p:pic>
        <p:nvPicPr>
          <p:cNvPr id="4" name="图片 3"/>
          <p:cNvPicPr>
            <a:picLocks noChangeAspect="1"/>
          </p:cNvPicPr>
          <p:nvPr/>
        </p:nvPicPr>
        <p:blipFill>
          <a:blip r:embed="rId1"/>
          <a:stretch>
            <a:fillRect/>
          </a:stretch>
        </p:blipFill>
        <p:spPr>
          <a:xfrm>
            <a:off x="10044112" y="5192713"/>
            <a:ext cx="1982025" cy="1449388"/>
          </a:xfrm>
          <a:prstGeom prst="rect">
            <a:avLst/>
          </a:prstGeom>
        </p:spPr>
      </p:pic>
      <p:grpSp>
        <p:nvGrpSpPr>
          <p:cNvPr id="11" name="组合 10"/>
          <p:cNvGrpSpPr/>
          <p:nvPr/>
        </p:nvGrpSpPr>
        <p:grpSpPr>
          <a:xfrm>
            <a:off x="1135104" y="1189193"/>
            <a:ext cx="3792733" cy="2400695"/>
            <a:chOff x="625650" y="678857"/>
            <a:chExt cx="3792733" cy="2400695"/>
          </a:xfrm>
        </p:grpSpPr>
        <p:sp>
          <p:nvSpPr>
            <p:cNvPr id="9" name="椭圆 8"/>
            <p:cNvSpPr/>
            <p:nvPr/>
          </p:nvSpPr>
          <p:spPr>
            <a:xfrm>
              <a:off x="2017688" y="678857"/>
              <a:ext cx="2400695" cy="2400695"/>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sym typeface="Arial" panose="020B0604020202020204" pitchFamily="34" charset="0"/>
              </a:endParaRPr>
            </a:p>
          </p:txBody>
        </p:sp>
        <p:pic>
          <p:nvPicPr>
            <p:cNvPr id="8" name="图片 7"/>
            <p:cNvPicPr>
              <a:picLocks noChangeAspect="1"/>
            </p:cNvPicPr>
            <p:nvPr/>
          </p:nvPicPr>
          <p:blipFill>
            <a:blip r:embed="rId2"/>
            <a:stretch>
              <a:fillRect/>
            </a:stretch>
          </p:blipFill>
          <p:spPr>
            <a:xfrm>
              <a:off x="625650" y="1091667"/>
              <a:ext cx="1745871" cy="1749743"/>
            </a:xfrm>
            <a:prstGeom prst="rect">
              <a:avLst/>
            </a:prstGeom>
          </p:spPr>
        </p:pic>
        <p:sp>
          <p:nvSpPr>
            <p:cNvPr id="21" name="矩形 20"/>
            <p:cNvSpPr/>
            <p:nvPr/>
          </p:nvSpPr>
          <p:spPr>
            <a:xfrm>
              <a:off x="2465628" y="1254351"/>
              <a:ext cx="1613535" cy="768350"/>
            </a:xfrm>
            <a:prstGeom prst="rect">
              <a:avLst/>
            </a:prstGeom>
          </p:spPr>
          <p:txBody>
            <a:bodyPr wrap="none">
              <a:spAutoFit/>
            </a:bodyPr>
            <a:lstStyle/>
            <a:p>
              <a:r>
                <a:rPr lang="zh-CN" altLang="en-US" sz="4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目</a:t>
              </a:r>
              <a:r>
                <a:rPr lang="zh-CN" altLang="en-US" sz="4400" b="1" dirty="0">
                  <a:solidFill>
                    <a:schemeClr val="bg1"/>
                  </a:solidFill>
                  <a:latin typeface="思源黑体 Regular" panose="020B0500000000000000" charset="-122"/>
                  <a:ea typeface="汉仪旗黑-60S" panose="00020600040101010101" pitchFamily="18" charset="-122"/>
                  <a:cs typeface="+mn-ea"/>
                  <a:sym typeface="Arial" panose="020B0604020202020204" pitchFamily="34" charset="0"/>
                </a:rPr>
                <a:t>  录</a:t>
              </a:r>
              <a:endParaRPr lang="zh-CN" altLang="en-US" sz="4400" b="1" dirty="0">
                <a:solidFill>
                  <a:schemeClr val="bg1"/>
                </a:solidFill>
                <a:latin typeface="思源黑体 Regular" panose="020B0500000000000000" charset="-122"/>
                <a:ea typeface="汉仪旗黑-60S" panose="00020600040101010101" pitchFamily="18" charset="-122"/>
                <a:cs typeface="+mn-ea"/>
                <a:sym typeface="Arial" panose="020B0604020202020204" pitchFamily="34" charset="0"/>
              </a:endParaRPr>
            </a:p>
          </p:txBody>
        </p:sp>
        <p:sp>
          <p:nvSpPr>
            <p:cNvPr id="22" name="矩形 21"/>
            <p:cNvSpPr/>
            <p:nvPr/>
          </p:nvSpPr>
          <p:spPr>
            <a:xfrm>
              <a:off x="2465628" y="1879205"/>
              <a:ext cx="1895475" cy="583565"/>
            </a:xfrm>
            <a:prstGeom prst="rect">
              <a:avLst/>
            </a:prstGeom>
          </p:spPr>
          <p:txBody>
            <a:bodyPr wrap="none">
              <a:spAutoFit/>
            </a:bodyPr>
            <a:lstStyle/>
            <a:p>
              <a:r>
                <a:rPr lang="zh-CN" altLang="en-US" sz="3200"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Contents</a:t>
              </a:r>
              <a:endParaRPr lang="zh-CN" altLang="en-US" sz="3200"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sp>
        <p:nvSpPr>
          <p:cNvPr id="25" name="文本框"/>
          <p:cNvSpPr/>
          <p:nvPr>
            <p:custDataLst>
              <p:tags r:id="rId3"/>
            </p:custDataLst>
          </p:nvPr>
        </p:nvSpPr>
        <p:spPr>
          <a:xfrm>
            <a:off x="6569075" y="1325245"/>
            <a:ext cx="4464685" cy="398780"/>
          </a:xfrm>
          <a:prstGeom prst="rect">
            <a:avLst/>
          </a:prstGeom>
        </p:spPr>
        <p:txBody>
          <a:bodyPr wrap="square">
            <a:spAutoFit/>
          </a:bodyPr>
          <a:lstStyle/>
          <a:p>
            <a:pPr lvl="0"/>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案例概述</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28" name="文本框"/>
          <p:cNvSpPr/>
          <p:nvPr>
            <p:custDataLst>
              <p:tags r:id="rId4"/>
            </p:custDataLst>
          </p:nvPr>
        </p:nvSpPr>
        <p:spPr>
          <a:xfrm>
            <a:off x="6554470" y="2266315"/>
            <a:ext cx="4297680" cy="706755"/>
          </a:xfrm>
          <a:prstGeom prst="rect">
            <a:avLst/>
          </a:prstGeom>
        </p:spPr>
        <p:txBody>
          <a:bodyPr wrap="square">
            <a:spAutoFit/>
          </a:bodyPr>
          <a:lstStyle/>
          <a:p>
            <a:pPr lvl="0"/>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塑料类食品接触材料中有害物质来源及危害</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31" name="文本框"/>
          <p:cNvSpPr/>
          <p:nvPr>
            <p:custDataLst>
              <p:tags r:id="rId5"/>
            </p:custDataLst>
          </p:nvPr>
        </p:nvSpPr>
        <p:spPr>
          <a:xfrm>
            <a:off x="6554470" y="3331210"/>
            <a:ext cx="4297045" cy="706755"/>
          </a:xfrm>
          <a:prstGeom prst="rect">
            <a:avLst/>
          </a:prstGeom>
        </p:spPr>
        <p:txBody>
          <a:bodyPr wrap="square">
            <a:spAutoFit/>
          </a:bodyPr>
          <a:lstStyle/>
          <a:p>
            <a:pPr lvl="0"/>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塑料类食品接触材料中有害物质预防控制措施</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34" name="文本框"/>
          <p:cNvSpPr/>
          <p:nvPr>
            <p:custDataLst>
              <p:tags r:id="rId6"/>
            </p:custDataLst>
          </p:nvPr>
        </p:nvSpPr>
        <p:spPr>
          <a:xfrm>
            <a:off x="6554470" y="4535170"/>
            <a:ext cx="2437130" cy="398780"/>
          </a:xfrm>
          <a:prstGeom prst="rect">
            <a:avLst/>
          </a:prstGeom>
        </p:spPr>
        <p:txBody>
          <a:bodyPr wrap="square">
            <a:spAutoFit/>
          </a:bodyPr>
          <a:lstStyle/>
          <a:p>
            <a:pPr lvl="0"/>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案例启示</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14" name="图片 13"/>
          <p:cNvPicPr>
            <a:picLocks noChangeAspect="1"/>
          </p:cNvPicPr>
          <p:nvPr/>
        </p:nvPicPr>
        <p:blipFill>
          <a:blip r:embed="rId7"/>
          <a:stretch>
            <a:fillRect/>
          </a:stretch>
        </p:blipFill>
        <p:spPr>
          <a:xfrm>
            <a:off x="565018" y="5848150"/>
            <a:ext cx="610282" cy="777196"/>
          </a:xfrm>
          <a:prstGeom prst="rect">
            <a:avLst/>
          </a:prstGeom>
        </p:spPr>
      </p:pic>
      <p:sp>
        <p:nvSpPr>
          <p:cNvPr id="39" name="椭圆 38"/>
          <p:cNvSpPr/>
          <p:nvPr>
            <p:custDataLst>
              <p:tags r:id="rId8"/>
            </p:custDataLst>
          </p:nvPr>
        </p:nvSpPr>
        <p:spPr>
          <a:xfrm>
            <a:off x="5810790" y="1189193"/>
            <a:ext cx="670518" cy="670518"/>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01</a:t>
            </a:r>
            <a:endPar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40" name="椭圆 39"/>
          <p:cNvSpPr/>
          <p:nvPr>
            <p:custDataLst>
              <p:tags r:id="rId9"/>
            </p:custDataLst>
          </p:nvPr>
        </p:nvSpPr>
        <p:spPr>
          <a:xfrm>
            <a:off x="5810790" y="2259198"/>
            <a:ext cx="670518" cy="670518"/>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02</a:t>
            </a:r>
            <a:endPar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41" name="椭圆 40"/>
          <p:cNvSpPr/>
          <p:nvPr>
            <p:custDataLst>
              <p:tags r:id="rId10"/>
            </p:custDataLst>
          </p:nvPr>
        </p:nvSpPr>
        <p:spPr>
          <a:xfrm>
            <a:off x="5810790" y="3329203"/>
            <a:ext cx="670518" cy="670518"/>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03</a:t>
            </a:r>
            <a:endPar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42" name="椭圆 41"/>
          <p:cNvSpPr/>
          <p:nvPr>
            <p:custDataLst>
              <p:tags r:id="rId11"/>
            </p:custDataLst>
          </p:nvPr>
        </p:nvSpPr>
        <p:spPr>
          <a:xfrm>
            <a:off x="5810790" y="4399208"/>
            <a:ext cx="670518" cy="670518"/>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04</a:t>
            </a:r>
            <a:endParaRPr lang="en-US" altLang="zh-CN"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46705" y="2320290"/>
            <a:ext cx="6834505" cy="1322070"/>
          </a:xfrm>
          <a:prstGeom prst="rect">
            <a:avLst/>
          </a:prstGeom>
          <a:noFill/>
        </p:spPr>
        <p:txBody>
          <a:bodyPr wrap="square" rtlCol="0">
            <a:spAutoFit/>
          </a:bodyPr>
          <a:lstStyle/>
          <a:p>
            <a:pPr algn="ctr"/>
            <a:r>
              <a:rPr lang="zh-CN" altLang="en-US" sz="4000" b="1" dirty="0">
                <a:latin typeface="金山云技术体" charset="-122"/>
                <a:ea typeface="金山云技术体" charset="-122"/>
                <a:cs typeface="思源黑体 Regular" panose="020B0500000000000000" charset="-122"/>
                <a:sym typeface="+mn-ea"/>
              </a:rPr>
              <a:t>各方责任与预防控制措施</a:t>
            </a:r>
            <a:endParaRPr lang="zh-CN" altLang="en-US" sz="4000" b="1" dirty="0">
              <a:latin typeface="金山云技术体" charset="-122"/>
              <a:ea typeface="金山云技术体" charset="-122"/>
              <a:cs typeface="思源黑体 Regular" panose="020B0500000000000000" charset="-122"/>
            </a:endParaRPr>
          </a:p>
          <a:p>
            <a:pPr algn="ctr"/>
            <a:endParaRPr lang="zh-CN" altLang="en-US" sz="4000"/>
          </a:p>
        </p:txBody>
      </p:sp>
      <p:pic>
        <p:nvPicPr>
          <p:cNvPr id="37" name="图片 36"/>
          <p:cNvPicPr>
            <a:picLocks noChangeAspect="1"/>
          </p:cNvPicPr>
          <p:nvPr/>
        </p:nvPicPr>
        <p:blipFill>
          <a:blip r:embed="rId1"/>
          <a:stretch>
            <a:fillRect/>
          </a:stretch>
        </p:blipFill>
        <p:spPr>
          <a:xfrm flipH="1">
            <a:off x="165861" y="3900739"/>
            <a:ext cx="2755138" cy="2014740"/>
          </a:xfrm>
          <a:prstGeom prst="rect">
            <a:avLst/>
          </a:prstGeom>
        </p:spPr>
      </p:pic>
      <p:pic>
        <p:nvPicPr>
          <p:cNvPr id="5" name="图片 4"/>
          <p:cNvPicPr>
            <a:picLocks noChangeAspect="1"/>
          </p:cNvPicPr>
          <p:nvPr/>
        </p:nvPicPr>
        <p:blipFill>
          <a:blip r:embed="rId1"/>
          <a:stretch>
            <a:fillRect/>
          </a:stretch>
        </p:blipFill>
        <p:spPr>
          <a:xfrm>
            <a:off x="9093961" y="3900739"/>
            <a:ext cx="2755138" cy="2014740"/>
          </a:xfrm>
          <a:prstGeom prst="rect">
            <a:avLst/>
          </a:prstGeom>
        </p:spPr>
      </p:pic>
      <p:grpSp>
        <p:nvGrpSpPr>
          <p:cNvPr id="6" name="组合 5"/>
          <p:cNvGrpSpPr/>
          <p:nvPr/>
        </p:nvGrpSpPr>
        <p:grpSpPr>
          <a:xfrm>
            <a:off x="4835543" y="4405044"/>
            <a:ext cx="2520915" cy="393817"/>
            <a:chOff x="4602163" y="4514292"/>
            <a:chExt cx="2520915" cy="393817"/>
          </a:xfrm>
        </p:grpSpPr>
        <p:pic>
          <p:nvPicPr>
            <p:cNvPr id="7" name="图片 6"/>
            <p:cNvPicPr>
              <a:picLocks noChangeAspect="1"/>
            </p:cNvPicPr>
            <p:nvPr/>
          </p:nvPicPr>
          <p:blipFill>
            <a:blip r:embed="rId2"/>
            <a:stretch>
              <a:fillRect/>
            </a:stretch>
          </p:blipFill>
          <p:spPr>
            <a:xfrm>
              <a:off x="4602163" y="4514292"/>
              <a:ext cx="579437" cy="393817"/>
            </a:xfrm>
            <a:prstGeom prst="rect">
              <a:avLst/>
            </a:prstGeom>
          </p:spPr>
        </p:pic>
        <p:pic>
          <p:nvPicPr>
            <p:cNvPr id="8" name="图片 7"/>
            <p:cNvPicPr>
              <a:picLocks noChangeAspect="1"/>
            </p:cNvPicPr>
            <p:nvPr/>
          </p:nvPicPr>
          <p:blipFill>
            <a:blip r:embed="rId2"/>
            <a:stretch>
              <a:fillRect/>
            </a:stretch>
          </p:blipFill>
          <p:spPr>
            <a:xfrm>
              <a:off x="5572902" y="4514292"/>
              <a:ext cx="579437" cy="393817"/>
            </a:xfrm>
            <a:prstGeom prst="rect">
              <a:avLst/>
            </a:prstGeom>
          </p:spPr>
        </p:pic>
        <p:pic>
          <p:nvPicPr>
            <p:cNvPr id="9" name="图片 8"/>
            <p:cNvPicPr>
              <a:picLocks noChangeAspect="1"/>
            </p:cNvPicPr>
            <p:nvPr/>
          </p:nvPicPr>
          <p:blipFill>
            <a:blip r:embed="rId2"/>
            <a:stretch>
              <a:fillRect/>
            </a:stretch>
          </p:blipFill>
          <p:spPr>
            <a:xfrm>
              <a:off x="6543641" y="4514292"/>
              <a:ext cx="579437" cy="39381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latin typeface="汉仪菱心体简" panose="02010400000101010101" charset="-122"/>
                <a:ea typeface="汉仪菱心体简" panose="02010400000101010101" charset="-122"/>
              </a:rPr>
              <a:t>各方责任与预防控制措施</a:t>
            </a:r>
            <a:endParaRPr lang="zh-CN" altLang="en-US">
              <a:latin typeface="汉仪菱心体简" panose="02010400000101010101" charset="-122"/>
              <a:ea typeface="汉仪菱心体简" panose="02010400000101010101" charset="-122"/>
            </a:endParaRPr>
          </a:p>
        </p:txBody>
      </p:sp>
      <p:sp>
        <p:nvSpPr>
          <p:cNvPr id="2" name="对象1"/>
          <p:cNvSpPr/>
          <p:nvPr>
            <p:custDataLst>
              <p:tags r:id="rId2"/>
            </p:custDataLst>
          </p:nvPr>
        </p:nvSpPr>
        <p:spPr>
          <a:xfrm>
            <a:off x="695222" y="2521817"/>
            <a:ext cx="10801350" cy="1422484"/>
          </a:xfrm>
          <a:prstGeom prst="roundRect">
            <a:avLst>
              <a:gd name="adj" fmla="val 33274"/>
            </a:avLst>
          </a:prstGeom>
          <a:noFill/>
          <a:ln>
            <a:solidFill>
              <a:schemeClr val="accent1">
                <a:lumMod val="60000"/>
                <a:lumOff val="40000"/>
              </a:schemeClr>
            </a:solidFill>
            <a:prstDash val="dash"/>
          </a:ln>
        </p:spPr>
        <p:txBody>
          <a:bodyPr wrap="square"/>
          <a:lstStyle/>
          <a:p>
            <a:pPr algn="just"/>
            <a:endParaRPr lang="zh-CN" altLang="en-US"/>
          </a:p>
        </p:txBody>
      </p:sp>
      <p:sp>
        <p:nvSpPr>
          <p:cNvPr id="21" name="对象1"/>
          <p:cNvSpPr/>
          <p:nvPr>
            <p:custDataLst>
              <p:tags r:id="rId3"/>
            </p:custDataLst>
          </p:nvPr>
        </p:nvSpPr>
        <p:spPr>
          <a:xfrm>
            <a:off x="695222" y="2521817"/>
            <a:ext cx="10801350" cy="2917362"/>
          </a:xfrm>
          <a:prstGeom prst="roundRect">
            <a:avLst/>
          </a:prstGeom>
          <a:noFill/>
          <a:ln>
            <a:solidFill>
              <a:schemeClr val="accent1">
                <a:lumMod val="60000"/>
                <a:lumOff val="40000"/>
              </a:schemeClr>
            </a:solidFill>
            <a:prstDash val="dash"/>
          </a:ln>
        </p:spPr>
        <p:txBody>
          <a:bodyPr wrap="square"/>
          <a:lstStyle/>
          <a:p>
            <a:pPr algn="just"/>
            <a:endParaRPr lang="zh-CN" altLang="en-US"/>
          </a:p>
        </p:txBody>
      </p:sp>
      <p:sp>
        <p:nvSpPr>
          <p:cNvPr id="23" name="对象3"/>
          <p:cNvSpPr/>
          <p:nvPr>
            <p:custDataLst>
              <p:tags r:id="rId4"/>
            </p:custDataLst>
          </p:nvPr>
        </p:nvSpPr>
        <p:spPr>
          <a:xfrm>
            <a:off x="993055" y="3500410"/>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制定与完善法规</a:t>
            </a:r>
            <a:endParaRPr lang="zh-CN" altLang="en-US" sz="1600" dirty="0">
              <a:solidFill>
                <a:srgbClr val="262626"/>
              </a:solidFill>
              <a:latin typeface="+mn-ea"/>
              <a:cs typeface="+mn-ea"/>
              <a:sym typeface="+mn-ea"/>
            </a:endParaRPr>
          </a:p>
        </p:txBody>
      </p:sp>
      <p:sp>
        <p:nvSpPr>
          <p:cNvPr id="24" name="对象4"/>
          <p:cNvSpPr>
            <a:spLocks noChangeAspect="1"/>
          </p:cNvSpPr>
          <p:nvPr>
            <p:custDataLst>
              <p:tags r:id="rId5"/>
            </p:custDataLst>
          </p:nvPr>
        </p:nvSpPr>
        <p:spPr>
          <a:xfrm>
            <a:off x="1118792" y="3692826"/>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1</a:t>
            </a:r>
            <a:endParaRPr lang="en-US" altLang="zh-CN" sz="1600" b="1" dirty="0">
              <a:solidFill>
                <a:srgbClr val="FFFFFF"/>
              </a:solidFill>
              <a:latin typeface="+mn-ea"/>
              <a:cs typeface="+mn-ea"/>
              <a:sym typeface="+mn-ea"/>
            </a:endParaRPr>
          </a:p>
        </p:txBody>
      </p:sp>
      <p:sp>
        <p:nvSpPr>
          <p:cNvPr id="26" name="对象6"/>
          <p:cNvSpPr/>
          <p:nvPr>
            <p:custDataLst>
              <p:tags r:id="rId6"/>
            </p:custDataLst>
          </p:nvPr>
        </p:nvSpPr>
        <p:spPr>
          <a:xfrm>
            <a:off x="993055" y="4990843"/>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强化监管与执法</a:t>
            </a:r>
            <a:endParaRPr lang="zh-CN" altLang="en-US" sz="1600" dirty="0">
              <a:solidFill>
                <a:srgbClr val="262626"/>
              </a:solidFill>
              <a:latin typeface="+mn-ea"/>
              <a:cs typeface="+mn-ea"/>
              <a:sym typeface="+mn-ea"/>
            </a:endParaRPr>
          </a:p>
        </p:txBody>
      </p:sp>
      <p:sp>
        <p:nvSpPr>
          <p:cNvPr id="27" name="对象7"/>
          <p:cNvSpPr>
            <a:spLocks noChangeAspect="1"/>
          </p:cNvSpPr>
          <p:nvPr>
            <p:custDataLst>
              <p:tags r:id="rId7"/>
            </p:custDataLst>
          </p:nvPr>
        </p:nvSpPr>
        <p:spPr>
          <a:xfrm>
            <a:off x="1118792" y="5183259"/>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2</a:t>
            </a:r>
            <a:endParaRPr lang="en-US" altLang="zh-CN" sz="1600" b="1" dirty="0">
              <a:solidFill>
                <a:srgbClr val="FFFFFF"/>
              </a:solidFill>
              <a:latin typeface="+mn-ea"/>
              <a:cs typeface="+mn-ea"/>
              <a:sym typeface="+mn-ea"/>
            </a:endParaRPr>
          </a:p>
        </p:txBody>
      </p:sp>
      <p:sp>
        <p:nvSpPr>
          <p:cNvPr id="29" name="对象9"/>
          <p:cNvSpPr/>
          <p:nvPr>
            <p:custDataLst>
              <p:tags r:id="rId8"/>
            </p:custDataLst>
          </p:nvPr>
        </p:nvSpPr>
        <p:spPr>
          <a:xfrm>
            <a:off x="6216872" y="3500410"/>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a:solidFill>
                  <a:srgbClr val="262626"/>
                </a:solidFill>
                <a:latin typeface="+mn-ea"/>
                <a:cs typeface="+mn-ea"/>
                <a:sym typeface="+mn-ea"/>
              </a:rPr>
              <a:t>推动科研与替代品开发</a:t>
            </a:r>
            <a:endParaRPr lang="zh-CN" altLang="en-US" sz="1600">
              <a:solidFill>
                <a:srgbClr val="262626"/>
              </a:solidFill>
              <a:latin typeface="+mn-ea"/>
              <a:cs typeface="+mn-ea"/>
              <a:sym typeface="+mn-ea"/>
            </a:endParaRPr>
          </a:p>
        </p:txBody>
      </p:sp>
      <p:sp>
        <p:nvSpPr>
          <p:cNvPr id="30" name="对象10"/>
          <p:cNvSpPr>
            <a:spLocks noChangeAspect="1"/>
          </p:cNvSpPr>
          <p:nvPr>
            <p:custDataLst>
              <p:tags r:id="rId9"/>
            </p:custDataLst>
          </p:nvPr>
        </p:nvSpPr>
        <p:spPr>
          <a:xfrm>
            <a:off x="6341975" y="3692826"/>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3</a:t>
            </a:r>
            <a:endParaRPr lang="en-US" altLang="zh-CN" sz="1600" b="1" dirty="0">
              <a:solidFill>
                <a:srgbClr val="FFFFFF"/>
              </a:solidFill>
              <a:latin typeface="+mn-ea"/>
              <a:cs typeface="+mn-ea"/>
              <a:sym typeface="+mn-ea"/>
            </a:endParaRPr>
          </a:p>
        </p:txBody>
      </p:sp>
      <p:sp>
        <p:nvSpPr>
          <p:cNvPr id="32" name="对象12"/>
          <p:cNvSpPr/>
          <p:nvPr>
            <p:custDataLst>
              <p:tags r:id="rId10"/>
            </p:custDataLst>
          </p:nvPr>
        </p:nvSpPr>
        <p:spPr>
          <a:xfrm>
            <a:off x="6216872" y="4990843"/>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加强国际合作</a:t>
            </a:r>
            <a:endParaRPr lang="zh-CN" altLang="en-US" sz="1600" dirty="0">
              <a:solidFill>
                <a:srgbClr val="262626"/>
              </a:solidFill>
              <a:latin typeface="+mn-ea"/>
              <a:cs typeface="+mn-ea"/>
              <a:sym typeface="+mn-ea"/>
            </a:endParaRPr>
          </a:p>
        </p:txBody>
      </p:sp>
      <p:sp>
        <p:nvSpPr>
          <p:cNvPr id="33" name="对象13"/>
          <p:cNvSpPr>
            <a:spLocks noChangeAspect="1"/>
          </p:cNvSpPr>
          <p:nvPr>
            <p:custDataLst>
              <p:tags r:id="rId11"/>
            </p:custDataLst>
          </p:nvPr>
        </p:nvSpPr>
        <p:spPr>
          <a:xfrm>
            <a:off x="6341975" y="5183259"/>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4</a:t>
            </a:r>
            <a:endParaRPr lang="en-US" altLang="zh-CN" sz="1600" b="1" dirty="0">
              <a:solidFill>
                <a:srgbClr val="FFFFFF"/>
              </a:solidFill>
              <a:latin typeface="+mn-ea"/>
              <a:cs typeface="+mn-ea"/>
              <a:sym typeface="+mn-ea"/>
            </a:endParaRPr>
          </a:p>
        </p:txBody>
      </p:sp>
      <p:sp>
        <p:nvSpPr>
          <p:cNvPr id="34" name="对象14"/>
          <p:cNvSpPr/>
          <p:nvPr>
            <p:custDataLst>
              <p:tags r:id="rId12"/>
            </p:custDataLst>
          </p:nvPr>
        </p:nvSpPr>
        <p:spPr>
          <a:xfrm>
            <a:off x="3555431" y="2064590"/>
            <a:ext cx="4950291" cy="841424"/>
          </a:xfrm>
          <a:prstGeom prst="roundRect">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lstStyle/>
          <a:p>
            <a:pPr lvl="0" algn="l">
              <a:spcBef>
                <a:spcPct val="0"/>
              </a:spcBef>
              <a:spcAft>
                <a:spcPct val="0"/>
              </a:spcAft>
              <a:buClrTx/>
              <a:buSzTx/>
              <a:buFontTx/>
            </a:pPr>
            <a:r>
              <a:rPr lang="zh-CN" altLang="en-US" sz="2800" b="1" dirty="0">
                <a:solidFill>
                  <a:srgbClr val="FFFFFF"/>
                </a:solidFill>
                <a:latin typeface="+mn-ea"/>
                <a:cs typeface="+mn-ea"/>
                <a:sym typeface="+mn-ea"/>
              </a:rPr>
              <a:t>国家层面的预防控制措施</a:t>
            </a:r>
            <a:endParaRPr lang="zh-CN" altLang="en-US" sz="2800" b="1" dirty="0">
              <a:solidFill>
                <a:srgbClr val="FFFFFF"/>
              </a:solidFill>
              <a:latin typeface="+mn-ea"/>
              <a:cs typeface="+mn-ea"/>
              <a:sym typeface="+mn-ea"/>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trips(downLeft)">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6" grpId="1" animBg="1"/>
      <p:bldP spid="29" grpId="0" animBg="1"/>
      <p:bldP spid="29" grpId="1" animBg="1"/>
      <p:bldP spid="32" grpId="0" animBg="1"/>
      <p:bldP spid="3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latin typeface="汉仪菱心体简" panose="02010400000101010101" charset="-122"/>
                <a:ea typeface="汉仪菱心体简" panose="02010400000101010101" charset="-122"/>
              </a:rPr>
              <a:t>各方责任与预防控制措施</a:t>
            </a:r>
            <a:endParaRPr lang="zh-CN" altLang="en-US">
              <a:latin typeface="汉仪菱心体简" panose="02010400000101010101" charset="-122"/>
              <a:ea typeface="汉仪菱心体简" panose="02010400000101010101" charset="-122"/>
            </a:endParaRPr>
          </a:p>
        </p:txBody>
      </p:sp>
      <p:sp>
        <p:nvSpPr>
          <p:cNvPr id="2" name="对象1"/>
          <p:cNvSpPr/>
          <p:nvPr>
            <p:custDataLst>
              <p:tags r:id="rId2"/>
            </p:custDataLst>
          </p:nvPr>
        </p:nvSpPr>
        <p:spPr>
          <a:xfrm>
            <a:off x="695222" y="2521817"/>
            <a:ext cx="10801350" cy="1422484"/>
          </a:xfrm>
          <a:prstGeom prst="roundRect">
            <a:avLst>
              <a:gd name="adj" fmla="val 33274"/>
            </a:avLst>
          </a:prstGeom>
          <a:noFill/>
          <a:ln>
            <a:solidFill>
              <a:schemeClr val="accent1">
                <a:lumMod val="60000"/>
                <a:lumOff val="40000"/>
              </a:schemeClr>
            </a:solidFill>
            <a:prstDash val="dash"/>
          </a:ln>
        </p:spPr>
        <p:txBody>
          <a:bodyPr wrap="square"/>
          <a:lstStyle/>
          <a:p>
            <a:pPr algn="just"/>
            <a:endParaRPr lang="zh-CN" altLang="en-US"/>
          </a:p>
        </p:txBody>
      </p:sp>
      <p:sp>
        <p:nvSpPr>
          <p:cNvPr id="21" name="对象1"/>
          <p:cNvSpPr/>
          <p:nvPr>
            <p:custDataLst>
              <p:tags r:id="rId3"/>
            </p:custDataLst>
          </p:nvPr>
        </p:nvSpPr>
        <p:spPr>
          <a:xfrm>
            <a:off x="695222" y="2521817"/>
            <a:ext cx="10801350" cy="2917362"/>
          </a:xfrm>
          <a:prstGeom prst="roundRect">
            <a:avLst/>
          </a:prstGeom>
          <a:noFill/>
          <a:ln>
            <a:solidFill>
              <a:schemeClr val="accent1">
                <a:lumMod val="60000"/>
                <a:lumOff val="40000"/>
              </a:schemeClr>
            </a:solidFill>
            <a:prstDash val="dash"/>
          </a:ln>
        </p:spPr>
        <p:txBody>
          <a:bodyPr wrap="square"/>
          <a:lstStyle/>
          <a:p>
            <a:pPr algn="just"/>
            <a:endParaRPr lang="zh-CN" altLang="en-US"/>
          </a:p>
        </p:txBody>
      </p:sp>
      <p:sp>
        <p:nvSpPr>
          <p:cNvPr id="23" name="对象3"/>
          <p:cNvSpPr/>
          <p:nvPr>
            <p:custDataLst>
              <p:tags r:id="rId4"/>
            </p:custDataLst>
          </p:nvPr>
        </p:nvSpPr>
        <p:spPr>
          <a:xfrm>
            <a:off x="993055" y="3500410"/>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提高公众意识</a:t>
            </a:r>
            <a:endParaRPr lang="zh-CN" altLang="en-US" sz="1600" dirty="0">
              <a:solidFill>
                <a:srgbClr val="262626"/>
              </a:solidFill>
              <a:latin typeface="+mn-ea"/>
              <a:cs typeface="+mn-ea"/>
              <a:sym typeface="+mn-ea"/>
            </a:endParaRPr>
          </a:p>
        </p:txBody>
      </p:sp>
      <p:sp>
        <p:nvSpPr>
          <p:cNvPr id="24" name="对象4"/>
          <p:cNvSpPr>
            <a:spLocks noChangeAspect="1"/>
          </p:cNvSpPr>
          <p:nvPr>
            <p:custDataLst>
              <p:tags r:id="rId5"/>
            </p:custDataLst>
          </p:nvPr>
        </p:nvSpPr>
        <p:spPr>
          <a:xfrm>
            <a:off x="1118792" y="3692826"/>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1</a:t>
            </a:r>
            <a:endParaRPr lang="en-US" altLang="zh-CN" sz="1600" b="1" dirty="0">
              <a:solidFill>
                <a:srgbClr val="FFFFFF"/>
              </a:solidFill>
              <a:latin typeface="+mn-ea"/>
              <a:cs typeface="+mn-ea"/>
              <a:sym typeface="+mn-ea"/>
            </a:endParaRPr>
          </a:p>
        </p:txBody>
      </p:sp>
      <p:sp>
        <p:nvSpPr>
          <p:cNvPr id="26" name="对象6"/>
          <p:cNvSpPr/>
          <p:nvPr>
            <p:custDataLst>
              <p:tags r:id="rId6"/>
            </p:custDataLst>
          </p:nvPr>
        </p:nvSpPr>
        <p:spPr>
          <a:xfrm>
            <a:off x="993055" y="4990843"/>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倡导绿色消费</a:t>
            </a:r>
            <a:endParaRPr lang="zh-CN" altLang="en-US" sz="1600" dirty="0">
              <a:solidFill>
                <a:srgbClr val="262626"/>
              </a:solidFill>
              <a:latin typeface="+mn-ea"/>
              <a:cs typeface="+mn-ea"/>
              <a:sym typeface="+mn-ea"/>
            </a:endParaRPr>
          </a:p>
        </p:txBody>
      </p:sp>
      <p:sp>
        <p:nvSpPr>
          <p:cNvPr id="27" name="对象7"/>
          <p:cNvSpPr>
            <a:spLocks noChangeAspect="1"/>
          </p:cNvSpPr>
          <p:nvPr>
            <p:custDataLst>
              <p:tags r:id="rId7"/>
            </p:custDataLst>
          </p:nvPr>
        </p:nvSpPr>
        <p:spPr>
          <a:xfrm>
            <a:off x="1118792" y="5183259"/>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2</a:t>
            </a:r>
            <a:endParaRPr lang="en-US" altLang="zh-CN" sz="1600" b="1" dirty="0">
              <a:solidFill>
                <a:srgbClr val="FFFFFF"/>
              </a:solidFill>
              <a:latin typeface="+mn-ea"/>
              <a:cs typeface="+mn-ea"/>
              <a:sym typeface="+mn-ea"/>
            </a:endParaRPr>
          </a:p>
        </p:txBody>
      </p:sp>
      <p:sp>
        <p:nvSpPr>
          <p:cNvPr id="29" name="对象9"/>
          <p:cNvSpPr/>
          <p:nvPr>
            <p:custDataLst>
              <p:tags r:id="rId8"/>
            </p:custDataLst>
          </p:nvPr>
        </p:nvSpPr>
        <p:spPr>
          <a:xfrm>
            <a:off x="6216872" y="3500410"/>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a:solidFill>
                  <a:srgbClr val="262626"/>
                </a:solidFill>
                <a:latin typeface="+mn-ea"/>
                <a:cs typeface="+mn-ea"/>
                <a:sym typeface="+mn-ea"/>
              </a:rPr>
              <a:t>企业自律与责任</a:t>
            </a:r>
            <a:endParaRPr lang="zh-CN" altLang="en-US" sz="1600">
              <a:solidFill>
                <a:srgbClr val="262626"/>
              </a:solidFill>
              <a:latin typeface="+mn-ea"/>
              <a:cs typeface="+mn-ea"/>
              <a:sym typeface="+mn-ea"/>
            </a:endParaRPr>
          </a:p>
        </p:txBody>
      </p:sp>
      <p:sp>
        <p:nvSpPr>
          <p:cNvPr id="30" name="对象10"/>
          <p:cNvSpPr>
            <a:spLocks noChangeAspect="1"/>
          </p:cNvSpPr>
          <p:nvPr>
            <p:custDataLst>
              <p:tags r:id="rId9"/>
            </p:custDataLst>
          </p:nvPr>
        </p:nvSpPr>
        <p:spPr>
          <a:xfrm>
            <a:off x="6341975" y="3692826"/>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3</a:t>
            </a:r>
            <a:endParaRPr lang="en-US" altLang="zh-CN" sz="1600" b="1" dirty="0">
              <a:solidFill>
                <a:srgbClr val="FFFFFF"/>
              </a:solidFill>
              <a:latin typeface="+mn-ea"/>
              <a:cs typeface="+mn-ea"/>
              <a:sym typeface="+mn-ea"/>
            </a:endParaRPr>
          </a:p>
        </p:txBody>
      </p:sp>
      <p:sp>
        <p:nvSpPr>
          <p:cNvPr id="32" name="对象12"/>
          <p:cNvSpPr/>
          <p:nvPr>
            <p:custDataLst>
              <p:tags r:id="rId10"/>
            </p:custDataLst>
          </p:nvPr>
        </p:nvSpPr>
        <p:spPr>
          <a:xfrm>
            <a:off x="6216872" y="4990843"/>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提升食品安全知识</a:t>
            </a:r>
            <a:endParaRPr lang="zh-CN" altLang="en-US" sz="1600" dirty="0">
              <a:solidFill>
                <a:srgbClr val="262626"/>
              </a:solidFill>
              <a:latin typeface="+mn-ea"/>
              <a:cs typeface="+mn-ea"/>
              <a:sym typeface="+mn-ea"/>
            </a:endParaRPr>
          </a:p>
        </p:txBody>
      </p:sp>
      <p:sp>
        <p:nvSpPr>
          <p:cNvPr id="33" name="对象13"/>
          <p:cNvSpPr>
            <a:spLocks noChangeAspect="1"/>
          </p:cNvSpPr>
          <p:nvPr>
            <p:custDataLst>
              <p:tags r:id="rId11"/>
            </p:custDataLst>
          </p:nvPr>
        </p:nvSpPr>
        <p:spPr>
          <a:xfrm>
            <a:off x="6341975" y="5183259"/>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4</a:t>
            </a:r>
            <a:endParaRPr lang="en-US" altLang="zh-CN" sz="1600" b="1" dirty="0">
              <a:solidFill>
                <a:srgbClr val="FFFFFF"/>
              </a:solidFill>
              <a:latin typeface="+mn-ea"/>
              <a:cs typeface="+mn-ea"/>
              <a:sym typeface="+mn-ea"/>
            </a:endParaRPr>
          </a:p>
        </p:txBody>
      </p:sp>
      <p:sp>
        <p:nvSpPr>
          <p:cNvPr id="34" name="对象14"/>
          <p:cNvSpPr/>
          <p:nvPr>
            <p:custDataLst>
              <p:tags r:id="rId12"/>
            </p:custDataLst>
          </p:nvPr>
        </p:nvSpPr>
        <p:spPr>
          <a:xfrm>
            <a:off x="3555431" y="2064590"/>
            <a:ext cx="4950291" cy="841424"/>
          </a:xfrm>
          <a:prstGeom prst="roundRect">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lstStyle/>
          <a:p>
            <a:pPr lvl="0" algn="l">
              <a:spcBef>
                <a:spcPct val="0"/>
              </a:spcBef>
              <a:spcAft>
                <a:spcPct val="0"/>
              </a:spcAft>
              <a:buClrTx/>
              <a:buSzTx/>
              <a:buFontTx/>
            </a:pPr>
            <a:r>
              <a:rPr lang="zh-CN" altLang="en-US" sz="2800" b="1" dirty="0">
                <a:solidFill>
                  <a:srgbClr val="FFFFFF"/>
                </a:solidFill>
                <a:latin typeface="+mn-ea"/>
                <a:cs typeface="+mn-ea"/>
                <a:sym typeface="+mn-ea"/>
              </a:rPr>
              <a:t>社会层面的预防控制措施</a:t>
            </a:r>
            <a:endParaRPr lang="zh-CN" altLang="en-US" sz="2800" b="1" dirty="0">
              <a:solidFill>
                <a:srgbClr val="FFFFFF"/>
              </a:solidFill>
              <a:latin typeface="+mn-ea"/>
              <a:cs typeface="+mn-ea"/>
              <a:sym typeface="+mn-ea"/>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trips(downLeft)">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6" grpId="1" animBg="1"/>
      <p:bldP spid="29" grpId="0" animBg="1"/>
      <p:bldP spid="29" grpId="1" animBg="1"/>
      <p:bldP spid="32" grpId="0" animBg="1"/>
      <p:bldP spid="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latin typeface="汉仪菱心体简" panose="02010400000101010101" charset="-122"/>
                <a:ea typeface="汉仪菱心体简" panose="02010400000101010101" charset="-122"/>
              </a:rPr>
              <a:t>各方责任与预防控制措施</a:t>
            </a:r>
            <a:endParaRPr lang="zh-CN" altLang="en-US">
              <a:latin typeface="汉仪菱心体简" panose="02010400000101010101" charset="-122"/>
              <a:ea typeface="汉仪菱心体简" panose="02010400000101010101" charset="-122"/>
            </a:endParaRPr>
          </a:p>
        </p:txBody>
      </p:sp>
      <p:sp>
        <p:nvSpPr>
          <p:cNvPr id="2" name="对象1"/>
          <p:cNvSpPr/>
          <p:nvPr>
            <p:custDataLst>
              <p:tags r:id="rId2"/>
            </p:custDataLst>
          </p:nvPr>
        </p:nvSpPr>
        <p:spPr>
          <a:xfrm>
            <a:off x="695222" y="2521817"/>
            <a:ext cx="10801350" cy="1422484"/>
          </a:xfrm>
          <a:prstGeom prst="roundRect">
            <a:avLst>
              <a:gd name="adj" fmla="val 33274"/>
            </a:avLst>
          </a:prstGeom>
          <a:noFill/>
          <a:ln>
            <a:solidFill>
              <a:schemeClr val="accent1">
                <a:lumMod val="60000"/>
                <a:lumOff val="40000"/>
              </a:schemeClr>
            </a:solidFill>
            <a:prstDash val="dash"/>
          </a:ln>
        </p:spPr>
        <p:txBody>
          <a:bodyPr wrap="square"/>
          <a:lstStyle/>
          <a:p>
            <a:pPr algn="just"/>
            <a:endParaRPr lang="zh-CN" altLang="en-US"/>
          </a:p>
        </p:txBody>
      </p:sp>
      <p:sp>
        <p:nvSpPr>
          <p:cNvPr id="21" name="对象1"/>
          <p:cNvSpPr/>
          <p:nvPr>
            <p:custDataLst>
              <p:tags r:id="rId3"/>
            </p:custDataLst>
          </p:nvPr>
        </p:nvSpPr>
        <p:spPr>
          <a:xfrm>
            <a:off x="695222" y="2521817"/>
            <a:ext cx="10801350" cy="2917362"/>
          </a:xfrm>
          <a:prstGeom prst="roundRect">
            <a:avLst/>
          </a:prstGeom>
          <a:noFill/>
          <a:ln>
            <a:solidFill>
              <a:schemeClr val="accent1">
                <a:lumMod val="60000"/>
                <a:lumOff val="40000"/>
              </a:schemeClr>
            </a:solidFill>
            <a:prstDash val="dash"/>
          </a:ln>
        </p:spPr>
        <p:txBody>
          <a:bodyPr wrap="square"/>
          <a:lstStyle/>
          <a:p>
            <a:pPr algn="just"/>
            <a:endParaRPr lang="zh-CN" altLang="en-US"/>
          </a:p>
        </p:txBody>
      </p:sp>
      <p:sp>
        <p:nvSpPr>
          <p:cNvPr id="23" name="对象3"/>
          <p:cNvSpPr/>
          <p:nvPr>
            <p:custDataLst>
              <p:tags r:id="rId4"/>
            </p:custDataLst>
          </p:nvPr>
        </p:nvSpPr>
        <p:spPr>
          <a:xfrm>
            <a:off x="993055" y="3500410"/>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理性选择塑料产品</a:t>
            </a:r>
            <a:endParaRPr lang="zh-CN" altLang="en-US" sz="1600" dirty="0">
              <a:solidFill>
                <a:srgbClr val="262626"/>
              </a:solidFill>
              <a:latin typeface="+mn-ea"/>
              <a:cs typeface="+mn-ea"/>
              <a:sym typeface="+mn-ea"/>
            </a:endParaRPr>
          </a:p>
        </p:txBody>
      </p:sp>
      <p:sp>
        <p:nvSpPr>
          <p:cNvPr id="24" name="对象4"/>
          <p:cNvSpPr>
            <a:spLocks noChangeAspect="1"/>
          </p:cNvSpPr>
          <p:nvPr>
            <p:custDataLst>
              <p:tags r:id="rId5"/>
            </p:custDataLst>
          </p:nvPr>
        </p:nvSpPr>
        <p:spPr>
          <a:xfrm>
            <a:off x="1118792" y="3692826"/>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1</a:t>
            </a:r>
            <a:endParaRPr lang="en-US" altLang="zh-CN" sz="1600" b="1" dirty="0">
              <a:solidFill>
                <a:srgbClr val="FFFFFF"/>
              </a:solidFill>
              <a:latin typeface="+mn-ea"/>
              <a:cs typeface="+mn-ea"/>
              <a:sym typeface="+mn-ea"/>
            </a:endParaRPr>
          </a:p>
        </p:txBody>
      </p:sp>
      <p:sp>
        <p:nvSpPr>
          <p:cNvPr id="26" name="对象6"/>
          <p:cNvSpPr/>
          <p:nvPr>
            <p:custDataLst>
              <p:tags r:id="rId6"/>
            </p:custDataLst>
          </p:nvPr>
        </p:nvSpPr>
        <p:spPr>
          <a:xfrm>
            <a:off x="993055" y="4990843"/>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避免高温使用</a:t>
            </a:r>
            <a:endParaRPr lang="zh-CN" altLang="en-US" sz="1600" dirty="0">
              <a:solidFill>
                <a:srgbClr val="262626"/>
              </a:solidFill>
              <a:latin typeface="+mn-ea"/>
              <a:cs typeface="+mn-ea"/>
              <a:sym typeface="+mn-ea"/>
            </a:endParaRPr>
          </a:p>
        </p:txBody>
      </p:sp>
      <p:sp>
        <p:nvSpPr>
          <p:cNvPr id="27" name="对象7"/>
          <p:cNvSpPr>
            <a:spLocks noChangeAspect="1"/>
          </p:cNvSpPr>
          <p:nvPr>
            <p:custDataLst>
              <p:tags r:id="rId7"/>
            </p:custDataLst>
          </p:nvPr>
        </p:nvSpPr>
        <p:spPr>
          <a:xfrm>
            <a:off x="1118792" y="5183259"/>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2</a:t>
            </a:r>
            <a:endParaRPr lang="en-US" altLang="zh-CN" sz="1600" b="1" dirty="0">
              <a:solidFill>
                <a:srgbClr val="FFFFFF"/>
              </a:solidFill>
              <a:latin typeface="+mn-ea"/>
              <a:cs typeface="+mn-ea"/>
              <a:sym typeface="+mn-ea"/>
            </a:endParaRPr>
          </a:p>
        </p:txBody>
      </p:sp>
      <p:sp>
        <p:nvSpPr>
          <p:cNvPr id="29" name="对象9"/>
          <p:cNvSpPr/>
          <p:nvPr>
            <p:custDataLst>
              <p:tags r:id="rId8"/>
            </p:custDataLst>
          </p:nvPr>
        </p:nvSpPr>
        <p:spPr>
          <a:xfrm>
            <a:off x="6216872" y="3500410"/>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a:solidFill>
                  <a:srgbClr val="262626"/>
                </a:solidFill>
                <a:latin typeface="+mn-ea"/>
                <a:cs typeface="+mn-ea"/>
                <a:sym typeface="+mn-ea"/>
              </a:rPr>
              <a:t>关注产品标识</a:t>
            </a:r>
            <a:endParaRPr lang="zh-CN" altLang="en-US" sz="1600">
              <a:solidFill>
                <a:srgbClr val="262626"/>
              </a:solidFill>
              <a:latin typeface="+mn-ea"/>
              <a:cs typeface="+mn-ea"/>
              <a:sym typeface="+mn-ea"/>
            </a:endParaRPr>
          </a:p>
        </p:txBody>
      </p:sp>
      <p:sp>
        <p:nvSpPr>
          <p:cNvPr id="30" name="对象10"/>
          <p:cNvSpPr>
            <a:spLocks noChangeAspect="1"/>
          </p:cNvSpPr>
          <p:nvPr>
            <p:custDataLst>
              <p:tags r:id="rId9"/>
            </p:custDataLst>
          </p:nvPr>
        </p:nvSpPr>
        <p:spPr>
          <a:xfrm>
            <a:off x="6341975" y="3692826"/>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3</a:t>
            </a:r>
            <a:endParaRPr lang="en-US" altLang="zh-CN" sz="1600" b="1" dirty="0">
              <a:solidFill>
                <a:srgbClr val="FFFFFF"/>
              </a:solidFill>
              <a:latin typeface="+mn-ea"/>
              <a:cs typeface="+mn-ea"/>
              <a:sym typeface="+mn-ea"/>
            </a:endParaRPr>
          </a:p>
        </p:txBody>
      </p:sp>
      <p:sp>
        <p:nvSpPr>
          <p:cNvPr id="32" name="对象12"/>
          <p:cNvSpPr/>
          <p:nvPr>
            <p:custDataLst>
              <p:tags r:id="rId10"/>
            </p:custDataLst>
          </p:nvPr>
        </p:nvSpPr>
        <p:spPr>
          <a:xfrm>
            <a:off x="6216872" y="4990843"/>
            <a:ext cx="4950291" cy="887147"/>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828000" rIns="108000" numCol="1" spcCol="0" rtlCol="0" fromWordArt="0" anchor="ctr" anchorCtr="0" forceAA="0" compatLnSpc="1">
            <a:noAutofit/>
          </a:bodyPr>
          <a:lstStyle/>
          <a:p>
            <a:pPr lvl="0" algn="l">
              <a:spcBef>
                <a:spcPct val="0"/>
              </a:spcBef>
              <a:spcAft>
                <a:spcPct val="0"/>
              </a:spcAft>
              <a:buClrTx/>
              <a:buSzTx/>
              <a:buFontTx/>
            </a:pPr>
            <a:r>
              <a:rPr lang="zh-CN" altLang="en-US" sz="1600" dirty="0">
                <a:solidFill>
                  <a:srgbClr val="262626"/>
                </a:solidFill>
                <a:latin typeface="+mn-ea"/>
                <a:cs typeface="+mn-ea"/>
                <a:sym typeface="+mn-ea"/>
              </a:rPr>
              <a:t>倡导环保行为</a:t>
            </a:r>
            <a:endParaRPr lang="zh-CN" altLang="en-US" sz="1600" dirty="0">
              <a:solidFill>
                <a:srgbClr val="262626"/>
              </a:solidFill>
              <a:latin typeface="+mn-ea"/>
              <a:cs typeface="+mn-ea"/>
              <a:sym typeface="+mn-ea"/>
            </a:endParaRPr>
          </a:p>
        </p:txBody>
      </p:sp>
      <p:sp>
        <p:nvSpPr>
          <p:cNvPr id="33" name="对象13"/>
          <p:cNvSpPr>
            <a:spLocks noChangeAspect="1"/>
          </p:cNvSpPr>
          <p:nvPr>
            <p:custDataLst>
              <p:tags r:id="rId11"/>
            </p:custDataLst>
          </p:nvPr>
        </p:nvSpPr>
        <p:spPr>
          <a:xfrm>
            <a:off x="6341975" y="5183259"/>
            <a:ext cx="501680" cy="50042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altLang="zh-CN" sz="1600" b="1">
                <a:solidFill>
                  <a:srgbClr val="FFFFFF"/>
                </a:solidFill>
                <a:latin typeface="+mn-ea"/>
                <a:cs typeface="+mn-ea"/>
                <a:sym typeface="+mn-ea"/>
              </a:rPr>
              <a:t>4</a:t>
            </a:r>
            <a:endParaRPr lang="en-US" altLang="zh-CN" sz="1600" b="1" dirty="0">
              <a:solidFill>
                <a:srgbClr val="FFFFFF"/>
              </a:solidFill>
              <a:latin typeface="+mn-ea"/>
              <a:cs typeface="+mn-ea"/>
              <a:sym typeface="+mn-ea"/>
            </a:endParaRPr>
          </a:p>
        </p:txBody>
      </p:sp>
      <p:sp>
        <p:nvSpPr>
          <p:cNvPr id="34" name="对象14"/>
          <p:cNvSpPr/>
          <p:nvPr>
            <p:custDataLst>
              <p:tags r:id="rId12"/>
            </p:custDataLst>
          </p:nvPr>
        </p:nvSpPr>
        <p:spPr>
          <a:xfrm>
            <a:off x="3555431" y="2064590"/>
            <a:ext cx="4950291" cy="841424"/>
          </a:xfrm>
          <a:prstGeom prst="roundRect">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lstStyle/>
          <a:p>
            <a:pPr lvl="0" algn="l">
              <a:spcBef>
                <a:spcPct val="0"/>
              </a:spcBef>
              <a:spcAft>
                <a:spcPct val="0"/>
              </a:spcAft>
              <a:buClrTx/>
              <a:buSzTx/>
              <a:buFontTx/>
            </a:pPr>
            <a:r>
              <a:rPr lang="zh-CN" altLang="en-US" sz="2800" b="1" dirty="0">
                <a:solidFill>
                  <a:srgbClr val="FFFFFF"/>
                </a:solidFill>
                <a:latin typeface="+mn-ea"/>
                <a:cs typeface="+mn-ea"/>
                <a:sym typeface="+mn-ea"/>
              </a:rPr>
              <a:t>个人层面的预防控制措施</a:t>
            </a:r>
            <a:endParaRPr lang="zh-CN" altLang="en-US" sz="2800" b="1" dirty="0">
              <a:solidFill>
                <a:srgbClr val="FFFFFF"/>
              </a:solidFill>
              <a:latin typeface="+mn-ea"/>
              <a:cs typeface="+mn-ea"/>
              <a:sym typeface="+mn-ea"/>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trips(downLeft)">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6" grpId="1" animBg="1"/>
      <p:bldP spid="29" grpId="0" animBg="1"/>
      <p:bldP spid="29" grpId="1" animBg="1"/>
      <p:bldP spid="32" grpId="0" animBg="1"/>
      <p:bldP spid="3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6000" b="1" dirty="0">
                <a:solidFill>
                  <a:schemeClr val="tx1">
                    <a:lumMod val="75000"/>
                    <a:lumOff val="25000"/>
                  </a:schemeClr>
                </a:solidFill>
                <a:latin typeface="宋体" panose="02010600030101010101" pitchFamily="2" charset="-122"/>
                <a:ea typeface="宋体" panose="02010600030101010101" pitchFamily="2" charset="-122"/>
                <a:cs typeface="庞门正道标题体3.0" panose="02010600030101010101" charset="-122"/>
                <a:sym typeface="Arial" panose="020B0604020202020204" pitchFamily="34" charset="0"/>
              </a:rPr>
              <a:t>案例启示</a:t>
            </a:r>
            <a:br>
              <a:rPr lang="zh-CN" altLang="en-US" sz="6000" b="1" dirty="0">
                <a:solidFill>
                  <a:schemeClr val="tx1">
                    <a:lumMod val="75000"/>
                    <a:lumOff val="25000"/>
                  </a:schemeClr>
                </a:solidFill>
                <a:latin typeface="宋体" panose="02010600030101010101" pitchFamily="2" charset="-122"/>
                <a:ea typeface="宋体" panose="02010600030101010101" pitchFamily="2" charset="-122"/>
                <a:cs typeface="庞门正道标题体3.0" panose="02010600030101010101" charset="-122"/>
                <a:sym typeface="Arial" panose="020B0604020202020204" pitchFamily="34" charset="0"/>
              </a:rPr>
            </a:br>
            <a:endParaRPr lang="zh-CN" altLang="en-US" dirty="0"/>
          </a:p>
        </p:txBody>
      </p:sp>
      <p:sp>
        <p:nvSpPr>
          <p:cNvPr id="3" name="副标题 2"/>
          <p:cNvSpPr>
            <a:spLocks noGrp="1"/>
          </p:cNvSpPr>
          <p:nvPr>
            <p:ph type="subTitle"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flipH="1">
            <a:off x="165861" y="3900739"/>
            <a:ext cx="2755138" cy="2014740"/>
          </a:xfrm>
          <a:prstGeom prst="rect">
            <a:avLst/>
          </a:prstGeom>
        </p:spPr>
      </p:pic>
      <p:pic>
        <p:nvPicPr>
          <p:cNvPr id="5" name="图片 4"/>
          <p:cNvPicPr>
            <a:picLocks noChangeAspect="1"/>
          </p:cNvPicPr>
          <p:nvPr/>
        </p:nvPicPr>
        <p:blipFill>
          <a:blip r:embed="rId1"/>
          <a:stretch>
            <a:fillRect/>
          </a:stretch>
        </p:blipFill>
        <p:spPr>
          <a:xfrm>
            <a:off x="9093961" y="3900739"/>
            <a:ext cx="2755138" cy="2014740"/>
          </a:xfrm>
          <a:prstGeom prst="rect">
            <a:avLst/>
          </a:prstGeom>
        </p:spPr>
      </p:pic>
      <p:grpSp>
        <p:nvGrpSpPr>
          <p:cNvPr id="6" name="组合 5"/>
          <p:cNvGrpSpPr/>
          <p:nvPr/>
        </p:nvGrpSpPr>
        <p:grpSpPr>
          <a:xfrm>
            <a:off x="4835543" y="4405044"/>
            <a:ext cx="2520915" cy="393817"/>
            <a:chOff x="4602163" y="4514292"/>
            <a:chExt cx="2520915" cy="393817"/>
          </a:xfrm>
        </p:grpSpPr>
        <p:pic>
          <p:nvPicPr>
            <p:cNvPr id="7" name="图片 6"/>
            <p:cNvPicPr>
              <a:picLocks noChangeAspect="1"/>
            </p:cNvPicPr>
            <p:nvPr/>
          </p:nvPicPr>
          <p:blipFill>
            <a:blip r:embed="rId2"/>
            <a:stretch>
              <a:fillRect/>
            </a:stretch>
          </p:blipFill>
          <p:spPr>
            <a:xfrm>
              <a:off x="4602163" y="4514292"/>
              <a:ext cx="579437" cy="393817"/>
            </a:xfrm>
            <a:prstGeom prst="rect">
              <a:avLst/>
            </a:prstGeom>
          </p:spPr>
        </p:pic>
        <p:pic>
          <p:nvPicPr>
            <p:cNvPr id="8" name="图片 7"/>
            <p:cNvPicPr>
              <a:picLocks noChangeAspect="1"/>
            </p:cNvPicPr>
            <p:nvPr/>
          </p:nvPicPr>
          <p:blipFill>
            <a:blip r:embed="rId2"/>
            <a:stretch>
              <a:fillRect/>
            </a:stretch>
          </p:blipFill>
          <p:spPr>
            <a:xfrm>
              <a:off x="5572902" y="4514292"/>
              <a:ext cx="579437" cy="393817"/>
            </a:xfrm>
            <a:prstGeom prst="rect">
              <a:avLst/>
            </a:prstGeom>
          </p:spPr>
        </p:pic>
        <p:pic>
          <p:nvPicPr>
            <p:cNvPr id="9" name="图片 8"/>
            <p:cNvPicPr>
              <a:picLocks noChangeAspect="1"/>
            </p:cNvPicPr>
            <p:nvPr/>
          </p:nvPicPr>
          <p:blipFill>
            <a:blip r:embed="rId2"/>
            <a:stretch>
              <a:fillRect/>
            </a:stretch>
          </p:blipFill>
          <p:spPr>
            <a:xfrm>
              <a:off x="6543641" y="4514292"/>
              <a:ext cx="579437" cy="393817"/>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br>
              <a:rPr lang="zh-CN" altLang="en-US" sz="6000" b="1" dirty="0">
                <a:solidFill>
                  <a:schemeClr val="tx1">
                    <a:lumMod val="75000"/>
                    <a:lumOff val="25000"/>
                  </a:schemeClr>
                </a:solidFill>
                <a:latin typeface="宋体" panose="02010600030101010101" pitchFamily="2" charset="-122"/>
                <a:ea typeface="宋体" panose="02010600030101010101" pitchFamily="2" charset="-122"/>
                <a:cs typeface="庞门正道标题体3.0" panose="02010600030101010101" charset="-122"/>
                <a:sym typeface="Arial" panose="020B0604020202020204" pitchFamily="34" charset="0"/>
              </a:rPr>
            </a:br>
            <a:endParaRPr lang="zh-CN" altLang="en-US" dirty="0"/>
          </a:p>
        </p:txBody>
      </p:sp>
      <p:sp>
        <p:nvSpPr>
          <p:cNvPr id="3" name="副标题 2"/>
          <p:cNvSpPr>
            <a:spLocks noGrp="1"/>
          </p:cNvSpPr>
          <p:nvPr>
            <p:ph type="subTitle" idx="1"/>
          </p:nvPr>
        </p:nvSpPr>
        <p:spPr>
          <a:xfrm>
            <a:off x="1524000" y="609600"/>
            <a:ext cx="9144000" cy="4648200"/>
          </a:xfrm>
        </p:spPr>
        <p:txBody>
          <a:bodyPr/>
          <a:lstStyle/>
          <a:p>
            <a:r>
              <a:rPr lang="en-US" altLang="zh-CN" dirty="0">
                <a:hlinkClick r:id="rId1" action="ppaction://hlinkfile"/>
              </a:rPr>
              <a:t>..\Pictures\作业\视频2.mp4</a:t>
            </a:r>
            <a:endParaRPr lang="en-US" altLang="zh-C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00101" y="2247900"/>
            <a:ext cx="6477000" cy="2619375"/>
          </a:xfrm>
        </p:spPr>
        <p:txBody>
          <a:bodyPr>
            <a:normAutofit fontScale="90000"/>
          </a:bodyPr>
          <a:lstStyle/>
          <a:p>
            <a:pPr algn="l"/>
            <a:r>
              <a:rPr lang="zh-CN" altLang="en-US" sz="2400" dirty="0">
                <a:solidFill>
                  <a:srgbClr val="FF0000"/>
                </a:solidFill>
                <a:latin typeface="黑体" panose="02010609060101010101" charset="-122"/>
                <a:ea typeface="黑体" panose="02010609060101010101" charset="-122"/>
              </a:rPr>
              <a:t>垃圾分类</a:t>
            </a:r>
            <a:r>
              <a:rPr lang="zh-CN" altLang="en-US" sz="2400" dirty="0">
                <a:latin typeface="黑体" panose="02010609060101010101" charset="-122"/>
                <a:ea typeface="黑体" panose="02010609060101010101" charset="-122"/>
              </a:rPr>
              <a:t>（</a:t>
            </a:r>
            <a:r>
              <a:rPr lang="en-US" altLang="zh-CN" sz="2400" dirty="0">
                <a:latin typeface="黑体" panose="02010609060101010101" charset="-122"/>
                <a:ea typeface="黑体" panose="02010609060101010101" charset="-122"/>
              </a:rPr>
              <a:t>Garbage classification</a:t>
            </a:r>
            <a:r>
              <a:rPr lang="zh-CN" altLang="en-US" sz="2400" dirty="0">
                <a:latin typeface="黑体" panose="02010609060101010101" charset="-122"/>
                <a:ea typeface="黑体" panose="02010609060101010101" charset="-122"/>
              </a:rPr>
              <a:t>），一般是指按一定规定或标准将垃圾分类投放、收集、运输和处理，从而转变成公共资源的一系列活动的总称。</a:t>
            </a:r>
            <a:br>
              <a:rPr lang="zh-CN" altLang="en-US" sz="2400" dirty="0">
                <a:latin typeface="黑体" panose="02010609060101010101" charset="-122"/>
                <a:ea typeface="黑体" panose="02010609060101010101" charset="-122"/>
              </a:rPr>
            </a:br>
            <a:r>
              <a:rPr lang="zh-CN" altLang="en-US" sz="2400" dirty="0">
                <a:latin typeface="黑体" panose="02010609060101010101" charset="-122"/>
                <a:ea typeface="黑体" panose="02010609060101010101" charset="-122"/>
              </a:rPr>
              <a:t>垃圾分类的目的是</a:t>
            </a:r>
            <a:r>
              <a:rPr lang="zh-CN" altLang="en-US" sz="2400" dirty="0">
                <a:solidFill>
                  <a:srgbClr val="FF0000"/>
                </a:solidFill>
                <a:latin typeface="黑体" panose="02010609060101010101" charset="-122"/>
                <a:ea typeface="黑体" panose="02010609060101010101" charset="-122"/>
              </a:rPr>
              <a:t>提高</a:t>
            </a:r>
            <a:r>
              <a:rPr lang="zh-CN" altLang="en-US" sz="2400" dirty="0">
                <a:latin typeface="黑体" panose="02010609060101010101" charset="-122"/>
                <a:ea typeface="黑体" panose="02010609060101010101" charset="-122"/>
              </a:rPr>
              <a:t>垃圾的</a:t>
            </a:r>
            <a:r>
              <a:rPr lang="zh-CN" altLang="en-US" sz="2400" dirty="0">
                <a:solidFill>
                  <a:srgbClr val="FF0000"/>
                </a:solidFill>
                <a:latin typeface="黑体" panose="02010609060101010101" charset="-122"/>
                <a:ea typeface="黑体" panose="02010609060101010101" charset="-122"/>
              </a:rPr>
              <a:t>资源价值</a:t>
            </a:r>
            <a:r>
              <a:rPr lang="zh-CN" altLang="en-US" sz="2400" dirty="0">
                <a:latin typeface="黑体" panose="02010609060101010101" charset="-122"/>
                <a:ea typeface="黑体" panose="02010609060101010101" charset="-122"/>
              </a:rPr>
              <a:t>和</a:t>
            </a:r>
            <a:r>
              <a:rPr lang="zh-CN" altLang="en-US" sz="2400" dirty="0">
                <a:solidFill>
                  <a:srgbClr val="FF0000"/>
                </a:solidFill>
                <a:latin typeface="黑体" panose="02010609060101010101" charset="-122"/>
                <a:ea typeface="黑体" panose="02010609060101010101" charset="-122"/>
              </a:rPr>
              <a:t>经济价值</a:t>
            </a:r>
            <a:r>
              <a:rPr lang="zh-CN" altLang="en-US" sz="2400" dirty="0">
                <a:latin typeface="黑体" panose="02010609060101010101" charset="-122"/>
                <a:ea typeface="黑体" panose="02010609060101010101" charset="-122"/>
              </a:rPr>
              <a:t>，减少垃圾处理量和处理设备的使用，降低处理成本，减少土地资源的消耗，具有社会、经济、生态等几方面的效益。</a:t>
            </a:r>
            <a:br>
              <a:rPr lang="zh-CN" altLang="en-US" sz="2400" dirty="0">
                <a:latin typeface="黑体" panose="02010609060101010101" charset="-122"/>
                <a:ea typeface="黑体" panose="02010609060101010101" charset="-122"/>
              </a:rPr>
            </a:br>
            <a:endParaRPr lang="zh-CN" altLang="en-US" sz="2400" dirty="0">
              <a:latin typeface="黑体" panose="02010609060101010101" charset="-122"/>
              <a:ea typeface="黑体" panose="02010609060101010101" charset="-122"/>
            </a:endParaRPr>
          </a:p>
        </p:txBody>
      </p:sp>
      <p:sp>
        <p:nvSpPr>
          <p:cNvPr id="3" name="副标题 2"/>
          <p:cNvSpPr>
            <a:spLocks noGrp="1"/>
          </p:cNvSpPr>
          <p:nvPr>
            <p:ph type="subTitle" idx="1"/>
          </p:nvPr>
        </p:nvSpPr>
        <p:spPr>
          <a:xfrm>
            <a:off x="7286626" y="1333500"/>
            <a:ext cx="3943350" cy="3943350"/>
          </a:xfrm>
        </p:spPr>
        <p:txBody>
          <a:bodyPr/>
          <a:lstStyle/>
          <a:p>
            <a:endParaRPr lang="zh-CN" altLang="en-US" dirty="0"/>
          </a:p>
        </p:txBody>
      </p:sp>
      <p:sp>
        <p:nvSpPr>
          <p:cNvPr id="5" name="文本框 4"/>
          <p:cNvSpPr txBox="1"/>
          <p:nvPr/>
        </p:nvSpPr>
        <p:spPr>
          <a:xfrm>
            <a:off x="800100" y="263009"/>
            <a:ext cx="6096000" cy="369332"/>
          </a:xfrm>
          <a:prstGeom prst="rect">
            <a:avLst/>
          </a:prstGeom>
          <a:noFill/>
        </p:spPr>
        <p:txBody>
          <a:bodyPr wrap="square">
            <a:spAutoFit/>
          </a:bodyPr>
          <a:lstStyle/>
          <a:p>
            <a:pPr lvl="0" algn="l"/>
            <a:r>
              <a:rPr lang="zh-CN" altLang="en-US"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案例启示</a:t>
            </a:r>
            <a:endParaRPr lang="zh-CN" altLang="en-US" sz="18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9" name="图片 8"/>
          <p:cNvPicPr>
            <a:picLocks noChangeAspect="1"/>
          </p:cNvPicPr>
          <p:nvPr/>
        </p:nvPicPr>
        <p:blipFill>
          <a:blip r:embed="rId1"/>
          <a:srcRect/>
          <a:stretch>
            <a:fillRect/>
          </a:stretch>
        </p:blipFill>
        <p:spPr>
          <a:xfrm>
            <a:off x="7296151" y="1333500"/>
            <a:ext cx="3943350" cy="394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00101" y="2247900"/>
            <a:ext cx="6477000" cy="2619375"/>
          </a:xfrm>
        </p:spPr>
        <p:txBody>
          <a:bodyPr>
            <a:normAutofit/>
          </a:bodyPr>
          <a:lstStyle/>
          <a:p>
            <a:pPr algn="l"/>
            <a:br>
              <a:rPr lang="zh-CN" altLang="en-US" sz="2400" dirty="0">
                <a:latin typeface="黑体" panose="02010609060101010101" charset="-122"/>
                <a:ea typeface="黑体" panose="02010609060101010101" charset="-122"/>
              </a:rPr>
            </a:br>
            <a:endParaRPr lang="zh-CN" altLang="en-US" sz="2400" dirty="0">
              <a:latin typeface="黑体" panose="02010609060101010101" charset="-122"/>
              <a:ea typeface="黑体" panose="02010609060101010101" charset="-122"/>
            </a:endParaRPr>
          </a:p>
        </p:txBody>
      </p:sp>
      <p:sp>
        <p:nvSpPr>
          <p:cNvPr id="3" name="副标题 2"/>
          <p:cNvSpPr>
            <a:spLocks noGrp="1"/>
          </p:cNvSpPr>
          <p:nvPr>
            <p:ph type="subTitle" idx="1"/>
          </p:nvPr>
        </p:nvSpPr>
        <p:spPr>
          <a:xfrm>
            <a:off x="7286626" y="1333500"/>
            <a:ext cx="3943350" cy="3943350"/>
          </a:xfrm>
        </p:spPr>
        <p:txBody>
          <a:bodyPr/>
          <a:lstStyle/>
          <a:p>
            <a:endParaRPr lang="zh-CN" altLang="en-US" dirty="0"/>
          </a:p>
        </p:txBody>
      </p:sp>
      <p:sp>
        <p:nvSpPr>
          <p:cNvPr id="5" name="文本框 4"/>
          <p:cNvSpPr txBox="1"/>
          <p:nvPr/>
        </p:nvSpPr>
        <p:spPr>
          <a:xfrm>
            <a:off x="800100" y="263009"/>
            <a:ext cx="6096000" cy="369332"/>
          </a:xfrm>
          <a:prstGeom prst="rect">
            <a:avLst/>
          </a:prstGeom>
          <a:noFill/>
        </p:spPr>
        <p:txBody>
          <a:bodyPr wrap="square">
            <a:spAutoFit/>
          </a:bodyPr>
          <a:lstStyle/>
          <a:p>
            <a:pPr lvl="0" algn="l"/>
            <a:r>
              <a:rPr lang="zh-CN" altLang="en-US"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案例启示</a:t>
            </a:r>
            <a:endParaRPr lang="zh-CN" altLang="en-US" sz="18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9" name="图片 8"/>
          <p:cNvPicPr>
            <a:picLocks noChangeAspect="1"/>
          </p:cNvPicPr>
          <p:nvPr/>
        </p:nvPicPr>
        <p:blipFill>
          <a:blip r:embed="rId1"/>
          <a:srcRect/>
          <a:stretch>
            <a:fillRect/>
          </a:stretch>
        </p:blipFill>
        <p:spPr>
          <a:xfrm>
            <a:off x="7277100" y="1333500"/>
            <a:ext cx="3943350" cy="3943350"/>
          </a:xfrm>
          <a:prstGeom prst="rect">
            <a:avLst/>
          </a:prstGeom>
        </p:spPr>
      </p:pic>
      <p:sp>
        <p:nvSpPr>
          <p:cNvPr id="6" name="文本框 5"/>
          <p:cNvSpPr txBox="1"/>
          <p:nvPr/>
        </p:nvSpPr>
        <p:spPr>
          <a:xfrm>
            <a:off x="600076" y="1121866"/>
            <a:ext cx="6096000" cy="4154984"/>
          </a:xfrm>
          <a:prstGeom prst="rect">
            <a:avLst/>
          </a:prstGeom>
          <a:noFill/>
        </p:spPr>
        <p:txBody>
          <a:bodyPr wrap="square">
            <a:spAutoFit/>
          </a:bodyPr>
          <a:lstStyle/>
          <a:p>
            <a:r>
              <a:rPr lang="zh-CN" altLang="en-US" sz="2400" dirty="0"/>
              <a:t>垃圾分类法如下：</a:t>
            </a:r>
            <a:endParaRPr lang="en-US" altLang="zh-CN" sz="2400" dirty="0"/>
          </a:p>
          <a:p>
            <a:endParaRPr lang="zh-CN" altLang="en-US" sz="2400" dirty="0"/>
          </a:p>
          <a:p>
            <a:r>
              <a:rPr lang="zh-CN" altLang="en-US" sz="2400" dirty="0"/>
              <a:t>猪能吃的，叫湿垃圾，放到绿色垃圾桶。</a:t>
            </a:r>
            <a:endParaRPr lang="en-US" altLang="zh-CN" sz="2400" dirty="0"/>
          </a:p>
          <a:p>
            <a:endParaRPr lang="zh-CN" altLang="en-US" sz="2400" dirty="0"/>
          </a:p>
          <a:p>
            <a:r>
              <a:rPr lang="zh-CN" altLang="en-US" sz="2400" dirty="0"/>
              <a:t>能卖钱买东西喂猪的属于可回收垃圾，放到蓝色垃圾桶。</a:t>
            </a:r>
            <a:endParaRPr lang="en-US" altLang="zh-CN" sz="2400" dirty="0"/>
          </a:p>
          <a:p>
            <a:endParaRPr lang="zh-CN" altLang="en-US" sz="2400" dirty="0"/>
          </a:p>
          <a:p>
            <a:r>
              <a:rPr lang="zh-CN" altLang="en-US" sz="2400" dirty="0"/>
              <a:t>猪吃了会死的，是有害垃圾，放到红色垃圾桶。</a:t>
            </a:r>
            <a:endParaRPr lang="en-US" altLang="zh-CN" sz="2400" dirty="0"/>
          </a:p>
          <a:p>
            <a:endParaRPr lang="zh-CN" altLang="en-US" sz="2400" dirty="0"/>
          </a:p>
          <a:p>
            <a:r>
              <a:rPr lang="zh-CN" altLang="en-US" sz="2400" dirty="0"/>
              <a:t>猪都不吃的，是干垃圾，放到黄色垃圾桶。</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wipe(down)">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down)">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00101" y="2247900"/>
            <a:ext cx="6477000" cy="2619375"/>
          </a:xfrm>
        </p:spPr>
        <p:txBody>
          <a:bodyPr>
            <a:normAutofit/>
          </a:bodyPr>
          <a:lstStyle/>
          <a:p>
            <a:pPr algn="l"/>
            <a:br>
              <a:rPr lang="zh-CN" altLang="en-US" sz="2400" dirty="0">
                <a:latin typeface="黑体" panose="02010609060101010101" charset="-122"/>
                <a:ea typeface="黑体" panose="02010609060101010101" charset="-122"/>
              </a:rPr>
            </a:br>
            <a:endParaRPr lang="zh-CN" altLang="en-US" sz="2400" dirty="0">
              <a:latin typeface="黑体" panose="02010609060101010101" charset="-122"/>
              <a:ea typeface="黑体" panose="02010609060101010101" charset="-122"/>
            </a:endParaRPr>
          </a:p>
        </p:txBody>
      </p:sp>
      <p:sp>
        <p:nvSpPr>
          <p:cNvPr id="3" name="副标题 2"/>
          <p:cNvSpPr>
            <a:spLocks noGrp="1"/>
          </p:cNvSpPr>
          <p:nvPr>
            <p:ph type="subTitle" idx="1"/>
          </p:nvPr>
        </p:nvSpPr>
        <p:spPr>
          <a:xfrm>
            <a:off x="6515101" y="1121866"/>
            <a:ext cx="5591174" cy="4154984"/>
          </a:xfrm>
        </p:spPr>
        <p:txBody>
          <a:bodyPr/>
          <a:lstStyle/>
          <a:p>
            <a:endParaRPr lang="zh-CN" altLang="en-US" dirty="0"/>
          </a:p>
        </p:txBody>
      </p:sp>
      <p:sp>
        <p:nvSpPr>
          <p:cNvPr id="5" name="文本框 4"/>
          <p:cNvSpPr txBox="1"/>
          <p:nvPr/>
        </p:nvSpPr>
        <p:spPr>
          <a:xfrm>
            <a:off x="800100" y="263009"/>
            <a:ext cx="6096000" cy="369332"/>
          </a:xfrm>
          <a:prstGeom prst="rect">
            <a:avLst/>
          </a:prstGeom>
          <a:noFill/>
        </p:spPr>
        <p:txBody>
          <a:bodyPr wrap="square">
            <a:spAutoFit/>
          </a:bodyPr>
          <a:lstStyle/>
          <a:p>
            <a:pPr lvl="0" algn="l"/>
            <a:r>
              <a:rPr lang="zh-CN" altLang="en-US"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案例启示</a:t>
            </a:r>
            <a:endParaRPr lang="zh-CN" altLang="en-US" sz="18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9" name="图片 8"/>
          <p:cNvPicPr>
            <a:picLocks noChangeAspect="1"/>
          </p:cNvPicPr>
          <p:nvPr/>
        </p:nvPicPr>
        <p:blipFill>
          <a:blip r:embed="rId1"/>
          <a:srcRect/>
          <a:stretch>
            <a:fillRect/>
          </a:stretch>
        </p:blipFill>
        <p:spPr>
          <a:xfrm>
            <a:off x="6505574" y="1076326"/>
            <a:ext cx="5591174" cy="4200524"/>
          </a:xfrm>
          <a:prstGeom prst="rect">
            <a:avLst/>
          </a:prstGeom>
        </p:spPr>
      </p:pic>
      <p:sp>
        <p:nvSpPr>
          <p:cNvPr id="6" name="文本框 5"/>
          <p:cNvSpPr txBox="1"/>
          <p:nvPr/>
        </p:nvSpPr>
        <p:spPr>
          <a:xfrm>
            <a:off x="600076" y="1121866"/>
            <a:ext cx="6096000" cy="3785652"/>
          </a:xfrm>
          <a:prstGeom prst="rect">
            <a:avLst/>
          </a:prstGeom>
          <a:noFill/>
        </p:spPr>
        <p:txBody>
          <a:bodyPr wrap="square">
            <a:spAutoFit/>
          </a:bodyPr>
          <a:lstStyle/>
          <a:p>
            <a:r>
              <a:rPr lang="zh-CN" altLang="en-US" sz="2400" dirty="0"/>
              <a:t>塑料中迁移物质问题：</a:t>
            </a:r>
            <a:endParaRPr lang="en-US" altLang="zh-CN" sz="2400" dirty="0"/>
          </a:p>
          <a:p>
            <a:endParaRPr lang="zh-CN" altLang="en-US" sz="2400" dirty="0"/>
          </a:p>
          <a:p>
            <a:r>
              <a:rPr lang="zh-CN" altLang="en-US" sz="2400" dirty="0"/>
              <a:t>在选择食品接触材料时，需关注其</a:t>
            </a:r>
            <a:r>
              <a:rPr lang="zh-CN" altLang="en-US" sz="2400" dirty="0">
                <a:solidFill>
                  <a:srgbClr val="FF0000"/>
                </a:solidFill>
              </a:rPr>
              <a:t>耐热性</a:t>
            </a:r>
            <a:r>
              <a:rPr lang="zh-CN" altLang="en-US" sz="2400" dirty="0"/>
              <a:t>及是否会释放有害物质，尤其是在</a:t>
            </a:r>
            <a:r>
              <a:rPr lang="zh-CN" altLang="en-US" sz="2400" dirty="0">
                <a:solidFill>
                  <a:srgbClr val="FF0000"/>
                </a:solidFill>
              </a:rPr>
              <a:t>加热</a:t>
            </a:r>
            <a:r>
              <a:rPr lang="zh-CN" altLang="en-US" sz="2400" dirty="0"/>
              <a:t>、</a:t>
            </a:r>
            <a:r>
              <a:rPr lang="zh-CN" altLang="en-US" sz="2400" dirty="0">
                <a:solidFill>
                  <a:srgbClr val="FF0000"/>
                </a:solidFill>
              </a:rPr>
              <a:t>冷却</a:t>
            </a:r>
            <a:r>
              <a:rPr lang="zh-CN" altLang="en-US" sz="2400" dirty="0"/>
              <a:t>等极端条件下使用时应更加小心。</a:t>
            </a:r>
            <a:endParaRPr lang="en-US" altLang="zh-CN" sz="2400" dirty="0"/>
          </a:p>
          <a:p>
            <a:r>
              <a:rPr lang="zh-CN" altLang="en-US" sz="2400" dirty="0"/>
              <a:t>此外，为提升塑料性能，通常会添加化学助剂，而印刷、包装中使用的油墨、粘合剂也可能含有有毒有害物质，这些化学助剂、油墨、粘合剂中的有毒有害物质在一定条件下可能会迁移到食品中。</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down)">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00101" y="2247900"/>
            <a:ext cx="6477000" cy="2619375"/>
          </a:xfrm>
        </p:spPr>
        <p:txBody>
          <a:bodyPr>
            <a:normAutofit/>
          </a:bodyPr>
          <a:lstStyle/>
          <a:p>
            <a:pPr algn="l"/>
            <a:br>
              <a:rPr lang="zh-CN" altLang="en-US" sz="2400" dirty="0">
                <a:latin typeface="黑体" panose="02010609060101010101" charset="-122"/>
                <a:ea typeface="黑体" panose="02010609060101010101" charset="-122"/>
              </a:rPr>
            </a:br>
            <a:endParaRPr lang="zh-CN" altLang="en-US" sz="2400" dirty="0">
              <a:latin typeface="黑体" panose="02010609060101010101" charset="-122"/>
              <a:ea typeface="黑体" panose="02010609060101010101" charset="-122"/>
            </a:endParaRPr>
          </a:p>
        </p:txBody>
      </p:sp>
      <p:sp>
        <p:nvSpPr>
          <p:cNvPr id="3" name="副标题 2"/>
          <p:cNvSpPr>
            <a:spLocks noGrp="1"/>
          </p:cNvSpPr>
          <p:nvPr>
            <p:ph type="subTitle" idx="1"/>
          </p:nvPr>
        </p:nvSpPr>
        <p:spPr>
          <a:xfrm>
            <a:off x="6515101" y="1121866"/>
            <a:ext cx="5591174" cy="4154984"/>
          </a:xfrm>
        </p:spPr>
        <p:txBody>
          <a:bodyPr/>
          <a:lstStyle/>
          <a:p>
            <a:endParaRPr lang="zh-CN" altLang="en-US" dirty="0"/>
          </a:p>
        </p:txBody>
      </p:sp>
      <p:sp>
        <p:nvSpPr>
          <p:cNvPr id="5" name="文本框 4"/>
          <p:cNvSpPr txBox="1"/>
          <p:nvPr/>
        </p:nvSpPr>
        <p:spPr>
          <a:xfrm>
            <a:off x="800100" y="263009"/>
            <a:ext cx="6096000" cy="369332"/>
          </a:xfrm>
          <a:prstGeom prst="rect">
            <a:avLst/>
          </a:prstGeom>
          <a:noFill/>
        </p:spPr>
        <p:txBody>
          <a:bodyPr wrap="square">
            <a:spAutoFit/>
          </a:bodyPr>
          <a:lstStyle/>
          <a:p>
            <a:pPr lvl="0" algn="l"/>
            <a:r>
              <a:rPr lang="zh-CN" altLang="en-US"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案例启示</a:t>
            </a:r>
            <a:endParaRPr lang="zh-CN" altLang="en-US" sz="18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9" name="图片 8"/>
          <p:cNvPicPr>
            <a:picLocks noChangeAspect="1"/>
          </p:cNvPicPr>
          <p:nvPr/>
        </p:nvPicPr>
        <p:blipFill>
          <a:blip r:embed="rId1"/>
          <a:srcRect/>
          <a:stretch>
            <a:fillRect/>
          </a:stretch>
        </p:blipFill>
        <p:spPr>
          <a:xfrm>
            <a:off x="6505574" y="1121866"/>
            <a:ext cx="5591174" cy="4154984"/>
          </a:xfrm>
          <a:prstGeom prst="rect">
            <a:avLst/>
          </a:prstGeom>
        </p:spPr>
      </p:pic>
      <p:sp>
        <p:nvSpPr>
          <p:cNvPr id="6" name="文本框 5"/>
          <p:cNvSpPr txBox="1"/>
          <p:nvPr/>
        </p:nvSpPr>
        <p:spPr>
          <a:xfrm>
            <a:off x="542925" y="1121866"/>
            <a:ext cx="6096000" cy="3784600"/>
          </a:xfrm>
          <a:prstGeom prst="rect">
            <a:avLst/>
          </a:prstGeom>
          <a:noFill/>
        </p:spPr>
        <p:txBody>
          <a:bodyPr wrap="square">
            <a:spAutoFit/>
          </a:bodyPr>
          <a:lstStyle/>
          <a:p>
            <a:r>
              <a:rPr lang="zh-CN" altLang="en-US" sz="2400" dirty="0"/>
              <a:t>回收材料的使用：</a:t>
            </a:r>
            <a:endParaRPr lang="en-US" altLang="zh-CN" sz="2400" dirty="0"/>
          </a:p>
          <a:p>
            <a:r>
              <a:rPr lang="zh-CN" altLang="en-US" sz="2400" dirty="0"/>
              <a:t>一些食品包装使用了回收塑料，但其中可能</a:t>
            </a:r>
            <a:r>
              <a:rPr lang="zh-CN" altLang="en-US" sz="2400" dirty="0">
                <a:solidFill>
                  <a:srgbClr val="FF0000"/>
                </a:solidFill>
              </a:rPr>
              <a:t>残留</a:t>
            </a:r>
            <a:r>
              <a:rPr lang="zh-CN" altLang="en-US" sz="2400" dirty="0"/>
              <a:t>有毒物质或</a:t>
            </a:r>
            <a:r>
              <a:rPr lang="zh-CN" altLang="en-US" sz="2400" dirty="0">
                <a:solidFill>
                  <a:srgbClr val="FF0000"/>
                </a:solidFill>
              </a:rPr>
              <a:t>未被清除</a:t>
            </a:r>
            <a:r>
              <a:rPr lang="zh-CN" altLang="en-US" sz="2400" dirty="0"/>
              <a:t>的污染物。例如，某些不合规的回收塑料可能含有旧食品残留或者其他有害物质。</a:t>
            </a:r>
            <a:endParaRPr lang="zh-CN" altLang="en-US" sz="2400" dirty="0"/>
          </a:p>
          <a:p>
            <a:r>
              <a:rPr lang="zh-CN" altLang="en-US" sz="2400" dirty="0"/>
              <a:t>启示：</a:t>
            </a:r>
            <a:endParaRPr lang="zh-CN" altLang="en-US" sz="2400" dirty="0"/>
          </a:p>
          <a:p>
            <a:r>
              <a:rPr lang="en-US" altLang="zh-CN" sz="2400" dirty="0"/>
              <a:t>1:</a:t>
            </a:r>
            <a:r>
              <a:rPr lang="zh-CN" altLang="en-US" sz="2400" dirty="0"/>
              <a:t>应制定严格的标准和法规，以确保回收材料在食品接触应用中的安全性。</a:t>
            </a:r>
            <a:endParaRPr lang="zh-CN" altLang="en-US" sz="2400" dirty="0"/>
          </a:p>
          <a:p>
            <a:r>
              <a:rPr lang="en-US" altLang="zh-CN" sz="2400" dirty="0"/>
              <a:t>2</a:t>
            </a:r>
            <a:r>
              <a:rPr lang="zh-CN" altLang="en-US" sz="2400" dirty="0"/>
              <a:t>：消费者和生产商需提高对回收材料风险的认知。</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 y="-29600"/>
            <a:ext cx="12192001" cy="68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sym typeface="Arial" panose="020B0604020202020204" pitchFamily="34" charset="0"/>
            </a:endParaRPr>
          </a:p>
        </p:txBody>
      </p:sp>
      <p:pic>
        <p:nvPicPr>
          <p:cNvPr id="37" name="图片 36"/>
          <p:cNvPicPr>
            <a:picLocks noChangeAspect="1"/>
          </p:cNvPicPr>
          <p:nvPr/>
        </p:nvPicPr>
        <p:blipFill>
          <a:blip r:embed="rId1"/>
          <a:stretch>
            <a:fillRect/>
          </a:stretch>
        </p:blipFill>
        <p:spPr>
          <a:xfrm flipH="1">
            <a:off x="165861" y="3900739"/>
            <a:ext cx="2755138" cy="2014740"/>
          </a:xfrm>
          <a:prstGeom prst="rect">
            <a:avLst/>
          </a:prstGeom>
        </p:spPr>
      </p:pic>
      <p:pic>
        <p:nvPicPr>
          <p:cNvPr id="38" name="图片 37"/>
          <p:cNvPicPr>
            <a:picLocks noChangeAspect="1"/>
          </p:cNvPicPr>
          <p:nvPr/>
        </p:nvPicPr>
        <p:blipFill>
          <a:blip r:embed="rId2"/>
          <a:stretch>
            <a:fillRect/>
          </a:stretch>
        </p:blipFill>
        <p:spPr>
          <a:xfrm>
            <a:off x="5470459" y="1120489"/>
            <a:ext cx="1251082" cy="1593257"/>
          </a:xfrm>
          <a:prstGeom prst="rect">
            <a:avLst/>
          </a:prstGeom>
        </p:spPr>
      </p:pic>
      <p:sp>
        <p:nvSpPr>
          <p:cNvPr id="43" name="文本框"/>
          <p:cNvSpPr/>
          <p:nvPr/>
        </p:nvSpPr>
        <p:spPr>
          <a:xfrm>
            <a:off x="3309685" y="2964100"/>
            <a:ext cx="5572631" cy="645160"/>
          </a:xfrm>
          <a:prstGeom prst="rect">
            <a:avLst/>
          </a:prstGeom>
        </p:spPr>
        <p:txBody>
          <a:bodyPr wrap="square">
            <a:spAutoFit/>
          </a:bodyPr>
          <a:lstStyle/>
          <a:p>
            <a:pPr lvl="0" algn="ctr"/>
            <a:r>
              <a:rPr lang="zh-CN" altLang="en-US" sz="36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案例概述</a:t>
            </a:r>
            <a:endParaRPr lang="zh-CN" altLang="en-US" sz="3600" b="1" dirty="0">
              <a:solidFill>
                <a:schemeClr val="tx1">
                  <a:lumMod val="85000"/>
                  <a:lumOff val="15000"/>
                </a:schemeClr>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44" name="矩形 43"/>
          <p:cNvSpPr/>
          <p:nvPr/>
        </p:nvSpPr>
        <p:spPr>
          <a:xfrm flipH="1">
            <a:off x="2582650" y="3692795"/>
            <a:ext cx="7026700" cy="330835"/>
          </a:xfrm>
          <a:prstGeom prst="rect">
            <a:avLst/>
          </a:prstGeom>
        </p:spPr>
        <p:txBody>
          <a:bodyPr wrap="square">
            <a:spAutoFit/>
          </a:bodyPr>
          <a:lstStyle/>
          <a:p>
            <a:pPr lvl="0" algn="ctr">
              <a:lnSpc>
                <a:spcPct val="130000"/>
              </a:lnSpc>
              <a:defRPr/>
            </a:pPr>
            <a:r>
              <a:rPr lang="en-US" altLang="zh-CN" sz="120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Case Overview</a:t>
            </a:r>
            <a:endParaRPr lang="en-US" altLang="zh-CN" sz="120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45" name="图片 44"/>
          <p:cNvPicPr>
            <a:picLocks noChangeAspect="1"/>
          </p:cNvPicPr>
          <p:nvPr/>
        </p:nvPicPr>
        <p:blipFill>
          <a:blip r:embed="rId3"/>
          <a:stretch>
            <a:fillRect/>
          </a:stretch>
        </p:blipFill>
        <p:spPr>
          <a:xfrm>
            <a:off x="9093961" y="3900739"/>
            <a:ext cx="2755138" cy="2014740"/>
          </a:xfrm>
          <a:prstGeom prst="rect">
            <a:avLst/>
          </a:prstGeom>
        </p:spPr>
      </p:pic>
      <p:grpSp>
        <p:nvGrpSpPr>
          <p:cNvPr id="3" name="组合 2"/>
          <p:cNvGrpSpPr/>
          <p:nvPr/>
        </p:nvGrpSpPr>
        <p:grpSpPr>
          <a:xfrm>
            <a:off x="4835543" y="4405044"/>
            <a:ext cx="2520915" cy="393817"/>
            <a:chOff x="4602163" y="4514292"/>
            <a:chExt cx="2520915" cy="393817"/>
          </a:xfrm>
        </p:grpSpPr>
        <p:pic>
          <p:nvPicPr>
            <p:cNvPr id="2" name="图片 1"/>
            <p:cNvPicPr>
              <a:picLocks noChangeAspect="1"/>
            </p:cNvPicPr>
            <p:nvPr/>
          </p:nvPicPr>
          <p:blipFill>
            <a:blip r:embed="rId4"/>
            <a:stretch>
              <a:fillRect/>
            </a:stretch>
          </p:blipFill>
          <p:spPr>
            <a:xfrm>
              <a:off x="4602163" y="4514292"/>
              <a:ext cx="579437" cy="393817"/>
            </a:xfrm>
            <a:prstGeom prst="rect">
              <a:avLst/>
            </a:prstGeom>
          </p:spPr>
        </p:pic>
        <p:pic>
          <p:nvPicPr>
            <p:cNvPr id="46" name="图片 45"/>
            <p:cNvPicPr>
              <a:picLocks noChangeAspect="1"/>
            </p:cNvPicPr>
            <p:nvPr/>
          </p:nvPicPr>
          <p:blipFill>
            <a:blip r:embed="rId4"/>
            <a:stretch>
              <a:fillRect/>
            </a:stretch>
          </p:blipFill>
          <p:spPr>
            <a:xfrm>
              <a:off x="5572902" y="4514292"/>
              <a:ext cx="579437" cy="393817"/>
            </a:xfrm>
            <a:prstGeom prst="rect">
              <a:avLst/>
            </a:prstGeom>
          </p:spPr>
        </p:pic>
        <p:pic>
          <p:nvPicPr>
            <p:cNvPr id="47" name="图片 46"/>
            <p:cNvPicPr>
              <a:picLocks noChangeAspect="1"/>
            </p:cNvPicPr>
            <p:nvPr/>
          </p:nvPicPr>
          <p:blipFill>
            <a:blip r:embed="rId4"/>
            <a:stretch>
              <a:fillRect/>
            </a:stretch>
          </p:blipFill>
          <p:spPr>
            <a:xfrm>
              <a:off x="6543641" y="4514292"/>
              <a:ext cx="579437" cy="393817"/>
            </a:xfrm>
            <a:prstGeom prst="rect">
              <a:avLst/>
            </a:prstGeom>
          </p:spPr>
        </p:pic>
      </p:grpSp>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00101" y="2247900"/>
            <a:ext cx="6477000" cy="2619375"/>
          </a:xfrm>
        </p:spPr>
        <p:txBody>
          <a:bodyPr>
            <a:normAutofit/>
          </a:bodyPr>
          <a:lstStyle/>
          <a:p>
            <a:pPr algn="l"/>
            <a:br>
              <a:rPr lang="zh-CN" altLang="en-US" sz="2400" dirty="0">
                <a:latin typeface="黑体" panose="02010609060101010101" charset="-122"/>
                <a:ea typeface="黑体" panose="02010609060101010101" charset="-122"/>
              </a:rPr>
            </a:br>
            <a:endParaRPr lang="zh-CN" altLang="en-US" sz="2400" dirty="0">
              <a:latin typeface="黑体" panose="02010609060101010101" charset="-122"/>
              <a:ea typeface="黑体" panose="02010609060101010101" charset="-122"/>
            </a:endParaRPr>
          </a:p>
        </p:txBody>
      </p:sp>
      <p:sp>
        <p:nvSpPr>
          <p:cNvPr id="3" name="副标题 2"/>
          <p:cNvSpPr>
            <a:spLocks noGrp="1"/>
          </p:cNvSpPr>
          <p:nvPr>
            <p:ph type="subTitle" idx="1"/>
          </p:nvPr>
        </p:nvSpPr>
        <p:spPr>
          <a:xfrm>
            <a:off x="6515101" y="1121866"/>
            <a:ext cx="5591174" cy="4154984"/>
          </a:xfrm>
        </p:spPr>
        <p:txBody>
          <a:bodyPr/>
          <a:lstStyle/>
          <a:p>
            <a:endParaRPr lang="zh-CN" altLang="en-US" dirty="0"/>
          </a:p>
        </p:txBody>
      </p:sp>
      <p:sp>
        <p:nvSpPr>
          <p:cNvPr id="5" name="文本框 4"/>
          <p:cNvSpPr txBox="1"/>
          <p:nvPr/>
        </p:nvSpPr>
        <p:spPr>
          <a:xfrm>
            <a:off x="800100" y="263009"/>
            <a:ext cx="6096000" cy="369332"/>
          </a:xfrm>
          <a:prstGeom prst="rect">
            <a:avLst/>
          </a:prstGeom>
          <a:noFill/>
        </p:spPr>
        <p:txBody>
          <a:bodyPr wrap="square">
            <a:spAutoFit/>
          </a:bodyPr>
          <a:lstStyle/>
          <a:p>
            <a:pPr lvl="0" algn="l"/>
            <a:r>
              <a:rPr lang="zh-CN" altLang="en-US"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案例启示</a:t>
            </a:r>
            <a:endParaRPr lang="zh-CN" altLang="en-US" sz="18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9" name="图片 8"/>
          <p:cNvPicPr>
            <a:picLocks noChangeAspect="1"/>
          </p:cNvPicPr>
          <p:nvPr/>
        </p:nvPicPr>
        <p:blipFill>
          <a:blip r:embed="rId1"/>
          <a:srcRect/>
          <a:stretch>
            <a:fillRect/>
          </a:stretch>
        </p:blipFill>
        <p:spPr>
          <a:xfrm>
            <a:off x="6505574" y="1121866"/>
            <a:ext cx="5591174" cy="4154984"/>
          </a:xfrm>
          <a:prstGeom prst="rect">
            <a:avLst/>
          </a:prstGeom>
        </p:spPr>
      </p:pic>
      <p:sp>
        <p:nvSpPr>
          <p:cNvPr id="6" name="文本框 5"/>
          <p:cNvSpPr txBox="1"/>
          <p:nvPr/>
        </p:nvSpPr>
        <p:spPr>
          <a:xfrm>
            <a:off x="600076" y="1121866"/>
            <a:ext cx="6096000" cy="3415030"/>
          </a:xfrm>
          <a:prstGeom prst="rect">
            <a:avLst/>
          </a:prstGeom>
          <a:noFill/>
        </p:spPr>
        <p:txBody>
          <a:bodyPr wrap="square">
            <a:spAutoFit/>
          </a:bodyPr>
          <a:lstStyle/>
          <a:p>
            <a:r>
              <a:rPr lang="zh-CN" altLang="en-US" sz="2400" dirty="0"/>
              <a:t>不合格产品流入市场：</a:t>
            </a:r>
            <a:endParaRPr lang="en-US" altLang="zh-CN" sz="2400" dirty="0"/>
          </a:p>
          <a:p>
            <a:r>
              <a:rPr lang="zh-CN" altLang="en-US" sz="2400" dirty="0"/>
              <a:t>有些地区流通的食品接触塑料产品</a:t>
            </a:r>
            <a:r>
              <a:rPr lang="zh-CN" altLang="en-US" sz="2400" dirty="0">
                <a:solidFill>
                  <a:srgbClr val="FF0000"/>
                </a:solidFill>
              </a:rPr>
              <a:t>未经过认证</a:t>
            </a:r>
            <a:r>
              <a:rPr lang="zh-CN" altLang="en-US" sz="2400" dirty="0"/>
              <a:t>，导致食品安全风险增加。某些廉价塑料制品可能含有高水平的有害物质。</a:t>
            </a:r>
            <a:endParaRPr lang="en-US" altLang="zh-CN" sz="2400" dirty="0"/>
          </a:p>
          <a:p>
            <a:r>
              <a:rPr lang="zh-CN" altLang="en-US" sz="2400" dirty="0"/>
              <a:t>启示</a:t>
            </a:r>
            <a:r>
              <a:rPr lang="en-US" altLang="zh-CN" sz="2400" dirty="0"/>
              <a:t>:</a:t>
            </a:r>
            <a:endParaRPr lang="en-US" altLang="zh-CN" sz="2400" dirty="0"/>
          </a:p>
          <a:p>
            <a:r>
              <a:rPr lang="en-US" altLang="zh-CN" sz="2400" dirty="0"/>
              <a:t>1</a:t>
            </a:r>
            <a:r>
              <a:rPr lang="zh-CN" altLang="en-US" sz="2400" dirty="0"/>
              <a:t>：加强市场监管和产品检测，确保所有食品接触材料符合</a:t>
            </a:r>
            <a:r>
              <a:rPr lang="zh-CN" altLang="en-US" sz="2400" dirty="0">
                <a:solidFill>
                  <a:srgbClr val="FF0000"/>
                </a:solidFill>
              </a:rPr>
              <a:t>安全标准</a:t>
            </a:r>
            <a:r>
              <a:rPr lang="zh-CN" altLang="en-US" sz="2400" dirty="0"/>
              <a:t>。</a:t>
            </a:r>
            <a:endParaRPr lang="en-US" altLang="zh-CN" sz="2400" dirty="0"/>
          </a:p>
          <a:p>
            <a:r>
              <a:rPr lang="en-US" altLang="zh-CN" sz="2400" dirty="0"/>
              <a:t>2</a:t>
            </a:r>
            <a:r>
              <a:rPr lang="zh-CN" altLang="en-US" sz="2400" dirty="0"/>
              <a:t>：消费者要提高警惕，选择有信誉的品牌和产品。</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4" name="组合 2673"/>
          <p:cNvGrpSpPr/>
          <p:nvPr/>
        </p:nvGrpSpPr>
        <p:grpSpPr>
          <a:xfrm>
            <a:off x="-1" y="-29600"/>
            <a:ext cx="12192002" cy="6858000"/>
            <a:chOff x="-1" y="-29600"/>
            <a:chExt cx="12192002" cy="6858000"/>
          </a:xfrm>
        </p:grpSpPr>
        <p:pic>
          <p:nvPicPr>
            <p:cNvPr id="887" name="图片 886"/>
            <p:cNvPicPr>
              <a:picLocks noChangeAspect="1"/>
            </p:cNvPicPr>
            <p:nvPr/>
          </p:nvPicPr>
          <p:blipFill rotWithShape="1">
            <a:blip r:embed="rId1"/>
            <a:srcRect r="8899"/>
            <a:stretch>
              <a:fillRect/>
            </a:stretch>
          </p:blipFill>
          <p:spPr>
            <a:xfrm flipH="1">
              <a:off x="-1" y="-29600"/>
              <a:ext cx="4642922" cy="6858000"/>
            </a:xfrm>
            <a:prstGeom prst="rect">
              <a:avLst/>
            </a:prstGeom>
          </p:spPr>
        </p:pic>
        <p:pic>
          <p:nvPicPr>
            <p:cNvPr id="2673" name="图片 2672"/>
            <p:cNvPicPr>
              <a:picLocks noChangeAspect="1"/>
            </p:cNvPicPr>
            <p:nvPr/>
          </p:nvPicPr>
          <p:blipFill rotWithShape="1">
            <a:blip r:embed="rId1"/>
            <a:srcRect r="8899"/>
            <a:stretch>
              <a:fillRect/>
            </a:stretch>
          </p:blipFill>
          <p:spPr>
            <a:xfrm>
              <a:off x="7549079" y="-29600"/>
              <a:ext cx="4642922" cy="6858000"/>
            </a:xfrm>
            <a:prstGeom prst="rect">
              <a:avLst/>
            </a:prstGeom>
          </p:spPr>
        </p:pic>
      </p:grpSp>
      <p:sp>
        <p:nvSpPr>
          <p:cNvPr id="2672" name="椭圆 2671"/>
          <p:cNvSpPr/>
          <p:nvPr/>
        </p:nvSpPr>
        <p:spPr>
          <a:xfrm>
            <a:off x="5702300" y="1453672"/>
            <a:ext cx="787400" cy="787400"/>
          </a:xfrm>
          <a:prstGeom prst="ellipse">
            <a:avLst/>
          </a:prstGeom>
          <a:solidFill>
            <a:srgbClr val="93B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cs typeface="+mn-ea"/>
              <a:sym typeface="Arial" panose="020B0604020202020204" pitchFamily="34" charset="0"/>
            </a:endParaRPr>
          </a:p>
        </p:txBody>
      </p:sp>
      <p:sp>
        <p:nvSpPr>
          <p:cNvPr id="885" name="Oval 883"/>
          <p:cNvSpPr/>
          <p:nvPr/>
        </p:nvSpPr>
        <p:spPr>
          <a:xfrm>
            <a:off x="5902460" y="1522203"/>
            <a:ext cx="387081" cy="399966"/>
          </a:xfrm>
          <a:custGeom>
            <a:avLst/>
            <a:gdLst>
              <a:gd name="connsiteX0" fmla="*/ 0 w 587598"/>
              <a:gd name="connsiteY0" fmla="*/ 562983 h 607157"/>
              <a:gd name="connsiteX1" fmla="*/ 530793 w 587598"/>
              <a:gd name="connsiteY1" fmla="*/ 562983 h 607157"/>
              <a:gd name="connsiteX2" fmla="*/ 530793 w 587598"/>
              <a:gd name="connsiteY2" fmla="*/ 607157 h 607157"/>
              <a:gd name="connsiteX3" fmla="*/ 0 w 587598"/>
              <a:gd name="connsiteY3" fmla="*/ 607157 h 607157"/>
              <a:gd name="connsiteX4" fmla="*/ 492393 w 587598"/>
              <a:gd name="connsiteY4" fmla="*/ 291288 h 607157"/>
              <a:gd name="connsiteX5" fmla="*/ 492393 w 587598"/>
              <a:gd name="connsiteY5" fmla="*/ 291568 h 607157"/>
              <a:gd name="connsiteX6" fmla="*/ 464710 w 587598"/>
              <a:gd name="connsiteY6" fmla="*/ 404838 h 607157"/>
              <a:gd name="connsiteX7" fmla="*/ 483602 w 587598"/>
              <a:gd name="connsiteY7" fmla="*/ 408013 h 607157"/>
              <a:gd name="connsiteX8" fmla="*/ 542333 w 587598"/>
              <a:gd name="connsiteY8" fmla="*/ 349277 h 607157"/>
              <a:gd name="connsiteX9" fmla="*/ 492393 w 587598"/>
              <a:gd name="connsiteY9" fmla="*/ 291288 h 607157"/>
              <a:gd name="connsiteX10" fmla="*/ 4302 w 587598"/>
              <a:gd name="connsiteY10" fmla="*/ 245438 h 607157"/>
              <a:gd name="connsiteX11" fmla="*/ 488091 w 587598"/>
              <a:gd name="connsiteY11" fmla="*/ 245438 h 607157"/>
              <a:gd name="connsiteX12" fmla="*/ 488091 w 587598"/>
              <a:gd name="connsiteY12" fmla="*/ 245531 h 607157"/>
              <a:gd name="connsiteX13" fmla="*/ 587598 w 587598"/>
              <a:gd name="connsiteY13" fmla="*/ 349277 h 607157"/>
              <a:gd name="connsiteX14" fmla="*/ 483602 w 587598"/>
              <a:gd name="connsiteY14" fmla="*/ 453116 h 607157"/>
              <a:gd name="connsiteX15" fmla="*/ 439740 w 587598"/>
              <a:gd name="connsiteY15" fmla="*/ 443497 h 607157"/>
              <a:gd name="connsiteX16" fmla="*/ 246150 w 587598"/>
              <a:gd name="connsiteY16" fmla="*/ 537438 h 607157"/>
              <a:gd name="connsiteX17" fmla="*/ 0 w 587598"/>
              <a:gd name="connsiteY17" fmla="*/ 291568 h 607157"/>
              <a:gd name="connsiteX18" fmla="*/ 4302 w 587598"/>
              <a:gd name="connsiteY18" fmla="*/ 245438 h 607157"/>
              <a:gd name="connsiteX19" fmla="*/ 315306 w 587598"/>
              <a:gd name="connsiteY19" fmla="*/ 1091 h 607157"/>
              <a:gd name="connsiteX20" fmla="*/ 321210 w 587598"/>
              <a:gd name="connsiteY20" fmla="*/ 47333 h 607157"/>
              <a:gd name="connsiteX21" fmla="*/ 322894 w 587598"/>
              <a:gd name="connsiteY21" fmla="*/ 84782 h 607157"/>
              <a:gd name="connsiteX22" fmla="*/ 346365 w 587598"/>
              <a:gd name="connsiteY22" fmla="*/ 134559 h 607157"/>
              <a:gd name="connsiteX23" fmla="*/ 306623 w 587598"/>
              <a:gd name="connsiteY23" fmla="*/ 218797 h 607157"/>
              <a:gd name="connsiteX24" fmla="*/ 293251 w 587598"/>
              <a:gd name="connsiteY24" fmla="*/ 170234 h 607157"/>
              <a:gd name="connsiteX25" fmla="*/ 270248 w 587598"/>
              <a:gd name="connsiteY25" fmla="*/ 89545 h 607157"/>
              <a:gd name="connsiteX26" fmla="*/ 295776 w 587598"/>
              <a:gd name="connsiteY26" fmla="*/ 3906 h 607157"/>
              <a:gd name="connsiteX27" fmla="*/ 315306 w 587598"/>
              <a:gd name="connsiteY27" fmla="*/ 1091 h 607157"/>
              <a:gd name="connsiteX28" fmla="*/ 176967 w 587598"/>
              <a:gd name="connsiteY28" fmla="*/ 1091 h 607157"/>
              <a:gd name="connsiteX29" fmla="*/ 182831 w 587598"/>
              <a:gd name="connsiteY29" fmla="*/ 47333 h 607157"/>
              <a:gd name="connsiteX30" fmla="*/ 184515 w 587598"/>
              <a:gd name="connsiteY30" fmla="*/ 84782 h 607157"/>
              <a:gd name="connsiteX31" fmla="*/ 207986 w 587598"/>
              <a:gd name="connsiteY31" fmla="*/ 134559 h 607157"/>
              <a:gd name="connsiteX32" fmla="*/ 168244 w 587598"/>
              <a:gd name="connsiteY32" fmla="*/ 218797 h 607157"/>
              <a:gd name="connsiteX33" fmla="*/ 154872 w 587598"/>
              <a:gd name="connsiteY33" fmla="*/ 170234 h 607157"/>
              <a:gd name="connsiteX34" fmla="*/ 131869 w 587598"/>
              <a:gd name="connsiteY34" fmla="*/ 89545 h 607157"/>
              <a:gd name="connsiteX35" fmla="*/ 157397 w 587598"/>
              <a:gd name="connsiteY35" fmla="*/ 3906 h 607157"/>
              <a:gd name="connsiteX36" fmla="*/ 176967 w 587598"/>
              <a:gd name="connsiteY36" fmla="*/ 1091 h 60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7598" h="607157">
                <a:moveTo>
                  <a:pt x="0" y="562983"/>
                </a:moveTo>
                <a:lnTo>
                  <a:pt x="530793" y="562983"/>
                </a:lnTo>
                <a:lnTo>
                  <a:pt x="530793" y="607157"/>
                </a:lnTo>
                <a:lnTo>
                  <a:pt x="0" y="607157"/>
                </a:lnTo>
                <a:close/>
                <a:moveTo>
                  <a:pt x="492393" y="291288"/>
                </a:moveTo>
                <a:cubicBezTo>
                  <a:pt x="492393" y="291381"/>
                  <a:pt x="492393" y="291474"/>
                  <a:pt x="492393" y="291568"/>
                </a:cubicBezTo>
                <a:cubicBezTo>
                  <a:pt x="492393" y="332468"/>
                  <a:pt x="482386" y="370941"/>
                  <a:pt x="464710" y="404838"/>
                </a:cubicBezTo>
                <a:cubicBezTo>
                  <a:pt x="470602" y="406799"/>
                  <a:pt x="476962" y="408013"/>
                  <a:pt x="483602" y="408013"/>
                </a:cubicBezTo>
                <a:cubicBezTo>
                  <a:pt x="515960" y="408013"/>
                  <a:pt x="542333" y="381680"/>
                  <a:pt x="542333" y="349277"/>
                </a:cubicBezTo>
                <a:cubicBezTo>
                  <a:pt x="542333" y="319955"/>
                  <a:pt x="520636" y="295583"/>
                  <a:pt x="492393" y="291288"/>
                </a:cubicBezTo>
                <a:close/>
                <a:moveTo>
                  <a:pt x="4302" y="245438"/>
                </a:moveTo>
                <a:lnTo>
                  <a:pt x="488091" y="245438"/>
                </a:lnTo>
                <a:cubicBezTo>
                  <a:pt x="488091" y="245438"/>
                  <a:pt x="488091" y="245531"/>
                  <a:pt x="488091" y="245531"/>
                </a:cubicBezTo>
                <a:cubicBezTo>
                  <a:pt x="543456" y="247866"/>
                  <a:pt x="587598" y="293435"/>
                  <a:pt x="587598" y="349277"/>
                </a:cubicBezTo>
                <a:cubicBezTo>
                  <a:pt x="587598" y="406612"/>
                  <a:pt x="541024" y="453116"/>
                  <a:pt x="483602" y="453116"/>
                </a:cubicBezTo>
                <a:cubicBezTo>
                  <a:pt x="467890" y="453116"/>
                  <a:pt x="453020" y="449661"/>
                  <a:pt x="439740" y="443497"/>
                </a:cubicBezTo>
                <a:cubicBezTo>
                  <a:pt x="394662" y="500646"/>
                  <a:pt x="324708" y="537438"/>
                  <a:pt x="246150" y="537438"/>
                </a:cubicBezTo>
                <a:cubicBezTo>
                  <a:pt x="110169" y="537438"/>
                  <a:pt x="0" y="427343"/>
                  <a:pt x="0" y="291568"/>
                </a:cubicBezTo>
                <a:cubicBezTo>
                  <a:pt x="0" y="275787"/>
                  <a:pt x="1496" y="260379"/>
                  <a:pt x="4302" y="245438"/>
                </a:cubicBezTo>
                <a:close/>
                <a:moveTo>
                  <a:pt x="315306" y="1091"/>
                </a:moveTo>
                <a:cubicBezTo>
                  <a:pt x="332818" y="6918"/>
                  <a:pt x="341900" y="34585"/>
                  <a:pt x="321210" y="47333"/>
                </a:cubicBezTo>
                <a:cubicBezTo>
                  <a:pt x="308867" y="54991"/>
                  <a:pt x="317938" y="75443"/>
                  <a:pt x="322894" y="84782"/>
                </a:cubicBezTo>
                <a:cubicBezTo>
                  <a:pt x="331310" y="100752"/>
                  <a:pt x="342063" y="116908"/>
                  <a:pt x="346365" y="134559"/>
                </a:cubicBezTo>
                <a:cubicBezTo>
                  <a:pt x="354874" y="169674"/>
                  <a:pt x="342998" y="206376"/>
                  <a:pt x="306623" y="218797"/>
                </a:cubicBezTo>
                <a:cubicBezTo>
                  <a:pt x="275858" y="229350"/>
                  <a:pt x="262673" y="180694"/>
                  <a:pt x="293251" y="170234"/>
                </a:cubicBezTo>
                <a:cubicBezTo>
                  <a:pt x="315787" y="162576"/>
                  <a:pt x="274082" y="100939"/>
                  <a:pt x="270248" y="89545"/>
                </a:cubicBezTo>
                <a:cubicBezTo>
                  <a:pt x="259681" y="57792"/>
                  <a:pt x="265853" y="22398"/>
                  <a:pt x="295776" y="3906"/>
                </a:cubicBezTo>
                <a:cubicBezTo>
                  <a:pt x="302696" y="-366"/>
                  <a:pt x="309469" y="-851"/>
                  <a:pt x="315306" y="1091"/>
                </a:cubicBezTo>
                <a:close/>
                <a:moveTo>
                  <a:pt x="176967" y="1091"/>
                </a:moveTo>
                <a:cubicBezTo>
                  <a:pt x="194491" y="6918"/>
                  <a:pt x="203521" y="34585"/>
                  <a:pt x="182831" y="47333"/>
                </a:cubicBezTo>
                <a:cubicBezTo>
                  <a:pt x="170488" y="54991"/>
                  <a:pt x="179559" y="75443"/>
                  <a:pt x="184515" y="84782"/>
                </a:cubicBezTo>
                <a:cubicBezTo>
                  <a:pt x="192931" y="100752"/>
                  <a:pt x="203684" y="116908"/>
                  <a:pt x="207986" y="134559"/>
                </a:cubicBezTo>
                <a:cubicBezTo>
                  <a:pt x="216495" y="169674"/>
                  <a:pt x="204713" y="206376"/>
                  <a:pt x="168244" y="218797"/>
                </a:cubicBezTo>
                <a:cubicBezTo>
                  <a:pt x="137479" y="229350"/>
                  <a:pt x="124294" y="180694"/>
                  <a:pt x="154872" y="170234"/>
                </a:cubicBezTo>
                <a:cubicBezTo>
                  <a:pt x="177408" y="162576"/>
                  <a:pt x="135703" y="100939"/>
                  <a:pt x="131869" y="89545"/>
                </a:cubicBezTo>
                <a:cubicBezTo>
                  <a:pt x="121302" y="57792"/>
                  <a:pt x="127567" y="22398"/>
                  <a:pt x="157397" y="3906"/>
                </a:cubicBezTo>
                <a:cubicBezTo>
                  <a:pt x="164340" y="-366"/>
                  <a:pt x="171125" y="-851"/>
                  <a:pt x="176967" y="1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汉仪旗黑-60S" panose="00020600040101010101" pitchFamily="18" charset="-122"/>
              <a:cs typeface="+mn-ea"/>
              <a:sym typeface="Arial" panose="020B0604020202020204" pitchFamily="34" charset="0"/>
            </a:endParaRPr>
          </a:p>
        </p:txBody>
      </p:sp>
      <p:sp>
        <p:nvSpPr>
          <p:cNvPr id="891" name="矩形: 圆角 21"/>
          <p:cNvSpPr/>
          <p:nvPr/>
        </p:nvSpPr>
        <p:spPr>
          <a:xfrm>
            <a:off x="4084955" y="3613785"/>
            <a:ext cx="4022090" cy="700405"/>
          </a:xfrm>
          <a:prstGeom prst="roundRect">
            <a:avLst>
              <a:gd name="adj" fmla="val 50000"/>
            </a:avLst>
          </a:prstGeom>
          <a:solidFill>
            <a:srgbClr val="93B750"/>
          </a:solidFill>
          <a:ln w="28575"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汇报人：张硕</a:t>
            </a:r>
            <a:r>
              <a:rPr kumimoji="0" lang="en-US" altLang="zh-CN"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 </a:t>
            </a:r>
            <a:r>
              <a:rPr lang="zh-CN" altLang="en-US" sz="1400" b="1"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卢琛</a:t>
            </a:r>
            <a:r>
              <a:rPr lang="en-US" altLang="zh-CN" sz="1400" b="1"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 </a:t>
            </a:r>
            <a:r>
              <a:rPr lang="zh-CN" altLang="en-US" sz="1400" b="1"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黄德晓</a:t>
            </a:r>
            <a:endPar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892" name="矩形 891"/>
          <p:cNvSpPr/>
          <p:nvPr/>
        </p:nvSpPr>
        <p:spPr>
          <a:xfrm>
            <a:off x="1578906" y="2412765"/>
            <a:ext cx="9034189" cy="1106805"/>
          </a:xfrm>
          <a:prstGeom prst="rect">
            <a:avLst/>
          </a:prstGeom>
        </p:spPr>
        <p:txBody>
          <a:bodyPr wrap="square">
            <a:spAutoFit/>
          </a:bodyPr>
          <a:lstStyle/>
          <a:p>
            <a:pPr algn="ctr"/>
            <a:r>
              <a:rPr lang="zh-CN" altLang="en-US" sz="6600" dirty="0">
                <a:solidFill>
                  <a:schemeClr val="tx1">
                    <a:lumMod val="75000"/>
                    <a:lumOff val="25000"/>
                  </a:schemeClr>
                </a:solidFill>
                <a:latin typeface="庞门正道标题体3.0" panose="02010600030101010101" charset="-122"/>
                <a:ea typeface="庞门正道标题体3.0" panose="02010600030101010101" charset="-122"/>
                <a:cs typeface="庞门正道标题体3.0" panose="02010600030101010101" charset="-122"/>
                <a:sym typeface="Arial" panose="020B0604020202020204" pitchFamily="34" charset="0"/>
              </a:rPr>
              <a:t>演示完毕 谢谢大家</a:t>
            </a:r>
            <a:endParaRPr lang="zh-CN" altLang="en-US" sz="6600" dirty="0">
              <a:solidFill>
                <a:schemeClr val="tx1">
                  <a:lumMod val="75000"/>
                  <a:lumOff val="25000"/>
                </a:schemeClr>
              </a:solidFill>
              <a:latin typeface="庞门正道标题体3.0" panose="02010600030101010101" charset="-122"/>
              <a:ea typeface="庞门正道标题体3.0" panose="02010600030101010101" charset="-122"/>
              <a:cs typeface="庞门正道标题体3.0" panose="02010600030101010101" charset="-122"/>
              <a:sym typeface="Arial" panose="020B0604020202020204" pitchFamily="34" charset="0"/>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54" y="249393"/>
            <a:ext cx="4464819" cy="652643"/>
            <a:chOff x="5003044" y="804067"/>
            <a:chExt cx="4464819" cy="652643"/>
          </a:xfrm>
        </p:grpSpPr>
        <p:sp>
          <p:nvSpPr>
            <p:cNvPr id="12" name="文本框"/>
            <p:cNvSpPr/>
            <p:nvPr/>
          </p:nvSpPr>
          <p:spPr>
            <a:xfrm>
              <a:off x="5003044" y="804067"/>
              <a:ext cx="4464819" cy="398780"/>
            </a:xfrm>
            <a:prstGeom prst="rect">
              <a:avLst/>
            </a:prstGeom>
          </p:spPr>
          <p:txBody>
            <a:bodyPr wrap="square">
              <a:spAutoFit/>
            </a:bodyPr>
            <a:lstStyle/>
            <a:p>
              <a:pPr lvl="0" algn="l"/>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案例概述</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13" name="矩形 12"/>
            <p:cNvSpPr/>
            <p:nvPr/>
          </p:nvSpPr>
          <p:spPr>
            <a:xfrm flipH="1">
              <a:off x="5017223" y="1155720"/>
              <a:ext cx="3871519" cy="300990"/>
            </a:xfrm>
            <a:prstGeom prst="rect">
              <a:avLst/>
            </a:prstGeom>
          </p:spPr>
          <p:txBody>
            <a:bodyPr wrap="square">
              <a:spAutoFit/>
            </a:bodyPr>
            <a:lstStyle/>
            <a:p>
              <a:pPr lvl="0">
                <a:lnSpc>
                  <a:spcPct val="130000"/>
                </a:lnSpc>
                <a:defRPr/>
              </a:pPr>
              <a:r>
                <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Case Overview</a:t>
              </a:r>
              <a:endPar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sp>
        <p:nvSpPr>
          <p:cNvPr id="4" name="矩形 3"/>
          <p:cNvSpPr/>
          <p:nvPr/>
        </p:nvSpPr>
        <p:spPr>
          <a:xfrm>
            <a:off x="3766257" y="2010042"/>
            <a:ext cx="539115" cy="521970"/>
          </a:xfrm>
          <a:prstGeom prst="rect">
            <a:avLst/>
          </a:prstGeom>
        </p:spPr>
        <p:txBody>
          <a:bodyPr wrap="none">
            <a:spAutoFit/>
          </a:bodyPr>
          <a:lstStyle/>
          <a:p>
            <a:r>
              <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概</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9" name="矩形 8"/>
          <p:cNvSpPr/>
          <p:nvPr/>
        </p:nvSpPr>
        <p:spPr>
          <a:xfrm>
            <a:off x="4580481" y="2010042"/>
            <a:ext cx="539115" cy="521970"/>
          </a:xfrm>
          <a:prstGeom prst="rect">
            <a:avLst/>
          </a:prstGeom>
        </p:spPr>
        <p:txBody>
          <a:bodyPr wrap="none">
            <a:spAutoFit/>
          </a:bodyPr>
          <a:lstStyle/>
          <a:p>
            <a:r>
              <a:rPr lang="zh-CN" altLang="en-US" sz="2800" b="1">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念</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5" name="矩形 4"/>
          <p:cNvSpPr/>
          <p:nvPr/>
        </p:nvSpPr>
        <p:spPr>
          <a:xfrm>
            <a:off x="234950" y="1231265"/>
            <a:ext cx="6919595" cy="4080510"/>
          </a:xfrm>
          <a:prstGeom prst="rect">
            <a:avLst/>
          </a:prstGeom>
        </p:spPr>
        <p:txBody>
          <a:bodyPr wrap="square">
            <a:noAutofit/>
          </a:bodyPr>
          <a:lstStyle/>
          <a:p>
            <a:pPr>
              <a:lnSpc>
                <a:spcPct val="150000"/>
              </a:lnSpc>
            </a:pPr>
            <a:endParaRPr lang="zh-CN" altLang="en-US" sz="2400" dirty="0">
              <a:latin typeface="思源黑体 Regular" panose="020B0500000000000000" charset="-122"/>
              <a:ea typeface="汉仪旗黑-60S" panose="00020600040101010101" pitchFamily="18" charset="-122"/>
              <a:sym typeface="Arial" panose="020B0604020202020204" pitchFamily="34" charset="0"/>
            </a:endParaRPr>
          </a:p>
        </p:txBody>
      </p:sp>
      <p:sp>
        <p:nvSpPr>
          <p:cNvPr id="6" name="文本框 5"/>
          <p:cNvSpPr txBox="1"/>
          <p:nvPr/>
        </p:nvSpPr>
        <p:spPr>
          <a:xfrm>
            <a:off x="541655" y="1262380"/>
            <a:ext cx="7123430" cy="4130040"/>
          </a:xfrm>
          <a:prstGeom prst="rect">
            <a:avLst/>
          </a:prstGeom>
          <a:noFill/>
        </p:spPr>
        <p:txBody>
          <a:bodyPr wrap="square" rtlCol="0">
            <a:noAutofit/>
          </a:bodyPr>
          <a:lstStyle/>
          <a:p>
            <a:r>
              <a:rPr lang="zh-CN" altLang="en-US" dirty="0"/>
              <a:t>案例</a:t>
            </a:r>
            <a:r>
              <a:rPr lang="en-US" altLang="zh-CN" dirty="0"/>
              <a:t>1</a:t>
            </a:r>
            <a:r>
              <a:rPr lang="zh-CN" altLang="en-US" dirty="0"/>
              <a:t>：2018年7月4日，江西省南昌市市场和质量监督管理局抽检了食品用塑料（纸）包装容器工具等相关产品，其中3批次复合食品包装膜、袋存在</a:t>
            </a:r>
            <a:r>
              <a:rPr lang="zh-CN" altLang="en-US" b="1" dirty="0">
                <a:solidFill>
                  <a:srgbClr val="FF0000"/>
                </a:solidFill>
              </a:rPr>
              <a:t>溶剂残留量超标</a:t>
            </a:r>
            <a:r>
              <a:rPr lang="zh-CN" altLang="en-US" dirty="0"/>
              <a:t>的问题。</a:t>
            </a:r>
            <a:endParaRPr lang="zh-CN" altLang="en-US" dirty="0"/>
          </a:p>
          <a:p>
            <a:endParaRPr lang="zh-CN" altLang="en-US" dirty="0"/>
          </a:p>
          <a:p>
            <a:endParaRPr lang="zh-CN" altLang="en-US" dirty="0"/>
          </a:p>
          <a:p>
            <a:r>
              <a:rPr lang="zh-CN" altLang="en-US" dirty="0"/>
              <a:t>案例</a:t>
            </a:r>
            <a:r>
              <a:rPr lang="en-US" altLang="zh-CN" dirty="0"/>
              <a:t>2</a:t>
            </a:r>
            <a:r>
              <a:rPr lang="zh-CN" altLang="en-US" dirty="0"/>
              <a:t>：北京市市场监督管理局在执法检查中发现多家餐饮企业涉嫌使用不可降解塑料袋和一次性塑料吸管等塑料制品。这些塑料制品在</a:t>
            </a:r>
            <a:r>
              <a:rPr lang="zh-CN" altLang="en-US" b="1" dirty="0">
                <a:solidFill>
                  <a:srgbClr val="FF0000"/>
                </a:solidFill>
              </a:rPr>
              <a:t>长时间接触食品或高温条件下容易释放有害物质</a:t>
            </a:r>
            <a:r>
              <a:rPr lang="zh-CN" altLang="en-US" dirty="0"/>
              <a:t>，对食品安全构成威胁。</a:t>
            </a:r>
            <a:endParaRPr lang="zh-CN" altLang="en-US" dirty="0"/>
          </a:p>
          <a:p>
            <a:endParaRPr lang="zh-CN" altLang="en-US" dirty="0"/>
          </a:p>
          <a:p>
            <a:r>
              <a:rPr lang="zh-CN" altLang="en-US" dirty="0"/>
              <a:t>案例</a:t>
            </a:r>
            <a:r>
              <a:rPr lang="en-US" altLang="zh-CN" dirty="0"/>
              <a:t>3</a:t>
            </a:r>
            <a:r>
              <a:rPr lang="zh-CN" altLang="en-US" dirty="0"/>
              <a:t>：2024年6月14日，山西省河津市某小学，河津市市场监督管理局执法人员对某小学食堂进行食品安全现场检查时，发现该食堂食品原料库内存放的干海带丝标签不符合规定，且</a:t>
            </a:r>
            <a:r>
              <a:rPr lang="zh-CN" altLang="en-US" b="1" dirty="0">
                <a:solidFill>
                  <a:srgbClr val="FF0000"/>
                </a:solidFill>
              </a:rPr>
              <a:t>包装用透明胶袋封口，未标明厂名、厂址、生产日期等其他事项</a:t>
            </a:r>
            <a:r>
              <a:rPr lang="zh-CN" altLang="en-US" dirty="0"/>
              <a:t>。</a:t>
            </a:r>
            <a:endParaRPr lang="zh-CN" altLang="en-US" dirty="0"/>
          </a:p>
        </p:txBody>
      </p:sp>
      <p:pic>
        <p:nvPicPr>
          <p:cNvPr id="2" name="图片 1" descr="微信图片_20241118085729"/>
          <p:cNvPicPr>
            <a:picLocks noChangeAspect="1"/>
          </p:cNvPicPr>
          <p:nvPr/>
        </p:nvPicPr>
        <p:blipFill>
          <a:blip r:embed="rId1"/>
          <a:stretch>
            <a:fillRect/>
          </a:stretch>
        </p:blipFill>
        <p:spPr>
          <a:xfrm>
            <a:off x="7665085" y="1426845"/>
            <a:ext cx="4437380" cy="343662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54" y="249393"/>
            <a:ext cx="4464819" cy="652643"/>
            <a:chOff x="5003044" y="804067"/>
            <a:chExt cx="4464819" cy="652643"/>
          </a:xfrm>
        </p:grpSpPr>
        <p:sp>
          <p:nvSpPr>
            <p:cNvPr id="12" name="文本框"/>
            <p:cNvSpPr/>
            <p:nvPr/>
          </p:nvSpPr>
          <p:spPr>
            <a:xfrm>
              <a:off x="5003044" y="804067"/>
              <a:ext cx="4464819" cy="398780"/>
            </a:xfrm>
            <a:prstGeom prst="rect">
              <a:avLst/>
            </a:prstGeom>
          </p:spPr>
          <p:txBody>
            <a:bodyPr wrap="square">
              <a:spAutoFit/>
            </a:bodyPr>
            <a:lstStyle/>
            <a:p>
              <a:pPr lvl="0" algn="l"/>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案例概述</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13" name="矩形 12"/>
            <p:cNvSpPr/>
            <p:nvPr/>
          </p:nvSpPr>
          <p:spPr>
            <a:xfrm flipH="1">
              <a:off x="5017223" y="1155720"/>
              <a:ext cx="3871519" cy="300990"/>
            </a:xfrm>
            <a:prstGeom prst="rect">
              <a:avLst/>
            </a:prstGeom>
          </p:spPr>
          <p:txBody>
            <a:bodyPr wrap="square">
              <a:spAutoFit/>
            </a:bodyPr>
            <a:lstStyle/>
            <a:p>
              <a:pPr lvl="0">
                <a:lnSpc>
                  <a:spcPct val="130000"/>
                </a:lnSpc>
                <a:defRPr/>
              </a:pPr>
              <a:r>
                <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Case Overview</a:t>
              </a:r>
              <a:endPar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sp>
        <p:nvSpPr>
          <p:cNvPr id="4" name="矩形 3"/>
          <p:cNvSpPr/>
          <p:nvPr/>
        </p:nvSpPr>
        <p:spPr>
          <a:xfrm>
            <a:off x="3766257" y="2010042"/>
            <a:ext cx="539115" cy="521970"/>
          </a:xfrm>
          <a:prstGeom prst="rect">
            <a:avLst/>
          </a:prstGeom>
        </p:spPr>
        <p:txBody>
          <a:bodyPr wrap="none">
            <a:spAutoFit/>
          </a:bodyPr>
          <a:lstStyle/>
          <a:p>
            <a:r>
              <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概</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9" name="矩形 8"/>
          <p:cNvSpPr/>
          <p:nvPr/>
        </p:nvSpPr>
        <p:spPr>
          <a:xfrm>
            <a:off x="4580481" y="2010042"/>
            <a:ext cx="539115" cy="521970"/>
          </a:xfrm>
          <a:prstGeom prst="rect">
            <a:avLst/>
          </a:prstGeom>
        </p:spPr>
        <p:txBody>
          <a:bodyPr wrap="none">
            <a:spAutoFit/>
          </a:bodyPr>
          <a:lstStyle/>
          <a:p>
            <a:r>
              <a:rPr lang="zh-CN" altLang="en-US" sz="2800" b="1">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念</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5" name="矩形 4"/>
          <p:cNvSpPr/>
          <p:nvPr/>
        </p:nvSpPr>
        <p:spPr>
          <a:xfrm>
            <a:off x="234950" y="1231265"/>
            <a:ext cx="6919595" cy="4080510"/>
          </a:xfrm>
          <a:prstGeom prst="rect">
            <a:avLst/>
          </a:prstGeom>
        </p:spPr>
        <p:txBody>
          <a:bodyPr wrap="square">
            <a:noAutofit/>
          </a:bodyPr>
          <a:lstStyle/>
          <a:p>
            <a:pPr>
              <a:lnSpc>
                <a:spcPct val="150000"/>
              </a:lnSpc>
            </a:pPr>
            <a:endParaRPr lang="zh-CN" altLang="en-US" sz="2400" dirty="0">
              <a:latin typeface="思源黑体 Regular" panose="020B0500000000000000" charset="-122"/>
              <a:ea typeface="汉仪旗黑-60S" panose="00020600040101010101" pitchFamily="18" charset="-122"/>
              <a:sym typeface="Arial" panose="020B0604020202020204" pitchFamily="34" charset="0"/>
            </a:endParaRPr>
          </a:p>
        </p:txBody>
      </p:sp>
      <p:pic>
        <p:nvPicPr>
          <p:cNvPr id="2" name="图片 1" descr="危害1"/>
          <p:cNvPicPr>
            <a:picLocks noChangeAspect="1"/>
          </p:cNvPicPr>
          <p:nvPr/>
        </p:nvPicPr>
        <p:blipFill>
          <a:blip r:embed="rId1"/>
          <a:stretch>
            <a:fillRect/>
          </a:stretch>
        </p:blipFill>
        <p:spPr>
          <a:xfrm>
            <a:off x="7019290" y="1011555"/>
            <a:ext cx="4069715" cy="3173730"/>
          </a:xfrm>
          <a:prstGeom prst="rect">
            <a:avLst/>
          </a:prstGeom>
        </p:spPr>
      </p:pic>
      <p:pic>
        <p:nvPicPr>
          <p:cNvPr id="6" name="图片 5" descr="危害2"/>
          <p:cNvPicPr>
            <a:picLocks noChangeAspect="1"/>
          </p:cNvPicPr>
          <p:nvPr/>
        </p:nvPicPr>
        <p:blipFill>
          <a:blip r:embed="rId2"/>
          <a:srcRect r="6753" b="11934"/>
          <a:stretch>
            <a:fillRect/>
          </a:stretch>
        </p:blipFill>
        <p:spPr>
          <a:xfrm>
            <a:off x="220980" y="1011555"/>
            <a:ext cx="6794500" cy="5347970"/>
          </a:xfrm>
          <a:prstGeom prst="rect">
            <a:avLst/>
          </a:prstGeom>
        </p:spPr>
      </p:pic>
      <p:pic>
        <p:nvPicPr>
          <p:cNvPr id="7" name="图片 6" descr="危害3"/>
          <p:cNvPicPr>
            <a:picLocks noChangeAspect="1"/>
          </p:cNvPicPr>
          <p:nvPr/>
        </p:nvPicPr>
        <p:blipFill>
          <a:blip r:embed="rId3"/>
          <a:stretch>
            <a:fillRect/>
          </a:stretch>
        </p:blipFill>
        <p:spPr>
          <a:xfrm>
            <a:off x="7019290" y="4185285"/>
            <a:ext cx="4069080" cy="217360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54" y="249393"/>
            <a:ext cx="4464819" cy="652643"/>
            <a:chOff x="5003044" y="804067"/>
            <a:chExt cx="4464819" cy="652643"/>
          </a:xfrm>
        </p:grpSpPr>
        <p:sp>
          <p:nvSpPr>
            <p:cNvPr id="12" name="文本框"/>
            <p:cNvSpPr/>
            <p:nvPr/>
          </p:nvSpPr>
          <p:spPr>
            <a:xfrm>
              <a:off x="5003044" y="804067"/>
              <a:ext cx="4464819" cy="398780"/>
            </a:xfrm>
            <a:prstGeom prst="rect">
              <a:avLst/>
            </a:prstGeom>
          </p:spPr>
          <p:txBody>
            <a:bodyPr wrap="square">
              <a:spAutoFit/>
            </a:bodyPr>
            <a:lstStyle/>
            <a:p>
              <a:pPr lvl="0" algn="l"/>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案例概述</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13" name="矩形 12"/>
            <p:cNvSpPr/>
            <p:nvPr/>
          </p:nvSpPr>
          <p:spPr>
            <a:xfrm flipH="1">
              <a:off x="5017223" y="1155720"/>
              <a:ext cx="3871519" cy="300990"/>
            </a:xfrm>
            <a:prstGeom prst="rect">
              <a:avLst/>
            </a:prstGeom>
          </p:spPr>
          <p:txBody>
            <a:bodyPr wrap="square">
              <a:spAutoFit/>
            </a:bodyPr>
            <a:lstStyle/>
            <a:p>
              <a:pPr lvl="0">
                <a:lnSpc>
                  <a:spcPct val="130000"/>
                </a:lnSpc>
                <a:defRPr/>
              </a:pPr>
              <a:r>
                <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Case Overview</a:t>
              </a:r>
              <a:endPar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sp>
        <p:nvSpPr>
          <p:cNvPr id="4" name="矩形 3"/>
          <p:cNvSpPr/>
          <p:nvPr/>
        </p:nvSpPr>
        <p:spPr>
          <a:xfrm>
            <a:off x="3766257" y="2010042"/>
            <a:ext cx="539115" cy="521970"/>
          </a:xfrm>
          <a:prstGeom prst="rect">
            <a:avLst/>
          </a:prstGeom>
        </p:spPr>
        <p:txBody>
          <a:bodyPr wrap="none">
            <a:spAutoFit/>
          </a:bodyPr>
          <a:lstStyle/>
          <a:p>
            <a:r>
              <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概</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9" name="矩形 8"/>
          <p:cNvSpPr/>
          <p:nvPr/>
        </p:nvSpPr>
        <p:spPr>
          <a:xfrm>
            <a:off x="4580481" y="2010042"/>
            <a:ext cx="539115" cy="521970"/>
          </a:xfrm>
          <a:prstGeom prst="rect">
            <a:avLst/>
          </a:prstGeom>
        </p:spPr>
        <p:txBody>
          <a:bodyPr wrap="none">
            <a:spAutoFit/>
          </a:bodyPr>
          <a:lstStyle/>
          <a:p>
            <a:r>
              <a:rPr lang="zh-CN" altLang="en-US" sz="2800" b="1">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念</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5" name="矩形 4"/>
          <p:cNvSpPr/>
          <p:nvPr/>
        </p:nvSpPr>
        <p:spPr>
          <a:xfrm>
            <a:off x="234950" y="1231265"/>
            <a:ext cx="6919595" cy="4080510"/>
          </a:xfrm>
          <a:prstGeom prst="rect">
            <a:avLst/>
          </a:prstGeom>
        </p:spPr>
        <p:txBody>
          <a:bodyPr wrap="square">
            <a:noAutofit/>
          </a:bodyPr>
          <a:lstStyle/>
          <a:p>
            <a:pPr>
              <a:lnSpc>
                <a:spcPct val="150000"/>
              </a:lnSpc>
            </a:pPr>
            <a:endParaRPr lang="zh-CN" altLang="en-US" sz="2400" dirty="0">
              <a:latin typeface="思源黑体 Regular" panose="020B0500000000000000" charset="-122"/>
              <a:ea typeface="汉仪旗黑-60S" panose="00020600040101010101" pitchFamily="18" charset="-122"/>
              <a:sym typeface="Arial" panose="020B0604020202020204" pitchFamily="34" charset="0"/>
            </a:endParaRPr>
          </a:p>
        </p:txBody>
      </p:sp>
      <p:pic>
        <p:nvPicPr>
          <p:cNvPr id="3" name="图片 2" descr="塑料类型"/>
          <p:cNvPicPr>
            <a:picLocks noChangeAspect="1"/>
          </p:cNvPicPr>
          <p:nvPr/>
        </p:nvPicPr>
        <p:blipFill>
          <a:blip r:embed="rId1"/>
          <a:stretch>
            <a:fillRect/>
          </a:stretch>
        </p:blipFill>
        <p:spPr>
          <a:xfrm>
            <a:off x="2355215" y="466725"/>
            <a:ext cx="7910830" cy="594296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54" y="249393"/>
            <a:ext cx="4464819" cy="652643"/>
            <a:chOff x="5003044" y="804067"/>
            <a:chExt cx="4464819" cy="652643"/>
          </a:xfrm>
        </p:grpSpPr>
        <p:sp>
          <p:nvSpPr>
            <p:cNvPr id="12" name="文本框"/>
            <p:cNvSpPr/>
            <p:nvPr/>
          </p:nvSpPr>
          <p:spPr>
            <a:xfrm>
              <a:off x="5003044" y="804067"/>
              <a:ext cx="4464819" cy="398780"/>
            </a:xfrm>
            <a:prstGeom prst="rect">
              <a:avLst/>
            </a:prstGeom>
          </p:spPr>
          <p:txBody>
            <a:bodyPr wrap="square">
              <a:spAutoFit/>
            </a:bodyPr>
            <a:lstStyle/>
            <a:p>
              <a:pPr lvl="0" algn="l"/>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案例概述</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13" name="矩形 12"/>
            <p:cNvSpPr/>
            <p:nvPr/>
          </p:nvSpPr>
          <p:spPr>
            <a:xfrm flipH="1">
              <a:off x="5017223" y="1155720"/>
              <a:ext cx="3871519" cy="300990"/>
            </a:xfrm>
            <a:prstGeom prst="rect">
              <a:avLst/>
            </a:prstGeom>
          </p:spPr>
          <p:txBody>
            <a:bodyPr wrap="square">
              <a:spAutoFit/>
            </a:bodyPr>
            <a:lstStyle/>
            <a:p>
              <a:pPr lvl="0">
                <a:lnSpc>
                  <a:spcPct val="130000"/>
                </a:lnSpc>
                <a:defRPr/>
              </a:pPr>
              <a:r>
                <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Case Overview</a:t>
              </a:r>
              <a:endPar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sp>
        <p:nvSpPr>
          <p:cNvPr id="4" name="矩形 3"/>
          <p:cNvSpPr/>
          <p:nvPr/>
        </p:nvSpPr>
        <p:spPr>
          <a:xfrm>
            <a:off x="3766257" y="2010042"/>
            <a:ext cx="539115" cy="521970"/>
          </a:xfrm>
          <a:prstGeom prst="rect">
            <a:avLst/>
          </a:prstGeom>
        </p:spPr>
        <p:txBody>
          <a:bodyPr wrap="none">
            <a:spAutoFit/>
          </a:bodyPr>
          <a:lstStyle/>
          <a:p>
            <a:r>
              <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概</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9" name="矩形 8"/>
          <p:cNvSpPr/>
          <p:nvPr/>
        </p:nvSpPr>
        <p:spPr>
          <a:xfrm>
            <a:off x="4580481" y="2010042"/>
            <a:ext cx="539115" cy="521970"/>
          </a:xfrm>
          <a:prstGeom prst="rect">
            <a:avLst/>
          </a:prstGeom>
        </p:spPr>
        <p:txBody>
          <a:bodyPr wrap="none">
            <a:spAutoFit/>
          </a:bodyPr>
          <a:lstStyle/>
          <a:p>
            <a:r>
              <a:rPr lang="zh-CN" altLang="en-US" sz="2800" b="1">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念</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5" name="矩形 4"/>
          <p:cNvSpPr/>
          <p:nvPr/>
        </p:nvSpPr>
        <p:spPr>
          <a:xfrm>
            <a:off x="234950" y="1231265"/>
            <a:ext cx="6919595" cy="4080510"/>
          </a:xfrm>
          <a:prstGeom prst="rect">
            <a:avLst/>
          </a:prstGeom>
        </p:spPr>
        <p:txBody>
          <a:bodyPr wrap="square">
            <a:noAutofit/>
          </a:bodyPr>
          <a:lstStyle/>
          <a:p>
            <a:pPr>
              <a:lnSpc>
                <a:spcPct val="150000"/>
              </a:lnSpc>
            </a:pPr>
            <a:endParaRPr lang="zh-CN" altLang="en-US" sz="2400" dirty="0">
              <a:latin typeface="思源黑体 Regular" panose="020B0500000000000000" charset="-122"/>
              <a:ea typeface="汉仪旗黑-60S" panose="00020600040101010101" pitchFamily="18" charset="-122"/>
              <a:sym typeface="Arial" panose="020B0604020202020204" pitchFamily="34" charset="0"/>
            </a:endParaRPr>
          </a:p>
        </p:txBody>
      </p:sp>
      <p:pic>
        <p:nvPicPr>
          <p:cNvPr id="2" name="图片 1" descr="pcl"/>
          <p:cNvPicPr>
            <a:picLocks noChangeAspect="1"/>
          </p:cNvPicPr>
          <p:nvPr/>
        </p:nvPicPr>
        <p:blipFill>
          <a:blip r:embed="rId1"/>
          <a:stretch>
            <a:fillRect/>
          </a:stretch>
        </p:blipFill>
        <p:spPr>
          <a:xfrm flipH="1">
            <a:off x="500380" y="1231265"/>
            <a:ext cx="2631440" cy="2631440"/>
          </a:xfrm>
          <a:prstGeom prst="rect">
            <a:avLst/>
          </a:prstGeom>
        </p:spPr>
      </p:pic>
      <p:pic>
        <p:nvPicPr>
          <p:cNvPr id="6" name="图片 5" descr="pha"/>
          <p:cNvPicPr>
            <a:picLocks noChangeAspect="1"/>
          </p:cNvPicPr>
          <p:nvPr/>
        </p:nvPicPr>
        <p:blipFill>
          <a:blip r:embed="rId2"/>
          <a:stretch>
            <a:fillRect/>
          </a:stretch>
        </p:blipFill>
        <p:spPr>
          <a:xfrm>
            <a:off x="4305300" y="1231265"/>
            <a:ext cx="2716530" cy="2631440"/>
          </a:xfrm>
          <a:prstGeom prst="rect">
            <a:avLst/>
          </a:prstGeom>
        </p:spPr>
      </p:pic>
      <p:pic>
        <p:nvPicPr>
          <p:cNvPr id="7" name="图片 6" descr="pla"/>
          <p:cNvPicPr>
            <a:picLocks noChangeAspect="1"/>
          </p:cNvPicPr>
          <p:nvPr/>
        </p:nvPicPr>
        <p:blipFill>
          <a:blip r:embed="rId3"/>
          <a:stretch>
            <a:fillRect/>
          </a:stretch>
        </p:blipFill>
        <p:spPr>
          <a:xfrm>
            <a:off x="8247380" y="1231265"/>
            <a:ext cx="2694305" cy="2631440"/>
          </a:xfrm>
          <a:prstGeom prst="rect">
            <a:avLst/>
          </a:prstGeom>
        </p:spPr>
      </p:pic>
      <p:pic>
        <p:nvPicPr>
          <p:cNvPr id="8" name="图片 7" descr="聚乙烯醇（PVA）"/>
          <p:cNvPicPr>
            <a:picLocks noChangeAspect="1"/>
          </p:cNvPicPr>
          <p:nvPr/>
        </p:nvPicPr>
        <p:blipFill>
          <a:blip r:embed="rId4"/>
          <a:stretch>
            <a:fillRect/>
          </a:stretch>
        </p:blipFill>
        <p:spPr>
          <a:xfrm flipH="1">
            <a:off x="500380" y="4070985"/>
            <a:ext cx="2631440" cy="2413000"/>
          </a:xfrm>
          <a:prstGeom prst="rect">
            <a:avLst/>
          </a:prstGeom>
        </p:spPr>
      </p:pic>
      <p:pic>
        <p:nvPicPr>
          <p:cNvPr id="10" name="图片 9" descr="全淀粉基材料"/>
          <p:cNvPicPr>
            <a:picLocks noChangeAspect="1"/>
          </p:cNvPicPr>
          <p:nvPr/>
        </p:nvPicPr>
        <p:blipFill>
          <a:blip r:embed="rId5"/>
          <a:stretch>
            <a:fillRect/>
          </a:stretch>
        </p:blipFill>
        <p:spPr>
          <a:xfrm>
            <a:off x="4305300" y="4070985"/>
            <a:ext cx="2716530" cy="2412365"/>
          </a:xfrm>
          <a:prstGeom prst="rect">
            <a:avLst/>
          </a:prstGeom>
        </p:spPr>
      </p:pic>
      <p:pic>
        <p:nvPicPr>
          <p:cNvPr id="14" name="图片 13" descr="纤维素材料："/>
          <p:cNvPicPr>
            <a:picLocks noChangeAspect="1"/>
          </p:cNvPicPr>
          <p:nvPr/>
        </p:nvPicPr>
        <p:blipFill>
          <a:blip r:embed="rId6"/>
          <a:stretch>
            <a:fillRect/>
          </a:stretch>
        </p:blipFill>
        <p:spPr>
          <a:xfrm>
            <a:off x="6087745" y="3422015"/>
            <a:ext cx="16510" cy="13335"/>
          </a:xfrm>
          <a:prstGeom prst="rect">
            <a:avLst/>
          </a:prstGeom>
        </p:spPr>
      </p:pic>
      <p:pic>
        <p:nvPicPr>
          <p:cNvPr id="15" name="图片 14" descr="纤维素材料："/>
          <p:cNvPicPr>
            <a:picLocks noChangeAspect="1"/>
          </p:cNvPicPr>
          <p:nvPr/>
        </p:nvPicPr>
        <p:blipFill>
          <a:blip r:embed="rId7"/>
          <a:stretch>
            <a:fillRect/>
          </a:stretch>
        </p:blipFill>
        <p:spPr>
          <a:xfrm>
            <a:off x="8284845" y="4070985"/>
            <a:ext cx="2656840" cy="2412365"/>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 y="-29600"/>
            <a:ext cx="12192001" cy="68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汉仪旗黑-60S" panose="00020600040101010101" pitchFamily="18" charset="-122"/>
              <a:sym typeface="Arial" panose="020B0604020202020204" pitchFamily="34" charset="0"/>
            </a:endParaRPr>
          </a:p>
        </p:txBody>
      </p:sp>
      <p:pic>
        <p:nvPicPr>
          <p:cNvPr id="37" name="图片 36"/>
          <p:cNvPicPr>
            <a:picLocks noChangeAspect="1"/>
          </p:cNvPicPr>
          <p:nvPr/>
        </p:nvPicPr>
        <p:blipFill>
          <a:blip r:embed="rId1"/>
          <a:stretch>
            <a:fillRect/>
          </a:stretch>
        </p:blipFill>
        <p:spPr>
          <a:xfrm flipH="1">
            <a:off x="165861" y="3900739"/>
            <a:ext cx="2755138" cy="2014740"/>
          </a:xfrm>
          <a:prstGeom prst="rect">
            <a:avLst/>
          </a:prstGeom>
        </p:spPr>
      </p:pic>
      <p:pic>
        <p:nvPicPr>
          <p:cNvPr id="38" name="图片 37"/>
          <p:cNvPicPr>
            <a:picLocks noChangeAspect="1"/>
          </p:cNvPicPr>
          <p:nvPr/>
        </p:nvPicPr>
        <p:blipFill>
          <a:blip r:embed="rId2"/>
          <a:stretch>
            <a:fillRect/>
          </a:stretch>
        </p:blipFill>
        <p:spPr>
          <a:xfrm>
            <a:off x="5470459" y="1120489"/>
            <a:ext cx="1251082" cy="1593257"/>
          </a:xfrm>
          <a:prstGeom prst="rect">
            <a:avLst/>
          </a:prstGeom>
        </p:spPr>
      </p:pic>
      <p:sp>
        <p:nvSpPr>
          <p:cNvPr id="43" name="文本框"/>
          <p:cNvSpPr/>
          <p:nvPr/>
        </p:nvSpPr>
        <p:spPr>
          <a:xfrm>
            <a:off x="1554480" y="2964180"/>
            <a:ext cx="9490075" cy="645160"/>
          </a:xfrm>
          <a:prstGeom prst="rect">
            <a:avLst/>
          </a:prstGeom>
        </p:spPr>
        <p:txBody>
          <a:bodyPr wrap="square">
            <a:spAutoFit/>
          </a:bodyPr>
          <a:lstStyle/>
          <a:p>
            <a:pPr lvl="0" algn="ctr"/>
            <a:r>
              <a:rPr lang="zh-CN" altLang="en-US" sz="36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塑料类食品接触材料中有害物质来源及危害</a:t>
            </a:r>
            <a:endParaRPr lang="zh-CN" altLang="en-US" sz="3600" b="1" dirty="0">
              <a:solidFill>
                <a:schemeClr val="tx1">
                  <a:lumMod val="85000"/>
                  <a:lumOff val="15000"/>
                </a:schemeClr>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44" name="矩形 43"/>
          <p:cNvSpPr/>
          <p:nvPr/>
        </p:nvSpPr>
        <p:spPr>
          <a:xfrm flipH="1">
            <a:off x="2512165" y="3683905"/>
            <a:ext cx="7026700" cy="330835"/>
          </a:xfrm>
          <a:prstGeom prst="rect">
            <a:avLst/>
          </a:prstGeom>
        </p:spPr>
        <p:txBody>
          <a:bodyPr wrap="square">
            <a:spAutoFit/>
          </a:bodyPr>
          <a:lstStyle/>
          <a:p>
            <a:pPr lvl="0" algn="ctr">
              <a:lnSpc>
                <a:spcPct val="130000"/>
              </a:lnSpc>
              <a:defRPr/>
            </a:pPr>
            <a:r>
              <a:rPr lang="en-US" altLang="zh-CN" sz="120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Sources and hazards of harmful substances in plastic food contact materials</a:t>
            </a:r>
            <a:endParaRPr lang="en-US" altLang="zh-CN" sz="120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pic>
        <p:nvPicPr>
          <p:cNvPr id="45" name="图片 44"/>
          <p:cNvPicPr>
            <a:picLocks noChangeAspect="1"/>
          </p:cNvPicPr>
          <p:nvPr/>
        </p:nvPicPr>
        <p:blipFill>
          <a:blip r:embed="rId1"/>
          <a:stretch>
            <a:fillRect/>
          </a:stretch>
        </p:blipFill>
        <p:spPr>
          <a:xfrm>
            <a:off x="9093961" y="3900739"/>
            <a:ext cx="2755138" cy="2014740"/>
          </a:xfrm>
          <a:prstGeom prst="rect">
            <a:avLst/>
          </a:prstGeom>
        </p:spPr>
      </p:pic>
      <p:grpSp>
        <p:nvGrpSpPr>
          <p:cNvPr id="3" name="组合 2"/>
          <p:cNvGrpSpPr/>
          <p:nvPr/>
        </p:nvGrpSpPr>
        <p:grpSpPr>
          <a:xfrm>
            <a:off x="4835543" y="4405044"/>
            <a:ext cx="2520915" cy="393817"/>
            <a:chOff x="4602163" y="4514292"/>
            <a:chExt cx="2520915" cy="393817"/>
          </a:xfrm>
        </p:grpSpPr>
        <p:pic>
          <p:nvPicPr>
            <p:cNvPr id="2" name="图片 1"/>
            <p:cNvPicPr>
              <a:picLocks noChangeAspect="1"/>
            </p:cNvPicPr>
            <p:nvPr/>
          </p:nvPicPr>
          <p:blipFill>
            <a:blip r:embed="rId3"/>
            <a:stretch>
              <a:fillRect/>
            </a:stretch>
          </p:blipFill>
          <p:spPr>
            <a:xfrm>
              <a:off x="4602163" y="4514292"/>
              <a:ext cx="579437" cy="393817"/>
            </a:xfrm>
            <a:prstGeom prst="rect">
              <a:avLst/>
            </a:prstGeom>
          </p:spPr>
        </p:pic>
        <p:pic>
          <p:nvPicPr>
            <p:cNvPr id="46" name="图片 45"/>
            <p:cNvPicPr>
              <a:picLocks noChangeAspect="1"/>
            </p:cNvPicPr>
            <p:nvPr/>
          </p:nvPicPr>
          <p:blipFill>
            <a:blip r:embed="rId3"/>
            <a:stretch>
              <a:fillRect/>
            </a:stretch>
          </p:blipFill>
          <p:spPr>
            <a:xfrm>
              <a:off x="5572902" y="4514292"/>
              <a:ext cx="579437" cy="393817"/>
            </a:xfrm>
            <a:prstGeom prst="rect">
              <a:avLst/>
            </a:prstGeom>
          </p:spPr>
        </p:pic>
        <p:pic>
          <p:nvPicPr>
            <p:cNvPr id="47" name="图片 46"/>
            <p:cNvPicPr>
              <a:picLocks noChangeAspect="1"/>
            </p:cNvPicPr>
            <p:nvPr/>
          </p:nvPicPr>
          <p:blipFill>
            <a:blip r:embed="rId3"/>
            <a:stretch>
              <a:fillRect/>
            </a:stretch>
          </p:blipFill>
          <p:spPr>
            <a:xfrm>
              <a:off x="6543641" y="4514292"/>
              <a:ext cx="579437" cy="393817"/>
            </a:xfrm>
            <a:prstGeom prst="rect">
              <a:avLst/>
            </a:prstGeom>
          </p:spPr>
        </p:pic>
      </p:gr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54" y="249393"/>
            <a:ext cx="4464819" cy="652643"/>
            <a:chOff x="5003044" y="804067"/>
            <a:chExt cx="4464819" cy="652643"/>
          </a:xfrm>
        </p:grpSpPr>
        <p:sp>
          <p:nvSpPr>
            <p:cNvPr id="12" name="文本框"/>
            <p:cNvSpPr/>
            <p:nvPr/>
          </p:nvSpPr>
          <p:spPr>
            <a:xfrm>
              <a:off x="5003044" y="804067"/>
              <a:ext cx="4464819" cy="398780"/>
            </a:xfrm>
            <a:prstGeom prst="rect">
              <a:avLst/>
            </a:prstGeom>
          </p:spPr>
          <p:txBody>
            <a:bodyPr wrap="square">
              <a:spAutoFit/>
            </a:bodyPr>
            <a:lstStyle/>
            <a:p>
              <a:pPr lvl="0" algn="l"/>
              <a:r>
                <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有害物质来源</a:t>
              </a:r>
              <a:endParaRPr lang="zh-CN" altLang="en-US" sz="2000" b="1" dirty="0">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13" name="矩形 12"/>
            <p:cNvSpPr/>
            <p:nvPr/>
          </p:nvSpPr>
          <p:spPr>
            <a:xfrm flipH="1">
              <a:off x="5017223" y="1155720"/>
              <a:ext cx="3871519" cy="300990"/>
            </a:xfrm>
            <a:prstGeom prst="rect">
              <a:avLst/>
            </a:prstGeom>
          </p:spPr>
          <p:txBody>
            <a:bodyPr wrap="square">
              <a:spAutoFit/>
            </a:bodyPr>
            <a:lstStyle/>
            <a:p>
              <a:pPr lvl="0">
                <a:lnSpc>
                  <a:spcPct val="130000"/>
                </a:lnSpc>
                <a:defRPr/>
              </a:pPr>
              <a:r>
                <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Sources of hazardous substances</a:t>
              </a:r>
              <a:endParaRPr lang="en-US" altLang="zh-CN" sz="1050" dirty="0">
                <a:solidFill>
                  <a:srgbClr val="303030"/>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grpSp>
      <p:sp>
        <p:nvSpPr>
          <p:cNvPr id="4" name="矩形 3"/>
          <p:cNvSpPr/>
          <p:nvPr/>
        </p:nvSpPr>
        <p:spPr>
          <a:xfrm>
            <a:off x="3766257" y="2010042"/>
            <a:ext cx="1607820" cy="521970"/>
          </a:xfrm>
          <a:prstGeom prst="rect">
            <a:avLst/>
          </a:prstGeom>
        </p:spPr>
        <p:txBody>
          <a:bodyPr wrap="none">
            <a:spAutoFit/>
          </a:bodyPr>
          <a:lstStyle/>
          <a:p>
            <a:r>
              <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视频链接</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9" name="矩形 8"/>
          <p:cNvSpPr/>
          <p:nvPr/>
        </p:nvSpPr>
        <p:spPr>
          <a:xfrm>
            <a:off x="4580481" y="2010042"/>
            <a:ext cx="539115" cy="521970"/>
          </a:xfrm>
          <a:prstGeom prst="rect">
            <a:avLst/>
          </a:prstGeom>
        </p:spPr>
        <p:txBody>
          <a:bodyPr wrap="none">
            <a:spAutoFit/>
          </a:bodyPr>
          <a:lstStyle/>
          <a:p>
            <a:r>
              <a:rPr lang="zh-CN" altLang="en-US" sz="2800" b="1">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念</a:t>
            </a:r>
            <a:endParaRPr lang="zh-CN" altLang="en-US" sz="28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5" name="矩形 4"/>
          <p:cNvSpPr/>
          <p:nvPr/>
        </p:nvSpPr>
        <p:spPr>
          <a:xfrm>
            <a:off x="234950" y="1231265"/>
            <a:ext cx="6919595" cy="4080510"/>
          </a:xfrm>
          <a:prstGeom prst="rect">
            <a:avLst/>
          </a:prstGeom>
        </p:spPr>
        <p:txBody>
          <a:bodyPr wrap="square">
            <a:noAutofit/>
          </a:bodyPr>
          <a:lstStyle/>
          <a:p>
            <a:pPr>
              <a:lnSpc>
                <a:spcPct val="150000"/>
              </a:lnSpc>
            </a:pPr>
            <a:endParaRPr lang="zh-CN" altLang="en-US" sz="2400" dirty="0">
              <a:latin typeface="思源黑体 Regular" panose="020B0500000000000000" charset="-122"/>
              <a:ea typeface="汉仪旗黑-60S" panose="00020600040101010101" pitchFamily="18" charset="-122"/>
              <a:sym typeface="Arial" panose="020B0604020202020204" pitchFamily="34" charset="0"/>
            </a:endParaRPr>
          </a:p>
        </p:txBody>
      </p:sp>
      <p:sp>
        <p:nvSpPr>
          <p:cNvPr id="6" name="文本框 5"/>
          <p:cNvSpPr txBox="1"/>
          <p:nvPr/>
        </p:nvSpPr>
        <p:spPr>
          <a:xfrm>
            <a:off x="750570" y="1146810"/>
            <a:ext cx="3486785" cy="368300"/>
          </a:xfrm>
          <a:prstGeom prst="rect">
            <a:avLst/>
          </a:prstGeom>
          <a:noFill/>
        </p:spPr>
        <p:txBody>
          <a:bodyPr wrap="square" rtlCol="0">
            <a:spAutoFit/>
          </a:bodyPr>
          <a:p>
            <a:r>
              <a:rPr lang="zh-CN" altLang="en-US">
                <a:hlinkClick r:id="rId1" action="ppaction://hlinkfile"/>
              </a:rPr>
              <a:t>视频链接</a:t>
            </a:r>
            <a:endParaRPr lang="zh-CN" altLang="en-US"/>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DIAGRAM_VIRTUALLY_FRAME" val="{&quot;height&quot;:305.553779527559,&quot;left&quot;:457.5425196850394,&quot;top&quot;:93.63724409448818,&quot;width&quot;:429.54661417322825}"/>
</p:tagLst>
</file>

<file path=ppt/tags/tag1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3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43_3*n_h_h_i*1_2_3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4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4_1"/>
  <p:tag name="KSO_WM_UNIT_ID" val="diagram20231643_3*n_h_h_i*1_2_4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0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643_3*n_h_a*1_1_1"/>
  <p:tag name="KSO_WM_TEMPLATE_CATEGORY" val="diagram"/>
  <p:tag name="KSO_WM_TEMPLATE_INDEX" val="2023164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标题"/>
  <p:tag name="KSO_WM_UNIT_FILL_TYPE" val="3"/>
  <p:tag name="KSO_WM_UNIT_TEXT_TYPE" val="1"/>
  <p:tag name="KSO_WM_UNIT_USESOURCEFORMAT_APPLY" val="1"/>
</p:tagLst>
</file>

<file path=ppt/tags/tag105.xml><?xml version="1.0" encoding="utf-8"?>
<p:tagLst xmlns:p="http://schemas.openxmlformats.org/presentationml/2006/main">
  <p:tag name="KSO_WM_SLIDE_ID" val="diagram20231643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643"/>
  <p:tag name="KSO_WM_SLIDE_TYPE" val="text"/>
  <p:tag name="KSO_WM_SLIDE_SUBTYPE" val="diag"/>
  <p:tag name="KSO_WM_SLIDE_SIZE" val="850.3*336.9"/>
  <p:tag name="KSO_WM_SLIDE_POSITION" val="54.8169*160.45"/>
  <p:tag name="KSO_WM_SLIDE_LAYOUT" val="a_n"/>
  <p:tag name="KSO_WM_SLIDE_LAYOUT_CNT" val="1_1"/>
  <p:tag name="KSO_WM_SPECIAL_SOURCE" val="bdnull"/>
  <p:tag name="KSO_WM_DIAGRAM_GROUP_CODE" val="n1-1"/>
  <p:tag name="KSO_WM_SLIDE_DIAGTYPE" val="n"/>
</p:tagLst>
</file>

<file path=ppt/tags/tag10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643_5*a*1"/>
  <p:tag name="KSO_WM_TEMPLATE_CATEGORY" val="diagram"/>
  <p:tag name="KSO_WM_TEMPLATE_INDEX" val="20231643"/>
  <p:tag name="KSO_WM_UNIT_LAYERLEVEL" val="1"/>
  <p:tag name="KSO_WM_TAG_VERSION" val="3.0"/>
  <p:tag name="KSO_WM_BEAUTIFY_FLAG" val="#wm#"/>
  <p:tag name="KSO_WM_DIAGRAM_GROUP_CODE" val="n1-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3*n_h_i*1_2_1"/>
  <p:tag name="KSO_WM_TEMPLATE_CATEGORY" val="diagram"/>
  <p:tag name="KSO_WM_TEMPLATE_INDEX" val="20231643"/>
  <p:tag name="KSO_WM_UNIT_LAYERLEVEL" val="1_1_1"/>
  <p:tag name="KSO_WM_TAG_VERSION" val="3.0"/>
  <p:tag name="KSO_WM_BEAUTIFY_FLAG" val="#wm#"/>
  <p:tag name="KSO_WM_UNIT_TYPE" val="n_h_i"/>
  <p:tag name="KSO_WM_UNIT_INDEX" val="1_2_1"/>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3*n_h_i*1_2_2"/>
  <p:tag name="KSO_WM_TEMPLATE_CATEGORY" val="diagram"/>
  <p:tag name="KSO_WM_TEMPLATE_INDEX" val="20231643"/>
  <p:tag name="KSO_WM_UNIT_LAYERLEVEL" val="1_1_1"/>
  <p:tag name="KSO_WM_TAG_VERSION" val="3.0"/>
  <p:tag name="KSO_WM_BEAUTIFY_FLAG" val="#wm#"/>
  <p:tag name="KSO_WM_UNIT_TYPE" val="n_h_i"/>
  <p:tag name="KSO_WM_UNIT_INDEX" val="1_2_2"/>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1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1.xml><?xml version="1.0" encoding="utf-8"?>
<p:tagLst xmlns:p="http://schemas.openxmlformats.org/presentationml/2006/main">
  <p:tag name="KSO_WM_DIAGRAM_VIRTUALLY_FRAME" val="{&quot;height&quot;:305.553779527559,&quot;left&quot;:457.5425196850394,&quot;top&quot;:93.63724409448818,&quot;width&quot;:429.54661417322825}"/>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3_3*n_h_h_i*1_2_1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2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3_3*n_h_h_i*1_2_2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1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3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43_3*n_h_h_i*1_2_3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4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4_1"/>
  <p:tag name="KSO_WM_UNIT_ID" val="diagram20231643_3*n_h_h_i*1_2_4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643_3*n_h_a*1_1_1"/>
  <p:tag name="KSO_WM_TEMPLATE_CATEGORY" val="diagram"/>
  <p:tag name="KSO_WM_TEMPLATE_INDEX" val="2023164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标题"/>
  <p:tag name="KSO_WM_UNIT_FILL_TYPE" val="3"/>
  <p:tag name="KSO_WM_UNIT_TEXT_TYPE" val="1"/>
  <p:tag name="KSO_WM_UNIT_USESOURCEFORMAT_APPLY" val="1"/>
</p:tagLst>
</file>

<file path=ppt/tags/tag118.xml><?xml version="1.0" encoding="utf-8"?>
<p:tagLst xmlns:p="http://schemas.openxmlformats.org/presentationml/2006/main">
  <p:tag name="KSO_WM_SLIDE_ID" val="diagram20231643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643"/>
  <p:tag name="KSO_WM_SLIDE_TYPE" val="text"/>
  <p:tag name="KSO_WM_SLIDE_SUBTYPE" val="diag"/>
  <p:tag name="KSO_WM_SLIDE_SIZE" val="850.3*336.9"/>
  <p:tag name="KSO_WM_SLIDE_POSITION" val="54.8169*160.45"/>
  <p:tag name="KSO_WM_SLIDE_LAYOUT" val="a_n"/>
  <p:tag name="KSO_WM_SLIDE_LAYOUT_CNT" val="1_1"/>
  <p:tag name="KSO_WM_SPECIAL_SOURCE" val="bdnull"/>
  <p:tag name="KSO_WM_DIAGRAM_GROUP_CODE" val="n1-1"/>
  <p:tag name="KSO_WM_SLIDE_DIAGTYPE" val="n"/>
</p:tagLst>
</file>

<file path=ppt/tags/tag11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643_5*a*1"/>
  <p:tag name="KSO_WM_TEMPLATE_CATEGORY" val="diagram"/>
  <p:tag name="KSO_WM_TEMPLATE_INDEX" val="20231643"/>
  <p:tag name="KSO_WM_UNIT_LAYERLEVEL" val="1"/>
  <p:tag name="KSO_WM_TAG_VERSION" val="3.0"/>
  <p:tag name="KSO_WM_BEAUTIFY_FLAG" val="#wm#"/>
  <p:tag name="KSO_WM_DIAGRAM_GROUP_CODE" val="n1-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DIAGRAM_VIRTUALLY_FRAME" val="{&quot;height&quot;:305.553779527559,&quot;left&quot;:457.5425196850394,&quot;top&quot;:93.63724409448818,&quot;width&quot;:429.54661417322825}"/>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3*n_h_i*1_2_1"/>
  <p:tag name="KSO_WM_TEMPLATE_CATEGORY" val="diagram"/>
  <p:tag name="KSO_WM_TEMPLATE_INDEX" val="20231643"/>
  <p:tag name="KSO_WM_UNIT_LAYERLEVEL" val="1_1_1"/>
  <p:tag name="KSO_WM_TAG_VERSION" val="3.0"/>
  <p:tag name="KSO_WM_BEAUTIFY_FLAG" val="#wm#"/>
  <p:tag name="KSO_WM_UNIT_TYPE" val="n_h_i"/>
  <p:tag name="KSO_WM_UNIT_INDEX" val="1_2_1"/>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3*n_h_i*1_2_2"/>
  <p:tag name="KSO_WM_TEMPLATE_CATEGORY" val="diagram"/>
  <p:tag name="KSO_WM_TEMPLATE_INDEX" val="20231643"/>
  <p:tag name="KSO_WM_UNIT_LAYERLEVEL" val="1_1_1"/>
  <p:tag name="KSO_WM_TAG_VERSION" val="3.0"/>
  <p:tag name="KSO_WM_BEAUTIFY_FLAG" val="#wm#"/>
  <p:tag name="KSO_WM_UNIT_TYPE" val="n_h_i"/>
  <p:tag name="KSO_WM_UNIT_INDEX" val="1_2_2"/>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1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3_3*n_h_h_i*1_2_1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2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3_3*n_h_h_i*1_2_2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3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43_3*n_h_h_i*1_2_3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4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4_1"/>
  <p:tag name="KSO_WM_UNIT_ID" val="diagram20231643_3*n_h_h_i*1_2_4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3.xml><?xml version="1.0" encoding="utf-8"?>
<p:tagLst xmlns:p="http://schemas.openxmlformats.org/presentationml/2006/main">
  <p:tag name="KSO_WM_DIAGRAM_VIRTUALLY_FRAME" val="{&quot;height&quot;:305.553779527559,&quot;left&quot;:457.5425196850394,&quot;top&quot;:93.63724409448818,&quot;width&quot;:429.54661417322825}"/>
</p:tagLst>
</file>

<file path=ppt/tags/tag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643_3*n_h_a*1_1_1"/>
  <p:tag name="KSO_WM_TEMPLATE_CATEGORY" val="diagram"/>
  <p:tag name="KSO_WM_TEMPLATE_INDEX" val="2023164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标题"/>
  <p:tag name="KSO_WM_UNIT_FILL_TYPE" val="3"/>
  <p:tag name="KSO_WM_UNIT_TEXT_TYPE" val="1"/>
  <p:tag name="KSO_WM_UNIT_USESOURCEFORMAT_APPLY" val="1"/>
</p:tagLst>
</file>

<file path=ppt/tags/tag131.xml><?xml version="1.0" encoding="utf-8"?>
<p:tagLst xmlns:p="http://schemas.openxmlformats.org/presentationml/2006/main">
  <p:tag name="KSO_WM_SLIDE_ID" val="diagram20231643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643"/>
  <p:tag name="KSO_WM_SLIDE_TYPE" val="text"/>
  <p:tag name="KSO_WM_SLIDE_SUBTYPE" val="diag"/>
  <p:tag name="KSO_WM_SLIDE_SIZE" val="850.3*336.9"/>
  <p:tag name="KSO_WM_SLIDE_POSITION" val="54.8169*160.45"/>
  <p:tag name="KSO_WM_SLIDE_LAYOUT" val="a_n"/>
  <p:tag name="KSO_WM_SLIDE_LAYOUT_CNT" val="1_1"/>
  <p:tag name="KSO_WM_SPECIAL_SOURCE" val="bdnull"/>
  <p:tag name="KSO_WM_DIAGRAM_GROUP_CODE" val="n1-1"/>
  <p:tag name="KSO_WM_SLIDE_DIAGTYPE" val="n"/>
</p:tagLst>
</file>

<file path=ppt/tags/tag132.xml><?xml version="1.0" encoding="utf-8"?>
<p:tagLst xmlns:p="http://schemas.openxmlformats.org/presentationml/2006/main">
  <p:tag name="ISLIDE.ICON" val="#74708;"/>
</p:tagLst>
</file>

<file path=ppt/tags/tag133.xml><?xml version="1.0" encoding="utf-8"?>
<p:tagLst xmlns:p="http://schemas.openxmlformats.org/presentationml/2006/main">
  <p:tag name="COMMONDATA" val="eyJjb3VudCI6NiwiaGRpZCI6ImI3YjkxNDVjYzI2MmFjZDI0ZTgyNzYzOGUyNDk1NjEwIiwidXNlckNvdW50IjoyfQ=="/>
</p:tagLst>
</file>

<file path=ppt/tags/tag14.xml><?xml version="1.0" encoding="utf-8"?>
<p:tagLst xmlns:p="http://schemas.openxmlformats.org/presentationml/2006/main">
  <p:tag name="ISLIDE.ICON" val="#74708;"/>
</p:tagLst>
</file>

<file path=ppt/tags/tag15.xml><?xml version="1.0" encoding="utf-8"?>
<p:tagLst xmlns:p="http://schemas.openxmlformats.org/presentationml/2006/main">
  <p:tag name="ISLIDE.ICON" val="#74708;"/>
</p:tagLst>
</file>

<file path=ppt/tags/tag16.xml><?xml version="1.0" encoding="utf-8"?>
<p:tagLst xmlns:p="http://schemas.openxmlformats.org/presentationml/2006/main">
  <p:tag name="ISLIDE.ICON" val="#74708;"/>
</p:tagLst>
</file>

<file path=ppt/tags/tag17.xml><?xml version="1.0" encoding="utf-8"?>
<p:tagLst xmlns:p="http://schemas.openxmlformats.org/presentationml/2006/main">
  <p:tag name="ISLIDE.ICON" val="#74708;"/>
</p:tagLst>
</file>

<file path=ppt/tags/tag18.xml><?xml version="1.0" encoding="utf-8"?>
<p:tagLst xmlns:p="http://schemas.openxmlformats.org/presentationml/2006/main">
  <p:tag name="ISLIDE.ICON" val="#74708;"/>
</p:tagLst>
</file>

<file path=ppt/tags/tag19.xml><?xml version="1.0" encoding="utf-8"?>
<p:tagLst xmlns:p="http://schemas.openxmlformats.org/presentationml/2006/main">
  <p:tag name="ISLIDE.ICON" val="#7470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ISLIDE.ICON" val="#74708;"/>
</p:tagLst>
</file>

<file path=ppt/tags/tag21.xml><?xml version="1.0" encoding="utf-8"?>
<p:tagLst xmlns:p="http://schemas.openxmlformats.org/presentationml/2006/main">
  <p:tag name="ISLIDE.ICON" val="#74708;"/>
</p:tagLst>
</file>

<file path=ppt/tags/tag22.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23.xml><?xml version="1.0" encoding="utf-8"?>
<p:tagLst xmlns:p="http://schemas.openxmlformats.org/presentationml/2006/main">
  <p:tag name="ISLIDE.ICON" val="#74708;"/>
</p:tagLst>
</file>

<file path=ppt/tags/tag24.xml><?xml version="1.0" encoding="utf-8"?>
<p:tagLst xmlns:p="http://schemas.openxmlformats.org/presentationml/2006/main">
  <p:tag name="ISLIDE.ICON" val="#74708;"/>
</p:tagLst>
</file>

<file path=ppt/tags/tag25.xml><?xml version="1.0" encoding="utf-8"?>
<p:tagLst xmlns:p="http://schemas.openxmlformats.org/presentationml/2006/main">
  <p:tag name="KSO_WM_DIAGRAM_VIRTUALLY_FRAME" val="{&quot;height&quot;:305.553779527559,&quot;left&quot;:457.5425196850394,&quot;top&quot;:93.63724409448818,&quot;width&quot;:461.8574803149606}"/>
</p:tagLst>
</file>

<file path=ppt/tags/tag26.xml><?xml version="1.0" encoding="utf-8"?>
<p:tagLst xmlns:p="http://schemas.openxmlformats.org/presentationml/2006/main">
  <p:tag name="KSO_WM_DIAGRAM_VIRTUALLY_FRAME" val="{&quot;height&quot;:305.553779527559,&quot;left&quot;:457.5425196850394,&quot;top&quot;:93.63724409448818,&quot;width&quot;:461.8574803149606}"/>
</p:tagLst>
</file>

<file path=ppt/tags/tag27.xml><?xml version="1.0" encoding="utf-8"?>
<p:tagLst xmlns:p="http://schemas.openxmlformats.org/presentationml/2006/main">
  <p:tag name="KSO_WM_DIAGRAM_VIRTUALLY_FRAME" val="{&quot;height&quot;:305.553779527559,&quot;left&quot;:457.5425196850394,&quot;top&quot;:93.63724409448818,&quot;width&quot;:461.8574803149606}"/>
</p:tagLst>
</file>

<file path=ppt/tags/tag28.xml><?xml version="1.0" encoding="utf-8"?>
<p:tagLst xmlns:p="http://schemas.openxmlformats.org/presentationml/2006/main">
  <p:tag name="KSO_WM_DIAGRAM_VIRTUALLY_FRAME" val="{&quot;height&quot;:305.553779527559,&quot;left&quot;:457.5425196850394,&quot;top&quot;:93.63724409448818,&quot;width&quot;:461.8574803149606}"/>
</p:tagLst>
</file>

<file path=ppt/tags/tag29.xml><?xml version="1.0" encoding="utf-8"?>
<p:tagLst xmlns:p="http://schemas.openxmlformats.org/presentationml/2006/main">
  <p:tag name="KSO_WM_DIAGRAM_VIRTUALLY_FRAME" val="{&quot;height&quot;:305.553779527559,&quot;left&quot;:457.5425196850394,&quot;top&quot;:93.63724409448818,&quot;width&quot;:461.857480314960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DIAGRAM_VIRTUALLY_FRAME" val="{&quot;height&quot;:305.553779527559,&quot;left&quot;:457.5425196850394,&quot;top&quot;:93.63724409448818,&quot;width&quot;:461.8574803149606}"/>
</p:tagLst>
</file>

<file path=ppt/tags/tag3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771_1*a*1"/>
  <p:tag name="KSO_WM_TEMPLATE_CATEGORY" val="custom"/>
  <p:tag name="KSO_WM_TEMPLATE_INDEX" val="20234771"/>
  <p:tag name="KSO_WM_UNIT_LAYERLEVEL" val="1"/>
  <p:tag name="KSO_WM_TAG_VERSION" val="3.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1_2"/>
  <p:tag name="KSO_WM_TEMPLATE_CATEGORY" val="diagram"/>
  <p:tag name="KSO_WM_TEMPLATE_INDEX" val="202347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3_2"/>
  <p:tag name="KSO_WM_TEMPLATE_CATEGORY" val="diagram"/>
  <p:tag name="KSO_WM_TEMPLATE_INDEX" val="20234770"/>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2_2"/>
  <p:tag name="KSO_WM_TEMPLATE_CATEGORY" val="diagram"/>
  <p:tag name="KSO_WM_TEMPLATE_INDEX" val="20234770"/>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4_2"/>
  <p:tag name="KSO_WM_TEMPLATE_CATEGORY" val="diagram"/>
  <p:tag name="KSO_WM_TEMPLATE_INDEX" val="20234770"/>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5_2"/>
  <p:tag name="KSO_WM_TEMPLATE_CATEGORY" val="diagram"/>
  <p:tag name="KSO_WM_TEMPLATE_INDEX" val="20234770"/>
  <p:tag name="KSO_WM_UNIT_LAYERLEVEL" val="1_1_1"/>
  <p:tag name="KSO_WM_TAG_VERSION" val="3.0"/>
  <p:tag name="KSO_WM_BEAUTIFY_FLAG" val="#wm#"/>
  <p:tag name="KSO_WM_DIAGRAM_GROUP_CODE" val="l1-1"/>
  <p:tag name="KSO_WM_UNIT_TYPE" val="l_h_i"/>
  <p:tag name="KSO_WM_UNIT_INDEX" val="1_5_2"/>
  <p:tag name="KSO_WM_DIAGRAM_VERSION" val="3"/>
  <p:tag name="KSO_WM_DIAGRAM_COLOR_TRICK" val="1"/>
  <p:tag name="KSO_WM_DIAGRAM_COLOR_TEXT_CAN_REMOVE" val="n"/>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1_1"/>
  <p:tag name="KSO_WM_TEMPLATE_CATEGORY" val="diagram"/>
  <p:tag name="KSO_WM_TEMPLATE_INDEX" val="20234770"/>
  <p:tag name="KSO_WM_UNIT_LAYERLEVEL" val="1_1_1"/>
  <p:tag name="KSO_WM_TAG_VERSION" val="3.0"/>
  <p:tag name="KSO_WM_BEAUTIFY_FLAG" val="#wm#"/>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2_1"/>
  <p:tag name="KSO_WM_TEMPLATE_CATEGORY" val="diagram"/>
  <p:tag name="KSO_WM_TEMPLATE_INDEX" val="20234770"/>
  <p:tag name="KSO_WM_UNIT_LAYERLEVEL" val="1_1_1"/>
  <p:tag name="KSO_WM_TAG_VERSION" val="3.0"/>
  <p:tag name="KSO_WM_BEAUTIFY_FLAG" val="#wm#"/>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3_1"/>
  <p:tag name="KSO_WM_TEMPLATE_CATEGORY" val="diagram"/>
  <p:tag name="KSO_WM_TEMPLATE_INDEX" val="20234770"/>
  <p:tag name="KSO_WM_UNIT_LAYERLEVEL" val="1_1_1"/>
  <p:tag name="KSO_WM_TAG_VERSION" val="3.0"/>
  <p:tag name="KSO_WM_BEAUTIFY_FLAG" val="#wm#"/>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4_1"/>
  <p:tag name="KSO_WM_TEMPLATE_CATEGORY" val="diagram"/>
  <p:tag name="KSO_WM_TEMPLATE_INDEX" val="20234770"/>
  <p:tag name="KSO_WM_UNIT_LAYERLEVEL" val="1_1_1"/>
  <p:tag name="KSO_WM_TAG_VERSION" val="3.0"/>
  <p:tag name="KSO_WM_BEAUTIFY_FLAG" val="#wm#"/>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5_1"/>
  <p:tag name="KSO_WM_TEMPLATE_CATEGORY" val="diagram"/>
  <p:tag name="KSO_WM_TEMPLATE_INDEX" val="20234770"/>
  <p:tag name="KSO_WM_UNIT_LAYERLEVEL" val="1_1_1"/>
  <p:tag name="KSO_WM_TAG_VERSION" val="3.0"/>
  <p:tag name="KSO_WM_BEAUTIFY_FLAG" val="#wm#"/>
  <p:tag name="KSO_WM_DIAGRAM_GROUP_CODE" val="l1-1"/>
  <p:tag name="KSO_WM_UNIT_SUBTYPE" val="d"/>
  <p:tag name="KSO_WM_UNIT_TYPE" val="l_h_i"/>
  <p:tag name="KSO_WM_UNIT_INDEX" val="1_5_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5."/>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1_1"/>
  <p:tag name="KSO_WM_TEMPLATE_CATEGORY" val="diagram"/>
  <p:tag name="KSO_WM_TEMPLATE_INDEX" val="20234770"/>
  <p:tag name="KSO_WM_UNIT_LAYERLEVEL" val="1_1_1"/>
  <p:tag name="KSO_WM_TAG_VERSION" val="3.0"/>
  <p:tag name="KSO_WM_UNIT_SUBTYPE" val="a"/>
  <p:tag name="KSO_WM_UNIT_NOCLEAR" val="0"/>
  <p:tag name="KSO_WM_UNIT_VALUE" val="60"/>
  <p:tag name="KSO_WM_DIAGRAM_GROUP_CODE" val="l1-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2_1"/>
  <p:tag name="KSO_WM_TEMPLATE_CATEGORY" val="diagram"/>
  <p:tag name="KSO_WM_TEMPLATE_INDEX" val="20234770"/>
  <p:tag name="KSO_WM_UNIT_LAYERLEVEL" val="1_1_1"/>
  <p:tag name="KSO_WM_TAG_VERSION" val="3.0"/>
  <p:tag name="KSO_WM_UNIT_SUBTYPE" val="a"/>
  <p:tag name="KSO_WM_UNIT_NOCLEAR" val="0"/>
  <p:tag name="KSO_WM_UNIT_VALUE" val="60"/>
  <p:tag name="KSO_WM_DIAGRAM_GROUP_CODE" val="l1-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3_1"/>
  <p:tag name="KSO_WM_TEMPLATE_CATEGORY" val="diagram"/>
  <p:tag name="KSO_WM_TEMPLATE_INDEX" val="20234770"/>
  <p:tag name="KSO_WM_UNIT_LAYERLEVEL" val="1_1_1"/>
  <p:tag name="KSO_WM_TAG_VERSION" val="3.0"/>
  <p:tag name="KSO_WM_UNIT_SUBTYPE" val="a"/>
  <p:tag name="KSO_WM_UNIT_NOCLEAR" val="0"/>
  <p:tag name="KSO_WM_UNIT_VALUE" val="60"/>
  <p:tag name="KSO_WM_DIAGRAM_GROUP_CODE" val="l1-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4_1"/>
  <p:tag name="KSO_WM_TEMPLATE_CATEGORY" val="diagram"/>
  <p:tag name="KSO_WM_TEMPLATE_INDEX" val="20234770"/>
  <p:tag name="KSO_WM_UNIT_LAYERLEVEL" val="1_1_1"/>
  <p:tag name="KSO_WM_TAG_VERSION" val="3.0"/>
  <p:tag name="KSO_WM_UNIT_SUBTYPE" val="a"/>
  <p:tag name="KSO_WM_UNIT_NOCLEAR" val="0"/>
  <p:tag name="KSO_WM_UNIT_VALUE" val="60"/>
  <p:tag name="KSO_WM_DIAGRAM_GROUP_CODE" val="l1-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5_1"/>
  <p:tag name="KSO_WM_TEMPLATE_CATEGORY" val="diagram"/>
  <p:tag name="KSO_WM_TEMPLATE_INDEX" val="20234770"/>
  <p:tag name="KSO_WM_UNIT_LAYERLEVEL" val="1_1_1"/>
  <p:tag name="KSO_WM_TAG_VERSION" val="3.0"/>
  <p:tag name="KSO_WM_UNIT_SUBTYPE" val="a"/>
  <p:tag name="KSO_WM_UNIT_NOCLEAR" val="0"/>
  <p:tag name="KSO_WM_UNIT_VALUE" val="60"/>
  <p:tag name="KSO_WM_DIAGRAM_GROUP_CODE" val="l1-1"/>
  <p:tag name="KSO_WM_DIAGRAM_VERSION" val="3"/>
  <p:tag name="KSO_WM_DIAGRAM_COLOR_TRICK" val="1"/>
  <p:tag name="KSO_WM_DIAGRAM_COLOR_TEXT_CAN_REMOVE" val="n"/>
  <p:tag name="KSO_WM_UNIT_TEXT_FILL_FORE_SCHEMECOLOR_INDEX" val="1"/>
  <p:tag name="KSO_WM_UNIT_TEXT_FILL_TYPE" val="1"/>
  <p:tag name="KSO_WM_DIAGRAM_MAX_ITEMCNT" val="5"/>
  <p:tag name="KSO_WM_DIAGRAM_MIN_ITEMCNT" val="3"/>
  <p:tag name="KSO_WM_DIAGRAM_VIRTUALLY_FRAME" val="{&quot;height&quot;:359.3334655761719,&quot;left&quot;:372.620705873985,&quot;top&quot;:123.22724358986679,&quot;width&quot;:532.758666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
  <p:tag name="KSO_WM_UNIT_USESOURCEFORMAT_APPLY" val="1"/>
</p:tagLst>
</file>

<file path=ppt/tags/tag47.xml><?xml version="1.0" encoding="utf-8"?>
<p:tagLst xmlns:p="http://schemas.openxmlformats.org/presentationml/2006/main">
  <p:tag name="KSO_WM_SLIDE_ID" val="custom20234771_1"/>
  <p:tag name="KSO_WM_TEMPLATE_SUBCATEGORY" val="0"/>
  <p:tag name="KSO_WM_TEMPLATE_MASTER_TYPE" val="0"/>
  <p:tag name="KSO_WM_TEMPLATE_COLOR_TYPE" val="0"/>
  <p:tag name="KSO_WM_SLIDE_TYPE" val="text"/>
  <p:tag name="KSO_WM_SLIDE_SUBTYPE" val="picTxt"/>
  <p:tag name="KSO_WM_SLIDE_ITEM_CNT" val="5"/>
  <p:tag name="KSO_WM_SLIDE_INDEX" val="1"/>
  <p:tag name="KSO_WM_SLIDE_SIZE" val="532.759*359.333"/>
  <p:tag name="KSO_WM_SLIDE_POSITION" val="372.621*123.227"/>
  <p:tag name="KSO_WM_DIAGRAM_GROUP_CODE" val="l1-1"/>
  <p:tag name="KSO_WM_SLIDE_DIAGTYPE" val="l"/>
  <p:tag name="KSO_WM_TAG_VERSION" val="3.0"/>
  <p:tag name="KSO_WM_BEAUTIFY_FLAG" val="#wm#"/>
  <p:tag name="KSO_WM_TEMPLATE_CATEGORY" val="custom"/>
  <p:tag name="KSO_WM_TEMPLATE_INDEX" val="20234771"/>
  <p:tag name="KSO_WM_SLIDE_LAYOUT" val="a_d_l"/>
  <p:tag name="KSO_WM_SLIDE_LAYOUT_CNT" val="1_1_1"/>
</p:tagLst>
</file>

<file path=ppt/tags/tag48.xml><?xml version="1.0" encoding="utf-8"?>
<p:tagLst xmlns:p="http://schemas.openxmlformats.org/presentationml/2006/main">
  <p:tag name="KSO_WM_UNIT_VALUE" val="740*1079"/>
  <p:tag name="KSO_WM_UNIT_HIGHLIGHT" val="0"/>
  <p:tag name="KSO_WM_UNIT_COMPATIBLE" val="0"/>
  <p:tag name="KSO_WM_UNIT_DIAGRAM_ISNUMVISUAL" val="0"/>
  <p:tag name="KSO_WM_UNIT_DIAGRAM_ISREFERUNIT" val="0"/>
  <p:tag name="KSO_WM_UNIT_TYPE" val="d"/>
  <p:tag name="KSO_WM_UNIT_INDEX" val="4"/>
  <p:tag name="KSO_WM_UNIT_ID" val="custom20234899_1*d*4"/>
  <p:tag name="KSO_WM_TEMPLATE_CATEGORY" val="custom"/>
  <p:tag name="KSO_WM_TEMPLATE_INDEX" val="20234899"/>
  <p:tag name="KSO_WM_UNIT_LAYERLEVEL" val="1"/>
  <p:tag name="KSO_WM_TAG_VERSION" val="3.0"/>
  <p:tag name="KSO_WM_BEAUTIFY_FLAG" val="#wm#"/>
</p:tagLst>
</file>

<file path=ppt/tags/tag49.xml><?xml version="1.0" encoding="utf-8"?>
<p:tagLst xmlns:p="http://schemas.openxmlformats.org/presentationml/2006/main">
  <p:tag name="KSO_WM_UNIT_VALUE" val="740*1377"/>
  <p:tag name="KSO_WM_UNIT_HIGHLIGHT" val="0"/>
  <p:tag name="KSO_WM_UNIT_COMPATIBLE" val="0"/>
  <p:tag name="KSO_WM_UNIT_DIAGRAM_ISNUMVISUAL" val="0"/>
  <p:tag name="KSO_WM_UNIT_DIAGRAM_ISREFERUNIT" val="0"/>
  <p:tag name="KSO_WM_UNIT_TYPE" val="d"/>
  <p:tag name="KSO_WM_UNIT_INDEX" val="3"/>
  <p:tag name="KSO_WM_UNIT_ID" val="custom20234899_1*d*3"/>
  <p:tag name="KSO_WM_TEMPLATE_CATEGORY" val="custom"/>
  <p:tag name="KSO_WM_TEMPLATE_INDEX" val="20234899"/>
  <p:tag name="KSO_WM_UNIT_LAYERLEVEL" val="1"/>
  <p:tag name="KSO_WM_TAG_VERSION" val="3.0"/>
  <p:tag name="KSO_WM_BEAUTIFY_FLAG" val="#wm#"/>
</p:tagLst>
</file>

<file path=ppt/tags/tag5.xml><?xml version="1.0" encoding="utf-8"?>
<p:tagLst xmlns:p="http://schemas.openxmlformats.org/presentationml/2006/main">
  <p:tag name="ISLIDE.ICON" val="#74708;"/>
</p:tagLst>
</file>

<file path=ppt/tags/tag50.xml><?xml version="1.0" encoding="utf-8"?>
<p:tagLst xmlns:p="http://schemas.openxmlformats.org/presentationml/2006/main">
  <p:tag name="KSO_WM_UNIT_VALUE" val="740*1377"/>
  <p:tag name="KSO_WM_UNIT_HIGHLIGHT" val="0"/>
  <p:tag name="KSO_WM_UNIT_COMPATIBLE" val="0"/>
  <p:tag name="KSO_WM_UNIT_DIAGRAM_ISNUMVISUAL" val="0"/>
  <p:tag name="KSO_WM_UNIT_DIAGRAM_ISREFERUNIT" val="0"/>
  <p:tag name="KSO_WM_UNIT_TYPE" val="d"/>
  <p:tag name="KSO_WM_UNIT_INDEX" val="2"/>
  <p:tag name="KSO_WM_UNIT_ID" val="custom20234899_1*d*2"/>
  <p:tag name="KSO_WM_TEMPLATE_CATEGORY" val="custom"/>
  <p:tag name="KSO_WM_TEMPLATE_INDEX" val="20234899"/>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743_1*i*1"/>
  <p:tag name="KSO_WM_TEMPLATE_CATEGORY" val="custom"/>
  <p:tag name="KSO_WM_TEMPLATE_INDEX" val="20234743"/>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743_1*a*1"/>
  <p:tag name="KSO_WM_TEMPLATE_CATEGORY" val="custom"/>
  <p:tag name="KSO_WM_TEMPLATE_INDEX" val="20234743"/>
  <p:tag name="KSO_WM_UNIT_LAYERLEVEL" val="1"/>
  <p:tag name="KSO_WM_TAG_VERSION" val="3.0"/>
  <p:tag name="KSO_WM_BEAUTIFY_FLAG" val="#wm#"/>
  <p:tag name="KSO_WM_UNIT_VALUE" val="30"/>
  <p:tag name="KSO_WM_UNIT_TEXT_TYPE" val="1"/>
  <p:tag name="KSO_WM_UNIT_PRESET_TEXT" val="单击此处添加&#10;标题内容"/>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UNIT_VALUE" val="695*1159"/>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743_1*d*1"/>
  <p:tag name="KSO_WM_TEMPLATE_CATEGORY" val="custom"/>
  <p:tag name="KSO_WM_TEMPLATE_INDEX" val="20234743"/>
  <p:tag name="KSO_WM_UNIT_LAYERLEVEL" val="1"/>
  <p:tag name="KSO_WM_TAG_VERSION" val="3.0"/>
  <p:tag name="KSO_WM_BEAUTIFY_FLAG" val="#wm#"/>
  <p:tag name="KSO_WM_UNIT_LINE_FORE_SCHEMECOLOR_INDEX" val="13"/>
  <p:tag name="KSO_WM_UNIT_LINE_FILL_TYPE" val="2"/>
  <p:tag name="KSO_WM_UNIT_USESOURCEFORMAT_APPLY" val="1"/>
</p:tagLst>
</file>

<file path=ppt/tags/tag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46_1*l_h_f*1_1_1"/>
  <p:tag name="KSO_WM_TEMPLATE_CATEGORY" val="diagram"/>
  <p:tag name="KSO_WM_TEMPLATE_INDEX" val="20234746"/>
  <p:tag name="KSO_WM_UNIT_LAYERLEVEL" val="1_1_1"/>
  <p:tag name="KSO_WM_TAG_VERSION" val="3.0"/>
  <p:tag name="KSO_WM_DIAGRAM_MAX_ITEMCNT" val="3"/>
  <p:tag name="KSO_WM_DIAGRAM_MIN_ITEMCNT" val="2"/>
  <p:tag name="KSO_WM_DIAGRAM_VIRTUALLY_FRAME" val="{&quot;height&quot;:196.62567138671875,&quot;left&quot;:38.06874015748031,&quot;top&quot;:304.5121643066406,&quot;width&quot;:850.06708661417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VALUE" val="138"/>
  <p:tag name="KSO_WM_UNIT_PRESET_TEXT" val="单击此处添加文本具体内容，简明扼要地阐述您的观点。根据需要可酌情增减文字，以便观者准确地理解您的思想。单击此处添加文本具体内容。简明扼要地阐述您的观点。根据需要可酌情增减文字"/>
  <p:tag name="KSO_WM_UNIT_TEXT_FILL_FORE_SCHEMECOLOR_INDEX" val="1"/>
  <p:tag name="KSO_WM_UNIT_TEXT_FILL_TYPE" val="1"/>
  <p:tag name="KSO_WM_DIAGRAM_VERSION" val="3"/>
  <p:tag name="KSO_WM_DIAGRAM_COLOR_TRICK" val="1"/>
  <p:tag name="KSO_WM_DIAGRAM_COLOR_TEXT_CAN_REMOVE" val="n"/>
  <p:tag name="KSO_WM_UNIT_USESOURCEFORMAT_APPLY" val="1"/>
</p:tagLst>
</file>

<file path=ppt/tags/tag55.xml><?xml version="1.0" encoding="utf-8"?>
<p:tagLst xmlns:p="http://schemas.openxmlformats.org/presentationml/2006/main">
  <p:tag name="KSO_WM_DIAGRAM_VIRTUALLY_FRAME" val="{&quot;height&quot;:196.62567138671875,&quot;left&quot;:38.06874015748031,&quot;top&quot;:304.5121643066406,&quot;width&quot;:850.0670866141733}"/>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46_1*l_h_a*1_1_1"/>
  <p:tag name="KSO_WM_TEMPLATE_CATEGORY" val="diagram"/>
  <p:tag name="KSO_WM_TEMPLATE_INDEX" val="20234746"/>
  <p:tag name="KSO_WM_UNIT_LAYERLEVEL" val="1_1_1"/>
  <p:tag name="KSO_WM_TAG_VERSION" val="3.0"/>
  <p:tag name="KSO_WM_UNIT_VALUE" val="8"/>
  <p:tag name="KSO_WM_UNIT_TEXT_FILL_TYPE" val="1"/>
  <p:tag name="KSO_WM_DIAGRAM_MAX_ITEMCNT" val="3"/>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UNIT_FILL_TYPE" val="1"/>
  <p:tag name="KSO_WM_UNIT_FILL_FORE_SCHEMECOLOR_INDEX" val="5"/>
  <p:tag name="KSO_WM_UNIT_FILL_FORE_SCHEMECOLOR_INDEX_BRIGHTNESS" val="0"/>
  <p:tag name="KSO_WM_DIAGRAM_VERSION" val="3"/>
  <p:tag name="KSO_WM_DIAGRAM_COLOR_TRICK" val="1"/>
  <p:tag name="KSO_WM_DIAGRAM_COLOR_TEXT_CAN_REMOVE" val="n"/>
  <p:tag name="KSO_WM_UNIT_SHADOW_SCHEMECOLOR_INDEX" val="5"/>
  <p:tag name="KSO_WM_UNIT_USESOURCEFORMAT_APPLY" val="1"/>
</p:tagLst>
</file>

<file path=ppt/tags/tag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46_1*l_h_f*1_2_1"/>
  <p:tag name="KSO_WM_TEMPLATE_CATEGORY" val="diagram"/>
  <p:tag name="KSO_WM_TEMPLATE_INDEX" val="20234746"/>
  <p:tag name="KSO_WM_UNIT_LAYERLEVEL" val="1_1_1"/>
  <p:tag name="KSO_WM_TAG_VERSION" val="3.0"/>
  <p:tag name="KSO_WM_DIAGRAM_MAX_ITEMCNT" val="3"/>
  <p:tag name="KSO_WM_DIAGRAM_MIN_ITEMCNT" val="2"/>
  <p:tag name="KSO_WM_DIAGRAM_VIRTUALLY_FRAME" val="{&quot;height&quot;:196.62567138671875,&quot;left&quot;:38.06874015748031,&quot;top&quot;:304.5121643066406,&quot;width&quot;:850.06708661417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VALUE" val="138"/>
  <p:tag name="KSO_WM_UNIT_PRESET_TEXT" val="单击此处添加文本具体内容，简明扼要地阐述您的观点。根据需要可酌情增减文字，以便观者准确地理解您的思想。单击此处添加文本具体内容。简明扼要地阐述您的观点。根据需要可酌情增减文字"/>
  <p:tag name="KSO_WM_UNIT_TEXT_FILL_FORE_SCHEMECOLOR_INDEX" val="1"/>
  <p:tag name="KSO_WM_UNIT_TEXT_FILL_TYPE" val="1"/>
  <p:tag name="KSO_WM_DIAGRAM_VERSION" val="3"/>
  <p:tag name="KSO_WM_DIAGRAM_COLOR_TRICK" val="1"/>
  <p:tag name="KSO_WM_DIAGRAM_COLOR_TEXT_CAN_REMOVE" val="n"/>
  <p:tag name="KSO_WM_UNIT_USESOURCEFORMAT_APPLY" val="1"/>
</p:tagLst>
</file>

<file path=ppt/tags/tag57.xml><?xml version="1.0" encoding="utf-8"?>
<p:tagLst xmlns:p="http://schemas.openxmlformats.org/presentationml/2006/main">
  <p:tag name="KSO_WM_DIAGRAM_VIRTUALLY_FRAME" val="{&quot;height&quot;:196.62567138671875,&quot;left&quot;:38.06874015748031,&quot;top&quot;:304.5121643066406,&quot;width&quot;:850.0670866141733}"/>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46_1*l_h_a*1_2_1"/>
  <p:tag name="KSO_WM_TEMPLATE_CATEGORY" val="diagram"/>
  <p:tag name="KSO_WM_TEMPLATE_INDEX" val="20234746"/>
  <p:tag name="KSO_WM_UNIT_LAYERLEVEL" val="1_1_1"/>
  <p:tag name="KSO_WM_TAG_VERSION" val="3.0"/>
  <p:tag name="KSO_WM_UNIT_TEXT_FILL_TYPE" val="1"/>
  <p:tag name="KSO_WM_DIAGRAM_MAX_ITEMCNT" val="3"/>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项标题"/>
  <p:tag name="KSO_WM_UNIT_FILL_TYPE" val="1"/>
  <p:tag name="KSO_WM_UNIT_FILL_FORE_SCHEMECOLOR_INDEX" val="5"/>
  <p:tag name="KSO_WM_UNIT_FILL_FORE_SCHEMECOLOR_INDEX_BRIGHTNESS" val="0"/>
  <p:tag name="KSO_WM_DIAGRAM_VERSION" val="3"/>
  <p:tag name="KSO_WM_DIAGRAM_COLOR_TRICK" val="1"/>
  <p:tag name="KSO_WM_DIAGRAM_COLOR_TEXT_CAN_REMOVE" val="n"/>
  <p:tag name="KSO_WM_UNIT_SHADOW_SCHEMECOLOR_INDEX" val="5"/>
  <p:tag name="KSO_WM_UNIT_USESOURCEFORMAT_APPLY" val="1"/>
</p:tagLst>
</file>

<file path=ppt/tags/tag58.xml><?xml version="1.0" encoding="utf-8"?>
<p:tagLst xmlns:p="http://schemas.openxmlformats.org/presentationml/2006/main">
  <p:tag name="KSO_WM_SLIDE_ID" val="custom20234743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779.25*118"/>
  <p:tag name="KSO_WM_SLIDE_POSITION" val="73.45*364.5"/>
  <p:tag name="KSO_WM_DIAGRAM_GROUP_CODE" val="l1-1"/>
  <p:tag name="KSO_WM_SLIDE_DIAGTYPE" val="l"/>
  <p:tag name="KSO_WM_TAG_VERSION" val="3.0"/>
  <p:tag name="KSO_WM_BEAUTIFY_FLAG" val="#wm#"/>
  <p:tag name="KSO_WM_TEMPLATE_CATEGORY" val="custom"/>
  <p:tag name="KSO_WM_TEMPLATE_INDEX" val="20234743"/>
  <p:tag name="KSO_WM_SLIDE_LAYOUT" val="a_d_l"/>
  <p:tag name="KSO_WM_SLIDE_LAYOUT_CNT" val="1_1_1"/>
</p:tagLst>
</file>

<file path=ppt/tags/tag5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3*a*1"/>
  <p:tag name="KSO_WM_TEMPLATE_CATEGORY" val="diagram"/>
  <p:tag name="KSO_WM_TEMPLATE_INDEX" val="2023472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DIAGRAM_VIRTUALLY_FRAME" val="{&quot;height&quot;:305.553779527559,&quot;left&quot;:457.5425196850394,&quot;top&quot;:93.63724409448818,&quot;width&quot;:429.54661417322825}"/>
</p:tagLst>
</file>

<file path=ppt/tags/tag60.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3*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8_3*l_h_i*1_4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8_3*l_h_i*1_3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8_3*l_h_i*1_2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8_3*l_h_i*1_1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UNIT_USESOURCEFORMAT_APPLY" val="1"/>
</p:tagLst>
</file>

<file path=ppt/tags/tag6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UNIT_USESOURCEFORMAT_APPLY" val="1"/>
</p:tagLst>
</file>

<file path=ppt/tags/tag6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UNIT_USESOURCEFORMAT_APPLY" val="1"/>
</p:tagLst>
</file>

<file path=ppt/tags/tag6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f*1_4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UNIT_USESOURCEFORMAT_APPLY" val="1"/>
</p:tagLst>
</file>

<file path=ppt/tags/tag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UNIT_PRESET_TEXT" val="此处添加标题"/>
  <p:tag name="KSO_WM_UNIT_TEXT_FILL_FORE_SCHEMECOLOR_INDEX" val="1"/>
  <p:tag name="KSO_WM_UNIT_TEXT_FILL_TYPE" val="1"/>
  <p:tag name="KSO_WM_UNIT_TEXT_TYPE" val="1"/>
  <p:tag name="KSO_WM_UNIT_USESOURCEFORMAT_APPLY" val="1"/>
</p:tagLst>
</file>

<file path=ppt/tags/tag7.xml><?xml version="1.0" encoding="utf-8"?>
<p:tagLst xmlns:p="http://schemas.openxmlformats.org/presentationml/2006/main">
  <p:tag name="KSO_WM_DIAGRAM_VIRTUALLY_FRAME" val="{&quot;height&quot;:305.553779527559,&quot;left&quot;:457.5425196850394,&quot;top&quot;:93.63724409448818,&quot;width&quot;:429.54661417322825}"/>
</p:tagLst>
</file>

<file path=ppt/tags/tag7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UNIT_PRESET_TEXT" val="此处添加标题"/>
  <p:tag name="KSO_WM_UNIT_TEXT_FILL_FORE_SCHEMECOLOR_INDEX" val="1"/>
  <p:tag name="KSO_WM_UNIT_TEXT_FILL_TYPE" val="1"/>
  <p:tag name="KSO_WM_UNIT_TEXT_TYPE" val="1"/>
  <p:tag name="KSO_WM_UNIT_USESOURCEFORMAT_APPLY" val="1"/>
</p:tagLst>
</file>

<file path=ppt/tags/tag7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UNIT_PRESET_TEXT" val="此处添加标题"/>
  <p:tag name="KSO_WM_UNIT_TEXT_FILL_FORE_SCHEMECOLOR_INDEX" val="1"/>
  <p:tag name="KSO_WM_UNIT_TEXT_FILL_TYPE" val="1"/>
  <p:tag name="KSO_WM_UNIT_TEXT_TYPE" val="1"/>
  <p:tag name="KSO_WM_UNIT_USESOURCEFORMAT_APPLY" val="1"/>
</p:tagLst>
</file>

<file path=ppt/tags/tag72.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ID" val="diagram20234728_3*l_h_a*1_4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73.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3*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4.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728_3*l_h_i*1_3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924409448819,&quot;left&quot;:70.86778012733767,&quot;top&quot;:138.88125984251968,&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5.xml><?xml version="1.0" encoding="utf-8"?>
<p:tagLst xmlns:p="http://schemas.openxmlformats.org/presentationml/2006/main">
  <p:tag name="KSO_WM_SLIDE_ID" val="diagram20234728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16.972*334.519"/>
  <p:tag name="KSO_WM_SLIDE_POSITION" val="71.5139*138.881"/>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76.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3*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8_3*l_h_i*1_4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8_3*l_h_i*1_3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8_3*l_h_i*1_2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xml><?xml version="1.0" encoding="utf-8"?>
<p:tagLst xmlns:p="http://schemas.openxmlformats.org/presentationml/2006/main">
  <p:tag name="KSO_WM_DIAGRAM_VIRTUALLY_FRAME" val="{&quot;height&quot;:305.553779527559,&quot;left&quot;:457.5425196850394,&quot;top&quot;:93.63724409448818,&quot;width&quot;:429.54661417322825}"/>
</p:tagLst>
</file>

<file path=ppt/tags/tag8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728_3*l_h_i*1_1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UNIT_USESOURCEFORMAT_APPLY" val="1"/>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UNIT_USESOURCEFORMAT_APPLY" val="1"/>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UNIT_USESOURCEFORMAT_APPLY" val="1"/>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f*1_4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4"/>
  <p:tag name="KSO_WM_UNIT_PRESET_TEXT" val="单击此处添加文本具体内容，简明扼要地阐述。根据需要可酌情增减文字，以便观者准确地理解"/>
  <p:tag name="KSO_WM_UNIT_TEXT_FILL_FORE_SCHEMECOLOR_INDEX" val="1"/>
  <p:tag name="KSO_WM_UNIT_TEXT_FILL_TYPE" val="1"/>
  <p:tag name="KSO_WM_UNIT_TEXT_TYPE" val="1"/>
  <p:tag name="KSO_WM_UNIT_USESOURCEFORMAT_APPLY" val="1"/>
</p:tagLst>
</file>

<file path=ppt/tags/tag8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3*a*1"/>
  <p:tag name="KSO_WM_TEMPLATE_CATEGORY" val="diagram"/>
  <p:tag name="KSO_WM_TEMPLATE_INDEX" val="2023472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UNIT_PRESET_TEXT" val="此处添加标题"/>
  <p:tag name="KSO_WM_UNIT_TEXT_FILL_FORE_SCHEMECOLOR_INDEX" val="1"/>
  <p:tag name="KSO_WM_UNIT_TEXT_FILL_TYPE" val="1"/>
  <p:tag name="KSO_WM_UNIT_TEXT_TYPE" val="1"/>
  <p:tag name="KSO_WM_UNIT_USESOURCEFORMAT_APPLY" val="1"/>
</p:tagLst>
</file>

<file path=ppt/tags/tag8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UNIT_PRESET_TEXT" val="此处添加标题"/>
  <p:tag name="KSO_WM_UNIT_TEXT_FILL_FORE_SCHEMECOLOR_INDEX" val="1"/>
  <p:tag name="KSO_WM_UNIT_TEXT_FILL_TYPE" val="1"/>
  <p:tag name="KSO_WM_UNIT_TEXT_TYPE" val="1"/>
  <p:tag name="KSO_WM_UNIT_USESOURCEFORMAT_APPLY" val="1"/>
</p:tagLst>
</file>

<file path=ppt/tags/tag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8_3*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UNIT_PRESET_TEXT" val="此处添加标题"/>
  <p:tag name="KSO_WM_UNIT_TEXT_FILL_FORE_SCHEMECOLOR_INDEX" val="1"/>
  <p:tag name="KSO_WM_UNIT_TEXT_FILL_TYPE" val="1"/>
  <p:tag name="KSO_WM_UNIT_TEXT_TYPE" val="1"/>
  <p:tag name="KSO_WM_UNIT_USESOURCEFORMAT_APPLY" val="1"/>
</p:tagLst>
</file>

<file path=ppt/tags/tag89.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ID" val="diagram20234728_3*l_h_a*1_4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9.xml><?xml version="1.0" encoding="utf-8"?>
<p:tagLst xmlns:p="http://schemas.openxmlformats.org/presentationml/2006/main">
  <p:tag name="KSO_WM_DIAGRAM_VIRTUALLY_FRAME" val="{&quot;height&quot;:305.553779527559,&quot;left&quot;:457.5425196850394,&quot;top&quot;:93.63724409448818,&quot;width&quot;:429.54661417322825}"/>
</p:tagLst>
</file>

<file path=ppt/tags/tag90.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3*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91.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728_3*l_h_i*1_3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6141732273,&quot;left&quot;:70.87813445804622,&quot;top&quot;:138.88125984251968,&quot;width&quot;:818.2436523437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92.xml><?xml version="1.0" encoding="utf-8"?>
<p:tagLst xmlns:p="http://schemas.openxmlformats.org/presentationml/2006/main">
  <p:tag name="KSO_WM_SLIDE_ID" val="diagram20234728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16.972*334.519"/>
  <p:tag name="KSO_WM_SLIDE_POSITION" val="71.5139*138.881"/>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9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643_5*a*1"/>
  <p:tag name="KSO_WM_TEMPLATE_CATEGORY" val="diagram"/>
  <p:tag name="KSO_WM_TEMPLATE_INDEX" val="20231643"/>
  <p:tag name="KSO_WM_UNIT_LAYERLEVEL" val="1"/>
  <p:tag name="KSO_WM_TAG_VERSION" val="3.0"/>
  <p:tag name="KSO_WM_BEAUTIFY_FLAG" val="#wm#"/>
  <p:tag name="KSO_WM_DIAGRAM_GROUP_CODE" val="n1-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3*n_h_i*1_2_1"/>
  <p:tag name="KSO_WM_TEMPLATE_CATEGORY" val="diagram"/>
  <p:tag name="KSO_WM_TEMPLATE_INDEX" val="20231643"/>
  <p:tag name="KSO_WM_UNIT_LAYERLEVEL" val="1_1_1"/>
  <p:tag name="KSO_WM_TAG_VERSION" val="3.0"/>
  <p:tag name="KSO_WM_BEAUTIFY_FLAG" val="#wm#"/>
  <p:tag name="KSO_WM_UNIT_TYPE" val="n_h_i"/>
  <p:tag name="KSO_WM_UNIT_INDEX" val="1_2_1"/>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3*n_h_i*1_2_2"/>
  <p:tag name="KSO_WM_TEMPLATE_CATEGORY" val="diagram"/>
  <p:tag name="KSO_WM_TEMPLATE_INDEX" val="20231643"/>
  <p:tag name="KSO_WM_UNIT_LAYERLEVEL" val="1_1_1"/>
  <p:tag name="KSO_WM_TAG_VERSION" val="3.0"/>
  <p:tag name="KSO_WM_BEAUTIFY_FLAG" val="#wm#"/>
  <p:tag name="KSO_WM_UNIT_TYPE" val="n_h_i"/>
  <p:tag name="KSO_WM_UNIT_INDEX" val="1_2_2"/>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1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3_3*n_h_h_i*1_2_1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43_3*n_h_h_f*1_2_2_1"/>
  <p:tag name="KSO_WM_TEMPLATE_CATEGORY" val="diagram"/>
  <p:tag name="KSO_WM_TEMPLATE_INDEX" val="20231643"/>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3_3*n_h_h_i*1_2_2_1"/>
  <p:tag name="KSO_WM_TEMPLATE_CATEGORY" val="diagram"/>
  <p:tag name="KSO_WM_TEMPLATE_INDEX" val="20231643"/>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9.04998779296875,&quot;left&quot;:54.741889763779525,&quot;top&quot;:118.17500610351563,&quot;width&quot;:850.5}"/>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h5ujgo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2675</Words>
  <Application>WPS 演示</Application>
  <PresentationFormat>宽屏</PresentationFormat>
  <Paragraphs>358</Paragraphs>
  <Slides>31</Slides>
  <Notes>24</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31</vt:i4>
      </vt:variant>
    </vt:vector>
  </HeadingPairs>
  <TitlesOfParts>
    <vt:vector size="45" baseType="lpstr">
      <vt:lpstr>Arial</vt:lpstr>
      <vt:lpstr>宋体</vt:lpstr>
      <vt:lpstr>Wingdings</vt:lpstr>
      <vt:lpstr>汉仪旗黑-60S</vt:lpstr>
      <vt:lpstr>思源黑体 Regular</vt:lpstr>
      <vt:lpstr>庞门正道标题体3.0</vt:lpstr>
      <vt:lpstr>黑体</vt:lpstr>
      <vt:lpstr>微软雅黑</vt:lpstr>
      <vt:lpstr>Arial Unicode MS</vt:lpstr>
      <vt:lpstr>等线</vt:lpstr>
      <vt:lpstr>汉仪菱心体简</vt:lpstr>
      <vt:lpstr>金山云技术体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塑料类食品接触材料中有害物质预防控制措施</vt:lpstr>
      <vt:lpstr>PowerPoint 演示文稿</vt:lpstr>
      <vt:lpstr>PowerPoint 演示文稿</vt:lpstr>
      <vt:lpstr>塑料类食品接触材料中的有害物质</vt:lpstr>
      <vt:lpstr>黑色塑料</vt:lpstr>
      <vt:lpstr>PowerPoint 演示文稿</vt:lpstr>
      <vt:lpstr>预防控制措施的主要方面</vt:lpstr>
      <vt:lpstr>预防控制措施的主要方面</vt:lpstr>
      <vt:lpstr>PowerPoint 演示文稿</vt:lpstr>
      <vt:lpstr>各方责任与预防控制措施</vt:lpstr>
      <vt:lpstr>各方责任与预防控制措施</vt:lpstr>
      <vt:lpstr>各方责任与预防控制措施</vt:lpstr>
      <vt:lpstr>案例启示 </vt:lpstr>
      <vt:lpstr> </vt:lpstr>
      <vt:lpstr>垃圾分类（Garbage classification），一般是指按一定规定或标准将垃圾分类投放、收集、运输和处理，从而转变成公共资源的一系列活动的总称。 垃圾分类的目的是提高垃圾的资源价值和经济价值，减少垃圾处理量和处理设备的使用，降低处理成本，减少土地资源的消耗，具有社会、经济、生态等几方面的效益。 </vt:lpstr>
      <vt:lpstr> </vt:lpstr>
      <vt:lpstr> </vt:lpstr>
      <vt:lpstr> </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写靶尘捅迷</cp:lastModifiedBy>
  <cp:revision>175</cp:revision>
  <dcterms:created xsi:type="dcterms:W3CDTF">2020-10-22T08:13:00Z</dcterms:created>
  <dcterms:modified xsi:type="dcterms:W3CDTF">2024-12-12T07:14:09Z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KSOTemplateUUID">
    <vt:lpwstr>v1.0_mb_glbhI2FL1Bny3oyFziUsSQ==</vt:lpwstr>
  </property>
  <property fmtid="{D5CDD505-2E9C-101B-9397-08002B2CF9AE}" pid="4" name="ICV">
    <vt:lpwstr>33D231D757AA45A2A62A29F84D4AE207_13</vt:lpwstr>
  </property>
</Properties>
</file>