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media/image10.webp" ContentType="image/webp"/>
  <Override PartName="/ppt/media/image12.webp" ContentType="image/webp"/>
  <Override PartName="/ppt/media/image9.webp" ContentType="image/webp"/>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0" r:id="rId3"/>
  </p:sldMasterIdLst>
  <p:notesMasterIdLst>
    <p:notesMasterId r:id="rId26"/>
  </p:notesMasterIdLst>
  <p:sldIdLst>
    <p:sldId id="257" r:id="rId4"/>
    <p:sldId id="258" r:id="rId5"/>
    <p:sldId id="259" r:id="rId6"/>
    <p:sldId id="2748" r:id="rId7"/>
    <p:sldId id="2744" r:id="rId8"/>
    <p:sldId id="2747" r:id="rId9"/>
    <p:sldId id="527" r:id="rId10"/>
    <p:sldId id="2770" r:id="rId11"/>
    <p:sldId id="2769" r:id="rId12"/>
    <p:sldId id="2771" r:id="rId13"/>
    <p:sldId id="350" r:id="rId14"/>
    <p:sldId id="1590" r:id="rId15"/>
    <p:sldId id="2732" r:id="rId16"/>
    <p:sldId id="2772" r:id="rId17"/>
    <p:sldId id="2734" r:id="rId18"/>
    <p:sldId id="2773" r:id="rId19"/>
    <p:sldId id="260" r:id="rId20"/>
    <p:sldId id="2188" r:id="rId21"/>
    <p:sldId id="324" r:id="rId22"/>
    <p:sldId id="294" r:id="rId23"/>
    <p:sldId id="2563" r:id="rId24"/>
    <p:sldId id="263" r:id="rId25"/>
  </p:sldIdLst>
  <p:sldSz cx="12192000" cy="6858000"/>
  <p:notesSz cx="6858000" cy="9144000"/>
  <p:embeddedFontLst>
    <p:embeddedFont>
      <p:font typeface="等线" panose="02010600030101010101" charset="-122"/>
      <p:regular r:id="rId30"/>
    </p:embeddedFont>
    <p:embeddedFont>
      <p:font typeface="汉仪正圆-55W" panose="00020600040101010101" pitchFamily="18" charset="-122"/>
      <p:regular r:id="rId31"/>
    </p:embeddedFont>
    <p:embeddedFont>
      <p:font typeface="黑体" panose="02010609060101010101" charset="-122"/>
      <p:regular r:id="rId32"/>
    </p:embeddedFont>
    <p:embeddedFont>
      <p:font typeface="等线 Light" panose="02010600030101010101" charset="-122"/>
      <p:regular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85" autoAdjust="0"/>
    <p:restoredTop sz="94694"/>
  </p:normalViewPr>
  <p:slideViewPr>
    <p:cSldViewPr snapToGrid="0" snapToObjects="1">
      <p:cViewPr varScale="1">
        <p:scale>
          <a:sx n="80" d="100"/>
          <a:sy n="80" d="100"/>
        </p:scale>
        <p:origin x="15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notesMaster" Target="notesMasters/notes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F73684-DEA6-4057-B32F-17807593048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3DA20-3340-47F2-8F69-CF0BF619219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lang="zh-CN" altLang="en-US"/>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lang="zh-CN" altLang="en-US"/>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lang="zh-CN" altLang="en-US"/>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A5B59B5-9BAE-C942-B8E0-470663D5EB2F}" type="datetimeFigureOut">
              <a:rPr kumimoji="0" lang="zh-CN" altLang="en-US" sz="1200" b="0" i="0" u="none" strike="noStrike" kern="1200" cap="none" spc="0" normalizeH="0" baseline="0" noProof="0">
                <a:ln>
                  <a:noFill/>
                </a:ln>
                <a:solidFill>
                  <a:srgbClr val="000000">
                    <a:tint val="75000"/>
                  </a:srgbClr>
                </a:solidFill>
                <a:effectLst/>
                <a:uLnTx/>
                <a:uFillTx/>
                <a:latin typeface="等线" panose="02010600030101010101" charset="-122"/>
                <a:ea typeface="等线" panose="02010600030101010101" charset="-122"/>
                <a:cs typeface="+mn-cs"/>
              </a:rPr>
            </a:fld>
            <a:endParaRPr kumimoji="1" lang="zh-CN" altLang="en-US" sz="1200" b="0" i="0" u="none" strike="noStrike" kern="1200" cap="none" spc="0" normalizeH="0" baseline="0" noProof="0">
              <a:ln>
                <a:noFill/>
              </a:ln>
              <a:solidFill>
                <a:srgbClr val="000000">
                  <a:tint val="75000"/>
                </a:srgbClr>
              </a:solidFill>
              <a:effectLst/>
              <a:uLnTx/>
              <a:uFillTx/>
              <a:latin typeface="等线" panose="02010600030101010101" charset="-122"/>
              <a:ea typeface="等线"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rgbClr val="000000">
                  <a:tint val="75000"/>
                </a:srgbClr>
              </a:solidFill>
              <a:effectLst/>
              <a:uLnTx/>
              <a:uFillTx/>
              <a:latin typeface="等线" panose="02010600030101010101" charset="-122"/>
              <a:ea typeface="等线"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AAAF756-2E45-8B42-973C-B9218221F544}" type="slidenum">
              <a:rPr kumimoji="0" sz="1200" b="0" i="0" u="none" strike="noStrike" kern="1200" cap="none" spc="0" normalizeH="0" baseline="0" noProof="0">
                <a:ln>
                  <a:noFill/>
                </a:ln>
                <a:solidFill>
                  <a:srgbClr val="000000">
                    <a:tint val="75000"/>
                  </a:srgbClr>
                </a:solidFill>
                <a:effectLst/>
                <a:uLnTx/>
                <a:uFillTx/>
                <a:latin typeface="等线" panose="02010600030101010101" charset="-122"/>
                <a:ea typeface="+mn-ea"/>
                <a:cs typeface="+mn-cs"/>
              </a:rPr>
            </a:fld>
            <a:endParaRPr kumimoji="1" lang="zh-CN" altLang="en-US" sz="1200" b="0" i="0" u="none" strike="noStrike" kern="1200" cap="none" spc="0" normalizeH="0" baseline="0" noProof="0">
              <a:ln>
                <a:noFill/>
              </a:ln>
              <a:solidFill>
                <a:srgbClr val="000000">
                  <a:tint val="75000"/>
                </a:srgb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lang="zh-CN" altLang="en-US"/>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lang="zh-CN" altLang="en-US"/>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BA5B59B5-9BAE-C942-B8E0-470663D5EB2F}" type="datetimeFigureOut">
              <a:rPr lang="zh-CN" altLang="en-US"/>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BA5B59B5-9BAE-C942-B8E0-470663D5EB2F}" type="datetimeFigureOut">
              <a:rPr lang="zh-CN" altLang="en-US"/>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BA5B59B5-9BAE-C942-B8E0-470663D5EB2F}" type="datetimeFigureOut">
              <a:rPr lang="zh-CN" altLang="en-US"/>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5B59B5-9BAE-C942-B8E0-470663D5EB2F}" type="datetimeFigureOut">
              <a:rPr lang="zh-CN" altLang="en-US"/>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BA5B59B5-9BAE-C942-B8E0-470663D5EB2F}" type="datetimeFigureOut">
              <a:rPr lang="zh-CN" altLang="en-US"/>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BA5B59B5-9BAE-C942-B8E0-470663D5EB2F}" type="datetimeFigureOut">
              <a:rPr lang="zh-CN" altLang="en-US"/>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B59B5-9BAE-C942-B8E0-470663D5EB2F}" type="datetimeFigureOut">
              <a:rPr lang="zh-CN" altLang="en-US"/>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F756-2E45-8B42-973C-B9218221F544}" type="slidenum">
              <a:rPr/>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B59B5-9BAE-C942-B8E0-470663D5EB2F}" type="datetimeFigureOut">
              <a:rPr lang="zh-CN" altLang="en-US"/>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F756-2E45-8B42-973C-B9218221F544}" type="slidenum">
              <a:rPr/>
            </a:fld>
            <a:endParaRPr kumimoji="1" lang="zh-CN" altLang="en-US"/>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0.webp"/><Relationship Id="rId1" Type="http://schemas.openxmlformats.org/officeDocument/2006/relationships/image" Target="../media/image9.web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2.webp"/><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4.png"/><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6.jpeg"/><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jpeg"/><Relationship Id="rId1" Type="http://schemas.openxmlformats.org/officeDocument/2006/relationships/image" Target="../media/image20.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jpeg"/><Relationship Id="rId2" Type="http://schemas.openxmlformats.org/officeDocument/2006/relationships/tags" Target="../tags/tag51.xml"/><Relationship Id="rId1" Type="http://schemas.openxmlformats.org/officeDocument/2006/relationships/tags" Target="../tags/tag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0" Type="http://schemas.openxmlformats.org/officeDocument/2006/relationships/slideLayout" Target="../slideLayouts/slideLayout7.xml"/><Relationship Id="rId5" Type="http://schemas.openxmlformats.org/officeDocument/2006/relationships/tags" Target="../tags/tag5.xml"/><Relationship Id="rId49" Type="http://schemas.openxmlformats.org/officeDocument/2006/relationships/tags" Target="../tags/tag49.xml"/><Relationship Id="rId48" Type="http://schemas.openxmlformats.org/officeDocument/2006/relationships/tags" Target="../tags/tag48.xml"/><Relationship Id="rId47" Type="http://schemas.openxmlformats.org/officeDocument/2006/relationships/tags" Target="../tags/tag47.xml"/><Relationship Id="rId46" Type="http://schemas.openxmlformats.org/officeDocument/2006/relationships/tags" Target="../tags/tag46.xml"/><Relationship Id="rId45" Type="http://schemas.openxmlformats.org/officeDocument/2006/relationships/tags" Target="../tags/tag45.xml"/><Relationship Id="rId44" Type="http://schemas.openxmlformats.org/officeDocument/2006/relationships/tags" Target="../tags/tag44.xml"/><Relationship Id="rId43" Type="http://schemas.openxmlformats.org/officeDocument/2006/relationships/tags" Target="../tags/tag43.xml"/><Relationship Id="rId42" Type="http://schemas.openxmlformats.org/officeDocument/2006/relationships/tags" Target="../tags/tag42.xml"/><Relationship Id="rId41" Type="http://schemas.openxmlformats.org/officeDocument/2006/relationships/tags" Target="../tags/tag41.xml"/><Relationship Id="rId40" Type="http://schemas.openxmlformats.org/officeDocument/2006/relationships/tags" Target="../tags/tag40.xml"/><Relationship Id="rId4" Type="http://schemas.openxmlformats.org/officeDocument/2006/relationships/tags" Target="../tags/tag4.xml"/><Relationship Id="rId39" Type="http://schemas.openxmlformats.org/officeDocument/2006/relationships/tags" Target="../tags/tag39.xml"/><Relationship Id="rId38" Type="http://schemas.openxmlformats.org/officeDocument/2006/relationships/tags" Target="../tags/tag38.xml"/><Relationship Id="rId37" Type="http://schemas.openxmlformats.org/officeDocument/2006/relationships/tags" Target="../tags/tag37.xml"/><Relationship Id="rId36" Type="http://schemas.openxmlformats.org/officeDocument/2006/relationships/tags" Target="../tags/tag36.xml"/><Relationship Id="rId35" Type="http://schemas.openxmlformats.org/officeDocument/2006/relationships/tags" Target="../tags/tag35.xml"/><Relationship Id="rId34" Type="http://schemas.openxmlformats.org/officeDocument/2006/relationships/tags" Target="../tags/tag34.xml"/><Relationship Id="rId33" Type="http://schemas.openxmlformats.org/officeDocument/2006/relationships/tags" Target="../tags/tag33.xml"/><Relationship Id="rId32" Type="http://schemas.openxmlformats.org/officeDocument/2006/relationships/tags" Target="../tags/tag32.xml"/><Relationship Id="rId31" Type="http://schemas.openxmlformats.org/officeDocument/2006/relationships/tags" Target="../tags/tag31.xml"/><Relationship Id="rId30" Type="http://schemas.openxmlformats.org/officeDocument/2006/relationships/tags" Target="../tags/tag30.xml"/><Relationship Id="rId3" Type="http://schemas.openxmlformats.org/officeDocument/2006/relationships/tags" Target="../tags/tag3.xml"/><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5" name="深度视觉·原创设计 https://www.docer.com/works?userid=22383862"/>
          <p:cNvSpPr/>
          <p:nvPr/>
        </p:nvSpPr>
        <p:spPr>
          <a:xfrm>
            <a:off x="682170" y="674280"/>
            <a:ext cx="10827660" cy="5509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7" name="深度视觉·原创设计 https://www.docer.com/works?userid=22383862"/>
          <p:cNvSpPr txBox="1"/>
          <p:nvPr/>
        </p:nvSpPr>
        <p:spPr>
          <a:xfrm>
            <a:off x="1524000" y="2275107"/>
            <a:ext cx="9144000" cy="14452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食品接触材料引发的食品安全案例</a:t>
            </a:r>
            <a:endParaRPr kumimoji="0" lang="zh-CN" altLang="en-US" sz="44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                           —</a:t>
            </a:r>
            <a:r>
              <a:rPr kumimoji="0" lang="zh-CN" altLang="en-US" sz="44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橡胶类</a:t>
            </a:r>
            <a:endParaRPr kumimoji="0" lang="zh-CN" altLang="en-US" sz="44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8" name="深度视觉·原创设计 https://www.docer.com/works?userid=22383862"/>
          <p:cNvSpPr txBox="1"/>
          <p:nvPr/>
        </p:nvSpPr>
        <p:spPr>
          <a:xfrm>
            <a:off x="4726410" y="5158297"/>
            <a:ext cx="6320580" cy="467436"/>
          </a:xfrm>
          <a:prstGeom prst="rect">
            <a:avLst/>
          </a:prstGeom>
          <a:noFill/>
        </p:spPr>
        <p:txBody>
          <a:bodyPr wrap="square" lIns="0" tIns="0" rIns="0" bIns="0" rtlCol="0">
            <a:spAutoFit/>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lumMod val="50000"/>
                  </a:srgbClr>
                </a:solidFill>
                <a:effectLst/>
                <a:uLnTx/>
                <a:uFillTx/>
                <a:latin typeface="宋体" panose="02010600030101010101" pitchFamily="2" charset="-122"/>
                <a:ea typeface="宋体" panose="02010600030101010101" pitchFamily="2" charset="-122"/>
                <a:cs typeface="+mn-cs"/>
                <a:sym typeface="汉仪正圆-55W" panose="00020600040101010101" pitchFamily="18" charset="-122"/>
              </a:rPr>
              <a:t>小组成员：谷庆艳</a:t>
            </a:r>
            <a:r>
              <a:rPr lang="zh-CN" altLang="en-US" sz="2400" b="1" dirty="0">
                <a:solidFill>
                  <a:srgbClr val="FFFFFF">
                    <a:lumMod val="50000"/>
                  </a:srgbClr>
                </a:solidFill>
                <a:latin typeface="宋体" panose="02010600030101010101" pitchFamily="2" charset="-122"/>
                <a:ea typeface="宋体" panose="02010600030101010101" pitchFamily="2" charset="-122"/>
                <a:sym typeface="汉仪正圆-55W" panose="00020600040101010101" pitchFamily="18" charset="-122"/>
              </a:rPr>
              <a:t> 张</a:t>
            </a:r>
            <a:r>
              <a:rPr kumimoji="0" lang="zh-CN" altLang="en-US" sz="2400" b="1" i="0" u="none" strike="noStrike" kern="1200" cap="none" spc="0" normalizeH="0" baseline="0" noProof="0" dirty="0">
                <a:ln>
                  <a:noFill/>
                </a:ln>
                <a:solidFill>
                  <a:srgbClr val="FFFFFF">
                    <a:lumMod val="50000"/>
                  </a:srgbClr>
                </a:solidFill>
                <a:effectLst/>
                <a:uLnTx/>
                <a:uFillTx/>
                <a:latin typeface="宋体" panose="02010600030101010101" pitchFamily="2" charset="-122"/>
                <a:ea typeface="宋体" panose="02010600030101010101" pitchFamily="2" charset="-122"/>
                <a:cs typeface="+mn-cs"/>
                <a:sym typeface="汉仪正圆-55W" panose="00020600040101010101" pitchFamily="18" charset="-122"/>
              </a:rPr>
              <a:t>永泽 付龙伟</a:t>
            </a:r>
            <a:endParaRPr kumimoji="0" lang="zh-CN" altLang="en-US" sz="2400" b="1" i="0" u="none" strike="noStrike" kern="1200" cap="none" spc="0" normalizeH="0" baseline="0" noProof="0" dirty="0">
              <a:ln>
                <a:noFill/>
              </a:ln>
              <a:solidFill>
                <a:srgbClr val="FFFFFF">
                  <a:lumMod val="50000"/>
                </a:srgbClr>
              </a:solidFill>
              <a:effectLst/>
              <a:uLnTx/>
              <a:uFillTx/>
              <a:latin typeface="宋体" panose="02010600030101010101" pitchFamily="2" charset="-122"/>
              <a:ea typeface="宋体" panose="02010600030101010101" pitchFamily="2" charset="-122"/>
              <a:cs typeface="+mn-cs"/>
              <a:sym typeface="汉仪正圆-55W" panose="00020600040101010101" pitchFamily="18"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5" name="深度视觉·原创设计 https://www.docer.com/works?userid=22383862"/>
          <p:cNvSpPr/>
          <p:nvPr/>
        </p:nvSpPr>
        <p:spPr>
          <a:xfrm>
            <a:off x="805995" y="674280"/>
            <a:ext cx="10827660" cy="5509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7" name="深度视觉·原创设计 https://www.docer.com/works?userid=22383862"/>
          <p:cNvSpPr txBox="1"/>
          <p:nvPr/>
        </p:nvSpPr>
        <p:spPr>
          <a:xfrm>
            <a:off x="1257299" y="2036964"/>
            <a:ext cx="91440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mn-cs"/>
                <a:sym typeface="汉仪正圆-55W" panose="00020600040101010101" pitchFamily="18" charset="-122"/>
              </a:rPr>
              <a:t>橡胶类食品接触材料中有害物质</a:t>
            </a:r>
            <a:endParaRPr kumimoji="0" lang="en-US" altLang="zh-CN" sz="44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mn-cs"/>
              <a:sym typeface="汉仪正圆-55W" panose="00020600040101010101" pitchFamily="18"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mn-cs"/>
                <a:sym typeface="汉仪正圆-55W" panose="00020600040101010101" pitchFamily="18" charset="-122"/>
              </a:rPr>
              <a:t>来源及危害</a:t>
            </a:r>
            <a:endParaRPr kumimoji="0" lang="zh-CN" altLang="en-US" sz="44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mn-cs"/>
              <a:sym typeface="汉仪正圆-55W" panose="00020600040101010101" pitchFamily="18" charset="-122"/>
            </a:endParaRPr>
          </a:p>
        </p:txBody>
      </p:sp>
      <p:sp>
        <p:nvSpPr>
          <p:cNvPr id="8" name="深度视觉·原创设计 https://www.docer.com/works?userid=22383862"/>
          <p:cNvSpPr txBox="1"/>
          <p:nvPr/>
        </p:nvSpPr>
        <p:spPr>
          <a:xfrm>
            <a:off x="2542803" y="4126953"/>
            <a:ext cx="6320580" cy="467436"/>
          </a:xfrm>
          <a:prstGeom prst="rect">
            <a:avLst/>
          </a:prstGeom>
          <a:noFill/>
        </p:spPr>
        <p:txBody>
          <a:bodyPr wrap="square" lIns="0" tIns="0" rIns="0" bIns="0" rtlCol="0">
            <a:spAutoFit/>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sym typeface="汉仪正圆-55W" panose="00020600040101010101" pitchFamily="18" charset="-122"/>
              </a:rPr>
              <a:t>汇报人</a:t>
            </a:r>
            <a:r>
              <a:rPr kumimoji="0" lang="en-US" altLang="zh-CN" sz="24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sym typeface="汉仪正圆-55W" panose="00020600040101010101" pitchFamily="18" charset="-122"/>
              </a:rPr>
              <a:t>:</a:t>
            </a:r>
            <a:r>
              <a:rPr kumimoji="0" lang="zh-CN" altLang="en-US" sz="24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sym typeface="汉仪正圆-55W" panose="00020600040101010101" pitchFamily="18" charset="-122"/>
              </a:rPr>
              <a:t>张永泽 朱传合课题组</a:t>
            </a:r>
            <a:endParaRPr kumimoji="0" lang="zh-CN" altLang="en-US" sz="24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sym typeface="汉仪正圆-55W" panose="00020600040101010101" pitchFamily="18"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3"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 name="深度视觉·原创设计 https://www.docer.com/works?userid=22383862"/>
          <p:cNvSpPr/>
          <p:nvPr/>
        </p:nvSpPr>
        <p:spPr>
          <a:xfrm>
            <a:off x="1233055" y="0"/>
            <a:ext cx="10958944" cy="2299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7" name="深度视觉·原创设计 https://www.docer.com/works?userid=22383862"/>
          <p:cNvSpPr/>
          <p:nvPr/>
        </p:nvSpPr>
        <p:spPr>
          <a:xfrm>
            <a:off x="1338705" y="5262764"/>
            <a:ext cx="401781"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8" name="深度视觉·原创设计 https://www.docer.com/works?userid=22383862"/>
          <p:cNvSpPr txBox="1"/>
          <p:nvPr/>
        </p:nvSpPr>
        <p:spPr>
          <a:xfrm>
            <a:off x="1102184" y="3945186"/>
            <a:ext cx="309605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橡胶类食品接触材料</a:t>
            </a:r>
            <a:r>
              <a:rPr kumimoji="0" lang="zh-CN" altLang="en-US" sz="2800" b="0"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有害物质的来源</a:t>
            </a:r>
            <a:endParaRPr kumimoji="0" lang="zh-CN" altLang="en-US" sz="2800" b="0"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9" name="深度视觉·原创设计 https://www.docer.com/works?userid=22383862"/>
          <p:cNvSpPr txBox="1"/>
          <p:nvPr/>
        </p:nvSpPr>
        <p:spPr>
          <a:xfrm>
            <a:off x="1233055" y="3429000"/>
            <a:ext cx="3183654" cy="31022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FFFFFF">
                    <a:lumMod val="50000"/>
                  </a:srgbClr>
                </a:solidFill>
                <a:effectLst/>
                <a:uLnTx/>
                <a:uFillTx/>
                <a:latin typeface="汉仪正圆-55W" panose="00020600040101010101" pitchFamily="18" charset="-122"/>
                <a:ea typeface="汉仪正圆-55W" panose="00020600040101010101" pitchFamily="18" charset="-122"/>
                <a:cs typeface="Lato"/>
                <a:sym typeface="汉仪正圆-55W" panose="00020600040101010101" pitchFamily="18" charset="-122"/>
              </a:rPr>
              <a:t>YOUR TITLE HERE</a:t>
            </a:r>
            <a:endParaRPr kumimoji="0" sz="2400" b="0" i="0" u="none" strike="noStrike" kern="1200" cap="none" spc="0" normalizeH="0" baseline="0" noProof="0" dirty="0">
              <a:ln>
                <a:noFill/>
              </a:ln>
              <a:solidFill>
                <a:srgbClr val="FFFFFF">
                  <a:lumMod val="50000"/>
                </a:srgbClr>
              </a:solidFill>
              <a:effectLst/>
              <a:uLnTx/>
              <a:uFillTx/>
              <a:latin typeface="汉仪正圆-55W" panose="00020600040101010101" pitchFamily="18" charset="-122"/>
              <a:ea typeface="汉仪正圆-55W" panose="00020600040101010101" pitchFamily="18" charset="-122"/>
              <a:cs typeface="Lato"/>
              <a:sym typeface="汉仪正圆-55W" panose="00020600040101010101" pitchFamily="18" charset="-122"/>
            </a:endParaRPr>
          </a:p>
        </p:txBody>
      </p:sp>
      <p:sp>
        <p:nvSpPr>
          <p:cNvPr id="10" name="深度视觉·原创设计 https://www.docer.com/works?userid=22383862"/>
          <p:cNvSpPr txBox="1"/>
          <p:nvPr/>
        </p:nvSpPr>
        <p:spPr>
          <a:xfrm>
            <a:off x="1966944" y="609947"/>
            <a:ext cx="3159641" cy="1107979"/>
          </a:xfrm>
          <a:prstGeom prst="rect">
            <a:avLst/>
          </a:prstGeom>
          <a:noFill/>
        </p:spPr>
        <p:txBody>
          <a:bodyPr wrap="square" lIns="91423" tIns="45712" rIns="91423" bIns="45712" rtlCol="0">
            <a:spAutoFit/>
          </a:bodyPr>
          <a:lstStyle/>
          <a:p>
            <a:pPr marL="0" marR="0" lvl="0" indent="0" algn="l" defTabSz="1217930" rtl="0" eaLnBrk="1" fontAlgn="auto" latinLnBrk="0" hangingPunct="1">
              <a:lnSpc>
                <a:spcPts val="2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食品接触材料的生产中加入的</a:t>
            </a:r>
            <a:r>
              <a:rPr kumimoji="0" lang="zh-CN" altLang="en-US" sz="1400" b="1" i="1"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助、溶剂，添加剂</a:t>
            </a:r>
            <a:r>
              <a:rPr kumimoji="0" lang="zh-CN" altLang="en-US" sz="14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以及其分解产物中包含许多具有挥发性、强烈气味的有机物，可能会造成挥发性有机物超标。</a:t>
            </a:r>
            <a:endParaRPr kumimoji="0" lang="zh-CN" altLang="en-US" sz="14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1" name="深度视觉·原创设计 https://www.docer.com/works?userid=22383862"/>
          <p:cNvSpPr/>
          <p:nvPr/>
        </p:nvSpPr>
        <p:spPr>
          <a:xfrm>
            <a:off x="313741" y="6244729"/>
            <a:ext cx="360219" cy="3602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pic>
        <p:nvPicPr>
          <p:cNvPr id="14" name="图片 13"/>
          <p:cNvPicPr>
            <a:picLocks noChangeAspect="1"/>
          </p:cNvPicPr>
          <p:nvPr/>
        </p:nvPicPr>
        <p:blipFill>
          <a:blip r:embed="rId1"/>
          <a:stretch>
            <a:fillRect/>
          </a:stretch>
        </p:blipFill>
        <p:spPr>
          <a:xfrm>
            <a:off x="5380773" y="353636"/>
            <a:ext cx="3183654" cy="5635593"/>
          </a:xfrm>
          <a:prstGeom prst="rect">
            <a:avLst/>
          </a:prstGeom>
        </p:spPr>
      </p:pic>
      <p:pic>
        <p:nvPicPr>
          <p:cNvPr id="16" name="图片 15"/>
          <p:cNvPicPr>
            <a:picLocks noChangeAspect="1"/>
          </p:cNvPicPr>
          <p:nvPr/>
        </p:nvPicPr>
        <p:blipFill>
          <a:blip r:embed="rId2"/>
          <a:stretch>
            <a:fillRect/>
          </a:stretch>
        </p:blipFill>
        <p:spPr>
          <a:xfrm>
            <a:off x="8857501" y="535780"/>
            <a:ext cx="2814953" cy="2369725"/>
          </a:xfrm>
          <a:prstGeom prst="rect">
            <a:avLst/>
          </a:prstGeom>
        </p:spPr>
      </p:pic>
      <p:pic>
        <p:nvPicPr>
          <p:cNvPr id="18" name="图片 17"/>
          <p:cNvPicPr>
            <a:picLocks noChangeAspect="1"/>
          </p:cNvPicPr>
          <p:nvPr/>
        </p:nvPicPr>
        <p:blipFill>
          <a:blip r:embed="rId3"/>
          <a:stretch>
            <a:fillRect/>
          </a:stretch>
        </p:blipFill>
        <p:spPr>
          <a:xfrm>
            <a:off x="8970736" y="3441285"/>
            <a:ext cx="2814953" cy="22450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5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 name="深度视觉·原创设计 https://www.docer.com/works?userid=22383862"/>
          <p:cNvSpPr/>
          <p:nvPr/>
        </p:nvSpPr>
        <p:spPr>
          <a:xfrm rot="5400000">
            <a:off x="7644306" y="2348782"/>
            <a:ext cx="6896471" cy="219891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grpSp>
        <p:nvGrpSpPr>
          <p:cNvPr id="17" name="深度视觉·原创设计 https://www.docer.com/works?userid=22383862"/>
          <p:cNvGrpSpPr/>
          <p:nvPr/>
        </p:nvGrpSpPr>
        <p:grpSpPr>
          <a:xfrm>
            <a:off x="5642719" y="1443145"/>
            <a:ext cx="454039" cy="454814"/>
            <a:chOff x="7275629" y="3973834"/>
            <a:chExt cx="464344" cy="465138"/>
          </a:xfrm>
          <a:solidFill>
            <a:schemeClr val="accent1"/>
          </a:solidFill>
        </p:grpSpPr>
        <p:sp>
          <p:nvSpPr>
            <p:cNvPr id="18" name="深度视觉·原创设计 https://www.docer.com/works?userid=22383862"/>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9" name="深度视觉·原创设计 https://www.docer.com/works?userid=22383862"/>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0" name="深度视觉·原创设计 https://www.docer.com/works?userid=22383862"/>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1" name="深度视觉·原创设计 https://www.docer.com/works?userid=22383862"/>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2" name="深度视觉·原创设计 https://www.docer.com/works?userid=22383862"/>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3" name="深度视觉·原创设计 https://www.docer.com/works?userid=22383862"/>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grpSp>
      <p:grpSp>
        <p:nvGrpSpPr>
          <p:cNvPr id="28" name="深度视觉·原创设计 https://www.docer.com/works?userid=22383862"/>
          <p:cNvGrpSpPr/>
          <p:nvPr/>
        </p:nvGrpSpPr>
        <p:grpSpPr>
          <a:xfrm>
            <a:off x="5726969" y="4048824"/>
            <a:ext cx="448194" cy="447430"/>
            <a:chOff x="6357938" y="1647825"/>
            <a:chExt cx="465138" cy="464344"/>
          </a:xfrm>
          <a:solidFill>
            <a:schemeClr val="accent1"/>
          </a:solidFill>
        </p:grpSpPr>
        <p:sp>
          <p:nvSpPr>
            <p:cNvPr id="29" name="深度视觉·原创设计 https://www.docer.com/works?userid=22383862"/>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0" name="深度视觉·原创设计 https://www.docer.com/works?userid=22383862"/>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1" name="深度视觉·原创设计 https://www.docer.com/works?userid=22383862"/>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2" name="深度视觉·原创设计 https://www.docer.com/works?userid=22383862"/>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3" name="深度视觉·原创设计 https://www.docer.com/works?userid=22383862"/>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4" name="深度视觉·原创设计 https://www.docer.com/works?userid=22383862"/>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5" name="深度视觉·原创设计 https://www.docer.com/works?userid=22383862"/>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6" name="深度视觉·原创设计 https://www.docer.com/works?userid=22383862"/>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7" name="深度视觉·原创设计 https://www.docer.com/works?userid=2238386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8" name="深度视觉·原创设计 https://www.docer.com/works?userid=22383862"/>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9" name="深度视觉·原创设计 https://www.docer.com/works?userid=22383862"/>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40" name="深度视觉·原创设计 https://www.docer.com/works?userid=22383862"/>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41" name="深度视觉·原创设计 https://www.docer.com/works?userid=22383862"/>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45" tIns="19045" rIns="19045" bIns="19045"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grpSp>
      <p:sp>
        <p:nvSpPr>
          <p:cNvPr id="44" name="深度视觉·原创设计 https://www.docer.com/works?userid=22383862"/>
          <p:cNvSpPr txBox="1"/>
          <p:nvPr/>
        </p:nvSpPr>
        <p:spPr>
          <a:xfrm>
            <a:off x="232527" y="1074480"/>
            <a:ext cx="53108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有害物质的来源有以下</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7</a:t>
            </a:r>
            <a:r>
              <a:rPr kumimoji="0" lang="zh-CN" altLang="en-US" sz="2800" b="0"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种</a:t>
            </a:r>
            <a:r>
              <a:rPr kumimoji="0" lang="zh-CN" altLang="en-US" sz="3200" b="0"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a:t>
            </a:r>
            <a:endParaRPr kumimoji="0" lang="zh-CN" altLang="en-US" sz="3200" b="0"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45" name="深度视觉·原创设计 https://www.docer.com/works?userid=22383862"/>
          <p:cNvSpPr txBox="1"/>
          <p:nvPr/>
        </p:nvSpPr>
        <p:spPr>
          <a:xfrm>
            <a:off x="388784" y="1980312"/>
            <a:ext cx="3553233" cy="2935852"/>
          </a:xfrm>
          <a:prstGeom prst="rect">
            <a:avLst/>
          </a:prstGeom>
          <a:noFill/>
        </p:spPr>
        <p:txBody>
          <a:bodyPr wrap="square" lIns="91423" tIns="45712" rIns="91423" bIns="45712" rtlCol="0">
            <a:spAutoFit/>
          </a:bodyPr>
          <a:lstStyle/>
          <a:p>
            <a:pPr marL="342900" marR="0" lvl="0" indent="-342900" algn="l" defTabSz="1217930" rtl="0" eaLnBrk="1" fontAlgn="auto" latinLnBrk="0" hangingPunct="1">
              <a:lnSpc>
                <a:spcPct val="150000"/>
              </a:lnSpc>
              <a:spcBef>
                <a:spcPts val="0"/>
              </a:spcBef>
              <a:spcAft>
                <a:spcPts val="0"/>
              </a:spcAft>
              <a:buClrTx/>
              <a:buSzTx/>
              <a:buFont typeface="+mj-lt"/>
              <a:buAutoNum type="arabicPeriod"/>
              <a:defRPr/>
            </a:pPr>
            <a:r>
              <a:rPr kumimoji="0" lang="zh-CN" altLang="en-US" sz="18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sym typeface="汉仪正圆-55W" panose="00020600040101010101" pitchFamily="18" charset="-122"/>
              </a:rPr>
              <a:t>聚合物中的</a:t>
            </a:r>
            <a:r>
              <a:rPr kumimoji="0" lang="zh-CN" altLang="en-US" sz="1800" b="0"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mn-cs"/>
                <a:sym typeface="汉仪正圆-55W" panose="00020600040101010101" pitchFamily="18" charset="-122"/>
              </a:rPr>
              <a:t>低聚体残留</a:t>
            </a:r>
            <a:endParaRPr kumimoji="0" lang="en-US" altLang="zh-CN" sz="1800" b="0"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mn-cs"/>
              <a:sym typeface="汉仪正圆-55W" panose="00020600040101010101" pitchFamily="18" charset="-122"/>
            </a:endParaRPr>
          </a:p>
          <a:p>
            <a:pPr marL="342900" marR="0" lvl="0" indent="-342900" algn="l" defTabSz="1217930" rtl="0" eaLnBrk="1" fontAlgn="auto" latinLnBrk="0" hangingPunct="1">
              <a:lnSpc>
                <a:spcPct val="150000"/>
              </a:lnSpc>
              <a:spcBef>
                <a:spcPts val="0"/>
              </a:spcBef>
              <a:spcAft>
                <a:spcPts val="0"/>
              </a:spcAft>
              <a:buClrTx/>
              <a:buSzTx/>
              <a:buFont typeface="+mj-lt"/>
              <a:buAutoNum type="arabicPeriod"/>
              <a:defRPr/>
            </a:pPr>
            <a:r>
              <a:rPr kumimoji="0" lang="zh-CN" altLang="en-US" sz="18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sym typeface="汉仪正圆-55W" panose="00020600040101010101" pitchFamily="18" charset="-122"/>
              </a:rPr>
              <a:t>聚合过程中的</a:t>
            </a:r>
            <a:r>
              <a:rPr kumimoji="0" lang="zh-CN" altLang="en-US" sz="1800" b="0"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mn-cs"/>
                <a:sym typeface="汉仪正圆-55W" panose="00020600040101010101" pitchFamily="18" charset="-122"/>
              </a:rPr>
              <a:t>单体残留</a:t>
            </a:r>
            <a:endParaRPr kumimoji="0" lang="en-US" altLang="zh-CN" sz="1800" b="0"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mn-cs"/>
              <a:sym typeface="汉仪正圆-55W" panose="00020600040101010101" pitchFamily="18" charset="-122"/>
            </a:endParaRPr>
          </a:p>
          <a:p>
            <a:pPr marL="342900" marR="0" lvl="0" indent="-342900" algn="l" defTabSz="1217930" rtl="0" eaLnBrk="1" fontAlgn="auto" latinLnBrk="0" hangingPunct="1">
              <a:lnSpc>
                <a:spcPct val="150000"/>
              </a:lnSpc>
              <a:spcBef>
                <a:spcPts val="0"/>
              </a:spcBef>
              <a:spcAft>
                <a:spcPts val="0"/>
              </a:spcAft>
              <a:buClrTx/>
              <a:buSzTx/>
              <a:buFont typeface="+mj-lt"/>
              <a:buAutoNum type="arabicPeriod"/>
              <a:defRPr/>
            </a:pPr>
            <a:r>
              <a:rPr kumimoji="0" lang="zh-CN" altLang="en-US" sz="18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sym typeface="汉仪正圆-55W" panose="00020600040101010101" pitchFamily="18" charset="-122"/>
              </a:rPr>
              <a:t>聚合物的</a:t>
            </a:r>
            <a:r>
              <a:rPr kumimoji="0" lang="zh-CN" altLang="en-US" sz="1800" b="0"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汉仪正圆-55W" panose="00020600040101010101" pitchFamily="18" charset="-122"/>
              </a:rPr>
              <a:t>降解产物</a:t>
            </a:r>
            <a:endParaRPr kumimoji="0" lang="en-US" altLang="zh-CN" sz="1800" b="0"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汉仪正圆-55W" panose="00020600040101010101" pitchFamily="18" charset="-122"/>
            </a:endParaRPr>
          </a:p>
          <a:p>
            <a:pPr marL="342900" marR="0" lvl="0" indent="-342900" algn="l" defTabSz="1217930" rtl="0" eaLnBrk="1" fontAlgn="auto" latinLnBrk="0" hangingPunct="1">
              <a:lnSpc>
                <a:spcPct val="150000"/>
              </a:lnSpc>
              <a:spcBef>
                <a:spcPts val="0"/>
              </a:spcBef>
              <a:spcAft>
                <a:spcPts val="0"/>
              </a:spcAft>
              <a:buClrTx/>
              <a:buSzTx/>
              <a:buFont typeface="+mj-lt"/>
              <a:buAutoNum type="arabicPeriod"/>
              <a:defRPr/>
            </a:pPr>
            <a:r>
              <a:rPr kumimoji="0" lang="zh-CN" altLang="en-US" sz="18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sym typeface="汉仪正圆-55W" panose="00020600040101010101" pitchFamily="18" charset="-122"/>
              </a:rPr>
              <a:t>添加剂</a:t>
            </a:r>
            <a:r>
              <a:rPr kumimoji="0" lang="zh-CN" altLang="en-US" sz="1800" b="0"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汉仪正圆-55W" panose="00020600040101010101" pitchFamily="18" charset="-122"/>
              </a:rPr>
              <a:t>降解产物</a:t>
            </a:r>
            <a:endParaRPr kumimoji="0" lang="en-US" altLang="zh-CN" sz="1800" b="0"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汉仪正圆-55W" panose="00020600040101010101" pitchFamily="18" charset="-122"/>
            </a:endParaRPr>
          </a:p>
          <a:p>
            <a:pPr marL="342900" marR="0" lvl="0" indent="-342900" algn="l" defTabSz="1217930" rtl="0" eaLnBrk="1" fontAlgn="auto" latinLnBrk="0" hangingPunct="1">
              <a:lnSpc>
                <a:spcPct val="150000"/>
              </a:lnSpc>
              <a:spcBef>
                <a:spcPts val="0"/>
              </a:spcBef>
              <a:spcAft>
                <a:spcPts val="0"/>
              </a:spcAft>
              <a:buClrTx/>
              <a:buSzTx/>
              <a:buFont typeface="+mj-lt"/>
              <a:buAutoNum type="arabicPeriod"/>
              <a:defRPr/>
            </a:pPr>
            <a:r>
              <a:rPr kumimoji="0" lang="zh-CN" altLang="en-US" sz="18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sym typeface="汉仪正圆-55W" panose="00020600040101010101" pitchFamily="18" charset="-122"/>
              </a:rPr>
              <a:t>催化剂残留</a:t>
            </a:r>
            <a:endParaRPr kumimoji="0" lang="en-US" altLang="zh-CN" sz="18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sym typeface="汉仪正圆-55W" panose="00020600040101010101" pitchFamily="18" charset="-122"/>
            </a:endParaRPr>
          </a:p>
          <a:p>
            <a:pPr marL="342900" marR="0" lvl="0" indent="-342900" algn="l" defTabSz="1217930" rtl="0" eaLnBrk="1" fontAlgn="auto" latinLnBrk="0" hangingPunct="1">
              <a:lnSpc>
                <a:spcPct val="150000"/>
              </a:lnSpc>
              <a:spcBef>
                <a:spcPts val="0"/>
              </a:spcBef>
              <a:spcAft>
                <a:spcPts val="0"/>
              </a:spcAft>
              <a:buClrTx/>
              <a:buSzTx/>
              <a:buFont typeface="+mj-lt"/>
              <a:buAutoNum type="arabicPeriod"/>
              <a:defRPr/>
            </a:pPr>
            <a:r>
              <a:rPr kumimoji="0" lang="zh-CN" altLang="en-US" sz="18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sym typeface="汉仪正圆-55W" panose="00020600040101010101" pitchFamily="18" charset="-122"/>
              </a:rPr>
              <a:t>单体物质或者添加剂的</a:t>
            </a:r>
            <a:r>
              <a:rPr kumimoji="0" lang="zh-CN" altLang="en-US" sz="1800" b="0"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汉仪正圆-55W" panose="00020600040101010101" pitchFamily="18" charset="-122"/>
              </a:rPr>
              <a:t>杂质</a:t>
            </a:r>
            <a:endParaRPr kumimoji="0" lang="en-US" altLang="zh-CN" sz="1800" b="0"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汉仪正圆-55W" panose="00020600040101010101" pitchFamily="18" charset="-122"/>
            </a:endParaRPr>
          </a:p>
          <a:p>
            <a:pPr marL="342900" marR="0" lvl="0" indent="-342900" algn="l" defTabSz="1217930" rtl="0" eaLnBrk="1" fontAlgn="auto" latinLnBrk="0" hangingPunct="1">
              <a:lnSpc>
                <a:spcPct val="150000"/>
              </a:lnSpc>
              <a:spcBef>
                <a:spcPts val="0"/>
              </a:spcBef>
              <a:spcAft>
                <a:spcPts val="0"/>
              </a:spcAft>
              <a:buClr>
                <a:srgbClr val="FFFFFF">
                  <a:lumMod val="65000"/>
                </a:srgbClr>
              </a:buClr>
              <a:buSzTx/>
              <a:buFont typeface="+mj-lt"/>
              <a:buAutoNum type="arabicPeriod"/>
              <a:defRPr/>
            </a:pPr>
            <a:r>
              <a:rPr kumimoji="0" lang="zh-CN" altLang="en-US" sz="1800" b="0"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汉仪正圆-55W" panose="00020600040101010101" pitchFamily="18" charset="-122"/>
              </a:rPr>
              <a:t>油墨</a:t>
            </a:r>
            <a:r>
              <a:rPr kumimoji="0" lang="zh-CN" altLang="en-US" sz="18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sym typeface="汉仪正圆-55W" panose="00020600040101010101" pitchFamily="18" charset="-122"/>
              </a:rPr>
              <a:t>印刷的残留</a:t>
            </a:r>
            <a:endParaRPr kumimoji="0" lang="en-US" altLang="zh-CN" sz="14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sym typeface="汉仪正圆-55W" panose="00020600040101010101" pitchFamily="18" charset="-122"/>
            </a:endParaRPr>
          </a:p>
        </p:txBody>
      </p:sp>
      <p:sp>
        <p:nvSpPr>
          <p:cNvPr id="46" name="深度视觉·原创设计 https://www.docer.com/works?userid=22383862"/>
          <p:cNvSpPr/>
          <p:nvPr/>
        </p:nvSpPr>
        <p:spPr>
          <a:xfrm>
            <a:off x="5616226" y="1969201"/>
            <a:ext cx="2714960" cy="1597425"/>
          </a:xfrm>
          <a:prstGeom prst="rect">
            <a:avLst/>
          </a:prstGeom>
        </p:spPr>
        <p:txBody>
          <a:bodyPr wrap="square">
            <a:spAutoFit/>
          </a:bodyPr>
          <a:lstStyle/>
          <a:p>
            <a:pPr marL="0" marR="0" lvl="0" indent="0" algn="l" defTabSz="914400" rtl="0" eaLnBrk="1" fontAlgn="auto" latinLnBrk="0" hangingPunct="1">
              <a:lnSpc>
                <a:spcPts val="2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sym typeface="汉仪正圆-55W" panose="00020600040101010101" pitchFamily="18" charset="-122"/>
              </a:rPr>
              <a:t>关于挥发性有机物的</a:t>
            </a:r>
            <a:r>
              <a:rPr kumimoji="0" lang="zh-CN" altLang="en-US" sz="1400" b="1"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汉仪正圆-55W" panose="00020600040101010101" pitchFamily="18" charset="-122"/>
              </a:rPr>
              <a:t>定义</a:t>
            </a:r>
            <a:r>
              <a:rPr kumimoji="0" lang="zh-CN" altLang="en-US" sz="14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sym typeface="汉仪正圆-55W" panose="00020600040101010101" pitchFamily="18" charset="-122"/>
              </a:rPr>
              <a:t>有多种形式，美国联邦环保署对挥发性有机物定义为除一氧化碳、二氧化碳、碳酸、金属碳化物、金属碳酸盐以及碳酸铵外</a:t>
            </a:r>
            <a:r>
              <a:rPr kumimoji="0" lang="zh-CN" altLang="en-US" sz="1400" b="1"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汉仪正圆-55W" panose="00020600040101010101" pitchFamily="18" charset="-122"/>
              </a:rPr>
              <a:t>任何参加大气光化学反应的碳化合物</a:t>
            </a:r>
            <a:endParaRPr kumimoji="0" lang="zh-CN" altLang="en-US" sz="1400" b="1"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汉仪正圆-55W" panose="00020600040101010101" pitchFamily="18" charset="-122"/>
            </a:endParaRPr>
          </a:p>
        </p:txBody>
      </p:sp>
      <p:sp>
        <p:nvSpPr>
          <p:cNvPr id="47" name="深度视觉·原创设计 https://www.docer.com/works?userid=22383862"/>
          <p:cNvSpPr/>
          <p:nvPr/>
        </p:nvSpPr>
        <p:spPr>
          <a:xfrm>
            <a:off x="6230514" y="1366868"/>
            <a:ext cx="150266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EPA</a:t>
            </a:r>
            <a:endParaRPr kumimoji="0" lang="zh-CN" altLang="en-US" sz="16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49" name="深度视觉·原创设计 https://www.docer.com/works?userid=22383862"/>
          <p:cNvSpPr/>
          <p:nvPr/>
        </p:nvSpPr>
        <p:spPr>
          <a:xfrm>
            <a:off x="6368405" y="4021278"/>
            <a:ext cx="1092141" cy="3371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WHO</a:t>
            </a:r>
            <a:endParaRPr kumimoji="0" lang="zh-CN" altLang="en-US" sz="16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25" name="文本框 24"/>
          <p:cNvSpPr txBox="1"/>
          <p:nvPr/>
        </p:nvSpPr>
        <p:spPr>
          <a:xfrm>
            <a:off x="5685988" y="4658330"/>
            <a:ext cx="2237730" cy="10464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rPr>
              <a:t>世界卫生组织将挥发性有机物定义为常温下沸点在</a:t>
            </a:r>
            <a:r>
              <a:rPr kumimoji="0" lang="en-US" altLang="zh-CN" sz="14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rPr>
              <a:t>50~260℃</a:t>
            </a:r>
            <a:r>
              <a:rPr kumimoji="0" lang="zh-CN" altLang="en-US" sz="14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rPr>
              <a:t>的</a:t>
            </a:r>
            <a:r>
              <a:rPr kumimoji="0" lang="zh-CN" altLang="en-US" sz="1400" b="1"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rPr>
              <a:t>各种</a:t>
            </a:r>
            <a:r>
              <a:rPr kumimoji="0" lang="zh-CN" altLang="en-US" sz="1400" b="0" i="0" u="none" strike="noStrike" kern="1200" cap="none" spc="0" normalizeH="0" baseline="0" noProof="0" dirty="0">
                <a:ln>
                  <a:noFill/>
                </a:ln>
                <a:solidFill>
                  <a:srgbClr val="FFFFFF">
                    <a:lumMod val="50000"/>
                  </a:srgbClr>
                </a:solidFill>
                <a:effectLst/>
                <a:uLnTx/>
                <a:uFillTx/>
                <a:latin typeface="黑体" panose="02010609060101010101" charset="-122"/>
                <a:ea typeface="黑体" panose="02010609060101010101" charset="-122"/>
                <a:cs typeface="+mn-cs"/>
              </a:rPr>
              <a:t>有机化合物</a:t>
            </a:r>
            <a:r>
              <a:rPr kumimoji="0" lang="zh-CN" altLang="en-US" sz="20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a:t>
            </a:r>
            <a:endParaRPr kumimoji="0" lang="zh-CN" altLang="en-US" sz="20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pic>
        <p:nvPicPr>
          <p:cNvPr id="27" name="图片 26"/>
          <p:cNvPicPr>
            <a:picLocks noChangeAspect="1"/>
          </p:cNvPicPr>
          <p:nvPr/>
        </p:nvPicPr>
        <p:blipFill>
          <a:blip r:embed="rId1"/>
          <a:stretch>
            <a:fillRect/>
          </a:stretch>
        </p:blipFill>
        <p:spPr>
          <a:xfrm>
            <a:off x="8583764" y="3799693"/>
            <a:ext cx="3553233" cy="2189536"/>
          </a:xfrm>
          <a:prstGeom prst="rect">
            <a:avLst/>
          </a:prstGeom>
        </p:spPr>
      </p:pic>
      <p:pic>
        <p:nvPicPr>
          <p:cNvPr id="54" name="图片 53"/>
          <p:cNvPicPr>
            <a:picLocks noChangeAspect="1"/>
          </p:cNvPicPr>
          <p:nvPr/>
        </p:nvPicPr>
        <p:blipFill>
          <a:blip r:embed="rId2"/>
          <a:stretch>
            <a:fillRect/>
          </a:stretch>
        </p:blipFill>
        <p:spPr>
          <a:xfrm>
            <a:off x="8677340" y="1231001"/>
            <a:ext cx="3514658" cy="2189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00"/>
                                        <p:tgtEl>
                                          <p:spTgt spid="46"/>
                                        </p:tgtEl>
                                      </p:cBhvr>
                                    </p:animEffect>
                                    <p:anim calcmode="lin" valueType="num">
                                      <p:cBhvr>
                                        <p:cTn id="12" dur="1000" fill="hold"/>
                                        <p:tgtEl>
                                          <p:spTgt spid="46"/>
                                        </p:tgtEl>
                                        <p:attrNameLst>
                                          <p:attrName>ppt_x</p:attrName>
                                        </p:attrNameLst>
                                      </p:cBhvr>
                                      <p:tavLst>
                                        <p:tav tm="0">
                                          <p:val>
                                            <p:strVal val="#ppt_x"/>
                                          </p:val>
                                        </p:tav>
                                        <p:tav tm="100000">
                                          <p:val>
                                            <p:strVal val="#ppt_x"/>
                                          </p:val>
                                        </p:tav>
                                      </p:tavLst>
                                    </p:anim>
                                    <p:anim calcmode="lin" valueType="num">
                                      <p:cBhvr>
                                        <p:cTn id="13" dur="1000" fill="hold"/>
                                        <p:tgtEl>
                                          <p:spTgt spid="4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anim calcmode="lin" valueType="num">
                                      <p:cBhvr>
                                        <p:cTn id="17" dur="1000" fill="hold"/>
                                        <p:tgtEl>
                                          <p:spTgt spid="47"/>
                                        </p:tgtEl>
                                        <p:attrNameLst>
                                          <p:attrName>ppt_x</p:attrName>
                                        </p:attrNameLst>
                                      </p:cBhvr>
                                      <p:tavLst>
                                        <p:tav tm="0">
                                          <p:val>
                                            <p:strVal val="#ppt_x"/>
                                          </p:val>
                                        </p:tav>
                                        <p:tav tm="100000">
                                          <p:val>
                                            <p:strVal val="#ppt_x"/>
                                          </p:val>
                                        </p:tav>
                                      </p:tavLst>
                                    </p:anim>
                                    <p:anim calcmode="lin" valueType="num">
                                      <p:cBhvr>
                                        <p:cTn id="18" dur="1000" fill="hold"/>
                                        <p:tgtEl>
                                          <p:spTgt spid="4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深度视觉·原创设计 https://www.docer.com/works?userid=22383862"/>
          <p:cNvSpPr/>
          <p:nvPr/>
        </p:nvSpPr>
        <p:spPr>
          <a:xfrm rot="5400000">
            <a:off x="7644306" y="2348782"/>
            <a:ext cx="6896471" cy="219891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5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5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4" name="文本框 3"/>
          <p:cNvSpPr txBox="1"/>
          <p:nvPr/>
        </p:nvSpPr>
        <p:spPr>
          <a:xfrm>
            <a:off x="10081331" y="1781448"/>
            <a:ext cx="2198913"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E7E6E6"/>
                </a:solidFill>
                <a:effectLst/>
                <a:uLnTx/>
                <a:uFillTx/>
                <a:latin typeface="等线" panose="02010600030101010101" charset="-122"/>
                <a:ea typeface="等线" panose="02010600030101010101" charset="-122"/>
                <a:cs typeface="+mn-cs"/>
              </a:rPr>
              <a:t>挥发性有机物的分子量较小在常温下以气态形式存在于空气中</a:t>
            </a:r>
            <a:endParaRPr kumimoji="0" lang="en-US" altLang="zh-CN" sz="1800" b="0" i="0" u="none" strike="noStrike" kern="1200" cap="none" spc="0" normalizeH="0" baseline="0" noProof="0" dirty="0">
              <a:ln>
                <a:noFill/>
              </a:ln>
              <a:solidFill>
                <a:srgbClr val="E7E6E6"/>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E7E6E6"/>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E7E6E6"/>
                </a:solidFill>
                <a:effectLst/>
                <a:uLnTx/>
                <a:uFillTx/>
                <a:latin typeface="等线" panose="02010600030101010101" charset="-122"/>
                <a:ea typeface="等线" panose="02010600030101010101" charset="-122"/>
                <a:cs typeface="+mn-cs"/>
              </a:rPr>
              <a:t> 常见的挥发性有机物有苯、甲苯、二甲苯、苯乙烯、氯甲烷、三氯甲烷等</a:t>
            </a:r>
            <a:endParaRPr kumimoji="0" lang="en-US" altLang="zh-CN" sz="1800" b="0" i="0" u="none" strike="noStrike" kern="1200" cap="none" spc="0" normalizeH="0" baseline="0" noProof="0" dirty="0">
              <a:ln>
                <a:noFill/>
              </a:ln>
              <a:solidFill>
                <a:srgbClr val="E7E6E6"/>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E7E6E6"/>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E7E6E6"/>
                </a:solidFill>
                <a:effectLst/>
                <a:uLnTx/>
                <a:uFillTx/>
                <a:latin typeface="等线" panose="02010600030101010101" charset="-122"/>
                <a:ea typeface="等线" panose="02010600030101010101" charset="-122"/>
                <a:cs typeface="+mn-cs"/>
              </a:rPr>
              <a:t>进入人体后，对人体健康产生危害，甚至会产生</a:t>
            </a:r>
            <a:r>
              <a:rPr kumimoji="0" lang="zh-CN" altLang="en-US" sz="1800" b="1"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致畸、致癌和致突</a:t>
            </a:r>
            <a:r>
              <a:rPr kumimoji="0" lang="zh-CN" altLang="en-US" sz="1800" b="0" i="0" u="none" strike="noStrike" kern="1200" cap="none" spc="0" normalizeH="0" baseline="0" noProof="0" dirty="0">
                <a:ln>
                  <a:noFill/>
                </a:ln>
                <a:solidFill>
                  <a:srgbClr val="E7E6E6"/>
                </a:solidFill>
                <a:effectLst/>
                <a:uLnTx/>
                <a:uFillTx/>
                <a:latin typeface="等线" panose="02010600030101010101" charset="-122"/>
                <a:ea typeface="等线" panose="02010600030101010101" charset="-122"/>
                <a:cs typeface="+mn-cs"/>
              </a:rPr>
              <a:t>变作用</a:t>
            </a:r>
            <a:endParaRPr kumimoji="0" lang="zh-CN" altLang="en-US" sz="1800" b="0" i="0" u="none" strike="noStrike" kern="1200" cap="none" spc="0" normalizeH="0" baseline="0" noProof="0" dirty="0">
              <a:ln>
                <a:noFill/>
              </a:ln>
              <a:solidFill>
                <a:srgbClr val="E7E6E6"/>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E7E6E6"/>
              </a:solidFill>
              <a:effectLst/>
              <a:uLnTx/>
              <a:uFillTx/>
              <a:latin typeface="等线" panose="02010600030101010101" charset="-122"/>
              <a:ea typeface="等线" panose="02010600030101010101" charset="-122"/>
              <a:cs typeface="+mn-cs"/>
            </a:endParaRPr>
          </a:p>
        </p:txBody>
      </p:sp>
      <p:sp>
        <p:nvSpPr>
          <p:cNvPr id="6" name="文本框 5"/>
          <p:cNvSpPr txBox="1"/>
          <p:nvPr/>
        </p:nvSpPr>
        <p:spPr>
          <a:xfrm>
            <a:off x="277231" y="516933"/>
            <a:ext cx="6014386" cy="461665"/>
          </a:xfrm>
          <a:prstGeom prst="rect">
            <a:avLst/>
          </a:prstGeom>
          <a:noFill/>
          <a:ln w="38100">
            <a:solidFill>
              <a:schemeClr val="accent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接触材料中挥发性有机物按其化学结构分为</a:t>
            </a:r>
            <a:endParaRPr kumimoji="0" lang="zh-CN" altLang="en-US" sz="24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sp>
        <p:nvSpPr>
          <p:cNvPr id="84" name="文本框 83"/>
          <p:cNvSpPr txBox="1"/>
          <p:nvPr/>
        </p:nvSpPr>
        <p:spPr>
          <a:xfrm>
            <a:off x="3203936" y="2958195"/>
            <a:ext cx="866273" cy="8250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grpSp>
        <p:nvGrpSpPr>
          <p:cNvPr id="140" name="组合 139"/>
          <p:cNvGrpSpPr/>
          <p:nvPr/>
        </p:nvGrpSpPr>
        <p:grpSpPr>
          <a:xfrm>
            <a:off x="711617" y="1161822"/>
            <a:ext cx="6243121" cy="5580000"/>
            <a:chOff x="2409000" y="1237450"/>
            <a:chExt cx="6243121" cy="5580000"/>
          </a:xfrm>
        </p:grpSpPr>
        <p:grpSp>
          <p:nvGrpSpPr>
            <p:cNvPr id="127" name="组合 126"/>
            <p:cNvGrpSpPr/>
            <p:nvPr/>
          </p:nvGrpSpPr>
          <p:grpSpPr>
            <a:xfrm>
              <a:off x="2409000" y="1237450"/>
              <a:ext cx="6243121" cy="5580000"/>
              <a:chOff x="2518302" y="1276179"/>
              <a:chExt cx="6243121" cy="5580000"/>
            </a:xfrm>
          </p:grpSpPr>
          <p:sp>
            <p:nvSpPr>
              <p:cNvPr id="59" name="椭圆 58"/>
              <p:cNvSpPr/>
              <p:nvPr/>
            </p:nvSpPr>
            <p:spPr>
              <a:xfrm>
                <a:off x="2518302" y="1276179"/>
                <a:ext cx="5580000" cy="5580000"/>
              </a:xfrm>
              <a:prstGeom prst="ellipse">
                <a:avLst/>
              </a:prstGeom>
              <a:solidFill>
                <a:schemeClr val="accent1">
                  <a:lumMod val="90000"/>
                  <a:lumOff val="10000"/>
                  <a:alpha val="5000"/>
                </a:schemeClr>
              </a:solidFill>
              <a:ln w="126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cxnSp>
            <p:nvCxnSpPr>
              <p:cNvPr id="65" name="直接连接符 64"/>
              <p:cNvCxnSpPr/>
              <p:nvPr/>
            </p:nvCxnSpPr>
            <p:spPr>
              <a:xfrm>
                <a:off x="2527968" y="4068367"/>
                <a:ext cx="55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直接连接符 66"/>
              <p:cNvCxnSpPr>
                <a:stCxn id="59" idx="5"/>
                <a:endCxn id="59" idx="1"/>
              </p:cNvCxnSpPr>
              <p:nvPr/>
            </p:nvCxnSpPr>
            <p:spPr>
              <a:xfrm flipH="1" flipV="1">
                <a:off x="3335474" y="2093351"/>
                <a:ext cx="3945656" cy="3945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接连接符 67"/>
              <p:cNvCxnSpPr>
                <a:stCxn id="59" idx="3"/>
                <a:endCxn id="59" idx="7"/>
              </p:cNvCxnSpPr>
              <p:nvPr/>
            </p:nvCxnSpPr>
            <p:spPr>
              <a:xfrm flipV="1">
                <a:off x="3335474" y="2093351"/>
                <a:ext cx="3945656" cy="3945656"/>
              </a:xfrm>
              <a:prstGeom prst="line">
                <a:avLst/>
              </a:prstGeom>
            </p:spPr>
            <p:style>
              <a:lnRef idx="1">
                <a:schemeClr val="accent1"/>
              </a:lnRef>
              <a:fillRef idx="0">
                <a:schemeClr val="accent1"/>
              </a:fillRef>
              <a:effectRef idx="0">
                <a:schemeClr val="accent1"/>
              </a:effectRef>
              <a:fontRef idx="minor">
                <a:schemeClr val="tx1"/>
              </a:fontRef>
            </p:style>
          </p:cxnSp>
          <p:sp>
            <p:nvSpPr>
              <p:cNvPr id="82" name="文本框 81"/>
              <p:cNvSpPr txBox="1"/>
              <p:nvPr/>
            </p:nvSpPr>
            <p:spPr>
              <a:xfrm>
                <a:off x="4323619" y="2159907"/>
                <a:ext cx="21618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烷烃类（三氯甲烷）</a:t>
                </a:r>
                <a:endPar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sp>
            <p:nvSpPr>
              <p:cNvPr id="83" name="文本框 82"/>
              <p:cNvSpPr txBox="1"/>
              <p:nvPr/>
            </p:nvSpPr>
            <p:spPr>
              <a:xfrm>
                <a:off x="3520724" y="5804563"/>
                <a:ext cx="39158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酯类（乙酸乙酯、甲苯二异氰酸酯）</a:t>
                </a:r>
                <a:endPar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sp>
            <p:nvSpPr>
              <p:cNvPr id="85" name="文本框 84"/>
              <p:cNvSpPr txBox="1"/>
              <p:nvPr/>
            </p:nvSpPr>
            <p:spPr>
              <a:xfrm>
                <a:off x="2817747" y="4517931"/>
                <a:ext cx="18703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醇类（异丙醇）</a:t>
                </a:r>
                <a:endPar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sp>
            <p:nvSpPr>
              <p:cNvPr id="86" name="文本框 85"/>
              <p:cNvSpPr txBox="1"/>
              <p:nvPr/>
            </p:nvSpPr>
            <p:spPr>
              <a:xfrm>
                <a:off x="2624945" y="3263572"/>
                <a:ext cx="21618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芳烃类（苯、甲苯）</a:t>
                </a:r>
                <a:endPar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sp>
            <p:nvSpPr>
              <p:cNvPr id="87" name="文本框 86"/>
              <p:cNvSpPr txBox="1"/>
              <p:nvPr/>
            </p:nvSpPr>
            <p:spPr>
              <a:xfrm>
                <a:off x="5887182" y="4517931"/>
                <a:ext cx="28742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酮类（丙酮、丁酮）</a:t>
                </a:r>
                <a:endPar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grpSp>
        <p:sp>
          <p:nvSpPr>
            <p:cNvPr id="139" name="文本框 138"/>
            <p:cNvSpPr txBox="1"/>
            <p:nvPr/>
          </p:nvSpPr>
          <p:spPr>
            <a:xfrm>
              <a:off x="5901970" y="3173941"/>
              <a:ext cx="17875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烯类（三氯乙烯）</a:t>
              </a:r>
              <a:endPar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grpSp>
      <p:sp>
        <p:nvSpPr>
          <p:cNvPr id="144" name="箭头: 五边形 143"/>
          <p:cNvSpPr/>
          <p:nvPr/>
        </p:nvSpPr>
        <p:spPr>
          <a:xfrm>
            <a:off x="6503518" y="2301617"/>
            <a:ext cx="2248187" cy="2963202"/>
          </a:xfrm>
          <a:prstGeom prst="homePlate">
            <a:avLst>
              <a:gd name="adj" fmla="val 48964"/>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endParaRPr>
          </a:p>
        </p:txBody>
      </p:sp>
      <p:sp>
        <p:nvSpPr>
          <p:cNvPr id="146" name="文本框 145"/>
          <p:cNvSpPr txBox="1"/>
          <p:nvPr/>
        </p:nvSpPr>
        <p:spPr>
          <a:xfrm>
            <a:off x="7037462" y="2591781"/>
            <a:ext cx="461665" cy="261116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长期</a:t>
            </a: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接触导致极大危害</a:t>
            </a:r>
            <a:endPar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pic>
        <p:nvPicPr>
          <p:cNvPr id="148" name="图片 147"/>
          <p:cNvPicPr>
            <a:picLocks noChangeAspect="1"/>
          </p:cNvPicPr>
          <p:nvPr/>
        </p:nvPicPr>
        <p:blipFill>
          <a:blip r:embed="rId1"/>
          <a:stretch>
            <a:fillRect/>
          </a:stretch>
        </p:blipFill>
        <p:spPr>
          <a:xfrm>
            <a:off x="7882416" y="5023681"/>
            <a:ext cx="2110669" cy="1834319"/>
          </a:xfrm>
          <a:prstGeom prst="rect">
            <a:avLst/>
          </a:prstGeom>
        </p:spPr>
      </p:pic>
      <p:pic>
        <p:nvPicPr>
          <p:cNvPr id="150" name="图片 149"/>
          <p:cNvPicPr>
            <a:picLocks noChangeAspect="1"/>
          </p:cNvPicPr>
          <p:nvPr/>
        </p:nvPicPr>
        <p:blipFill>
          <a:blip r:embed="rId2"/>
          <a:stretch>
            <a:fillRect/>
          </a:stretch>
        </p:blipFill>
        <p:spPr>
          <a:xfrm>
            <a:off x="7794170" y="150620"/>
            <a:ext cx="2198913" cy="2145202"/>
          </a:xfrm>
          <a:prstGeom prst="rect">
            <a:avLst/>
          </a:prstGeom>
        </p:spPr>
      </p:pic>
      <p:sp>
        <p:nvSpPr>
          <p:cNvPr id="151" name="椭圆 150"/>
          <p:cNvSpPr/>
          <p:nvPr/>
        </p:nvSpPr>
        <p:spPr>
          <a:xfrm>
            <a:off x="2571995" y="3470873"/>
            <a:ext cx="1942517" cy="9481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6</a:t>
            </a:r>
            <a:r>
              <a:rPr kumimoji="0" lang="zh-CN" altLang="en-US" sz="1800" b="0"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类结构</a:t>
            </a:r>
            <a:endParaRPr kumimoji="0" lang="zh-CN" altLang="en-US" sz="1800" b="0"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8" name="深度视觉·原创设计 https://www.docer.com/works?userid=22383862"/>
          <p:cNvSpPr txBox="1"/>
          <p:nvPr/>
        </p:nvSpPr>
        <p:spPr>
          <a:xfrm>
            <a:off x="561529" y="662914"/>
            <a:ext cx="4857138" cy="615553"/>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常见化合物分析</a:t>
            </a:r>
            <a:endParaRPr kumimoji="0" lang="zh-CN" altLang="en-US" sz="40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2" name="深度视觉·原创设计 https://www.docer.com/works?userid=22383862"/>
          <p:cNvSpPr/>
          <p:nvPr/>
        </p:nvSpPr>
        <p:spPr>
          <a:xfrm>
            <a:off x="8051844" y="4523765"/>
            <a:ext cx="3750690" cy="1866901"/>
          </a:xfrm>
          <a:custGeom>
            <a:avLst/>
            <a:gdLst>
              <a:gd name="connsiteX0" fmla="*/ 0 w 4044338"/>
              <a:gd name="connsiteY0" fmla="*/ 0 h 2604967"/>
              <a:gd name="connsiteX1" fmla="*/ 4044338 w 4044338"/>
              <a:gd name="connsiteY1" fmla="*/ 0 h 2604967"/>
              <a:gd name="connsiteX2" fmla="*/ 4044338 w 4044338"/>
              <a:gd name="connsiteY2" fmla="*/ 2604967 h 2604967"/>
              <a:gd name="connsiteX3" fmla="*/ 0 w 4044338"/>
              <a:gd name="connsiteY3" fmla="*/ 2604967 h 2604967"/>
            </a:gdLst>
            <a:ahLst/>
            <a:cxnLst>
              <a:cxn ang="0">
                <a:pos x="connsiteX0" y="connsiteY0"/>
              </a:cxn>
              <a:cxn ang="0">
                <a:pos x="connsiteX1" y="connsiteY1"/>
              </a:cxn>
              <a:cxn ang="0">
                <a:pos x="connsiteX2" y="connsiteY2"/>
              </a:cxn>
              <a:cxn ang="0">
                <a:pos x="connsiteX3" y="connsiteY3"/>
              </a:cxn>
            </a:cxnLst>
            <a:rect l="l" t="t" r="r" b="b"/>
            <a:pathLst>
              <a:path w="4044338" h="2604967">
                <a:moveTo>
                  <a:pt x="0" y="0"/>
                </a:moveTo>
                <a:lnTo>
                  <a:pt x="4044338" y="0"/>
                </a:lnTo>
                <a:lnTo>
                  <a:pt x="4044338" y="2604967"/>
                </a:lnTo>
                <a:lnTo>
                  <a:pt x="0" y="2604967"/>
                </a:lnTo>
                <a:close/>
              </a:path>
            </a:pathLst>
          </a:custGeom>
          <a:blipFill>
            <a:blip r:embed="rId1"/>
            <a:srcRect/>
            <a:stretch>
              <a:fillRect t="-66441" b="-66441"/>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 name="文本框 2"/>
          <p:cNvSpPr txBox="1"/>
          <p:nvPr/>
        </p:nvSpPr>
        <p:spPr>
          <a:xfrm>
            <a:off x="561529" y="1618416"/>
            <a:ext cx="7414071"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苯系物常见的有苯、甲苯、二甲苯、苯乙烯等。其具有特殊芳香气味，常为无色浅黄色透明的液体，极易挥发成为蒸气，是有毒性并且有刺激性的溶剂。苯、甲苯和二甲苯等苯系物常被用作室内装饰材料的各种</a:t>
            </a:r>
            <a:r>
              <a:rPr kumimoji="0" lang="zh-CN" altLang="en-US" sz="1800" b="0"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油漆、涂料</a:t>
            </a: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、胶黏剂和防水材料的</a:t>
            </a:r>
            <a:r>
              <a:rPr kumimoji="0" lang="zh-CN" altLang="en-US" sz="1800" b="0"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溶剂或稀释剂</a:t>
            </a: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，其中，苯是一种剧毒的溶剂。对人的神经系统具有麻醉和刺激作用，还能在人体骨髓内蓄积，</a:t>
            </a:r>
            <a:r>
              <a:rPr kumimoji="0" lang="zh-CN" altLang="en-US" sz="1800" b="0"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损害人体的造血组织</a:t>
            </a: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，长期接触还可能引起</a:t>
            </a:r>
            <a:r>
              <a:rPr kumimoji="0" lang="zh-CN" altLang="en-US" sz="1800" b="0"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白血病</a:t>
            </a: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。世界卫生组织已经将苯列为强致癌物质。</a:t>
            </a:r>
            <a:endParaRPr kumimoji="0" lang="en-US" altLang="zh-CN"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甲苯</a:t>
            </a: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虽然毒性比苯小，吸入甲苯会出现咽喉刺痛感、发痒和灼烧感等，溅在皮肤上局部可能出现发红、刺痛及疱疹等。如果人在短时间内吸人大量的甲苯，可能出现昏迷甚至引起呼吸衰竭而导致死亡。</a:t>
            </a:r>
            <a:endParaRPr kumimoji="0" lang="en-US" altLang="zh-CN"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二甲苯属于</a:t>
            </a:r>
            <a:r>
              <a:rPr kumimoji="0" lang="zh-CN" altLang="en-US" sz="1800" b="0"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低毒类苯系物</a:t>
            </a: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，有邻位，间位和对位</a:t>
            </a:r>
            <a:r>
              <a:rPr kumimoji="0" lang="en-US" altLang="zh-CN"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3</a:t>
            </a: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种异构体，二甲苯可通过呼吸道、皮肤及消化道吸收。长期接触可引起</a:t>
            </a:r>
            <a:r>
              <a:rPr kumimoji="0" lang="zh-CN" altLang="en-US" sz="1800" b="0"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神经系统功能紊乱，出现头痛、失眠、记忆力减退</a:t>
            </a: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等神经衰弱症状。</a:t>
            </a:r>
            <a:endPar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pic>
        <p:nvPicPr>
          <p:cNvPr id="7" name="图片 6"/>
          <p:cNvPicPr>
            <a:picLocks noChangeAspect="1"/>
          </p:cNvPicPr>
          <p:nvPr/>
        </p:nvPicPr>
        <p:blipFill>
          <a:blip r:embed="rId2"/>
          <a:stretch>
            <a:fillRect/>
          </a:stretch>
        </p:blipFill>
        <p:spPr>
          <a:xfrm>
            <a:off x="8051843" y="21352"/>
            <a:ext cx="4080348" cy="451254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8" name="深度视觉·原创设计 https://www.docer.com/works?userid=22383862"/>
          <p:cNvSpPr txBox="1"/>
          <p:nvPr/>
        </p:nvSpPr>
        <p:spPr>
          <a:xfrm>
            <a:off x="561529" y="662914"/>
            <a:ext cx="4857138" cy="615553"/>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常见化合物分析</a:t>
            </a:r>
            <a:endParaRPr kumimoji="0" lang="zh-CN" altLang="en-US" sz="40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6" name="文本框 15"/>
          <p:cNvSpPr txBox="1"/>
          <p:nvPr/>
        </p:nvSpPr>
        <p:spPr>
          <a:xfrm>
            <a:off x="561529" y="1655763"/>
            <a:ext cx="6096000"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卤代烃</a:t>
            </a: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根据卤素的不同可分为氟代烃、氯代烃、溴代烃、碘代烃。卤素具有较强的毒性，所以卤代烃的毒性一般比其母体烃类的毒性大，一般来说碘代烃毒性最大，溴代烃、氯代烃、氟代烃毒性依次逐渐降低：多卤代烃的毒性比卤素原子数目少的卤代烃大，卤代烃可通过皮肤渗透、呼吸系统等方式进入人体，对人的中枢神经系统有麻醉作用，甚至可导致体克、昏迷等。</a:t>
            </a:r>
            <a:endPar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sp>
        <p:nvSpPr>
          <p:cNvPr id="2" name="文本框 1"/>
          <p:cNvSpPr txBox="1"/>
          <p:nvPr/>
        </p:nvSpPr>
        <p:spPr>
          <a:xfrm>
            <a:off x="561529" y="3968842"/>
            <a:ext cx="6565900" cy="24006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正己烷</a:t>
            </a:r>
            <a:r>
              <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rPr>
              <a:t>是常见的烷烃类挥发性物质之一，是一种无色透明液体、低毒类物质，几乎不溶于水，易溶于醚和醇。正已烷被广泛使用在化工、机械设备表面清洗去污等环节。正已烷具有一定的毒性，主要通过呼吸道、消化道、皮肤等途径进人人体。具有蓄积作用长期接触可出现头痛、四肢麻木等症状，严重的导致意识丧失甚至死亡。食品接触材料中的挥发性有机物可能使包装的食品变味或被食品吸附，从而降低食品质量，被人体摄入后对人体健康产生负面影响。</a:t>
            </a:r>
            <a:endParaRPr kumimoji="0"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pic>
        <p:nvPicPr>
          <p:cNvPr id="9" name="图片 8"/>
          <p:cNvPicPr>
            <a:picLocks noChangeAspect="1"/>
          </p:cNvPicPr>
          <p:nvPr/>
        </p:nvPicPr>
        <p:blipFill>
          <a:blip r:embed="rId1"/>
          <a:stretch>
            <a:fillRect/>
          </a:stretch>
        </p:blipFill>
        <p:spPr>
          <a:xfrm>
            <a:off x="7697257" y="3682998"/>
            <a:ext cx="3800475" cy="1981202"/>
          </a:xfrm>
          <a:prstGeom prst="rect">
            <a:avLst/>
          </a:prstGeom>
        </p:spPr>
      </p:pic>
      <p:pic>
        <p:nvPicPr>
          <p:cNvPr id="11" name="图片 10"/>
          <p:cNvPicPr>
            <a:picLocks noChangeAspect="1"/>
          </p:cNvPicPr>
          <p:nvPr/>
        </p:nvPicPr>
        <p:blipFill>
          <a:blip r:embed="rId2"/>
          <a:stretch>
            <a:fillRect/>
          </a:stretch>
        </p:blipFill>
        <p:spPr>
          <a:xfrm>
            <a:off x="7697258" y="1655762"/>
            <a:ext cx="3800475" cy="226973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2"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3" name="深度视觉·原创设计 https://www.docer.com/works?userid=22383862"/>
          <p:cNvSpPr/>
          <p:nvPr/>
        </p:nvSpPr>
        <p:spPr>
          <a:xfrm>
            <a:off x="2209800" y="350795"/>
            <a:ext cx="7605492" cy="16388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常见潜在威胁的食品接触用具</a:t>
            </a:r>
            <a:endParaRPr kumimoji="0" lang="zh-CN" altLang="en-US" sz="2800" b="0" i="0" u="none" strike="noStrike" kern="1200" cap="none" spc="0" normalizeH="0" baseline="0" noProof="0" dirty="0">
              <a:ln>
                <a:noFill/>
              </a:ln>
              <a:solidFill>
                <a:srgbClr val="C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 name="深度视觉·原创设计 https://www.docer.com/works?userid=22383862"/>
          <p:cNvSpPr/>
          <p:nvPr/>
        </p:nvSpPr>
        <p:spPr bwMode="auto">
          <a:xfrm>
            <a:off x="1236318" y="2201534"/>
            <a:ext cx="2036274" cy="1781314"/>
          </a:xfrm>
          <a:custGeom>
            <a:avLst/>
            <a:gdLst>
              <a:gd name="T0" fmla="*/ 700 w 700"/>
              <a:gd name="T1" fmla="*/ 307 h 613"/>
              <a:gd name="T2" fmla="*/ 503 w 700"/>
              <a:gd name="T3" fmla="*/ 504 h 613"/>
              <a:gd name="T4" fmla="*/ 109 w 700"/>
              <a:gd name="T5" fmla="*/ 504 h 613"/>
              <a:gd name="T6" fmla="*/ 109 w 700"/>
              <a:gd name="T7" fmla="*/ 504 h 613"/>
              <a:gd name="T8" fmla="*/ 109 w 700"/>
              <a:gd name="T9" fmla="*/ 109 h 613"/>
              <a:gd name="T10" fmla="*/ 109 w 700"/>
              <a:gd name="T11" fmla="*/ 109 h 613"/>
              <a:gd name="T12" fmla="*/ 503 w 700"/>
              <a:gd name="T13" fmla="*/ 109 h 613"/>
              <a:gd name="T14" fmla="*/ 700 w 700"/>
              <a:gd name="T15" fmla="*/ 307 h 6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0" h="613">
                <a:moveTo>
                  <a:pt x="700" y="307"/>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lnTo>
                  <a:pt x="700" y="307"/>
                </a:lnTo>
                <a:close/>
              </a:path>
            </a:pathLst>
          </a:custGeom>
          <a:solidFill>
            <a:schemeClr val="accent2"/>
          </a:solidFill>
          <a:ln w="11113" cap="flat">
            <a:no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lumMod val="65000"/>
                  <a:lumOff val="3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 name="深度视觉·原创设计 https://www.docer.com/works?userid=22383862"/>
          <p:cNvSpPr/>
          <p:nvPr/>
        </p:nvSpPr>
        <p:spPr bwMode="auto">
          <a:xfrm>
            <a:off x="1236318" y="2201534"/>
            <a:ext cx="1781315" cy="1781314"/>
          </a:xfrm>
          <a:custGeom>
            <a:avLst/>
            <a:gdLst>
              <a:gd name="T0" fmla="*/ 503 w 612"/>
              <a:gd name="T1" fmla="*/ 504 h 613"/>
              <a:gd name="T2" fmla="*/ 503 w 612"/>
              <a:gd name="T3" fmla="*/ 504 h 613"/>
              <a:gd name="T4" fmla="*/ 109 w 612"/>
              <a:gd name="T5" fmla="*/ 504 h 613"/>
              <a:gd name="T6" fmla="*/ 109 w 612"/>
              <a:gd name="T7" fmla="*/ 504 h 613"/>
              <a:gd name="T8" fmla="*/ 109 w 612"/>
              <a:gd name="T9" fmla="*/ 109 h 613"/>
              <a:gd name="T10" fmla="*/ 109 w 612"/>
              <a:gd name="T11" fmla="*/ 109 h 613"/>
              <a:gd name="T12" fmla="*/ 503 w 612"/>
              <a:gd name="T13" fmla="*/ 109 h 613"/>
              <a:gd name="T14" fmla="*/ 503 w 612"/>
              <a:gd name="T15" fmla="*/ 109 h 613"/>
              <a:gd name="T16" fmla="*/ 503 w 612"/>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3">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accent2"/>
          </a:solidFill>
          <a:ln w="11113" cap="flat">
            <a:noFill/>
            <a:prstDash val="solid"/>
            <a:miter lim="800000"/>
          </a:ln>
          <a:effectLst>
            <a:outerShdw blurRad="88900" dist="38100" dir="2700000" algn="tl" rotWithShape="0">
              <a:prstClr val="black">
                <a:alpha val="2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lumMod val="65000"/>
                  <a:lumOff val="3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4" name="深度视觉·原创设计 https://www.docer.com/works?userid=22383862"/>
          <p:cNvSpPr/>
          <p:nvPr/>
        </p:nvSpPr>
        <p:spPr bwMode="auto">
          <a:xfrm>
            <a:off x="1358253" y="2345852"/>
            <a:ext cx="1529756" cy="1533154"/>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5" name="深度视觉·原创设计 https://www.docer.com/works?userid=22383862"/>
          <p:cNvSpPr/>
          <p:nvPr/>
        </p:nvSpPr>
        <p:spPr bwMode="auto">
          <a:xfrm>
            <a:off x="3335482" y="2221772"/>
            <a:ext cx="2039674" cy="1781314"/>
          </a:xfrm>
          <a:custGeom>
            <a:avLst/>
            <a:gdLst>
              <a:gd name="T0" fmla="*/ 701 w 701"/>
              <a:gd name="T1" fmla="*/ 307 h 613"/>
              <a:gd name="T2" fmla="*/ 504 w 701"/>
              <a:gd name="T3" fmla="*/ 504 h 613"/>
              <a:gd name="T4" fmla="*/ 109 w 701"/>
              <a:gd name="T5" fmla="*/ 504 h 613"/>
              <a:gd name="T6" fmla="*/ 109 w 701"/>
              <a:gd name="T7" fmla="*/ 504 h 613"/>
              <a:gd name="T8" fmla="*/ 109 w 701"/>
              <a:gd name="T9" fmla="*/ 109 h 613"/>
              <a:gd name="T10" fmla="*/ 109 w 701"/>
              <a:gd name="T11" fmla="*/ 109 h 613"/>
              <a:gd name="T12" fmla="*/ 504 w 701"/>
              <a:gd name="T13" fmla="*/ 109 h 613"/>
              <a:gd name="T14" fmla="*/ 701 w 701"/>
              <a:gd name="T15" fmla="*/ 307 h 6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1" h="613">
                <a:moveTo>
                  <a:pt x="701" y="307"/>
                </a:moveTo>
                <a:cubicBezTo>
                  <a:pt x="504" y="504"/>
                  <a:pt x="504" y="504"/>
                  <a:pt x="504" y="504"/>
                </a:cubicBezTo>
                <a:cubicBezTo>
                  <a:pt x="395" y="613"/>
                  <a:pt x="218" y="613"/>
                  <a:pt x="109" y="504"/>
                </a:cubicBezTo>
                <a:cubicBezTo>
                  <a:pt x="109" y="504"/>
                  <a:pt x="109" y="504"/>
                  <a:pt x="109" y="504"/>
                </a:cubicBezTo>
                <a:cubicBezTo>
                  <a:pt x="0" y="395"/>
                  <a:pt x="0" y="218"/>
                  <a:pt x="109" y="109"/>
                </a:cubicBezTo>
                <a:cubicBezTo>
                  <a:pt x="109" y="109"/>
                  <a:pt x="109" y="109"/>
                  <a:pt x="109" y="109"/>
                </a:cubicBezTo>
                <a:cubicBezTo>
                  <a:pt x="218" y="0"/>
                  <a:pt x="395" y="0"/>
                  <a:pt x="504" y="109"/>
                </a:cubicBezTo>
                <a:lnTo>
                  <a:pt x="701" y="307"/>
                </a:lnTo>
                <a:close/>
              </a:path>
            </a:pathLst>
          </a:custGeom>
          <a:solidFill>
            <a:schemeClr val="accent1"/>
          </a:solidFill>
          <a:ln w="11113" cap="flat">
            <a:no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lumMod val="65000"/>
                  <a:lumOff val="3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6" name="深度视觉·原创设计 https://www.docer.com/works?userid=22383862"/>
          <p:cNvSpPr/>
          <p:nvPr/>
        </p:nvSpPr>
        <p:spPr bwMode="auto">
          <a:xfrm>
            <a:off x="3335481" y="2221772"/>
            <a:ext cx="1783015" cy="1781314"/>
          </a:xfrm>
          <a:custGeom>
            <a:avLst/>
            <a:gdLst>
              <a:gd name="T0" fmla="*/ 504 w 613"/>
              <a:gd name="T1" fmla="*/ 504 h 613"/>
              <a:gd name="T2" fmla="*/ 504 w 613"/>
              <a:gd name="T3" fmla="*/ 504 h 613"/>
              <a:gd name="T4" fmla="*/ 109 w 613"/>
              <a:gd name="T5" fmla="*/ 504 h 613"/>
              <a:gd name="T6" fmla="*/ 109 w 613"/>
              <a:gd name="T7" fmla="*/ 504 h 613"/>
              <a:gd name="T8" fmla="*/ 109 w 613"/>
              <a:gd name="T9" fmla="*/ 109 h 613"/>
              <a:gd name="T10" fmla="*/ 109 w 613"/>
              <a:gd name="T11" fmla="*/ 109 h 613"/>
              <a:gd name="T12" fmla="*/ 504 w 613"/>
              <a:gd name="T13" fmla="*/ 109 h 613"/>
              <a:gd name="T14" fmla="*/ 504 w 613"/>
              <a:gd name="T15" fmla="*/ 109 h 613"/>
              <a:gd name="T16" fmla="*/ 504 w 613"/>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3" h="613">
                <a:moveTo>
                  <a:pt x="504" y="504"/>
                </a:moveTo>
                <a:cubicBezTo>
                  <a:pt x="504" y="504"/>
                  <a:pt x="504" y="504"/>
                  <a:pt x="504" y="504"/>
                </a:cubicBezTo>
                <a:cubicBezTo>
                  <a:pt x="395" y="613"/>
                  <a:pt x="218" y="613"/>
                  <a:pt x="109" y="504"/>
                </a:cubicBezTo>
                <a:cubicBezTo>
                  <a:pt x="109" y="504"/>
                  <a:pt x="109" y="504"/>
                  <a:pt x="109" y="504"/>
                </a:cubicBezTo>
                <a:cubicBezTo>
                  <a:pt x="0" y="395"/>
                  <a:pt x="0" y="218"/>
                  <a:pt x="109" y="109"/>
                </a:cubicBezTo>
                <a:cubicBezTo>
                  <a:pt x="109" y="109"/>
                  <a:pt x="109" y="109"/>
                  <a:pt x="109" y="109"/>
                </a:cubicBezTo>
                <a:cubicBezTo>
                  <a:pt x="218" y="0"/>
                  <a:pt x="395" y="0"/>
                  <a:pt x="504" y="109"/>
                </a:cubicBezTo>
                <a:cubicBezTo>
                  <a:pt x="504" y="109"/>
                  <a:pt x="504" y="109"/>
                  <a:pt x="504" y="109"/>
                </a:cubicBezTo>
                <a:cubicBezTo>
                  <a:pt x="613" y="218"/>
                  <a:pt x="613" y="395"/>
                  <a:pt x="504" y="504"/>
                </a:cubicBezTo>
                <a:close/>
              </a:path>
            </a:pathLst>
          </a:custGeom>
          <a:solidFill>
            <a:schemeClr val="accent1"/>
          </a:solidFill>
          <a:ln w="11113" cap="flat">
            <a:noFill/>
            <a:prstDash val="solid"/>
            <a:miter lim="800000"/>
          </a:ln>
          <a:effectLst>
            <a:outerShdw blurRad="88900" dist="38100" dir="2700000" algn="tl" rotWithShape="0">
              <a:prstClr val="black">
                <a:alpha val="2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lumMod val="65000"/>
                  <a:lumOff val="3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7" name="深度视觉·原创设计 https://www.docer.com/works?userid=22383862"/>
          <p:cNvSpPr/>
          <p:nvPr/>
        </p:nvSpPr>
        <p:spPr bwMode="auto">
          <a:xfrm>
            <a:off x="3460411" y="2345852"/>
            <a:ext cx="1533155" cy="1533154"/>
          </a:xfrm>
          <a:custGeom>
            <a:avLst/>
            <a:gdLst>
              <a:gd name="T0" fmla="*/ 433 w 527"/>
              <a:gd name="T1" fmla="*/ 433 h 527"/>
              <a:gd name="T2" fmla="*/ 433 w 527"/>
              <a:gd name="T3" fmla="*/ 433 h 527"/>
              <a:gd name="T4" fmla="*/ 94 w 527"/>
              <a:gd name="T5" fmla="*/ 433 h 527"/>
              <a:gd name="T6" fmla="*/ 94 w 527"/>
              <a:gd name="T7" fmla="*/ 433 h 527"/>
              <a:gd name="T8" fmla="*/ 94 w 527"/>
              <a:gd name="T9" fmla="*/ 94 h 527"/>
              <a:gd name="T10" fmla="*/ 94 w 527"/>
              <a:gd name="T11" fmla="*/ 94 h 527"/>
              <a:gd name="T12" fmla="*/ 433 w 527"/>
              <a:gd name="T13" fmla="*/ 94 h 527"/>
              <a:gd name="T14" fmla="*/ 433 w 527"/>
              <a:gd name="T15" fmla="*/ 94 h 527"/>
              <a:gd name="T16" fmla="*/ 433 w 527"/>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527">
                <a:moveTo>
                  <a:pt x="433" y="433"/>
                </a:moveTo>
                <a:cubicBezTo>
                  <a:pt x="433" y="433"/>
                  <a:pt x="433" y="433"/>
                  <a:pt x="433" y="433"/>
                </a:cubicBezTo>
                <a:cubicBezTo>
                  <a:pt x="339" y="527"/>
                  <a:pt x="188" y="527"/>
                  <a:pt x="94" y="433"/>
                </a:cubicBezTo>
                <a:cubicBezTo>
                  <a:pt x="94" y="433"/>
                  <a:pt x="94" y="433"/>
                  <a:pt x="94" y="433"/>
                </a:cubicBezTo>
                <a:cubicBezTo>
                  <a:pt x="0" y="339"/>
                  <a:pt x="0" y="188"/>
                  <a:pt x="94" y="94"/>
                </a:cubicBezTo>
                <a:cubicBezTo>
                  <a:pt x="94" y="94"/>
                  <a:pt x="94" y="94"/>
                  <a:pt x="94" y="94"/>
                </a:cubicBezTo>
                <a:cubicBezTo>
                  <a:pt x="188" y="0"/>
                  <a:pt x="339" y="0"/>
                  <a:pt x="433" y="94"/>
                </a:cubicBezTo>
                <a:cubicBezTo>
                  <a:pt x="433" y="94"/>
                  <a:pt x="433" y="94"/>
                  <a:pt x="433" y="94"/>
                </a:cubicBezTo>
                <a:cubicBezTo>
                  <a:pt x="527" y="188"/>
                  <a:pt x="527" y="339"/>
                  <a:pt x="433" y="433"/>
                </a:cubicBezTo>
                <a:close/>
              </a:path>
            </a:pathLst>
          </a:custGeom>
          <a:solidFill>
            <a:srgbClr val="FFFFFF"/>
          </a:solidFill>
          <a:ln w="11113" cap="flat">
            <a:no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lumMod val="65000"/>
                  <a:lumOff val="3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8" name="深度视觉·原创设计 https://www.docer.com/works?userid=22383862"/>
          <p:cNvSpPr/>
          <p:nvPr/>
        </p:nvSpPr>
        <p:spPr bwMode="auto">
          <a:xfrm>
            <a:off x="5441889" y="2221772"/>
            <a:ext cx="2036274" cy="1781314"/>
          </a:xfrm>
          <a:custGeom>
            <a:avLst/>
            <a:gdLst>
              <a:gd name="T0" fmla="*/ 700 w 700"/>
              <a:gd name="T1" fmla="*/ 307 h 613"/>
              <a:gd name="T2" fmla="*/ 503 w 700"/>
              <a:gd name="T3" fmla="*/ 504 h 613"/>
              <a:gd name="T4" fmla="*/ 109 w 700"/>
              <a:gd name="T5" fmla="*/ 504 h 613"/>
              <a:gd name="T6" fmla="*/ 109 w 700"/>
              <a:gd name="T7" fmla="*/ 504 h 613"/>
              <a:gd name="T8" fmla="*/ 109 w 700"/>
              <a:gd name="T9" fmla="*/ 109 h 613"/>
              <a:gd name="T10" fmla="*/ 109 w 700"/>
              <a:gd name="T11" fmla="*/ 109 h 613"/>
              <a:gd name="T12" fmla="*/ 503 w 700"/>
              <a:gd name="T13" fmla="*/ 109 h 613"/>
              <a:gd name="T14" fmla="*/ 700 w 700"/>
              <a:gd name="T15" fmla="*/ 307 h 6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0" h="613">
                <a:moveTo>
                  <a:pt x="700" y="307"/>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lnTo>
                  <a:pt x="700" y="307"/>
                </a:lnTo>
                <a:close/>
              </a:path>
            </a:pathLst>
          </a:custGeom>
          <a:solidFill>
            <a:schemeClr val="accent3"/>
          </a:solidFill>
          <a:ln w="11113" cap="flat">
            <a:no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lumMod val="65000"/>
                  <a:lumOff val="3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9" name="深度视觉·原创设计 https://www.docer.com/works?userid=22383862"/>
          <p:cNvSpPr/>
          <p:nvPr/>
        </p:nvSpPr>
        <p:spPr bwMode="auto">
          <a:xfrm>
            <a:off x="5441889" y="2221772"/>
            <a:ext cx="1781315" cy="1781314"/>
          </a:xfrm>
          <a:custGeom>
            <a:avLst/>
            <a:gdLst>
              <a:gd name="T0" fmla="*/ 503 w 612"/>
              <a:gd name="T1" fmla="*/ 504 h 613"/>
              <a:gd name="T2" fmla="*/ 503 w 612"/>
              <a:gd name="T3" fmla="*/ 504 h 613"/>
              <a:gd name="T4" fmla="*/ 109 w 612"/>
              <a:gd name="T5" fmla="*/ 504 h 613"/>
              <a:gd name="T6" fmla="*/ 109 w 612"/>
              <a:gd name="T7" fmla="*/ 504 h 613"/>
              <a:gd name="T8" fmla="*/ 109 w 612"/>
              <a:gd name="T9" fmla="*/ 109 h 613"/>
              <a:gd name="T10" fmla="*/ 109 w 612"/>
              <a:gd name="T11" fmla="*/ 109 h 613"/>
              <a:gd name="T12" fmla="*/ 503 w 612"/>
              <a:gd name="T13" fmla="*/ 109 h 613"/>
              <a:gd name="T14" fmla="*/ 503 w 612"/>
              <a:gd name="T15" fmla="*/ 109 h 613"/>
              <a:gd name="T16" fmla="*/ 503 w 612"/>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3">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accent3"/>
          </a:solidFill>
          <a:ln w="11113" cap="flat">
            <a:noFill/>
            <a:prstDash val="solid"/>
            <a:miter lim="800000"/>
          </a:ln>
          <a:effectLst>
            <a:outerShdw blurRad="88900" dist="38100" dir="2700000" algn="tl" rotWithShape="0">
              <a:prstClr val="black">
                <a:alpha val="2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lumMod val="65000"/>
                  <a:lumOff val="3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0" name="深度视觉·原创设计 https://www.docer.com/works?userid=22383862"/>
          <p:cNvSpPr/>
          <p:nvPr/>
        </p:nvSpPr>
        <p:spPr bwMode="auto">
          <a:xfrm>
            <a:off x="5593965" y="2345852"/>
            <a:ext cx="1529756" cy="1533154"/>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lumMod val="65000"/>
                  <a:lumOff val="3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1" name="深度视觉·原创设计 https://www.docer.com/works?userid=22383862"/>
          <p:cNvSpPr/>
          <p:nvPr/>
        </p:nvSpPr>
        <p:spPr bwMode="auto">
          <a:xfrm>
            <a:off x="7544896" y="2221772"/>
            <a:ext cx="2037974" cy="1781314"/>
          </a:xfrm>
          <a:custGeom>
            <a:avLst/>
            <a:gdLst>
              <a:gd name="T0" fmla="*/ 701 w 701"/>
              <a:gd name="T1" fmla="*/ 307 h 613"/>
              <a:gd name="T2" fmla="*/ 504 w 701"/>
              <a:gd name="T3" fmla="*/ 504 h 613"/>
              <a:gd name="T4" fmla="*/ 109 w 701"/>
              <a:gd name="T5" fmla="*/ 504 h 613"/>
              <a:gd name="T6" fmla="*/ 109 w 701"/>
              <a:gd name="T7" fmla="*/ 504 h 613"/>
              <a:gd name="T8" fmla="*/ 109 w 701"/>
              <a:gd name="T9" fmla="*/ 109 h 613"/>
              <a:gd name="T10" fmla="*/ 109 w 701"/>
              <a:gd name="T11" fmla="*/ 109 h 613"/>
              <a:gd name="T12" fmla="*/ 504 w 701"/>
              <a:gd name="T13" fmla="*/ 109 h 613"/>
              <a:gd name="T14" fmla="*/ 701 w 701"/>
              <a:gd name="T15" fmla="*/ 307 h 6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1" h="613">
                <a:moveTo>
                  <a:pt x="701" y="307"/>
                </a:moveTo>
                <a:cubicBezTo>
                  <a:pt x="504" y="504"/>
                  <a:pt x="504" y="504"/>
                  <a:pt x="504" y="504"/>
                </a:cubicBezTo>
                <a:cubicBezTo>
                  <a:pt x="395" y="613"/>
                  <a:pt x="218" y="613"/>
                  <a:pt x="109" y="504"/>
                </a:cubicBezTo>
                <a:cubicBezTo>
                  <a:pt x="109" y="504"/>
                  <a:pt x="109" y="504"/>
                  <a:pt x="109" y="504"/>
                </a:cubicBezTo>
                <a:cubicBezTo>
                  <a:pt x="0" y="395"/>
                  <a:pt x="0" y="218"/>
                  <a:pt x="109" y="109"/>
                </a:cubicBezTo>
                <a:cubicBezTo>
                  <a:pt x="109" y="109"/>
                  <a:pt x="109" y="109"/>
                  <a:pt x="109" y="109"/>
                </a:cubicBezTo>
                <a:cubicBezTo>
                  <a:pt x="218" y="0"/>
                  <a:pt x="395" y="0"/>
                  <a:pt x="504" y="109"/>
                </a:cubicBezTo>
                <a:lnTo>
                  <a:pt x="701" y="307"/>
                </a:lnTo>
                <a:close/>
              </a:path>
            </a:pathLst>
          </a:custGeom>
          <a:solidFill>
            <a:schemeClr val="accent1"/>
          </a:solidFill>
          <a:ln w="11113" cap="flat">
            <a:no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lumMod val="65000"/>
                  <a:lumOff val="3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2" name="深度视觉·原创设计 https://www.docer.com/works?userid=22383862"/>
          <p:cNvSpPr/>
          <p:nvPr/>
        </p:nvSpPr>
        <p:spPr bwMode="auto">
          <a:xfrm>
            <a:off x="7544896" y="2221772"/>
            <a:ext cx="1779615" cy="1781314"/>
          </a:xfrm>
          <a:custGeom>
            <a:avLst/>
            <a:gdLst>
              <a:gd name="T0" fmla="*/ 504 w 612"/>
              <a:gd name="T1" fmla="*/ 504 h 613"/>
              <a:gd name="T2" fmla="*/ 504 w 612"/>
              <a:gd name="T3" fmla="*/ 504 h 613"/>
              <a:gd name="T4" fmla="*/ 109 w 612"/>
              <a:gd name="T5" fmla="*/ 504 h 613"/>
              <a:gd name="T6" fmla="*/ 109 w 612"/>
              <a:gd name="T7" fmla="*/ 504 h 613"/>
              <a:gd name="T8" fmla="*/ 109 w 612"/>
              <a:gd name="T9" fmla="*/ 109 h 613"/>
              <a:gd name="T10" fmla="*/ 109 w 612"/>
              <a:gd name="T11" fmla="*/ 109 h 613"/>
              <a:gd name="T12" fmla="*/ 504 w 612"/>
              <a:gd name="T13" fmla="*/ 109 h 613"/>
              <a:gd name="T14" fmla="*/ 504 w 612"/>
              <a:gd name="T15" fmla="*/ 109 h 613"/>
              <a:gd name="T16" fmla="*/ 504 w 612"/>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3">
                <a:moveTo>
                  <a:pt x="504" y="504"/>
                </a:moveTo>
                <a:cubicBezTo>
                  <a:pt x="504" y="504"/>
                  <a:pt x="504" y="504"/>
                  <a:pt x="504" y="504"/>
                </a:cubicBezTo>
                <a:cubicBezTo>
                  <a:pt x="395" y="613"/>
                  <a:pt x="218" y="613"/>
                  <a:pt x="109" y="504"/>
                </a:cubicBezTo>
                <a:cubicBezTo>
                  <a:pt x="109" y="504"/>
                  <a:pt x="109" y="504"/>
                  <a:pt x="109" y="504"/>
                </a:cubicBezTo>
                <a:cubicBezTo>
                  <a:pt x="0" y="395"/>
                  <a:pt x="0" y="218"/>
                  <a:pt x="109" y="109"/>
                </a:cubicBezTo>
                <a:cubicBezTo>
                  <a:pt x="109" y="109"/>
                  <a:pt x="109" y="109"/>
                  <a:pt x="109" y="109"/>
                </a:cubicBezTo>
                <a:cubicBezTo>
                  <a:pt x="218" y="0"/>
                  <a:pt x="395" y="0"/>
                  <a:pt x="504" y="109"/>
                </a:cubicBezTo>
                <a:cubicBezTo>
                  <a:pt x="504" y="109"/>
                  <a:pt x="504" y="109"/>
                  <a:pt x="504" y="109"/>
                </a:cubicBezTo>
                <a:cubicBezTo>
                  <a:pt x="612" y="218"/>
                  <a:pt x="612" y="395"/>
                  <a:pt x="504" y="504"/>
                </a:cubicBezTo>
                <a:close/>
              </a:path>
            </a:pathLst>
          </a:custGeom>
          <a:solidFill>
            <a:schemeClr val="accent1"/>
          </a:solidFill>
          <a:ln w="11113" cap="flat">
            <a:noFill/>
            <a:prstDash val="solid"/>
            <a:miter lim="800000"/>
          </a:ln>
          <a:effectLst>
            <a:outerShdw blurRad="88900" dist="38100" dir="2700000" algn="tl" rotWithShape="0">
              <a:prstClr val="black">
                <a:alpha val="2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lumMod val="65000"/>
                  <a:lumOff val="3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3" name="深度视觉·原创设计 https://www.docer.com/works?userid=22383862"/>
          <p:cNvSpPr/>
          <p:nvPr/>
        </p:nvSpPr>
        <p:spPr bwMode="auto">
          <a:xfrm>
            <a:off x="7668126" y="2345852"/>
            <a:ext cx="1533155" cy="1533154"/>
          </a:xfrm>
          <a:custGeom>
            <a:avLst/>
            <a:gdLst>
              <a:gd name="T0" fmla="*/ 433 w 527"/>
              <a:gd name="T1" fmla="*/ 433 h 527"/>
              <a:gd name="T2" fmla="*/ 433 w 527"/>
              <a:gd name="T3" fmla="*/ 433 h 527"/>
              <a:gd name="T4" fmla="*/ 94 w 527"/>
              <a:gd name="T5" fmla="*/ 433 h 527"/>
              <a:gd name="T6" fmla="*/ 94 w 527"/>
              <a:gd name="T7" fmla="*/ 433 h 527"/>
              <a:gd name="T8" fmla="*/ 94 w 527"/>
              <a:gd name="T9" fmla="*/ 94 h 527"/>
              <a:gd name="T10" fmla="*/ 94 w 527"/>
              <a:gd name="T11" fmla="*/ 94 h 527"/>
              <a:gd name="T12" fmla="*/ 433 w 527"/>
              <a:gd name="T13" fmla="*/ 94 h 527"/>
              <a:gd name="T14" fmla="*/ 433 w 527"/>
              <a:gd name="T15" fmla="*/ 94 h 527"/>
              <a:gd name="T16" fmla="*/ 433 w 527"/>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527">
                <a:moveTo>
                  <a:pt x="433" y="433"/>
                </a:moveTo>
                <a:cubicBezTo>
                  <a:pt x="433" y="433"/>
                  <a:pt x="433" y="433"/>
                  <a:pt x="433" y="433"/>
                </a:cubicBezTo>
                <a:cubicBezTo>
                  <a:pt x="339" y="527"/>
                  <a:pt x="187" y="527"/>
                  <a:pt x="94" y="433"/>
                </a:cubicBezTo>
                <a:cubicBezTo>
                  <a:pt x="94" y="433"/>
                  <a:pt x="94" y="433"/>
                  <a:pt x="94" y="433"/>
                </a:cubicBezTo>
                <a:cubicBezTo>
                  <a:pt x="0" y="339"/>
                  <a:pt x="0" y="188"/>
                  <a:pt x="94" y="94"/>
                </a:cubicBezTo>
                <a:cubicBezTo>
                  <a:pt x="94" y="94"/>
                  <a:pt x="94" y="94"/>
                  <a:pt x="94" y="94"/>
                </a:cubicBezTo>
                <a:cubicBezTo>
                  <a:pt x="187" y="0"/>
                  <a:pt x="339" y="0"/>
                  <a:pt x="433" y="94"/>
                </a:cubicBezTo>
                <a:cubicBezTo>
                  <a:pt x="433" y="94"/>
                  <a:pt x="433" y="94"/>
                  <a:pt x="433" y="94"/>
                </a:cubicBezTo>
                <a:cubicBezTo>
                  <a:pt x="527" y="188"/>
                  <a:pt x="527" y="339"/>
                  <a:pt x="433" y="433"/>
                </a:cubicBezTo>
                <a:close/>
              </a:path>
            </a:pathLst>
          </a:custGeom>
          <a:solidFill>
            <a:srgbClr val="FFFFFF"/>
          </a:solidFill>
          <a:ln w="11113" cap="flat">
            <a:no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lumMod val="65000"/>
                  <a:lumOff val="3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4" name="深度视觉·原创设计 https://www.docer.com/works?userid=22383862"/>
          <p:cNvSpPr/>
          <p:nvPr/>
        </p:nvSpPr>
        <p:spPr bwMode="auto">
          <a:xfrm>
            <a:off x="9649603" y="2221772"/>
            <a:ext cx="1781315" cy="1781314"/>
          </a:xfrm>
          <a:custGeom>
            <a:avLst/>
            <a:gdLst>
              <a:gd name="T0" fmla="*/ 503 w 612"/>
              <a:gd name="T1" fmla="*/ 504 h 613"/>
              <a:gd name="T2" fmla="*/ 503 w 612"/>
              <a:gd name="T3" fmla="*/ 504 h 613"/>
              <a:gd name="T4" fmla="*/ 109 w 612"/>
              <a:gd name="T5" fmla="*/ 504 h 613"/>
              <a:gd name="T6" fmla="*/ 109 w 612"/>
              <a:gd name="T7" fmla="*/ 504 h 613"/>
              <a:gd name="T8" fmla="*/ 109 w 612"/>
              <a:gd name="T9" fmla="*/ 109 h 613"/>
              <a:gd name="T10" fmla="*/ 109 w 612"/>
              <a:gd name="T11" fmla="*/ 109 h 613"/>
              <a:gd name="T12" fmla="*/ 503 w 612"/>
              <a:gd name="T13" fmla="*/ 109 h 613"/>
              <a:gd name="T14" fmla="*/ 503 w 612"/>
              <a:gd name="T15" fmla="*/ 109 h 613"/>
              <a:gd name="T16" fmla="*/ 503 w 612"/>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3">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accent2"/>
          </a:solidFill>
          <a:ln w="11113" cap="flat">
            <a:noFill/>
            <a:prstDash val="solid"/>
            <a:miter lim="800000"/>
          </a:ln>
          <a:effectLst>
            <a:outerShdw blurRad="88900" dist="38100" dir="2700000" algn="tl" rotWithShape="0">
              <a:prstClr val="black">
                <a:alpha val="2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lumMod val="65000"/>
                  <a:lumOff val="3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5" name="深度视觉·原创设计 https://www.docer.com/works?userid=22383862"/>
          <p:cNvSpPr/>
          <p:nvPr/>
        </p:nvSpPr>
        <p:spPr bwMode="auto">
          <a:xfrm>
            <a:off x="9775382" y="2345852"/>
            <a:ext cx="1529756" cy="1533154"/>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6" name="深度视觉·原创设计 https://www.docer.com/works?userid=22383862"/>
          <p:cNvSpPr/>
          <p:nvPr/>
        </p:nvSpPr>
        <p:spPr>
          <a:xfrm>
            <a:off x="1577060" y="2943836"/>
            <a:ext cx="109214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橡胶手套</a:t>
            </a:r>
            <a:endParaRPr kumimoji="0" lang="zh-CN" altLang="en-US" sz="16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17" name="深度视觉·原创设计 https://www.docer.com/works?userid=22383862"/>
          <p:cNvSpPr/>
          <p:nvPr/>
        </p:nvSpPr>
        <p:spPr>
          <a:xfrm>
            <a:off x="3680917" y="2943836"/>
            <a:ext cx="109214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盖塞垫圈</a:t>
            </a:r>
            <a:endParaRPr kumimoji="0" lang="zh-CN" altLang="en-US" sz="16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18" name="深度视觉·原创设计 https://www.docer.com/works?userid=22383862"/>
          <p:cNvSpPr/>
          <p:nvPr/>
        </p:nvSpPr>
        <p:spPr>
          <a:xfrm>
            <a:off x="5785625" y="2943836"/>
            <a:ext cx="1092141" cy="3371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硅胶模具</a:t>
            </a:r>
            <a:endParaRPr kumimoji="0" lang="zh-CN" altLang="en-US" sz="16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19" name="深度视觉·原创设计 https://www.docer.com/works?userid=22383862"/>
          <p:cNvSpPr/>
          <p:nvPr/>
        </p:nvSpPr>
        <p:spPr>
          <a:xfrm>
            <a:off x="7888632" y="2943836"/>
            <a:ext cx="109214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橡胶炊具</a:t>
            </a:r>
            <a:endParaRPr kumimoji="0" lang="zh-CN" altLang="en-US" sz="16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20" name="深度视觉·原创设计 https://www.docer.com/works?userid=22383862"/>
          <p:cNvSpPr/>
          <p:nvPr/>
        </p:nvSpPr>
        <p:spPr>
          <a:xfrm>
            <a:off x="9994191" y="2943836"/>
            <a:ext cx="109214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食品包装</a:t>
            </a:r>
            <a:endParaRPr kumimoji="0" lang="zh-CN" altLang="en-US" sz="16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pic>
        <p:nvPicPr>
          <p:cNvPr id="35" name="图片 34"/>
          <p:cNvPicPr>
            <a:picLocks noChangeAspect="1"/>
          </p:cNvPicPr>
          <p:nvPr/>
        </p:nvPicPr>
        <p:blipFill>
          <a:blip r:embed="rId1"/>
          <a:stretch>
            <a:fillRect/>
          </a:stretch>
        </p:blipFill>
        <p:spPr>
          <a:xfrm>
            <a:off x="7671928" y="4194716"/>
            <a:ext cx="1652583" cy="1692855"/>
          </a:xfrm>
          <a:prstGeom prst="rect">
            <a:avLst/>
          </a:prstGeom>
        </p:spPr>
      </p:pic>
      <p:pic>
        <p:nvPicPr>
          <p:cNvPr id="36" name="图片 35"/>
          <p:cNvPicPr>
            <a:picLocks noChangeAspect="1"/>
          </p:cNvPicPr>
          <p:nvPr/>
        </p:nvPicPr>
        <p:blipFill>
          <a:blip r:embed="rId2"/>
          <a:stretch>
            <a:fillRect/>
          </a:stretch>
        </p:blipFill>
        <p:spPr>
          <a:xfrm>
            <a:off x="1320289" y="4194716"/>
            <a:ext cx="1502666" cy="1692855"/>
          </a:xfrm>
          <a:prstGeom prst="rect">
            <a:avLst/>
          </a:prstGeom>
        </p:spPr>
      </p:pic>
      <p:pic>
        <p:nvPicPr>
          <p:cNvPr id="38" name="图片 37"/>
          <p:cNvPicPr>
            <a:picLocks noChangeAspect="1"/>
          </p:cNvPicPr>
          <p:nvPr/>
        </p:nvPicPr>
        <p:blipFill>
          <a:blip r:embed="rId3"/>
          <a:stretch>
            <a:fillRect/>
          </a:stretch>
        </p:blipFill>
        <p:spPr>
          <a:xfrm>
            <a:off x="9796276" y="4127166"/>
            <a:ext cx="1781315" cy="1767915"/>
          </a:xfrm>
          <a:prstGeom prst="rect">
            <a:avLst/>
          </a:prstGeom>
        </p:spPr>
      </p:pic>
      <p:pic>
        <p:nvPicPr>
          <p:cNvPr id="40" name="图片 39"/>
          <p:cNvPicPr>
            <a:picLocks noChangeAspect="1"/>
          </p:cNvPicPr>
          <p:nvPr/>
        </p:nvPicPr>
        <p:blipFill>
          <a:blip r:embed="rId4"/>
          <a:stretch>
            <a:fillRect/>
          </a:stretch>
        </p:blipFill>
        <p:spPr>
          <a:xfrm>
            <a:off x="5601574" y="4234988"/>
            <a:ext cx="1652583" cy="1652583"/>
          </a:xfrm>
          <a:prstGeom prst="rect">
            <a:avLst/>
          </a:prstGeom>
        </p:spPr>
      </p:pic>
      <p:pic>
        <p:nvPicPr>
          <p:cNvPr id="42" name="图片 41"/>
          <p:cNvPicPr>
            <a:picLocks noChangeAspect="1"/>
          </p:cNvPicPr>
          <p:nvPr/>
        </p:nvPicPr>
        <p:blipFill>
          <a:blip r:embed="rId5"/>
          <a:stretch>
            <a:fillRect/>
          </a:stretch>
        </p:blipFill>
        <p:spPr>
          <a:xfrm>
            <a:off x="3207871" y="4194716"/>
            <a:ext cx="2008787" cy="16928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1979919" y="2149435"/>
            <a:ext cx="8097532" cy="1354217"/>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b="1" dirty="0">
                <a:solidFill>
                  <a:schemeClr val="tx1">
                    <a:lumMod val="75000"/>
                    <a:lumOff val="25000"/>
                  </a:schemeClr>
                </a:solidFill>
                <a:latin typeface="黑体" panose="02010609060101010101" charset="-122"/>
                <a:ea typeface="黑体" panose="02010609060101010101" charset="-122"/>
                <a:cs typeface="Alibaba PuHuiTi" pitchFamily="18" charset="-122"/>
                <a:sym typeface="汉仪正圆-55W" panose="00020600040101010101" pitchFamily="18" charset="-122"/>
              </a:rPr>
              <a:t>橡胶类食品接触材料中有害物质  预防控制措施 </a:t>
            </a:r>
            <a:endParaRPr kumimoji="0" lang="zh-CN" altLang="en-US" sz="4400" b="1" i="0" u="none" strike="noStrike" kern="1200" cap="none" spc="0" normalizeH="0" baseline="0" noProof="0" dirty="0">
              <a:ln>
                <a:noFill/>
              </a:ln>
              <a:solidFill>
                <a:schemeClr val="tx1">
                  <a:lumMod val="75000"/>
                  <a:lumOff val="25000"/>
                </a:schemeClr>
              </a:solidFill>
              <a:effectLst/>
              <a:uLnTx/>
              <a:uFillTx/>
              <a:latin typeface="黑体" panose="02010609060101010101" charset="-122"/>
              <a:ea typeface="黑体" panose="02010609060101010101" charset="-122"/>
              <a:cs typeface="Alibaba PuHuiTi" pitchFamily="18" charset="-122"/>
              <a:sym typeface="汉仪正圆-55W" panose="00020600040101010101" pitchFamily="18"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0" name="深度视觉·原创设计 https://www.docer.com/works?userid=22383862"/>
          <p:cNvSpPr/>
          <p:nvPr/>
        </p:nvSpPr>
        <p:spPr>
          <a:xfrm>
            <a:off x="3579110" y="414948"/>
            <a:ext cx="5055961" cy="517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latin typeface="汉仪正圆-55W" panose="00020600040101010101" pitchFamily="18" charset="-122"/>
                <a:ea typeface="汉仪正圆-55W" panose="00020600040101010101" pitchFamily="18" charset="-122"/>
                <a:sym typeface="汉仪正圆-55W" panose="00020600040101010101" pitchFamily="18" charset="-122"/>
              </a:rPr>
              <a:t>如何辨别食品级硅橡胶？</a:t>
            </a:r>
            <a:endParaRPr lang="zh-CN" altLang="en-US" sz="3600" dirty="0">
              <a:solidFill>
                <a:schemeClr val="tx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6" name="深度视觉·原创设计 https://www.docer.com/works?userid=22383862"/>
          <p:cNvGrpSpPr/>
          <p:nvPr/>
        </p:nvGrpSpPr>
        <p:grpSpPr>
          <a:xfrm>
            <a:off x="6597651" y="2744261"/>
            <a:ext cx="485775" cy="585788"/>
            <a:chOff x="6597651" y="2663825"/>
            <a:chExt cx="485775" cy="585788"/>
          </a:xfrm>
          <a:solidFill>
            <a:schemeClr val="bg1"/>
          </a:solidFill>
        </p:grpSpPr>
        <p:sp>
          <p:nvSpPr>
            <p:cNvPr id="7" name="深度视觉·原创设计 https://www.docer.com/works?userid=22383862"/>
            <p:cNvSpPr/>
            <p:nvPr/>
          </p:nvSpPr>
          <p:spPr bwMode="auto">
            <a:xfrm>
              <a:off x="6784976" y="2663825"/>
              <a:ext cx="114300" cy="130175"/>
            </a:xfrm>
            <a:custGeom>
              <a:avLst/>
              <a:gdLst>
                <a:gd name="T0" fmla="*/ 2 w 38"/>
                <a:gd name="T1" fmla="*/ 28 h 43"/>
                <a:gd name="T2" fmla="*/ 3 w 38"/>
                <a:gd name="T3" fmla="*/ 28 h 43"/>
                <a:gd name="T4" fmla="*/ 19 w 38"/>
                <a:gd name="T5" fmla="*/ 43 h 43"/>
                <a:gd name="T6" fmla="*/ 35 w 38"/>
                <a:gd name="T7" fmla="*/ 29 h 43"/>
                <a:gd name="T8" fmla="*/ 35 w 38"/>
                <a:gd name="T9" fmla="*/ 29 h 43"/>
                <a:gd name="T10" fmla="*/ 38 w 38"/>
                <a:gd name="T11" fmla="*/ 25 h 43"/>
                <a:gd name="T12" fmla="*/ 36 w 38"/>
                <a:gd name="T13" fmla="*/ 20 h 43"/>
                <a:gd name="T14" fmla="*/ 19 w 38"/>
                <a:gd name="T15" fmla="*/ 0 h 43"/>
                <a:gd name="T16" fmla="*/ 2 w 38"/>
                <a:gd name="T17" fmla="*/ 19 h 43"/>
                <a:gd name="T18" fmla="*/ 0 w 38"/>
                <a:gd name="T19" fmla="*/ 24 h 43"/>
                <a:gd name="T20" fmla="*/ 2 w 38"/>
                <a:gd name="T21"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3">
                  <a:moveTo>
                    <a:pt x="2" y="28"/>
                  </a:moveTo>
                  <a:cubicBezTo>
                    <a:pt x="3" y="28"/>
                    <a:pt x="3" y="28"/>
                    <a:pt x="3" y="28"/>
                  </a:cubicBezTo>
                  <a:cubicBezTo>
                    <a:pt x="5" y="37"/>
                    <a:pt x="12" y="43"/>
                    <a:pt x="19" y="43"/>
                  </a:cubicBezTo>
                  <a:cubicBezTo>
                    <a:pt x="26" y="43"/>
                    <a:pt x="32" y="37"/>
                    <a:pt x="35" y="29"/>
                  </a:cubicBezTo>
                  <a:cubicBezTo>
                    <a:pt x="35" y="29"/>
                    <a:pt x="35" y="29"/>
                    <a:pt x="35" y="29"/>
                  </a:cubicBezTo>
                  <a:cubicBezTo>
                    <a:pt x="37" y="29"/>
                    <a:pt x="38" y="27"/>
                    <a:pt x="38" y="25"/>
                  </a:cubicBezTo>
                  <a:cubicBezTo>
                    <a:pt x="38" y="22"/>
                    <a:pt x="37" y="20"/>
                    <a:pt x="36" y="20"/>
                  </a:cubicBezTo>
                  <a:cubicBezTo>
                    <a:pt x="35" y="9"/>
                    <a:pt x="28" y="0"/>
                    <a:pt x="19" y="0"/>
                  </a:cubicBezTo>
                  <a:cubicBezTo>
                    <a:pt x="11" y="0"/>
                    <a:pt x="3" y="9"/>
                    <a:pt x="2" y="19"/>
                  </a:cubicBezTo>
                  <a:cubicBezTo>
                    <a:pt x="1" y="19"/>
                    <a:pt x="0" y="21"/>
                    <a:pt x="0" y="24"/>
                  </a:cubicBezTo>
                  <a:cubicBezTo>
                    <a:pt x="0" y="26"/>
                    <a:pt x="1" y="28"/>
                    <a:pt x="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p:nvPr/>
          </p:nvSpPr>
          <p:spPr bwMode="auto">
            <a:xfrm>
              <a:off x="6751638" y="2790825"/>
              <a:ext cx="177800" cy="458788"/>
            </a:xfrm>
            <a:custGeom>
              <a:avLst/>
              <a:gdLst>
                <a:gd name="T0" fmla="*/ 53 w 59"/>
                <a:gd name="T1" fmla="*/ 3 h 152"/>
                <a:gd name="T2" fmla="*/ 52 w 59"/>
                <a:gd name="T3" fmla="*/ 4 h 152"/>
                <a:gd name="T4" fmla="*/ 43 w 59"/>
                <a:gd name="T5" fmla="*/ 1 h 152"/>
                <a:gd name="T6" fmla="*/ 28 w 59"/>
                <a:gd name="T7" fmla="*/ 27 h 152"/>
                <a:gd name="T8" fmla="*/ 16 w 59"/>
                <a:gd name="T9" fmla="*/ 0 h 152"/>
                <a:gd name="T10" fmla="*/ 6 w 59"/>
                <a:gd name="T11" fmla="*/ 1 h 152"/>
                <a:gd name="T12" fmla="*/ 6 w 59"/>
                <a:gd name="T13" fmla="*/ 1 h 152"/>
                <a:gd name="T14" fmla="*/ 0 w 59"/>
                <a:gd name="T15" fmla="*/ 7 h 152"/>
                <a:gd name="T16" fmla="*/ 1 w 59"/>
                <a:gd name="T17" fmla="*/ 68 h 152"/>
                <a:gd name="T18" fmla="*/ 3 w 59"/>
                <a:gd name="T19" fmla="*/ 73 h 152"/>
                <a:gd name="T20" fmla="*/ 3 w 59"/>
                <a:gd name="T21" fmla="*/ 74 h 152"/>
                <a:gd name="T22" fmla="*/ 9 w 59"/>
                <a:gd name="T23" fmla="*/ 80 h 152"/>
                <a:gd name="T24" fmla="*/ 12 w 59"/>
                <a:gd name="T25" fmla="*/ 79 h 152"/>
                <a:gd name="T26" fmla="*/ 12 w 59"/>
                <a:gd name="T27" fmla="*/ 152 h 152"/>
                <a:gd name="T28" fmla="*/ 27 w 59"/>
                <a:gd name="T29" fmla="*/ 152 h 152"/>
                <a:gd name="T30" fmla="*/ 29 w 59"/>
                <a:gd name="T31" fmla="*/ 82 h 152"/>
                <a:gd name="T32" fmla="*/ 30 w 59"/>
                <a:gd name="T33" fmla="*/ 152 h 152"/>
                <a:gd name="T34" fmla="*/ 47 w 59"/>
                <a:gd name="T35" fmla="*/ 152 h 152"/>
                <a:gd name="T36" fmla="*/ 48 w 59"/>
                <a:gd name="T37" fmla="*/ 81 h 152"/>
                <a:gd name="T38" fmla="*/ 50 w 59"/>
                <a:gd name="T39" fmla="*/ 82 h 152"/>
                <a:gd name="T40" fmla="*/ 56 w 59"/>
                <a:gd name="T41" fmla="*/ 76 h 152"/>
                <a:gd name="T42" fmla="*/ 56 w 59"/>
                <a:gd name="T43" fmla="*/ 75 h 152"/>
                <a:gd name="T44" fmla="*/ 59 w 59"/>
                <a:gd name="T45" fmla="*/ 70 h 152"/>
                <a:gd name="T46" fmla="*/ 59 w 59"/>
                <a:gd name="T47" fmla="*/ 9 h 152"/>
                <a:gd name="T48" fmla="*/ 53 w 59"/>
                <a:gd name="T49" fmla="*/ 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152">
                  <a:moveTo>
                    <a:pt x="53" y="3"/>
                  </a:moveTo>
                  <a:cubicBezTo>
                    <a:pt x="53" y="3"/>
                    <a:pt x="52" y="3"/>
                    <a:pt x="52" y="4"/>
                  </a:cubicBezTo>
                  <a:cubicBezTo>
                    <a:pt x="43" y="1"/>
                    <a:pt x="43" y="1"/>
                    <a:pt x="43" y="1"/>
                  </a:cubicBezTo>
                  <a:cubicBezTo>
                    <a:pt x="28" y="27"/>
                    <a:pt x="28" y="27"/>
                    <a:pt x="28" y="27"/>
                  </a:cubicBezTo>
                  <a:cubicBezTo>
                    <a:pt x="16" y="0"/>
                    <a:pt x="16" y="0"/>
                    <a:pt x="16" y="0"/>
                  </a:cubicBezTo>
                  <a:cubicBezTo>
                    <a:pt x="6" y="1"/>
                    <a:pt x="6" y="1"/>
                    <a:pt x="6" y="1"/>
                  </a:cubicBezTo>
                  <a:cubicBezTo>
                    <a:pt x="6" y="1"/>
                    <a:pt x="6" y="1"/>
                    <a:pt x="6" y="1"/>
                  </a:cubicBezTo>
                  <a:cubicBezTo>
                    <a:pt x="3" y="2"/>
                    <a:pt x="0" y="4"/>
                    <a:pt x="0" y="7"/>
                  </a:cubicBezTo>
                  <a:cubicBezTo>
                    <a:pt x="1" y="68"/>
                    <a:pt x="1" y="68"/>
                    <a:pt x="1" y="68"/>
                  </a:cubicBezTo>
                  <a:cubicBezTo>
                    <a:pt x="1" y="70"/>
                    <a:pt x="2" y="72"/>
                    <a:pt x="3" y="73"/>
                  </a:cubicBezTo>
                  <a:cubicBezTo>
                    <a:pt x="3" y="73"/>
                    <a:pt x="3" y="73"/>
                    <a:pt x="3" y="74"/>
                  </a:cubicBezTo>
                  <a:cubicBezTo>
                    <a:pt x="3" y="77"/>
                    <a:pt x="6" y="80"/>
                    <a:pt x="9" y="80"/>
                  </a:cubicBezTo>
                  <a:cubicBezTo>
                    <a:pt x="10" y="80"/>
                    <a:pt x="11" y="80"/>
                    <a:pt x="12" y="79"/>
                  </a:cubicBezTo>
                  <a:cubicBezTo>
                    <a:pt x="12" y="152"/>
                    <a:pt x="12" y="152"/>
                    <a:pt x="12" y="152"/>
                  </a:cubicBezTo>
                  <a:cubicBezTo>
                    <a:pt x="27" y="152"/>
                    <a:pt x="27" y="152"/>
                    <a:pt x="27" y="152"/>
                  </a:cubicBezTo>
                  <a:cubicBezTo>
                    <a:pt x="29" y="82"/>
                    <a:pt x="29" y="82"/>
                    <a:pt x="29" y="82"/>
                  </a:cubicBezTo>
                  <a:cubicBezTo>
                    <a:pt x="30" y="152"/>
                    <a:pt x="30" y="152"/>
                    <a:pt x="30" y="152"/>
                  </a:cubicBezTo>
                  <a:cubicBezTo>
                    <a:pt x="47" y="152"/>
                    <a:pt x="47" y="152"/>
                    <a:pt x="47" y="152"/>
                  </a:cubicBezTo>
                  <a:cubicBezTo>
                    <a:pt x="48" y="81"/>
                    <a:pt x="48" y="81"/>
                    <a:pt x="48" y="81"/>
                  </a:cubicBezTo>
                  <a:cubicBezTo>
                    <a:pt x="48" y="81"/>
                    <a:pt x="49" y="82"/>
                    <a:pt x="50" y="82"/>
                  </a:cubicBezTo>
                  <a:cubicBezTo>
                    <a:pt x="54" y="82"/>
                    <a:pt x="56" y="79"/>
                    <a:pt x="56" y="76"/>
                  </a:cubicBezTo>
                  <a:cubicBezTo>
                    <a:pt x="56" y="75"/>
                    <a:pt x="56" y="75"/>
                    <a:pt x="56" y="75"/>
                  </a:cubicBezTo>
                  <a:cubicBezTo>
                    <a:pt x="58" y="74"/>
                    <a:pt x="59" y="72"/>
                    <a:pt x="59" y="70"/>
                  </a:cubicBezTo>
                  <a:cubicBezTo>
                    <a:pt x="59" y="9"/>
                    <a:pt x="59" y="9"/>
                    <a:pt x="59" y="9"/>
                  </a:cubicBezTo>
                  <a:cubicBezTo>
                    <a:pt x="59" y="6"/>
                    <a:pt x="56" y="3"/>
                    <a:pt x="5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bwMode="auto">
            <a:xfrm>
              <a:off x="6954838" y="2709863"/>
              <a:ext cx="101600" cy="117475"/>
            </a:xfrm>
            <a:custGeom>
              <a:avLst/>
              <a:gdLst>
                <a:gd name="T0" fmla="*/ 2 w 34"/>
                <a:gd name="T1" fmla="*/ 26 h 39"/>
                <a:gd name="T2" fmla="*/ 3 w 34"/>
                <a:gd name="T3" fmla="*/ 26 h 39"/>
                <a:gd name="T4" fmla="*/ 17 w 34"/>
                <a:gd name="T5" fmla="*/ 39 h 39"/>
                <a:gd name="T6" fmla="*/ 31 w 34"/>
                <a:gd name="T7" fmla="*/ 26 h 39"/>
                <a:gd name="T8" fmla="*/ 32 w 34"/>
                <a:gd name="T9" fmla="*/ 26 h 39"/>
                <a:gd name="T10" fmla="*/ 34 w 34"/>
                <a:gd name="T11" fmla="*/ 22 h 39"/>
                <a:gd name="T12" fmla="*/ 32 w 34"/>
                <a:gd name="T13" fmla="*/ 18 h 39"/>
                <a:gd name="T14" fmla="*/ 17 w 34"/>
                <a:gd name="T15" fmla="*/ 0 h 39"/>
                <a:gd name="T16" fmla="*/ 2 w 34"/>
                <a:gd name="T17" fmla="*/ 18 h 39"/>
                <a:gd name="T18" fmla="*/ 0 w 34"/>
                <a:gd name="T19" fmla="*/ 22 h 39"/>
                <a:gd name="T20" fmla="*/ 2 w 34"/>
                <a:gd name="T21"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9">
                  <a:moveTo>
                    <a:pt x="2" y="26"/>
                  </a:moveTo>
                  <a:cubicBezTo>
                    <a:pt x="3" y="26"/>
                    <a:pt x="3" y="26"/>
                    <a:pt x="3" y="26"/>
                  </a:cubicBezTo>
                  <a:cubicBezTo>
                    <a:pt x="5" y="33"/>
                    <a:pt x="11" y="39"/>
                    <a:pt x="17" y="39"/>
                  </a:cubicBezTo>
                  <a:cubicBezTo>
                    <a:pt x="24" y="39"/>
                    <a:pt x="29" y="34"/>
                    <a:pt x="31" y="26"/>
                  </a:cubicBezTo>
                  <a:cubicBezTo>
                    <a:pt x="32" y="26"/>
                    <a:pt x="32" y="26"/>
                    <a:pt x="32" y="26"/>
                  </a:cubicBezTo>
                  <a:cubicBezTo>
                    <a:pt x="33" y="26"/>
                    <a:pt x="34" y="25"/>
                    <a:pt x="34" y="22"/>
                  </a:cubicBezTo>
                  <a:cubicBezTo>
                    <a:pt x="34" y="20"/>
                    <a:pt x="33" y="19"/>
                    <a:pt x="32" y="18"/>
                  </a:cubicBezTo>
                  <a:cubicBezTo>
                    <a:pt x="32" y="8"/>
                    <a:pt x="25" y="1"/>
                    <a:pt x="17" y="0"/>
                  </a:cubicBezTo>
                  <a:cubicBezTo>
                    <a:pt x="10" y="0"/>
                    <a:pt x="3" y="8"/>
                    <a:pt x="2" y="18"/>
                  </a:cubicBezTo>
                  <a:cubicBezTo>
                    <a:pt x="1" y="18"/>
                    <a:pt x="0" y="20"/>
                    <a:pt x="0" y="22"/>
                  </a:cubicBezTo>
                  <a:cubicBezTo>
                    <a:pt x="0" y="24"/>
                    <a:pt x="1" y="26"/>
                    <a:pt x="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0" name="深度视觉·原创设计 https://www.docer.com/works?userid=22383862"/>
            <p:cNvSpPr/>
            <p:nvPr/>
          </p:nvSpPr>
          <p:spPr bwMode="auto">
            <a:xfrm>
              <a:off x="6956426" y="2824163"/>
              <a:ext cx="127000" cy="412750"/>
            </a:xfrm>
            <a:custGeom>
              <a:avLst/>
              <a:gdLst>
                <a:gd name="T0" fmla="*/ 37 w 42"/>
                <a:gd name="T1" fmla="*/ 3 h 137"/>
                <a:gd name="T2" fmla="*/ 36 w 42"/>
                <a:gd name="T3" fmla="*/ 3 h 137"/>
                <a:gd name="T4" fmla="*/ 28 w 42"/>
                <a:gd name="T5" fmla="*/ 1 h 137"/>
                <a:gd name="T6" fmla="*/ 15 w 42"/>
                <a:gd name="T7" fmla="*/ 24 h 137"/>
                <a:gd name="T8" fmla="*/ 4 w 42"/>
                <a:gd name="T9" fmla="*/ 0 h 137"/>
                <a:gd name="T10" fmla="*/ 2 w 42"/>
                <a:gd name="T11" fmla="*/ 0 h 137"/>
                <a:gd name="T12" fmla="*/ 2 w 42"/>
                <a:gd name="T13" fmla="*/ 75 h 137"/>
                <a:gd name="T14" fmla="*/ 0 w 42"/>
                <a:gd name="T15" fmla="*/ 81 h 137"/>
                <a:gd name="T16" fmla="*/ 0 w 42"/>
                <a:gd name="T17" fmla="*/ 137 h 137"/>
                <a:gd name="T18" fmla="*/ 14 w 42"/>
                <a:gd name="T19" fmla="*/ 137 h 137"/>
                <a:gd name="T20" fmla="*/ 15 w 42"/>
                <a:gd name="T21" fmla="*/ 74 h 137"/>
                <a:gd name="T22" fmla="*/ 16 w 42"/>
                <a:gd name="T23" fmla="*/ 137 h 137"/>
                <a:gd name="T24" fmla="*/ 32 w 42"/>
                <a:gd name="T25" fmla="*/ 137 h 137"/>
                <a:gd name="T26" fmla="*/ 32 w 42"/>
                <a:gd name="T27" fmla="*/ 73 h 137"/>
                <a:gd name="T28" fmla="*/ 35 w 42"/>
                <a:gd name="T29" fmla="*/ 74 h 137"/>
                <a:gd name="T30" fmla="*/ 40 w 42"/>
                <a:gd name="T31" fmla="*/ 68 h 137"/>
                <a:gd name="T32" fmla="*/ 40 w 42"/>
                <a:gd name="T33" fmla="*/ 67 h 137"/>
                <a:gd name="T34" fmla="*/ 42 w 42"/>
                <a:gd name="T35" fmla="*/ 63 h 137"/>
                <a:gd name="T36" fmla="*/ 42 w 42"/>
                <a:gd name="T37" fmla="*/ 8 h 137"/>
                <a:gd name="T38" fmla="*/ 37 w 42"/>
                <a:gd name="T39" fmla="*/ 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137">
                  <a:moveTo>
                    <a:pt x="37" y="3"/>
                  </a:moveTo>
                  <a:cubicBezTo>
                    <a:pt x="37" y="3"/>
                    <a:pt x="36" y="3"/>
                    <a:pt x="36" y="3"/>
                  </a:cubicBezTo>
                  <a:cubicBezTo>
                    <a:pt x="28" y="1"/>
                    <a:pt x="28" y="1"/>
                    <a:pt x="28" y="1"/>
                  </a:cubicBezTo>
                  <a:cubicBezTo>
                    <a:pt x="15" y="24"/>
                    <a:pt x="15" y="24"/>
                    <a:pt x="15" y="24"/>
                  </a:cubicBezTo>
                  <a:cubicBezTo>
                    <a:pt x="4" y="0"/>
                    <a:pt x="4" y="0"/>
                    <a:pt x="4" y="0"/>
                  </a:cubicBezTo>
                  <a:cubicBezTo>
                    <a:pt x="2" y="0"/>
                    <a:pt x="2" y="0"/>
                    <a:pt x="2" y="0"/>
                  </a:cubicBezTo>
                  <a:cubicBezTo>
                    <a:pt x="2" y="75"/>
                    <a:pt x="2" y="75"/>
                    <a:pt x="2" y="75"/>
                  </a:cubicBezTo>
                  <a:cubicBezTo>
                    <a:pt x="2" y="75"/>
                    <a:pt x="2" y="78"/>
                    <a:pt x="0" y="81"/>
                  </a:cubicBezTo>
                  <a:cubicBezTo>
                    <a:pt x="0" y="137"/>
                    <a:pt x="0" y="137"/>
                    <a:pt x="0" y="137"/>
                  </a:cubicBezTo>
                  <a:cubicBezTo>
                    <a:pt x="14" y="137"/>
                    <a:pt x="14" y="137"/>
                    <a:pt x="14" y="137"/>
                  </a:cubicBezTo>
                  <a:cubicBezTo>
                    <a:pt x="15" y="74"/>
                    <a:pt x="15" y="74"/>
                    <a:pt x="15" y="74"/>
                  </a:cubicBezTo>
                  <a:cubicBezTo>
                    <a:pt x="16" y="137"/>
                    <a:pt x="16" y="137"/>
                    <a:pt x="16" y="137"/>
                  </a:cubicBezTo>
                  <a:cubicBezTo>
                    <a:pt x="32" y="137"/>
                    <a:pt x="32" y="137"/>
                    <a:pt x="32" y="137"/>
                  </a:cubicBezTo>
                  <a:cubicBezTo>
                    <a:pt x="32" y="73"/>
                    <a:pt x="32" y="73"/>
                    <a:pt x="32" y="73"/>
                  </a:cubicBezTo>
                  <a:cubicBezTo>
                    <a:pt x="33" y="73"/>
                    <a:pt x="34" y="74"/>
                    <a:pt x="35" y="74"/>
                  </a:cubicBezTo>
                  <a:cubicBezTo>
                    <a:pt x="37" y="74"/>
                    <a:pt x="40" y="71"/>
                    <a:pt x="40" y="68"/>
                  </a:cubicBezTo>
                  <a:cubicBezTo>
                    <a:pt x="40" y="68"/>
                    <a:pt x="40" y="67"/>
                    <a:pt x="40" y="67"/>
                  </a:cubicBezTo>
                  <a:cubicBezTo>
                    <a:pt x="41" y="66"/>
                    <a:pt x="42" y="65"/>
                    <a:pt x="42" y="63"/>
                  </a:cubicBezTo>
                  <a:cubicBezTo>
                    <a:pt x="42" y="8"/>
                    <a:pt x="42" y="8"/>
                    <a:pt x="42" y="8"/>
                  </a:cubicBezTo>
                  <a:cubicBezTo>
                    <a:pt x="42" y="6"/>
                    <a:pt x="40" y="3"/>
                    <a:pt x="3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1" name="深度视觉·原创设计 https://www.docer.com/works?userid=22383862"/>
            <p:cNvSpPr/>
            <p:nvPr/>
          </p:nvSpPr>
          <p:spPr bwMode="auto">
            <a:xfrm>
              <a:off x="6624638" y="2709863"/>
              <a:ext cx="106363" cy="117475"/>
            </a:xfrm>
            <a:custGeom>
              <a:avLst/>
              <a:gdLst>
                <a:gd name="T0" fmla="*/ 32 w 35"/>
                <a:gd name="T1" fmla="*/ 18 h 39"/>
                <a:gd name="T2" fmla="*/ 17 w 35"/>
                <a:gd name="T3" fmla="*/ 0 h 39"/>
                <a:gd name="T4" fmla="*/ 2 w 35"/>
                <a:gd name="T5" fmla="*/ 18 h 39"/>
                <a:gd name="T6" fmla="*/ 0 w 35"/>
                <a:gd name="T7" fmla="*/ 22 h 39"/>
                <a:gd name="T8" fmla="*/ 3 w 35"/>
                <a:gd name="T9" fmla="*/ 26 h 39"/>
                <a:gd name="T10" fmla="*/ 3 w 35"/>
                <a:gd name="T11" fmla="*/ 26 h 39"/>
                <a:gd name="T12" fmla="*/ 17 w 35"/>
                <a:gd name="T13" fmla="*/ 39 h 39"/>
                <a:gd name="T14" fmla="*/ 32 w 35"/>
                <a:gd name="T15" fmla="*/ 26 h 39"/>
                <a:gd name="T16" fmla="*/ 32 w 35"/>
                <a:gd name="T17" fmla="*/ 26 h 39"/>
                <a:gd name="T18" fmla="*/ 35 w 35"/>
                <a:gd name="T19" fmla="*/ 22 h 39"/>
                <a:gd name="T20" fmla="*/ 32 w 35"/>
                <a:gd name="T21"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9">
                  <a:moveTo>
                    <a:pt x="32" y="18"/>
                  </a:moveTo>
                  <a:cubicBezTo>
                    <a:pt x="32" y="8"/>
                    <a:pt x="25" y="0"/>
                    <a:pt x="17" y="0"/>
                  </a:cubicBezTo>
                  <a:cubicBezTo>
                    <a:pt x="10" y="0"/>
                    <a:pt x="3" y="8"/>
                    <a:pt x="2" y="18"/>
                  </a:cubicBezTo>
                  <a:cubicBezTo>
                    <a:pt x="1" y="18"/>
                    <a:pt x="0" y="20"/>
                    <a:pt x="0" y="22"/>
                  </a:cubicBezTo>
                  <a:cubicBezTo>
                    <a:pt x="0" y="24"/>
                    <a:pt x="1" y="26"/>
                    <a:pt x="3" y="26"/>
                  </a:cubicBezTo>
                  <a:cubicBezTo>
                    <a:pt x="3" y="26"/>
                    <a:pt x="3" y="26"/>
                    <a:pt x="3" y="26"/>
                  </a:cubicBezTo>
                  <a:cubicBezTo>
                    <a:pt x="5" y="34"/>
                    <a:pt x="11" y="39"/>
                    <a:pt x="17" y="39"/>
                  </a:cubicBezTo>
                  <a:cubicBezTo>
                    <a:pt x="24" y="39"/>
                    <a:pt x="30" y="33"/>
                    <a:pt x="32" y="26"/>
                  </a:cubicBezTo>
                  <a:cubicBezTo>
                    <a:pt x="32" y="26"/>
                    <a:pt x="32" y="26"/>
                    <a:pt x="32" y="26"/>
                  </a:cubicBezTo>
                  <a:cubicBezTo>
                    <a:pt x="34" y="26"/>
                    <a:pt x="35" y="24"/>
                    <a:pt x="35" y="22"/>
                  </a:cubicBezTo>
                  <a:cubicBezTo>
                    <a:pt x="35" y="20"/>
                    <a:pt x="34" y="18"/>
                    <a:pt x="32"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2" name="深度视觉·原创设计 https://www.docer.com/works?userid=22383862"/>
            <p:cNvSpPr/>
            <p:nvPr/>
          </p:nvSpPr>
          <p:spPr bwMode="auto">
            <a:xfrm>
              <a:off x="6597651" y="2824163"/>
              <a:ext cx="127000" cy="412750"/>
            </a:xfrm>
            <a:custGeom>
              <a:avLst/>
              <a:gdLst>
                <a:gd name="T0" fmla="*/ 40 w 42"/>
                <a:gd name="T1" fmla="*/ 75 h 137"/>
                <a:gd name="T2" fmla="*/ 41 w 42"/>
                <a:gd name="T3" fmla="*/ 0 h 137"/>
                <a:gd name="T4" fmla="*/ 39 w 42"/>
                <a:gd name="T5" fmla="*/ 0 h 137"/>
                <a:gd name="T6" fmla="*/ 28 w 42"/>
                <a:gd name="T7" fmla="*/ 24 h 137"/>
                <a:gd name="T8" fmla="*/ 15 w 42"/>
                <a:gd name="T9" fmla="*/ 0 h 137"/>
                <a:gd name="T10" fmla="*/ 6 w 42"/>
                <a:gd name="T11" fmla="*/ 3 h 137"/>
                <a:gd name="T12" fmla="*/ 5 w 42"/>
                <a:gd name="T13" fmla="*/ 3 h 137"/>
                <a:gd name="T14" fmla="*/ 0 w 42"/>
                <a:gd name="T15" fmla="*/ 8 h 137"/>
                <a:gd name="T16" fmla="*/ 0 w 42"/>
                <a:gd name="T17" fmla="*/ 62 h 137"/>
                <a:gd name="T18" fmla="*/ 2 w 42"/>
                <a:gd name="T19" fmla="*/ 67 h 137"/>
                <a:gd name="T20" fmla="*/ 2 w 42"/>
                <a:gd name="T21" fmla="*/ 68 h 137"/>
                <a:gd name="T22" fmla="*/ 7 w 42"/>
                <a:gd name="T23" fmla="*/ 73 h 137"/>
                <a:gd name="T24" fmla="*/ 10 w 42"/>
                <a:gd name="T25" fmla="*/ 72 h 137"/>
                <a:gd name="T26" fmla="*/ 9 w 42"/>
                <a:gd name="T27" fmla="*/ 136 h 137"/>
                <a:gd name="T28" fmla="*/ 25 w 42"/>
                <a:gd name="T29" fmla="*/ 136 h 137"/>
                <a:gd name="T30" fmla="*/ 27 w 42"/>
                <a:gd name="T31" fmla="*/ 74 h 137"/>
                <a:gd name="T32" fmla="*/ 27 w 42"/>
                <a:gd name="T33" fmla="*/ 137 h 137"/>
                <a:gd name="T34" fmla="*/ 41 w 42"/>
                <a:gd name="T35" fmla="*/ 137 h 137"/>
                <a:gd name="T36" fmla="*/ 42 w 42"/>
                <a:gd name="T37" fmla="*/ 81 h 137"/>
                <a:gd name="T38" fmla="*/ 40 w 42"/>
                <a:gd name="T39" fmla="*/ 7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137">
                  <a:moveTo>
                    <a:pt x="40" y="75"/>
                  </a:moveTo>
                  <a:cubicBezTo>
                    <a:pt x="41" y="0"/>
                    <a:pt x="41" y="0"/>
                    <a:pt x="41" y="0"/>
                  </a:cubicBezTo>
                  <a:cubicBezTo>
                    <a:pt x="39" y="0"/>
                    <a:pt x="39" y="0"/>
                    <a:pt x="39" y="0"/>
                  </a:cubicBezTo>
                  <a:cubicBezTo>
                    <a:pt x="28" y="24"/>
                    <a:pt x="28" y="24"/>
                    <a:pt x="28" y="24"/>
                  </a:cubicBezTo>
                  <a:cubicBezTo>
                    <a:pt x="15" y="0"/>
                    <a:pt x="15" y="0"/>
                    <a:pt x="15" y="0"/>
                  </a:cubicBezTo>
                  <a:cubicBezTo>
                    <a:pt x="6" y="3"/>
                    <a:pt x="6" y="3"/>
                    <a:pt x="6" y="3"/>
                  </a:cubicBezTo>
                  <a:cubicBezTo>
                    <a:pt x="6" y="3"/>
                    <a:pt x="6" y="3"/>
                    <a:pt x="5" y="3"/>
                  </a:cubicBezTo>
                  <a:cubicBezTo>
                    <a:pt x="3" y="3"/>
                    <a:pt x="0" y="5"/>
                    <a:pt x="0" y="8"/>
                  </a:cubicBezTo>
                  <a:cubicBezTo>
                    <a:pt x="0" y="62"/>
                    <a:pt x="0" y="62"/>
                    <a:pt x="0" y="62"/>
                  </a:cubicBezTo>
                  <a:cubicBezTo>
                    <a:pt x="0" y="64"/>
                    <a:pt x="1" y="66"/>
                    <a:pt x="2" y="67"/>
                  </a:cubicBezTo>
                  <a:cubicBezTo>
                    <a:pt x="2" y="67"/>
                    <a:pt x="2" y="67"/>
                    <a:pt x="2" y="68"/>
                  </a:cubicBezTo>
                  <a:cubicBezTo>
                    <a:pt x="2" y="71"/>
                    <a:pt x="4" y="73"/>
                    <a:pt x="7" y="73"/>
                  </a:cubicBezTo>
                  <a:cubicBezTo>
                    <a:pt x="8" y="73"/>
                    <a:pt x="9" y="73"/>
                    <a:pt x="10" y="72"/>
                  </a:cubicBezTo>
                  <a:cubicBezTo>
                    <a:pt x="9" y="136"/>
                    <a:pt x="9" y="136"/>
                    <a:pt x="9" y="136"/>
                  </a:cubicBezTo>
                  <a:cubicBezTo>
                    <a:pt x="25" y="136"/>
                    <a:pt x="25" y="136"/>
                    <a:pt x="25" y="136"/>
                  </a:cubicBezTo>
                  <a:cubicBezTo>
                    <a:pt x="27" y="74"/>
                    <a:pt x="27" y="74"/>
                    <a:pt x="27" y="74"/>
                  </a:cubicBezTo>
                  <a:cubicBezTo>
                    <a:pt x="27" y="137"/>
                    <a:pt x="27" y="137"/>
                    <a:pt x="27" y="137"/>
                  </a:cubicBezTo>
                  <a:cubicBezTo>
                    <a:pt x="41" y="137"/>
                    <a:pt x="41" y="137"/>
                    <a:pt x="41" y="137"/>
                  </a:cubicBezTo>
                  <a:cubicBezTo>
                    <a:pt x="42" y="81"/>
                    <a:pt x="42" y="81"/>
                    <a:pt x="42" y="81"/>
                  </a:cubicBezTo>
                  <a:cubicBezTo>
                    <a:pt x="39" y="78"/>
                    <a:pt x="40" y="75"/>
                    <a:pt x="4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grpSp>
        <p:nvGrpSpPr>
          <p:cNvPr id="13" name="深度视觉·原创设计 https://www.docer.com/works?userid=22383862"/>
          <p:cNvGrpSpPr/>
          <p:nvPr/>
        </p:nvGrpSpPr>
        <p:grpSpPr>
          <a:xfrm>
            <a:off x="5122863" y="2707749"/>
            <a:ext cx="385763" cy="627063"/>
            <a:chOff x="5122863" y="2627313"/>
            <a:chExt cx="385763" cy="627063"/>
          </a:xfrm>
          <a:solidFill>
            <a:schemeClr val="bg1"/>
          </a:solidFill>
        </p:grpSpPr>
        <p:sp>
          <p:nvSpPr>
            <p:cNvPr id="14" name="深度视觉·原创设计 https://www.docer.com/works?userid=22383862"/>
            <p:cNvSpPr/>
            <p:nvPr/>
          </p:nvSpPr>
          <p:spPr bwMode="auto">
            <a:xfrm>
              <a:off x="5267326" y="3230563"/>
              <a:ext cx="100013" cy="23813"/>
            </a:xfrm>
            <a:custGeom>
              <a:avLst/>
              <a:gdLst>
                <a:gd name="T0" fmla="*/ 33 w 33"/>
                <a:gd name="T1" fmla="*/ 4 h 8"/>
                <a:gd name="T2" fmla="*/ 29 w 33"/>
                <a:gd name="T3" fmla="*/ 8 h 8"/>
                <a:gd name="T4" fmla="*/ 4 w 33"/>
                <a:gd name="T5" fmla="*/ 8 h 8"/>
                <a:gd name="T6" fmla="*/ 0 w 33"/>
                <a:gd name="T7" fmla="*/ 4 h 8"/>
                <a:gd name="T8" fmla="*/ 0 w 33"/>
                <a:gd name="T9" fmla="*/ 4 h 8"/>
                <a:gd name="T10" fmla="*/ 4 w 33"/>
                <a:gd name="T11" fmla="*/ 0 h 8"/>
                <a:gd name="T12" fmla="*/ 29 w 33"/>
                <a:gd name="T13" fmla="*/ 0 h 8"/>
                <a:gd name="T14" fmla="*/ 33 w 33"/>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8">
                  <a:moveTo>
                    <a:pt x="33" y="4"/>
                  </a:moveTo>
                  <a:cubicBezTo>
                    <a:pt x="33" y="6"/>
                    <a:pt x="31" y="8"/>
                    <a:pt x="29" y="8"/>
                  </a:cubicBezTo>
                  <a:cubicBezTo>
                    <a:pt x="4" y="8"/>
                    <a:pt x="4" y="8"/>
                    <a:pt x="4" y="8"/>
                  </a:cubicBezTo>
                  <a:cubicBezTo>
                    <a:pt x="2" y="8"/>
                    <a:pt x="0" y="6"/>
                    <a:pt x="0" y="4"/>
                  </a:cubicBezTo>
                  <a:cubicBezTo>
                    <a:pt x="0" y="4"/>
                    <a:pt x="0" y="4"/>
                    <a:pt x="0" y="4"/>
                  </a:cubicBezTo>
                  <a:cubicBezTo>
                    <a:pt x="0" y="2"/>
                    <a:pt x="2" y="0"/>
                    <a:pt x="4" y="0"/>
                  </a:cubicBezTo>
                  <a:cubicBezTo>
                    <a:pt x="29" y="0"/>
                    <a:pt x="29" y="0"/>
                    <a:pt x="29" y="0"/>
                  </a:cubicBezTo>
                  <a:cubicBezTo>
                    <a:pt x="31" y="0"/>
                    <a:pt x="33" y="2"/>
                    <a:pt x="3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5" name="深度视觉·原创设计 https://www.docer.com/works?userid=22383862"/>
            <p:cNvSpPr/>
            <p:nvPr/>
          </p:nvSpPr>
          <p:spPr bwMode="auto">
            <a:xfrm>
              <a:off x="5243513" y="3219450"/>
              <a:ext cx="147638" cy="23813"/>
            </a:xfrm>
            <a:custGeom>
              <a:avLst/>
              <a:gdLst>
                <a:gd name="T0" fmla="*/ 6 w 49"/>
                <a:gd name="T1" fmla="*/ 8 h 8"/>
                <a:gd name="T2" fmla="*/ 43 w 49"/>
                <a:gd name="T3" fmla="*/ 8 h 8"/>
                <a:gd name="T4" fmla="*/ 46 w 49"/>
                <a:gd name="T5" fmla="*/ 5 h 8"/>
                <a:gd name="T6" fmla="*/ 49 w 49"/>
                <a:gd name="T7" fmla="*/ 0 h 8"/>
                <a:gd name="T8" fmla="*/ 0 w 49"/>
                <a:gd name="T9" fmla="*/ 0 h 8"/>
                <a:gd name="T10" fmla="*/ 0 w 49"/>
                <a:gd name="T11" fmla="*/ 1 h 8"/>
                <a:gd name="T12" fmla="*/ 6 w 4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6" y="8"/>
                  </a:moveTo>
                  <a:cubicBezTo>
                    <a:pt x="43" y="8"/>
                    <a:pt x="43" y="8"/>
                    <a:pt x="43" y="8"/>
                  </a:cubicBezTo>
                  <a:cubicBezTo>
                    <a:pt x="43" y="7"/>
                    <a:pt x="44" y="6"/>
                    <a:pt x="46" y="5"/>
                  </a:cubicBezTo>
                  <a:cubicBezTo>
                    <a:pt x="48" y="3"/>
                    <a:pt x="49" y="1"/>
                    <a:pt x="49" y="0"/>
                  </a:cubicBezTo>
                  <a:cubicBezTo>
                    <a:pt x="0" y="0"/>
                    <a:pt x="0" y="0"/>
                    <a:pt x="0" y="0"/>
                  </a:cubicBezTo>
                  <a:cubicBezTo>
                    <a:pt x="0" y="0"/>
                    <a:pt x="0" y="1"/>
                    <a:pt x="0" y="1"/>
                  </a:cubicBezTo>
                  <a:cubicBezTo>
                    <a:pt x="0" y="2"/>
                    <a:pt x="5" y="6"/>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6" name="深度视觉·原创设计 https://www.docer.com/works?userid=22383862"/>
            <p:cNvSpPr/>
            <p:nvPr/>
          </p:nvSpPr>
          <p:spPr bwMode="auto">
            <a:xfrm>
              <a:off x="5237163" y="3146425"/>
              <a:ext cx="160338" cy="15875"/>
            </a:xfrm>
            <a:custGeom>
              <a:avLst/>
              <a:gdLst>
                <a:gd name="T0" fmla="*/ 53 w 53"/>
                <a:gd name="T1" fmla="*/ 2 h 5"/>
                <a:gd name="T2" fmla="*/ 51 w 53"/>
                <a:gd name="T3" fmla="*/ 5 h 5"/>
                <a:gd name="T4" fmla="*/ 2 w 53"/>
                <a:gd name="T5" fmla="*/ 5 h 5"/>
                <a:gd name="T6" fmla="*/ 0 w 53"/>
                <a:gd name="T7" fmla="*/ 2 h 5"/>
                <a:gd name="T8" fmla="*/ 0 w 53"/>
                <a:gd name="T9" fmla="*/ 2 h 5"/>
                <a:gd name="T10" fmla="*/ 2 w 53"/>
                <a:gd name="T11" fmla="*/ 0 h 5"/>
                <a:gd name="T12" fmla="*/ 51 w 53"/>
                <a:gd name="T13" fmla="*/ 0 h 5"/>
                <a:gd name="T14" fmla="*/ 53 w 53"/>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
                  <a:moveTo>
                    <a:pt x="53" y="2"/>
                  </a:moveTo>
                  <a:cubicBezTo>
                    <a:pt x="53" y="4"/>
                    <a:pt x="52" y="5"/>
                    <a:pt x="51" y="5"/>
                  </a:cubicBezTo>
                  <a:cubicBezTo>
                    <a:pt x="2" y="5"/>
                    <a:pt x="2" y="5"/>
                    <a:pt x="2" y="5"/>
                  </a:cubicBezTo>
                  <a:cubicBezTo>
                    <a:pt x="1" y="5"/>
                    <a:pt x="0" y="4"/>
                    <a:pt x="0" y="2"/>
                  </a:cubicBezTo>
                  <a:cubicBezTo>
                    <a:pt x="0" y="2"/>
                    <a:pt x="0" y="2"/>
                    <a:pt x="0" y="2"/>
                  </a:cubicBezTo>
                  <a:cubicBezTo>
                    <a:pt x="0" y="1"/>
                    <a:pt x="1" y="0"/>
                    <a:pt x="2" y="0"/>
                  </a:cubicBezTo>
                  <a:cubicBezTo>
                    <a:pt x="51" y="0"/>
                    <a:pt x="51" y="0"/>
                    <a:pt x="51" y="0"/>
                  </a:cubicBezTo>
                  <a:cubicBezTo>
                    <a:pt x="52" y="0"/>
                    <a:pt x="53" y="1"/>
                    <a:pt x="5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7" name="深度视觉·原创设计 https://www.docer.com/works?userid=22383862"/>
            <p:cNvSpPr/>
            <p:nvPr/>
          </p:nvSpPr>
          <p:spPr bwMode="auto">
            <a:xfrm>
              <a:off x="5237163" y="3167063"/>
              <a:ext cx="160338" cy="15875"/>
            </a:xfrm>
            <a:custGeom>
              <a:avLst/>
              <a:gdLst>
                <a:gd name="T0" fmla="*/ 53 w 53"/>
                <a:gd name="T1" fmla="*/ 3 h 5"/>
                <a:gd name="T2" fmla="*/ 51 w 53"/>
                <a:gd name="T3" fmla="*/ 5 h 5"/>
                <a:gd name="T4" fmla="*/ 2 w 53"/>
                <a:gd name="T5" fmla="*/ 5 h 5"/>
                <a:gd name="T6" fmla="*/ 0 w 53"/>
                <a:gd name="T7" fmla="*/ 3 h 5"/>
                <a:gd name="T8" fmla="*/ 0 w 53"/>
                <a:gd name="T9" fmla="*/ 3 h 5"/>
                <a:gd name="T10" fmla="*/ 2 w 53"/>
                <a:gd name="T11" fmla="*/ 0 h 5"/>
                <a:gd name="T12" fmla="*/ 51 w 53"/>
                <a:gd name="T13" fmla="*/ 0 h 5"/>
                <a:gd name="T14" fmla="*/ 53 w 53"/>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
                  <a:moveTo>
                    <a:pt x="53" y="3"/>
                  </a:moveTo>
                  <a:cubicBezTo>
                    <a:pt x="53" y="4"/>
                    <a:pt x="52" y="5"/>
                    <a:pt x="51" y="5"/>
                  </a:cubicBezTo>
                  <a:cubicBezTo>
                    <a:pt x="2" y="5"/>
                    <a:pt x="2" y="5"/>
                    <a:pt x="2" y="5"/>
                  </a:cubicBezTo>
                  <a:cubicBezTo>
                    <a:pt x="1" y="5"/>
                    <a:pt x="0" y="4"/>
                    <a:pt x="0" y="3"/>
                  </a:cubicBezTo>
                  <a:cubicBezTo>
                    <a:pt x="0" y="3"/>
                    <a:pt x="0" y="3"/>
                    <a:pt x="0" y="3"/>
                  </a:cubicBezTo>
                  <a:cubicBezTo>
                    <a:pt x="0" y="1"/>
                    <a:pt x="1" y="0"/>
                    <a:pt x="2" y="0"/>
                  </a:cubicBezTo>
                  <a:cubicBezTo>
                    <a:pt x="51" y="0"/>
                    <a:pt x="51" y="0"/>
                    <a:pt x="51" y="0"/>
                  </a:cubicBezTo>
                  <a:cubicBezTo>
                    <a:pt x="52" y="0"/>
                    <a:pt x="53" y="1"/>
                    <a:pt x="5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8" name="深度视觉·原创设计 https://www.docer.com/works?userid=22383862"/>
            <p:cNvSpPr/>
            <p:nvPr/>
          </p:nvSpPr>
          <p:spPr bwMode="auto">
            <a:xfrm>
              <a:off x="5237163" y="3192463"/>
              <a:ext cx="160338" cy="14288"/>
            </a:xfrm>
            <a:custGeom>
              <a:avLst/>
              <a:gdLst>
                <a:gd name="T0" fmla="*/ 53 w 53"/>
                <a:gd name="T1" fmla="*/ 2 h 5"/>
                <a:gd name="T2" fmla="*/ 51 w 53"/>
                <a:gd name="T3" fmla="*/ 5 h 5"/>
                <a:gd name="T4" fmla="*/ 2 w 53"/>
                <a:gd name="T5" fmla="*/ 5 h 5"/>
                <a:gd name="T6" fmla="*/ 0 w 53"/>
                <a:gd name="T7" fmla="*/ 2 h 5"/>
                <a:gd name="T8" fmla="*/ 0 w 53"/>
                <a:gd name="T9" fmla="*/ 2 h 5"/>
                <a:gd name="T10" fmla="*/ 2 w 53"/>
                <a:gd name="T11" fmla="*/ 0 h 5"/>
                <a:gd name="T12" fmla="*/ 51 w 53"/>
                <a:gd name="T13" fmla="*/ 0 h 5"/>
                <a:gd name="T14" fmla="*/ 53 w 53"/>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
                  <a:moveTo>
                    <a:pt x="53" y="2"/>
                  </a:moveTo>
                  <a:cubicBezTo>
                    <a:pt x="53" y="4"/>
                    <a:pt x="52" y="5"/>
                    <a:pt x="51" y="5"/>
                  </a:cubicBezTo>
                  <a:cubicBezTo>
                    <a:pt x="2" y="5"/>
                    <a:pt x="2" y="5"/>
                    <a:pt x="2" y="5"/>
                  </a:cubicBezTo>
                  <a:cubicBezTo>
                    <a:pt x="1" y="5"/>
                    <a:pt x="0" y="4"/>
                    <a:pt x="0" y="2"/>
                  </a:cubicBezTo>
                  <a:cubicBezTo>
                    <a:pt x="0" y="2"/>
                    <a:pt x="0" y="2"/>
                    <a:pt x="0" y="2"/>
                  </a:cubicBezTo>
                  <a:cubicBezTo>
                    <a:pt x="0" y="1"/>
                    <a:pt x="1" y="0"/>
                    <a:pt x="2" y="0"/>
                  </a:cubicBezTo>
                  <a:cubicBezTo>
                    <a:pt x="51" y="0"/>
                    <a:pt x="51" y="0"/>
                    <a:pt x="51" y="0"/>
                  </a:cubicBezTo>
                  <a:cubicBezTo>
                    <a:pt x="52" y="0"/>
                    <a:pt x="53" y="1"/>
                    <a:pt x="5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9" name="深度视觉·原创设计 https://www.docer.com/works?userid=22383862"/>
            <p:cNvSpPr/>
            <p:nvPr/>
          </p:nvSpPr>
          <p:spPr bwMode="auto">
            <a:xfrm>
              <a:off x="5237163" y="3209925"/>
              <a:ext cx="160338" cy="12700"/>
            </a:xfrm>
            <a:custGeom>
              <a:avLst/>
              <a:gdLst>
                <a:gd name="T0" fmla="*/ 53 w 53"/>
                <a:gd name="T1" fmla="*/ 2 h 4"/>
                <a:gd name="T2" fmla="*/ 51 w 53"/>
                <a:gd name="T3" fmla="*/ 4 h 4"/>
                <a:gd name="T4" fmla="*/ 2 w 53"/>
                <a:gd name="T5" fmla="*/ 4 h 4"/>
                <a:gd name="T6" fmla="*/ 0 w 53"/>
                <a:gd name="T7" fmla="*/ 2 h 4"/>
                <a:gd name="T8" fmla="*/ 0 w 53"/>
                <a:gd name="T9" fmla="*/ 2 h 4"/>
                <a:gd name="T10" fmla="*/ 2 w 53"/>
                <a:gd name="T11" fmla="*/ 0 h 4"/>
                <a:gd name="T12" fmla="*/ 51 w 53"/>
                <a:gd name="T13" fmla="*/ 0 h 4"/>
                <a:gd name="T14" fmla="*/ 53 w 53"/>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4">
                  <a:moveTo>
                    <a:pt x="53" y="2"/>
                  </a:moveTo>
                  <a:cubicBezTo>
                    <a:pt x="53" y="3"/>
                    <a:pt x="52" y="4"/>
                    <a:pt x="51" y="4"/>
                  </a:cubicBezTo>
                  <a:cubicBezTo>
                    <a:pt x="2" y="4"/>
                    <a:pt x="2" y="4"/>
                    <a:pt x="2" y="4"/>
                  </a:cubicBezTo>
                  <a:cubicBezTo>
                    <a:pt x="1" y="4"/>
                    <a:pt x="0" y="3"/>
                    <a:pt x="0" y="2"/>
                  </a:cubicBezTo>
                  <a:cubicBezTo>
                    <a:pt x="0" y="2"/>
                    <a:pt x="0" y="2"/>
                    <a:pt x="0" y="2"/>
                  </a:cubicBezTo>
                  <a:cubicBezTo>
                    <a:pt x="0" y="1"/>
                    <a:pt x="1" y="0"/>
                    <a:pt x="2" y="0"/>
                  </a:cubicBezTo>
                  <a:cubicBezTo>
                    <a:pt x="51" y="0"/>
                    <a:pt x="51" y="0"/>
                    <a:pt x="51" y="0"/>
                  </a:cubicBezTo>
                  <a:cubicBezTo>
                    <a:pt x="52" y="0"/>
                    <a:pt x="53" y="1"/>
                    <a:pt x="5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0" name="深度视觉·原创设计 https://www.docer.com/works?userid=22383862"/>
            <p:cNvSpPr/>
            <p:nvPr/>
          </p:nvSpPr>
          <p:spPr bwMode="auto">
            <a:xfrm>
              <a:off x="5235576" y="3122613"/>
              <a:ext cx="165100" cy="14288"/>
            </a:xfrm>
            <a:custGeom>
              <a:avLst/>
              <a:gdLst>
                <a:gd name="T0" fmla="*/ 55 w 55"/>
                <a:gd name="T1" fmla="*/ 3 h 5"/>
                <a:gd name="T2" fmla="*/ 52 w 55"/>
                <a:gd name="T3" fmla="*/ 5 h 5"/>
                <a:gd name="T4" fmla="*/ 3 w 55"/>
                <a:gd name="T5" fmla="*/ 5 h 5"/>
                <a:gd name="T6" fmla="*/ 0 w 55"/>
                <a:gd name="T7" fmla="*/ 3 h 5"/>
                <a:gd name="T8" fmla="*/ 0 w 55"/>
                <a:gd name="T9" fmla="*/ 3 h 5"/>
                <a:gd name="T10" fmla="*/ 3 w 55"/>
                <a:gd name="T11" fmla="*/ 0 h 5"/>
                <a:gd name="T12" fmla="*/ 52 w 55"/>
                <a:gd name="T13" fmla="*/ 0 h 5"/>
                <a:gd name="T14" fmla="*/ 55 w 5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5">
                  <a:moveTo>
                    <a:pt x="55" y="3"/>
                  </a:moveTo>
                  <a:cubicBezTo>
                    <a:pt x="55" y="4"/>
                    <a:pt x="54" y="5"/>
                    <a:pt x="52" y="5"/>
                  </a:cubicBezTo>
                  <a:cubicBezTo>
                    <a:pt x="3" y="5"/>
                    <a:pt x="3" y="5"/>
                    <a:pt x="3" y="5"/>
                  </a:cubicBezTo>
                  <a:cubicBezTo>
                    <a:pt x="1" y="5"/>
                    <a:pt x="0" y="4"/>
                    <a:pt x="0" y="3"/>
                  </a:cubicBezTo>
                  <a:cubicBezTo>
                    <a:pt x="0" y="3"/>
                    <a:pt x="0" y="3"/>
                    <a:pt x="0" y="3"/>
                  </a:cubicBezTo>
                  <a:cubicBezTo>
                    <a:pt x="0" y="1"/>
                    <a:pt x="1" y="0"/>
                    <a:pt x="3" y="0"/>
                  </a:cubicBezTo>
                  <a:cubicBezTo>
                    <a:pt x="52" y="0"/>
                    <a:pt x="52" y="0"/>
                    <a:pt x="52" y="0"/>
                  </a:cubicBezTo>
                  <a:cubicBezTo>
                    <a:pt x="54" y="0"/>
                    <a:pt x="55" y="1"/>
                    <a:pt x="5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1" name="深度视觉·原创设计 https://www.docer.com/works?userid=22383862"/>
            <p:cNvSpPr>
              <a:spLocks noEditPoints="1"/>
            </p:cNvSpPr>
            <p:nvPr/>
          </p:nvSpPr>
          <p:spPr bwMode="auto">
            <a:xfrm>
              <a:off x="5122863" y="2627313"/>
              <a:ext cx="385763" cy="479425"/>
            </a:xfrm>
            <a:custGeom>
              <a:avLst/>
              <a:gdLst>
                <a:gd name="T0" fmla="*/ 41 w 128"/>
                <a:gd name="T1" fmla="*/ 159 h 159"/>
                <a:gd name="T2" fmla="*/ 39 w 128"/>
                <a:gd name="T3" fmla="*/ 159 h 159"/>
                <a:gd name="T4" fmla="*/ 37 w 128"/>
                <a:gd name="T5" fmla="*/ 158 h 159"/>
                <a:gd name="T6" fmla="*/ 29 w 128"/>
                <a:gd name="T7" fmla="*/ 145 h 159"/>
                <a:gd name="T8" fmla="*/ 28 w 128"/>
                <a:gd name="T9" fmla="*/ 139 h 159"/>
                <a:gd name="T10" fmla="*/ 27 w 128"/>
                <a:gd name="T11" fmla="*/ 132 h 159"/>
                <a:gd name="T12" fmla="*/ 19 w 128"/>
                <a:gd name="T13" fmla="*/ 116 h 159"/>
                <a:gd name="T14" fmla="*/ 17 w 128"/>
                <a:gd name="T15" fmla="*/ 112 h 159"/>
                <a:gd name="T16" fmla="*/ 16 w 128"/>
                <a:gd name="T17" fmla="*/ 110 h 159"/>
                <a:gd name="T18" fmla="*/ 6 w 128"/>
                <a:gd name="T19" fmla="*/ 92 h 159"/>
                <a:gd name="T20" fmla="*/ 0 w 128"/>
                <a:gd name="T21" fmla="*/ 64 h 159"/>
                <a:gd name="T22" fmla="*/ 0 w 128"/>
                <a:gd name="T23" fmla="*/ 60 h 159"/>
                <a:gd name="T24" fmla="*/ 6 w 128"/>
                <a:gd name="T25" fmla="*/ 35 h 159"/>
                <a:gd name="T26" fmla="*/ 19 w 128"/>
                <a:gd name="T27" fmla="*/ 18 h 159"/>
                <a:gd name="T28" fmla="*/ 60 w 128"/>
                <a:gd name="T29" fmla="*/ 0 h 159"/>
                <a:gd name="T30" fmla="*/ 65 w 128"/>
                <a:gd name="T31" fmla="*/ 0 h 159"/>
                <a:gd name="T32" fmla="*/ 109 w 128"/>
                <a:gd name="T33" fmla="*/ 18 h 159"/>
                <a:gd name="T34" fmla="*/ 128 w 128"/>
                <a:gd name="T35" fmla="*/ 62 h 159"/>
                <a:gd name="T36" fmla="*/ 128 w 128"/>
                <a:gd name="T37" fmla="*/ 64 h 159"/>
                <a:gd name="T38" fmla="*/ 114 w 128"/>
                <a:gd name="T39" fmla="*/ 107 h 159"/>
                <a:gd name="T40" fmla="*/ 111 w 128"/>
                <a:gd name="T41" fmla="*/ 112 h 159"/>
                <a:gd name="T42" fmla="*/ 109 w 128"/>
                <a:gd name="T43" fmla="*/ 116 h 159"/>
                <a:gd name="T44" fmla="*/ 101 w 128"/>
                <a:gd name="T45" fmla="*/ 132 h 159"/>
                <a:gd name="T46" fmla="*/ 100 w 128"/>
                <a:gd name="T47" fmla="*/ 139 h 159"/>
                <a:gd name="T48" fmla="*/ 92 w 128"/>
                <a:gd name="T49" fmla="*/ 158 h 159"/>
                <a:gd name="T50" fmla="*/ 90 w 128"/>
                <a:gd name="T51" fmla="*/ 159 h 159"/>
                <a:gd name="T52" fmla="*/ 86 w 128"/>
                <a:gd name="T53" fmla="*/ 159 h 159"/>
                <a:gd name="T54" fmla="*/ 73 w 128"/>
                <a:gd name="T55" fmla="*/ 159 h 159"/>
                <a:gd name="T56" fmla="*/ 60 w 128"/>
                <a:gd name="T57" fmla="*/ 159 h 159"/>
                <a:gd name="T58" fmla="*/ 41 w 128"/>
                <a:gd name="T59" fmla="*/ 159 h 159"/>
                <a:gd name="T60" fmla="*/ 65 w 128"/>
                <a:gd name="T61" fmla="*/ 11 h 159"/>
                <a:gd name="T62" fmla="*/ 61 w 128"/>
                <a:gd name="T63" fmla="*/ 11 h 159"/>
                <a:gd name="T64" fmla="*/ 27 w 128"/>
                <a:gd name="T65" fmla="*/ 26 h 159"/>
                <a:gd name="T66" fmla="*/ 16 w 128"/>
                <a:gd name="T67" fmla="*/ 40 h 159"/>
                <a:gd name="T68" fmla="*/ 11 w 128"/>
                <a:gd name="T69" fmla="*/ 60 h 159"/>
                <a:gd name="T70" fmla="*/ 11 w 128"/>
                <a:gd name="T71" fmla="*/ 64 h 159"/>
                <a:gd name="T72" fmla="*/ 16 w 128"/>
                <a:gd name="T73" fmla="*/ 87 h 159"/>
                <a:gd name="T74" fmla="*/ 25 w 128"/>
                <a:gd name="T75" fmla="*/ 105 h 159"/>
                <a:gd name="T76" fmla="*/ 27 w 128"/>
                <a:gd name="T77" fmla="*/ 107 h 159"/>
                <a:gd name="T78" fmla="*/ 29 w 128"/>
                <a:gd name="T79" fmla="*/ 111 h 159"/>
                <a:gd name="T80" fmla="*/ 37 w 128"/>
                <a:gd name="T81" fmla="*/ 129 h 159"/>
                <a:gd name="T82" fmla="*/ 39 w 128"/>
                <a:gd name="T83" fmla="*/ 138 h 159"/>
                <a:gd name="T84" fmla="*/ 40 w 128"/>
                <a:gd name="T85" fmla="*/ 143 h 159"/>
                <a:gd name="T86" fmla="*/ 43 w 128"/>
                <a:gd name="T87" fmla="*/ 148 h 159"/>
                <a:gd name="T88" fmla="*/ 60 w 128"/>
                <a:gd name="T89" fmla="*/ 148 h 159"/>
                <a:gd name="T90" fmla="*/ 73 w 128"/>
                <a:gd name="T91" fmla="*/ 148 h 159"/>
                <a:gd name="T92" fmla="*/ 86 w 128"/>
                <a:gd name="T93" fmla="*/ 148 h 159"/>
                <a:gd name="T94" fmla="*/ 89 w 128"/>
                <a:gd name="T95" fmla="*/ 138 h 159"/>
                <a:gd name="T96" fmla="*/ 91 w 128"/>
                <a:gd name="T97" fmla="*/ 128 h 159"/>
                <a:gd name="T98" fmla="*/ 99 w 128"/>
                <a:gd name="T99" fmla="*/ 111 h 159"/>
                <a:gd name="T100" fmla="*/ 101 w 128"/>
                <a:gd name="T101" fmla="*/ 107 h 159"/>
                <a:gd name="T102" fmla="*/ 104 w 128"/>
                <a:gd name="T103" fmla="*/ 101 h 159"/>
                <a:gd name="T104" fmla="*/ 117 w 128"/>
                <a:gd name="T105" fmla="*/ 63 h 159"/>
                <a:gd name="T106" fmla="*/ 117 w 128"/>
                <a:gd name="T107" fmla="*/ 62 h 159"/>
                <a:gd name="T108" fmla="*/ 102 w 128"/>
                <a:gd name="T109" fmla="*/ 26 h 159"/>
                <a:gd name="T110" fmla="*/ 65 w 128"/>
                <a:gd name="T111" fmla="*/ 1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8" h="159">
                  <a:moveTo>
                    <a:pt x="41" y="159"/>
                  </a:moveTo>
                  <a:cubicBezTo>
                    <a:pt x="39" y="159"/>
                    <a:pt x="39" y="159"/>
                    <a:pt x="39" y="159"/>
                  </a:cubicBezTo>
                  <a:cubicBezTo>
                    <a:pt x="37" y="158"/>
                    <a:pt x="37" y="158"/>
                    <a:pt x="37" y="158"/>
                  </a:cubicBezTo>
                  <a:cubicBezTo>
                    <a:pt x="33" y="155"/>
                    <a:pt x="29" y="151"/>
                    <a:pt x="29" y="145"/>
                  </a:cubicBezTo>
                  <a:cubicBezTo>
                    <a:pt x="28" y="143"/>
                    <a:pt x="28" y="141"/>
                    <a:pt x="28" y="139"/>
                  </a:cubicBezTo>
                  <a:cubicBezTo>
                    <a:pt x="28" y="137"/>
                    <a:pt x="27" y="134"/>
                    <a:pt x="27" y="132"/>
                  </a:cubicBezTo>
                  <a:cubicBezTo>
                    <a:pt x="25" y="126"/>
                    <a:pt x="22" y="121"/>
                    <a:pt x="19" y="116"/>
                  </a:cubicBezTo>
                  <a:cubicBezTo>
                    <a:pt x="19" y="115"/>
                    <a:pt x="18" y="114"/>
                    <a:pt x="17" y="112"/>
                  </a:cubicBezTo>
                  <a:cubicBezTo>
                    <a:pt x="16" y="110"/>
                    <a:pt x="16" y="110"/>
                    <a:pt x="16" y="110"/>
                  </a:cubicBezTo>
                  <a:cubicBezTo>
                    <a:pt x="12" y="104"/>
                    <a:pt x="9" y="98"/>
                    <a:pt x="6" y="92"/>
                  </a:cubicBezTo>
                  <a:cubicBezTo>
                    <a:pt x="3" y="84"/>
                    <a:pt x="1" y="76"/>
                    <a:pt x="0" y="64"/>
                  </a:cubicBezTo>
                  <a:cubicBezTo>
                    <a:pt x="0" y="60"/>
                    <a:pt x="0" y="60"/>
                    <a:pt x="0" y="60"/>
                  </a:cubicBezTo>
                  <a:cubicBezTo>
                    <a:pt x="0" y="51"/>
                    <a:pt x="2" y="43"/>
                    <a:pt x="6" y="35"/>
                  </a:cubicBezTo>
                  <a:cubicBezTo>
                    <a:pt x="9" y="28"/>
                    <a:pt x="14" y="23"/>
                    <a:pt x="19" y="18"/>
                  </a:cubicBezTo>
                  <a:cubicBezTo>
                    <a:pt x="30" y="6"/>
                    <a:pt x="44" y="0"/>
                    <a:pt x="60" y="0"/>
                  </a:cubicBezTo>
                  <a:cubicBezTo>
                    <a:pt x="65" y="0"/>
                    <a:pt x="65" y="0"/>
                    <a:pt x="65" y="0"/>
                  </a:cubicBezTo>
                  <a:cubicBezTo>
                    <a:pt x="83" y="1"/>
                    <a:pt x="98" y="7"/>
                    <a:pt x="109" y="18"/>
                  </a:cubicBezTo>
                  <a:cubicBezTo>
                    <a:pt x="121" y="30"/>
                    <a:pt x="128" y="44"/>
                    <a:pt x="128" y="62"/>
                  </a:cubicBezTo>
                  <a:cubicBezTo>
                    <a:pt x="128" y="64"/>
                    <a:pt x="128" y="64"/>
                    <a:pt x="128" y="64"/>
                  </a:cubicBezTo>
                  <a:cubicBezTo>
                    <a:pt x="127" y="82"/>
                    <a:pt x="120" y="95"/>
                    <a:pt x="114" y="107"/>
                  </a:cubicBezTo>
                  <a:cubicBezTo>
                    <a:pt x="113" y="108"/>
                    <a:pt x="112" y="110"/>
                    <a:pt x="111" y="112"/>
                  </a:cubicBezTo>
                  <a:cubicBezTo>
                    <a:pt x="110" y="113"/>
                    <a:pt x="110" y="114"/>
                    <a:pt x="109" y="116"/>
                  </a:cubicBezTo>
                  <a:cubicBezTo>
                    <a:pt x="106" y="121"/>
                    <a:pt x="103" y="126"/>
                    <a:pt x="101" y="132"/>
                  </a:cubicBezTo>
                  <a:cubicBezTo>
                    <a:pt x="101" y="134"/>
                    <a:pt x="100" y="137"/>
                    <a:pt x="100" y="139"/>
                  </a:cubicBezTo>
                  <a:cubicBezTo>
                    <a:pt x="99" y="146"/>
                    <a:pt x="98" y="154"/>
                    <a:pt x="92" y="158"/>
                  </a:cubicBezTo>
                  <a:cubicBezTo>
                    <a:pt x="90" y="159"/>
                    <a:pt x="90" y="159"/>
                    <a:pt x="90" y="159"/>
                  </a:cubicBezTo>
                  <a:cubicBezTo>
                    <a:pt x="86" y="159"/>
                    <a:pt x="86" y="159"/>
                    <a:pt x="86" y="159"/>
                  </a:cubicBezTo>
                  <a:cubicBezTo>
                    <a:pt x="82" y="159"/>
                    <a:pt x="77" y="159"/>
                    <a:pt x="73" y="159"/>
                  </a:cubicBezTo>
                  <a:cubicBezTo>
                    <a:pt x="69" y="159"/>
                    <a:pt x="64" y="159"/>
                    <a:pt x="60" y="159"/>
                  </a:cubicBezTo>
                  <a:cubicBezTo>
                    <a:pt x="53" y="159"/>
                    <a:pt x="47" y="159"/>
                    <a:pt x="41" y="159"/>
                  </a:cubicBezTo>
                  <a:close/>
                  <a:moveTo>
                    <a:pt x="65" y="11"/>
                  </a:moveTo>
                  <a:cubicBezTo>
                    <a:pt x="61" y="11"/>
                    <a:pt x="61" y="11"/>
                    <a:pt x="61" y="11"/>
                  </a:cubicBezTo>
                  <a:cubicBezTo>
                    <a:pt x="47" y="11"/>
                    <a:pt x="36" y="16"/>
                    <a:pt x="27" y="26"/>
                  </a:cubicBezTo>
                  <a:cubicBezTo>
                    <a:pt x="23" y="30"/>
                    <a:pt x="19" y="34"/>
                    <a:pt x="16" y="40"/>
                  </a:cubicBezTo>
                  <a:cubicBezTo>
                    <a:pt x="13" y="47"/>
                    <a:pt x="12" y="53"/>
                    <a:pt x="11" y="60"/>
                  </a:cubicBezTo>
                  <a:cubicBezTo>
                    <a:pt x="11" y="64"/>
                    <a:pt x="11" y="64"/>
                    <a:pt x="11" y="64"/>
                  </a:cubicBezTo>
                  <a:cubicBezTo>
                    <a:pt x="12" y="74"/>
                    <a:pt x="13" y="81"/>
                    <a:pt x="16" y="87"/>
                  </a:cubicBezTo>
                  <a:cubicBezTo>
                    <a:pt x="19" y="93"/>
                    <a:pt x="22" y="99"/>
                    <a:pt x="25" y="105"/>
                  </a:cubicBezTo>
                  <a:cubicBezTo>
                    <a:pt x="27" y="107"/>
                    <a:pt x="27" y="107"/>
                    <a:pt x="27" y="107"/>
                  </a:cubicBezTo>
                  <a:cubicBezTo>
                    <a:pt x="27" y="108"/>
                    <a:pt x="28" y="109"/>
                    <a:pt x="29" y="111"/>
                  </a:cubicBezTo>
                  <a:cubicBezTo>
                    <a:pt x="32" y="116"/>
                    <a:pt x="36" y="122"/>
                    <a:pt x="37" y="129"/>
                  </a:cubicBezTo>
                  <a:cubicBezTo>
                    <a:pt x="38" y="132"/>
                    <a:pt x="39" y="135"/>
                    <a:pt x="39" y="138"/>
                  </a:cubicBezTo>
                  <a:cubicBezTo>
                    <a:pt x="39" y="140"/>
                    <a:pt x="39" y="141"/>
                    <a:pt x="40" y="143"/>
                  </a:cubicBezTo>
                  <a:cubicBezTo>
                    <a:pt x="40" y="145"/>
                    <a:pt x="41" y="147"/>
                    <a:pt x="43" y="148"/>
                  </a:cubicBezTo>
                  <a:cubicBezTo>
                    <a:pt x="48" y="148"/>
                    <a:pt x="54" y="148"/>
                    <a:pt x="60" y="148"/>
                  </a:cubicBezTo>
                  <a:cubicBezTo>
                    <a:pt x="64" y="148"/>
                    <a:pt x="69" y="148"/>
                    <a:pt x="73" y="148"/>
                  </a:cubicBezTo>
                  <a:cubicBezTo>
                    <a:pt x="77" y="148"/>
                    <a:pt x="82" y="148"/>
                    <a:pt x="86" y="148"/>
                  </a:cubicBezTo>
                  <a:cubicBezTo>
                    <a:pt x="88" y="146"/>
                    <a:pt x="88" y="142"/>
                    <a:pt x="89" y="138"/>
                  </a:cubicBezTo>
                  <a:cubicBezTo>
                    <a:pt x="89" y="134"/>
                    <a:pt x="90" y="131"/>
                    <a:pt x="91" y="128"/>
                  </a:cubicBezTo>
                  <a:cubicBezTo>
                    <a:pt x="93" y="122"/>
                    <a:pt x="96" y="116"/>
                    <a:pt x="99" y="111"/>
                  </a:cubicBezTo>
                  <a:cubicBezTo>
                    <a:pt x="100" y="109"/>
                    <a:pt x="101" y="108"/>
                    <a:pt x="101" y="107"/>
                  </a:cubicBezTo>
                  <a:cubicBezTo>
                    <a:pt x="102" y="105"/>
                    <a:pt x="103" y="103"/>
                    <a:pt x="104" y="101"/>
                  </a:cubicBezTo>
                  <a:cubicBezTo>
                    <a:pt x="110" y="90"/>
                    <a:pt x="116" y="79"/>
                    <a:pt x="117" y="63"/>
                  </a:cubicBezTo>
                  <a:cubicBezTo>
                    <a:pt x="117" y="62"/>
                    <a:pt x="117" y="62"/>
                    <a:pt x="117" y="62"/>
                  </a:cubicBezTo>
                  <a:cubicBezTo>
                    <a:pt x="117" y="48"/>
                    <a:pt x="111" y="36"/>
                    <a:pt x="102" y="26"/>
                  </a:cubicBezTo>
                  <a:cubicBezTo>
                    <a:pt x="92" y="17"/>
                    <a:pt x="80" y="12"/>
                    <a:pt x="6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grpSp>
        <p:nvGrpSpPr>
          <p:cNvPr id="22" name="深度视觉·原创设计 https://www.docer.com/works?userid=22383862"/>
          <p:cNvGrpSpPr/>
          <p:nvPr/>
        </p:nvGrpSpPr>
        <p:grpSpPr>
          <a:xfrm>
            <a:off x="5146676" y="4246036"/>
            <a:ext cx="508000" cy="446088"/>
            <a:chOff x="5146676" y="4165600"/>
            <a:chExt cx="508000" cy="446088"/>
          </a:xfrm>
          <a:solidFill>
            <a:schemeClr val="bg1"/>
          </a:solidFill>
        </p:grpSpPr>
        <p:sp>
          <p:nvSpPr>
            <p:cNvPr id="23" name="深度视觉·原创设计 https://www.docer.com/works?userid=22383862"/>
            <p:cNvSpPr/>
            <p:nvPr/>
          </p:nvSpPr>
          <p:spPr bwMode="auto">
            <a:xfrm>
              <a:off x="5265738" y="4165600"/>
              <a:ext cx="215900" cy="244475"/>
            </a:xfrm>
            <a:custGeom>
              <a:avLst/>
              <a:gdLst>
                <a:gd name="T0" fmla="*/ 67 w 72"/>
                <a:gd name="T1" fmla="*/ 36 h 81"/>
                <a:gd name="T2" fmla="*/ 36 w 72"/>
                <a:gd name="T3" fmla="*/ 0 h 81"/>
                <a:gd name="T4" fmla="*/ 5 w 72"/>
                <a:gd name="T5" fmla="*/ 37 h 81"/>
                <a:gd name="T6" fmla="*/ 0 w 72"/>
                <a:gd name="T7" fmla="*/ 45 h 81"/>
                <a:gd name="T8" fmla="*/ 5 w 72"/>
                <a:gd name="T9" fmla="*/ 54 h 81"/>
                <a:gd name="T10" fmla="*/ 6 w 72"/>
                <a:gd name="T11" fmla="*/ 54 h 81"/>
                <a:gd name="T12" fmla="*/ 36 w 72"/>
                <a:gd name="T13" fmla="*/ 81 h 81"/>
                <a:gd name="T14" fmla="*/ 66 w 72"/>
                <a:gd name="T15" fmla="*/ 53 h 81"/>
                <a:gd name="T16" fmla="*/ 67 w 72"/>
                <a:gd name="T17" fmla="*/ 53 h 81"/>
                <a:gd name="T18" fmla="*/ 72 w 72"/>
                <a:gd name="T19" fmla="*/ 44 h 81"/>
                <a:gd name="T20" fmla="*/ 67 w 72"/>
                <a:gd name="T2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81">
                  <a:moveTo>
                    <a:pt x="67" y="36"/>
                  </a:moveTo>
                  <a:cubicBezTo>
                    <a:pt x="65" y="16"/>
                    <a:pt x="52" y="0"/>
                    <a:pt x="36" y="0"/>
                  </a:cubicBezTo>
                  <a:cubicBezTo>
                    <a:pt x="19" y="0"/>
                    <a:pt x="6" y="16"/>
                    <a:pt x="5" y="37"/>
                  </a:cubicBezTo>
                  <a:cubicBezTo>
                    <a:pt x="2" y="38"/>
                    <a:pt x="0" y="41"/>
                    <a:pt x="0" y="45"/>
                  </a:cubicBezTo>
                  <a:cubicBezTo>
                    <a:pt x="0" y="50"/>
                    <a:pt x="2" y="54"/>
                    <a:pt x="5" y="54"/>
                  </a:cubicBezTo>
                  <a:cubicBezTo>
                    <a:pt x="6" y="54"/>
                    <a:pt x="6" y="54"/>
                    <a:pt x="6" y="54"/>
                  </a:cubicBezTo>
                  <a:cubicBezTo>
                    <a:pt x="11" y="69"/>
                    <a:pt x="22" y="81"/>
                    <a:pt x="36" y="81"/>
                  </a:cubicBezTo>
                  <a:cubicBezTo>
                    <a:pt x="50" y="81"/>
                    <a:pt x="62" y="69"/>
                    <a:pt x="66" y="53"/>
                  </a:cubicBezTo>
                  <a:cubicBezTo>
                    <a:pt x="66" y="53"/>
                    <a:pt x="67" y="53"/>
                    <a:pt x="67" y="53"/>
                  </a:cubicBezTo>
                  <a:cubicBezTo>
                    <a:pt x="70" y="53"/>
                    <a:pt x="72" y="49"/>
                    <a:pt x="72" y="44"/>
                  </a:cubicBezTo>
                  <a:cubicBezTo>
                    <a:pt x="72" y="40"/>
                    <a:pt x="70" y="36"/>
                    <a:pt x="67"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4" name="深度视觉·原创设计 https://www.docer.com/works?userid=22383862"/>
            <p:cNvSpPr/>
            <p:nvPr/>
          </p:nvSpPr>
          <p:spPr bwMode="auto">
            <a:xfrm>
              <a:off x="5146676" y="4403725"/>
              <a:ext cx="296863" cy="187325"/>
            </a:xfrm>
            <a:custGeom>
              <a:avLst/>
              <a:gdLst>
                <a:gd name="T0" fmla="*/ 94 w 98"/>
                <a:gd name="T1" fmla="*/ 4 h 62"/>
                <a:gd name="T2" fmla="*/ 77 w 98"/>
                <a:gd name="T3" fmla="*/ 45 h 62"/>
                <a:gd name="T4" fmla="*/ 54 w 98"/>
                <a:gd name="T5" fmla="*/ 1 h 62"/>
                <a:gd name="T6" fmla="*/ 7 w 98"/>
                <a:gd name="T7" fmla="*/ 20 h 62"/>
                <a:gd name="T8" fmla="*/ 2 w 98"/>
                <a:gd name="T9" fmla="*/ 62 h 62"/>
                <a:gd name="T10" fmla="*/ 72 w 98"/>
                <a:gd name="T11" fmla="*/ 62 h 62"/>
                <a:gd name="T12" fmla="*/ 98 w 98"/>
                <a:gd name="T13" fmla="*/ 40 h 62"/>
                <a:gd name="T14" fmla="*/ 94 w 98"/>
                <a:gd name="T15" fmla="*/ 4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2">
                  <a:moveTo>
                    <a:pt x="94" y="4"/>
                  </a:moveTo>
                  <a:cubicBezTo>
                    <a:pt x="77" y="45"/>
                    <a:pt x="77" y="45"/>
                    <a:pt x="77" y="45"/>
                  </a:cubicBezTo>
                  <a:cubicBezTo>
                    <a:pt x="54" y="1"/>
                    <a:pt x="54" y="1"/>
                    <a:pt x="54" y="1"/>
                  </a:cubicBezTo>
                  <a:cubicBezTo>
                    <a:pt x="36" y="0"/>
                    <a:pt x="15" y="7"/>
                    <a:pt x="7" y="20"/>
                  </a:cubicBezTo>
                  <a:cubicBezTo>
                    <a:pt x="0" y="33"/>
                    <a:pt x="2" y="62"/>
                    <a:pt x="2" y="62"/>
                  </a:cubicBezTo>
                  <a:cubicBezTo>
                    <a:pt x="72" y="62"/>
                    <a:pt x="72" y="62"/>
                    <a:pt x="72" y="62"/>
                  </a:cubicBezTo>
                  <a:cubicBezTo>
                    <a:pt x="98" y="40"/>
                    <a:pt x="98" y="40"/>
                    <a:pt x="98" y="40"/>
                  </a:cubicBezTo>
                  <a:cubicBezTo>
                    <a:pt x="90" y="34"/>
                    <a:pt x="94" y="4"/>
                    <a:pt x="9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5" name="深度视觉·原创设计 https://www.docer.com/works?userid=22383862"/>
            <p:cNvSpPr>
              <a:spLocks noChangeArrowheads="1"/>
            </p:cNvSpPr>
            <p:nvPr/>
          </p:nvSpPr>
          <p:spPr bwMode="auto">
            <a:xfrm>
              <a:off x="5410201" y="4364038"/>
              <a:ext cx="244475" cy="2476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6" name="深度视觉·原创设计 https://www.docer.com/works?userid=22383862"/>
            <p:cNvSpPr>
              <a:spLocks noEditPoints="1"/>
            </p:cNvSpPr>
            <p:nvPr/>
          </p:nvSpPr>
          <p:spPr bwMode="auto">
            <a:xfrm>
              <a:off x="5476876" y="4406900"/>
              <a:ext cx="114300" cy="161925"/>
            </a:xfrm>
            <a:custGeom>
              <a:avLst/>
              <a:gdLst>
                <a:gd name="T0" fmla="*/ 16 w 38"/>
                <a:gd name="T1" fmla="*/ 0 h 54"/>
                <a:gd name="T2" fmla="*/ 21 w 38"/>
                <a:gd name="T3" fmla="*/ 0 h 54"/>
                <a:gd name="T4" fmla="*/ 21 w 38"/>
                <a:gd name="T5" fmla="*/ 3 h 54"/>
                <a:gd name="T6" fmla="*/ 37 w 38"/>
                <a:gd name="T7" fmla="*/ 17 h 54"/>
                <a:gd name="T8" fmla="*/ 26 w 38"/>
                <a:gd name="T9" fmla="*/ 17 h 54"/>
                <a:gd name="T10" fmla="*/ 21 w 38"/>
                <a:gd name="T11" fmla="*/ 12 h 54"/>
                <a:gd name="T12" fmla="*/ 21 w 38"/>
                <a:gd name="T13" fmla="*/ 20 h 54"/>
                <a:gd name="T14" fmla="*/ 38 w 38"/>
                <a:gd name="T15" fmla="*/ 35 h 54"/>
                <a:gd name="T16" fmla="*/ 21 w 38"/>
                <a:gd name="T17" fmla="*/ 48 h 54"/>
                <a:gd name="T18" fmla="*/ 21 w 38"/>
                <a:gd name="T19" fmla="*/ 54 h 54"/>
                <a:gd name="T20" fmla="*/ 16 w 38"/>
                <a:gd name="T21" fmla="*/ 54 h 54"/>
                <a:gd name="T22" fmla="*/ 16 w 38"/>
                <a:gd name="T23" fmla="*/ 48 h 54"/>
                <a:gd name="T24" fmla="*/ 0 w 38"/>
                <a:gd name="T25" fmla="*/ 34 h 54"/>
                <a:gd name="T26" fmla="*/ 11 w 38"/>
                <a:gd name="T27" fmla="*/ 34 h 54"/>
                <a:gd name="T28" fmla="*/ 16 w 38"/>
                <a:gd name="T29" fmla="*/ 40 h 54"/>
                <a:gd name="T30" fmla="*/ 16 w 38"/>
                <a:gd name="T31" fmla="*/ 30 h 54"/>
                <a:gd name="T32" fmla="*/ 0 w 38"/>
                <a:gd name="T33" fmla="*/ 17 h 54"/>
                <a:gd name="T34" fmla="*/ 16 w 38"/>
                <a:gd name="T35" fmla="*/ 3 h 54"/>
                <a:gd name="T36" fmla="*/ 16 w 38"/>
                <a:gd name="T37" fmla="*/ 0 h 54"/>
                <a:gd name="T38" fmla="*/ 16 w 38"/>
                <a:gd name="T39" fmla="*/ 12 h 54"/>
                <a:gd name="T40" fmla="*/ 11 w 38"/>
                <a:gd name="T41" fmla="*/ 15 h 54"/>
                <a:gd name="T42" fmla="*/ 16 w 38"/>
                <a:gd name="T43" fmla="*/ 19 h 54"/>
                <a:gd name="T44" fmla="*/ 16 w 38"/>
                <a:gd name="T45" fmla="*/ 12 h 54"/>
                <a:gd name="T46" fmla="*/ 21 w 38"/>
                <a:gd name="T47" fmla="*/ 40 h 54"/>
                <a:gd name="T48" fmla="*/ 26 w 38"/>
                <a:gd name="T49" fmla="*/ 36 h 54"/>
                <a:gd name="T50" fmla="*/ 21 w 38"/>
                <a:gd name="T51" fmla="*/ 31 h 54"/>
                <a:gd name="T52" fmla="*/ 21 w 38"/>
                <a:gd name="T5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54">
                  <a:moveTo>
                    <a:pt x="16" y="0"/>
                  </a:moveTo>
                  <a:cubicBezTo>
                    <a:pt x="21" y="0"/>
                    <a:pt x="21" y="0"/>
                    <a:pt x="21" y="0"/>
                  </a:cubicBezTo>
                  <a:cubicBezTo>
                    <a:pt x="21" y="3"/>
                    <a:pt x="21" y="3"/>
                    <a:pt x="21" y="3"/>
                  </a:cubicBezTo>
                  <a:cubicBezTo>
                    <a:pt x="29" y="4"/>
                    <a:pt x="37" y="7"/>
                    <a:pt x="37" y="17"/>
                  </a:cubicBezTo>
                  <a:cubicBezTo>
                    <a:pt x="26" y="17"/>
                    <a:pt x="26" y="17"/>
                    <a:pt x="26" y="17"/>
                  </a:cubicBezTo>
                  <a:cubicBezTo>
                    <a:pt x="26" y="14"/>
                    <a:pt x="24" y="12"/>
                    <a:pt x="21" y="12"/>
                  </a:cubicBezTo>
                  <a:cubicBezTo>
                    <a:pt x="21" y="20"/>
                    <a:pt x="21" y="20"/>
                    <a:pt x="21" y="20"/>
                  </a:cubicBezTo>
                  <a:cubicBezTo>
                    <a:pt x="30" y="23"/>
                    <a:pt x="38" y="26"/>
                    <a:pt x="38" y="35"/>
                  </a:cubicBezTo>
                  <a:cubicBezTo>
                    <a:pt x="38" y="45"/>
                    <a:pt x="30" y="48"/>
                    <a:pt x="21" y="48"/>
                  </a:cubicBezTo>
                  <a:cubicBezTo>
                    <a:pt x="21" y="54"/>
                    <a:pt x="21" y="54"/>
                    <a:pt x="21" y="54"/>
                  </a:cubicBezTo>
                  <a:cubicBezTo>
                    <a:pt x="16" y="54"/>
                    <a:pt x="16" y="54"/>
                    <a:pt x="16" y="54"/>
                  </a:cubicBezTo>
                  <a:cubicBezTo>
                    <a:pt x="16" y="48"/>
                    <a:pt x="16" y="48"/>
                    <a:pt x="16" y="48"/>
                  </a:cubicBezTo>
                  <a:cubicBezTo>
                    <a:pt x="7" y="48"/>
                    <a:pt x="0" y="43"/>
                    <a:pt x="0" y="34"/>
                  </a:cubicBezTo>
                  <a:cubicBezTo>
                    <a:pt x="11" y="34"/>
                    <a:pt x="11" y="34"/>
                    <a:pt x="11" y="34"/>
                  </a:cubicBezTo>
                  <a:cubicBezTo>
                    <a:pt x="11" y="37"/>
                    <a:pt x="13" y="39"/>
                    <a:pt x="16" y="40"/>
                  </a:cubicBezTo>
                  <a:cubicBezTo>
                    <a:pt x="16" y="30"/>
                    <a:pt x="16" y="30"/>
                    <a:pt x="16" y="30"/>
                  </a:cubicBezTo>
                  <a:cubicBezTo>
                    <a:pt x="7" y="28"/>
                    <a:pt x="0" y="26"/>
                    <a:pt x="0" y="17"/>
                  </a:cubicBezTo>
                  <a:cubicBezTo>
                    <a:pt x="0" y="7"/>
                    <a:pt x="8" y="5"/>
                    <a:pt x="16" y="3"/>
                  </a:cubicBezTo>
                  <a:lnTo>
                    <a:pt x="16" y="0"/>
                  </a:lnTo>
                  <a:close/>
                  <a:moveTo>
                    <a:pt x="16" y="12"/>
                  </a:moveTo>
                  <a:cubicBezTo>
                    <a:pt x="14" y="12"/>
                    <a:pt x="11" y="13"/>
                    <a:pt x="11" y="15"/>
                  </a:cubicBezTo>
                  <a:cubicBezTo>
                    <a:pt x="11" y="18"/>
                    <a:pt x="14" y="19"/>
                    <a:pt x="16" y="19"/>
                  </a:cubicBezTo>
                  <a:lnTo>
                    <a:pt x="16" y="12"/>
                  </a:lnTo>
                  <a:close/>
                  <a:moveTo>
                    <a:pt x="21" y="40"/>
                  </a:moveTo>
                  <a:cubicBezTo>
                    <a:pt x="24" y="40"/>
                    <a:pt x="26" y="39"/>
                    <a:pt x="26" y="36"/>
                  </a:cubicBezTo>
                  <a:cubicBezTo>
                    <a:pt x="26" y="34"/>
                    <a:pt x="24" y="32"/>
                    <a:pt x="21" y="31"/>
                  </a:cubicBezTo>
                  <a:lnTo>
                    <a:pt x="21"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grpSp>
        <p:nvGrpSpPr>
          <p:cNvPr id="27" name="深度视觉·原创设计 https://www.docer.com/works?userid=22383862"/>
          <p:cNvGrpSpPr/>
          <p:nvPr/>
        </p:nvGrpSpPr>
        <p:grpSpPr>
          <a:xfrm>
            <a:off x="6677026" y="4293661"/>
            <a:ext cx="349250" cy="384176"/>
            <a:chOff x="6677026" y="4213225"/>
            <a:chExt cx="349250" cy="384176"/>
          </a:xfrm>
          <a:solidFill>
            <a:schemeClr val="bg1"/>
          </a:solidFill>
        </p:grpSpPr>
        <p:sp>
          <p:nvSpPr>
            <p:cNvPr id="28" name="深度视觉·原创设计 https://www.docer.com/works?userid=22383862"/>
            <p:cNvSpPr/>
            <p:nvPr/>
          </p:nvSpPr>
          <p:spPr bwMode="auto">
            <a:xfrm>
              <a:off x="6677026" y="4213225"/>
              <a:ext cx="349250" cy="33338"/>
            </a:xfrm>
            <a:custGeom>
              <a:avLst/>
              <a:gdLst>
                <a:gd name="T0" fmla="*/ 116 w 116"/>
                <a:gd name="T1" fmla="*/ 8 h 11"/>
                <a:gd name="T2" fmla="*/ 111 w 116"/>
                <a:gd name="T3" fmla="*/ 11 h 11"/>
                <a:gd name="T4" fmla="*/ 5 w 116"/>
                <a:gd name="T5" fmla="*/ 11 h 11"/>
                <a:gd name="T6" fmla="*/ 0 w 116"/>
                <a:gd name="T7" fmla="*/ 8 h 11"/>
                <a:gd name="T8" fmla="*/ 0 w 116"/>
                <a:gd name="T9" fmla="*/ 3 h 11"/>
                <a:gd name="T10" fmla="*/ 5 w 116"/>
                <a:gd name="T11" fmla="*/ 0 h 11"/>
                <a:gd name="T12" fmla="*/ 111 w 116"/>
                <a:gd name="T13" fmla="*/ 0 h 11"/>
                <a:gd name="T14" fmla="*/ 116 w 116"/>
                <a:gd name="T15" fmla="*/ 3 h 11"/>
                <a:gd name="T16" fmla="*/ 116 w 116"/>
                <a:gd name="T1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
                  <a:moveTo>
                    <a:pt x="116" y="8"/>
                  </a:moveTo>
                  <a:cubicBezTo>
                    <a:pt x="116" y="10"/>
                    <a:pt x="114" y="11"/>
                    <a:pt x="111" y="11"/>
                  </a:cubicBezTo>
                  <a:cubicBezTo>
                    <a:pt x="5" y="11"/>
                    <a:pt x="5" y="11"/>
                    <a:pt x="5" y="11"/>
                  </a:cubicBezTo>
                  <a:cubicBezTo>
                    <a:pt x="2" y="11"/>
                    <a:pt x="0" y="10"/>
                    <a:pt x="0" y="8"/>
                  </a:cubicBezTo>
                  <a:cubicBezTo>
                    <a:pt x="0" y="3"/>
                    <a:pt x="0" y="3"/>
                    <a:pt x="0" y="3"/>
                  </a:cubicBezTo>
                  <a:cubicBezTo>
                    <a:pt x="0" y="2"/>
                    <a:pt x="2" y="0"/>
                    <a:pt x="5" y="0"/>
                  </a:cubicBezTo>
                  <a:cubicBezTo>
                    <a:pt x="111" y="0"/>
                    <a:pt x="111" y="0"/>
                    <a:pt x="111" y="0"/>
                  </a:cubicBezTo>
                  <a:cubicBezTo>
                    <a:pt x="114" y="0"/>
                    <a:pt x="116" y="2"/>
                    <a:pt x="116" y="3"/>
                  </a:cubicBezTo>
                  <a:lnTo>
                    <a:pt x="116"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9" name="深度视觉·原创设计 https://www.docer.com/works?userid=22383862"/>
            <p:cNvSpPr>
              <a:spLocks noEditPoints="1"/>
            </p:cNvSpPr>
            <p:nvPr/>
          </p:nvSpPr>
          <p:spPr bwMode="auto">
            <a:xfrm>
              <a:off x="6694488" y="4265613"/>
              <a:ext cx="311150" cy="331788"/>
            </a:xfrm>
            <a:custGeom>
              <a:avLst/>
              <a:gdLst>
                <a:gd name="T0" fmla="*/ 93 w 103"/>
                <a:gd name="T1" fmla="*/ 100 h 110"/>
                <a:gd name="T2" fmla="*/ 53 w 103"/>
                <a:gd name="T3" fmla="*/ 59 h 110"/>
                <a:gd name="T4" fmla="*/ 100 w 103"/>
                <a:gd name="T5" fmla="*/ 0 h 110"/>
                <a:gd name="T6" fmla="*/ 4 w 103"/>
                <a:gd name="T7" fmla="*/ 59 h 110"/>
                <a:gd name="T8" fmla="*/ 49 w 103"/>
                <a:gd name="T9" fmla="*/ 76 h 110"/>
                <a:gd name="T10" fmla="*/ 6 w 103"/>
                <a:gd name="T11" fmla="*/ 98 h 110"/>
                <a:gd name="T12" fmla="*/ 6 w 103"/>
                <a:gd name="T13" fmla="*/ 110 h 110"/>
                <a:gd name="T14" fmla="*/ 12 w 103"/>
                <a:gd name="T15" fmla="*/ 102 h 110"/>
                <a:gd name="T16" fmla="*/ 49 w 103"/>
                <a:gd name="T17" fmla="*/ 97 h 110"/>
                <a:gd name="T18" fmla="*/ 51 w 103"/>
                <a:gd name="T19" fmla="*/ 108 h 110"/>
                <a:gd name="T20" fmla="*/ 53 w 103"/>
                <a:gd name="T21" fmla="*/ 97 h 110"/>
                <a:gd name="T22" fmla="*/ 91 w 103"/>
                <a:gd name="T23" fmla="*/ 102 h 110"/>
                <a:gd name="T24" fmla="*/ 97 w 103"/>
                <a:gd name="T25" fmla="*/ 110 h 110"/>
                <a:gd name="T26" fmla="*/ 97 w 103"/>
                <a:gd name="T27" fmla="*/ 98 h 110"/>
                <a:gd name="T28" fmla="*/ 74 w 103"/>
                <a:gd name="T29" fmla="*/ 10 h 110"/>
                <a:gd name="T30" fmla="*/ 83 w 103"/>
                <a:gd name="T31" fmla="*/ 12 h 110"/>
                <a:gd name="T32" fmla="*/ 72 w 103"/>
                <a:gd name="T33" fmla="*/ 45 h 110"/>
                <a:gd name="T34" fmla="*/ 56 w 103"/>
                <a:gd name="T35" fmla="*/ 26 h 110"/>
                <a:gd name="T36" fmla="*/ 65 w 103"/>
                <a:gd name="T37" fmla="*/ 24 h 110"/>
                <a:gd name="T38" fmla="*/ 66 w 103"/>
                <a:gd name="T39" fmla="*/ 45 h 110"/>
                <a:gd name="T40" fmla="*/ 56 w 103"/>
                <a:gd name="T41" fmla="*/ 26 h 110"/>
                <a:gd name="T42" fmla="*/ 41 w 103"/>
                <a:gd name="T43" fmla="*/ 31 h 110"/>
                <a:gd name="T44" fmla="*/ 50 w 103"/>
                <a:gd name="T45" fmla="*/ 33 h 110"/>
                <a:gd name="T46" fmla="*/ 39 w 103"/>
                <a:gd name="T47" fmla="*/ 45 h 110"/>
                <a:gd name="T48" fmla="*/ 23 w 103"/>
                <a:gd name="T49" fmla="*/ 37 h 110"/>
                <a:gd name="T50" fmla="*/ 32 w 103"/>
                <a:gd name="T51" fmla="*/ 36 h 110"/>
                <a:gd name="T52" fmla="*/ 34 w 103"/>
                <a:gd name="T53" fmla="*/ 45 h 110"/>
                <a:gd name="T54" fmla="*/ 23 w 103"/>
                <a:gd name="T55" fmla="*/ 37 h 110"/>
                <a:gd name="T56" fmla="*/ 16 w 103"/>
                <a:gd name="T57" fmla="*/ 52 h 110"/>
                <a:gd name="T58" fmla="*/ 14 w 103"/>
                <a:gd name="T59" fmla="*/ 10 h 110"/>
                <a:gd name="T60" fmla="*/ 18 w 103"/>
                <a:gd name="T61" fmla="*/ 10 h 110"/>
                <a:gd name="T62" fmla="*/ 87 w 103"/>
                <a:gd name="T63" fmla="*/ 49 h 110"/>
                <a:gd name="T64" fmla="*/ 87 w 103"/>
                <a:gd name="T65" fmla="*/ 5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110">
                  <a:moveTo>
                    <a:pt x="97" y="98"/>
                  </a:moveTo>
                  <a:cubicBezTo>
                    <a:pt x="96" y="98"/>
                    <a:pt x="94" y="99"/>
                    <a:pt x="93" y="100"/>
                  </a:cubicBezTo>
                  <a:cubicBezTo>
                    <a:pt x="53" y="76"/>
                    <a:pt x="53" y="76"/>
                    <a:pt x="53" y="76"/>
                  </a:cubicBezTo>
                  <a:cubicBezTo>
                    <a:pt x="53" y="59"/>
                    <a:pt x="53" y="59"/>
                    <a:pt x="53" y="59"/>
                  </a:cubicBezTo>
                  <a:cubicBezTo>
                    <a:pt x="100" y="59"/>
                    <a:pt x="100" y="59"/>
                    <a:pt x="100" y="59"/>
                  </a:cubicBezTo>
                  <a:cubicBezTo>
                    <a:pt x="100" y="0"/>
                    <a:pt x="100" y="0"/>
                    <a:pt x="100" y="0"/>
                  </a:cubicBezTo>
                  <a:cubicBezTo>
                    <a:pt x="4" y="0"/>
                    <a:pt x="4" y="0"/>
                    <a:pt x="4" y="0"/>
                  </a:cubicBezTo>
                  <a:cubicBezTo>
                    <a:pt x="4" y="59"/>
                    <a:pt x="4" y="59"/>
                    <a:pt x="4" y="59"/>
                  </a:cubicBezTo>
                  <a:cubicBezTo>
                    <a:pt x="49" y="59"/>
                    <a:pt x="49" y="59"/>
                    <a:pt x="49" y="59"/>
                  </a:cubicBezTo>
                  <a:cubicBezTo>
                    <a:pt x="49" y="76"/>
                    <a:pt x="49" y="76"/>
                    <a:pt x="49" y="76"/>
                  </a:cubicBezTo>
                  <a:cubicBezTo>
                    <a:pt x="10" y="100"/>
                    <a:pt x="10" y="100"/>
                    <a:pt x="10" y="100"/>
                  </a:cubicBezTo>
                  <a:cubicBezTo>
                    <a:pt x="9" y="99"/>
                    <a:pt x="8" y="98"/>
                    <a:pt x="6" y="98"/>
                  </a:cubicBezTo>
                  <a:cubicBezTo>
                    <a:pt x="3" y="98"/>
                    <a:pt x="0" y="101"/>
                    <a:pt x="0" y="104"/>
                  </a:cubicBezTo>
                  <a:cubicBezTo>
                    <a:pt x="0" y="107"/>
                    <a:pt x="3" y="110"/>
                    <a:pt x="6" y="110"/>
                  </a:cubicBezTo>
                  <a:cubicBezTo>
                    <a:pt x="9" y="110"/>
                    <a:pt x="12" y="107"/>
                    <a:pt x="12" y="104"/>
                  </a:cubicBezTo>
                  <a:cubicBezTo>
                    <a:pt x="12" y="103"/>
                    <a:pt x="12" y="103"/>
                    <a:pt x="12" y="102"/>
                  </a:cubicBezTo>
                  <a:cubicBezTo>
                    <a:pt x="49" y="80"/>
                    <a:pt x="49" y="80"/>
                    <a:pt x="49" y="80"/>
                  </a:cubicBezTo>
                  <a:cubicBezTo>
                    <a:pt x="49" y="97"/>
                    <a:pt x="49" y="97"/>
                    <a:pt x="49" y="97"/>
                  </a:cubicBezTo>
                  <a:cubicBezTo>
                    <a:pt x="47" y="98"/>
                    <a:pt x="45" y="100"/>
                    <a:pt x="45" y="103"/>
                  </a:cubicBezTo>
                  <a:cubicBezTo>
                    <a:pt x="45" y="106"/>
                    <a:pt x="48" y="108"/>
                    <a:pt x="51" y="108"/>
                  </a:cubicBezTo>
                  <a:cubicBezTo>
                    <a:pt x="54" y="108"/>
                    <a:pt x="57" y="106"/>
                    <a:pt x="57" y="103"/>
                  </a:cubicBezTo>
                  <a:cubicBezTo>
                    <a:pt x="57" y="100"/>
                    <a:pt x="55" y="98"/>
                    <a:pt x="53" y="97"/>
                  </a:cubicBezTo>
                  <a:cubicBezTo>
                    <a:pt x="53" y="79"/>
                    <a:pt x="53" y="79"/>
                    <a:pt x="53" y="79"/>
                  </a:cubicBezTo>
                  <a:cubicBezTo>
                    <a:pt x="91" y="102"/>
                    <a:pt x="91" y="102"/>
                    <a:pt x="91" y="102"/>
                  </a:cubicBezTo>
                  <a:cubicBezTo>
                    <a:pt x="91" y="103"/>
                    <a:pt x="91" y="103"/>
                    <a:pt x="91" y="104"/>
                  </a:cubicBezTo>
                  <a:cubicBezTo>
                    <a:pt x="91" y="107"/>
                    <a:pt x="94" y="110"/>
                    <a:pt x="97" y="110"/>
                  </a:cubicBezTo>
                  <a:cubicBezTo>
                    <a:pt x="100" y="110"/>
                    <a:pt x="103" y="107"/>
                    <a:pt x="103" y="104"/>
                  </a:cubicBezTo>
                  <a:cubicBezTo>
                    <a:pt x="103" y="101"/>
                    <a:pt x="100" y="98"/>
                    <a:pt x="97" y="98"/>
                  </a:cubicBezTo>
                  <a:close/>
                  <a:moveTo>
                    <a:pt x="72" y="12"/>
                  </a:moveTo>
                  <a:cubicBezTo>
                    <a:pt x="72" y="11"/>
                    <a:pt x="73" y="10"/>
                    <a:pt x="74" y="10"/>
                  </a:cubicBezTo>
                  <a:cubicBezTo>
                    <a:pt x="81" y="10"/>
                    <a:pt x="81" y="10"/>
                    <a:pt x="81" y="10"/>
                  </a:cubicBezTo>
                  <a:cubicBezTo>
                    <a:pt x="82" y="10"/>
                    <a:pt x="83" y="11"/>
                    <a:pt x="83" y="12"/>
                  </a:cubicBezTo>
                  <a:cubicBezTo>
                    <a:pt x="83" y="45"/>
                    <a:pt x="83" y="45"/>
                    <a:pt x="83" y="45"/>
                  </a:cubicBezTo>
                  <a:cubicBezTo>
                    <a:pt x="72" y="45"/>
                    <a:pt x="72" y="45"/>
                    <a:pt x="72" y="45"/>
                  </a:cubicBezTo>
                  <a:lnTo>
                    <a:pt x="72" y="12"/>
                  </a:lnTo>
                  <a:close/>
                  <a:moveTo>
                    <a:pt x="56" y="26"/>
                  </a:moveTo>
                  <a:cubicBezTo>
                    <a:pt x="56" y="25"/>
                    <a:pt x="56" y="24"/>
                    <a:pt x="57" y="24"/>
                  </a:cubicBezTo>
                  <a:cubicBezTo>
                    <a:pt x="65" y="24"/>
                    <a:pt x="65" y="24"/>
                    <a:pt x="65" y="24"/>
                  </a:cubicBezTo>
                  <a:cubicBezTo>
                    <a:pt x="66" y="24"/>
                    <a:pt x="66" y="25"/>
                    <a:pt x="66" y="26"/>
                  </a:cubicBezTo>
                  <a:cubicBezTo>
                    <a:pt x="66" y="45"/>
                    <a:pt x="66" y="45"/>
                    <a:pt x="66" y="45"/>
                  </a:cubicBezTo>
                  <a:cubicBezTo>
                    <a:pt x="56" y="45"/>
                    <a:pt x="56" y="45"/>
                    <a:pt x="56" y="45"/>
                  </a:cubicBezTo>
                  <a:lnTo>
                    <a:pt x="56" y="26"/>
                  </a:lnTo>
                  <a:close/>
                  <a:moveTo>
                    <a:pt x="39" y="33"/>
                  </a:moveTo>
                  <a:cubicBezTo>
                    <a:pt x="39" y="32"/>
                    <a:pt x="40" y="31"/>
                    <a:pt x="41" y="31"/>
                  </a:cubicBezTo>
                  <a:cubicBezTo>
                    <a:pt x="48" y="31"/>
                    <a:pt x="48" y="31"/>
                    <a:pt x="48" y="31"/>
                  </a:cubicBezTo>
                  <a:cubicBezTo>
                    <a:pt x="49" y="31"/>
                    <a:pt x="50" y="32"/>
                    <a:pt x="50" y="33"/>
                  </a:cubicBezTo>
                  <a:cubicBezTo>
                    <a:pt x="50" y="45"/>
                    <a:pt x="50" y="45"/>
                    <a:pt x="50" y="45"/>
                  </a:cubicBezTo>
                  <a:cubicBezTo>
                    <a:pt x="39" y="45"/>
                    <a:pt x="39" y="45"/>
                    <a:pt x="39" y="45"/>
                  </a:cubicBezTo>
                  <a:lnTo>
                    <a:pt x="39" y="33"/>
                  </a:lnTo>
                  <a:close/>
                  <a:moveTo>
                    <a:pt x="23" y="37"/>
                  </a:moveTo>
                  <a:cubicBezTo>
                    <a:pt x="23" y="36"/>
                    <a:pt x="24" y="36"/>
                    <a:pt x="25" y="36"/>
                  </a:cubicBezTo>
                  <a:cubicBezTo>
                    <a:pt x="32" y="36"/>
                    <a:pt x="32" y="36"/>
                    <a:pt x="32" y="36"/>
                  </a:cubicBezTo>
                  <a:cubicBezTo>
                    <a:pt x="33" y="36"/>
                    <a:pt x="34" y="36"/>
                    <a:pt x="34" y="37"/>
                  </a:cubicBezTo>
                  <a:cubicBezTo>
                    <a:pt x="34" y="45"/>
                    <a:pt x="34" y="45"/>
                    <a:pt x="34" y="45"/>
                  </a:cubicBezTo>
                  <a:cubicBezTo>
                    <a:pt x="23" y="45"/>
                    <a:pt x="23" y="45"/>
                    <a:pt x="23" y="45"/>
                  </a:cubicBezTo>
                  <a:lnTo>
                    <a:pt x="23" y="37"/>
                  </a:lnTo>
                  <a:close/>
                  <a:moveTo>
                    <a:pt x="16" y="52"/>
                  </a:moveTo>
                  <a:cubicBezTo>
                    <a:pt x="16" y="52"/>
                    <a:pt x="16" y="52"/>
                    <a:pt x="16" y="52"/>
                  </a:cubicBezTo>
                  <a:cubicBezTo>
                    <a:pt x="15" y="52"/>
                    <a:pt x="14" y="51"/>
                    <a:pt x="14" y="50"/>
                  </a:cubicBezTo>
                  <a:cubicBezTo>
                    <a:pt x="14" y="10"/>
                    <a:pt x="14" y="10"/>
                    <a:pt x="14" y="10"/>
                  </a:cubicBezTo>
                  <a:cubicBezTo>
                    <a:pt x="14" y="10"/>
                    <a:pt x="15" y="9"/>
                    <a:pt x="16" y="9"/>
                  </a:cubicBezTo>
                  <a:cubicBezTo>
                    <a:pt x="17" y="9"/>
                    <a:pt x="18" y="10"/>
                    <a:pt x="18" y="10"/>
                  </a:cubicBezTo>
                  <a:cubicBezTo>
                    <a:pt x="18" y="49"/>
                    <a:pt x="18" y="49"/>
                    <a:pt x="18" y="49"/>
                  </a:cubicBezTo>
                  <a:cubicBezTo>
                    <a:pt x="87" y="49"/>
                    <a:pt x="87" y="49"/>
                    <a:pt x="87" y="49"/>
                  </a:cubicBezTo>
                  <a:cubicBezTo>
                    <a:pt x="88" y="49"/>
                    <a:pt x="89" y="49"/>
                    <a:pt x="89" y="50"/>
                  </a:cubicBezTo>
                  <a:cubicBezTo>
                    <a:pt x="89" y="51"/>
                    <a:pt x="88" y="52"/>
                    <a:pt x="87" y="52"/>
                  </a:cubicBezTo>
                  <a:lnTo>
                    <a:pt x="16"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grpSp>
        <p:nvGrpSpPr>
          <p:cNvPr id="49" name="组合 48"/>
          <p:cNvGrpSpPr/>
          <p:nvPr/>
        </p:nvGrpSpPr>
        <p:grpSpPr>
          <a:xfrm>
            <a:off x="8415023" y="2193051"/>
            <a:ext cx="2396646" cy="821799"/>
            <a:chOff x="8415023" y="2193051"/>
            <a:chExt cx="2396646" cy="821799"/>
          </a:xfrm>
        </p:grpSpPr>
        <p:sp>
          <p:nvSpPr>
            <p:cNvPr id="45" name="矩形: 圆角 44"/>
            <p:cNvSpPr/>
            <p:nvPr/>
          </p:nvSpPr>
          <p:spPr>
            <a:xfrm>
              <a:off x="8415023" y="2193051"/>
              <a:ext cx="2149771" cy="821799"/>
            </a:xfrm>
            <a:prstGeom prst="roundRect">
              <a:avLst/>
            </a:prstGeom>
            <a:solidFill>
              <a:schemeClr val="accent5">
                <a:lumMod val="20000"/>
                <a:lumOff val="80000"/>
              </a:schemeClr>
            </a:solidFill>
            <a:effectLst>
              <a:outerShdw blurRad="50800" dist="38100" dir="8100000" algn="tr" rotWithShape="0">
                <a:prstClr val="black">
                  <a:alpha val="40000"/>
                </a:prstClr>
              </a:outerShd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深度视觉·原创设计 https://www.docer.com/works?userid=22383862"/>
            <p:cNvSpPr/>
            <p:nvPr/>
          </p:nvSpPr>
          <p:spPr>
            <a:xfrm>
              <a:off x="8758237" y="2308711"/>
              <a:ext cx="205343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200" b="1" noProof="0"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烘烤法</a:t>
              </a:r>
              <a:endParaRPr kumimoji="0" lang="zh-CN" altLang="en-US" sz="32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grpSp>
      <p:grpSp>
        <p:nvGrpSpPr>
          <p:cNvPr id="50" name="组合 49"/>
          <p:cNvGrpSpPr/>
          <p:nvPr/>
        </p:nvGrpSpPr>
        <p:grpSpPr>
          <a:xfrm>
            <a:off x="8307255" y="4073261"/>
            <a:ext cx="3230720" cy="920100"/>
            <a:chOff x="8307255" y="4073261"/>
            <a:chExt cx="3230720" cy="920100"/>
          </a:xfrm>
        </p:grpSpPr>
        <p:sp>
          <p:nvSpPr>
            <p:cNvPr id="46" name="矩形: 圆角 45"/>
            <p:cNvSpPr/>
            <p:nvPr/>
          </p:nvSpPr>
          <p:spPr>
            <a:xfrm>
              <a:off x="8307255" y="4073261"/>
              <a:ext cx="3163863" cy="920100"/>
            </a:xfrm>
            <a:prstGeom prst="roundRect">
              <a:avLst/>
            </a:prstGeom>
            <a:solidFill>
              <a:schemeClr val="accent5">
                <a:lumMod val="20000"/>
                <a:lumOff val="80000"/>
              </a:schemeClr>
            </a:solidFill>
            <a:effectLst>
              <a:outerShdw blurRad="50800" dist="38100" dir="8100000" algn="tr" rotWithShape="0">
                <a:prstClr val="black">
                  <a:alpha val="40000"/>
                </a:prstClr>
              </a:outerShd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深度视觉·原创设计 https://www.docer.com/works?userid=22383862"/>
            <p:cNvSpPr/>
            <p:nvPr/>
          </p:nvSpPr>
          <p:spPr>
            <a:xfrm>
              <a:off x="8447112" y="4219555"/>
              <a:ext cx="30908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200" b="1" noProof="0"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FDA</a:t>
              </a:r>
              <a:r>
                <a:rPr lang="zh-CN" altLang="en-US" sz="3200" b="1" noProof="0"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食品级认证</a:t>
              </a:r>
              <a:endParaRPr kumimoji="0" lang="zh-CN" altLang="en-US" sz="32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grpSp>
      <p:grpSp>
        <p:nvGrpSpPr>
          <p:cNvPr id="47" name="组合 46"/>
          <p:cNvGrpSpPr/>
          <p:nvPr/>
        </p:nvGrpSpPr>
        <p:grpSpPr>
          <a:xfrm>
            <a:off x="1380331" y="2193051"/>
            <a:ext cx="2386737" cy="821799"/>
            <a:chOff x="1380331" y="2193051"/>
            <a:chExt cx="2386737" cy="821799"/>
          </a:xfrm>
        </p:grpSpPr>
        <p:sp>
          <p:nvSpPr>
            <p:cNvPr id="43" name="矩形: 圆角 42"/>
            <p:cNvSpPr/>
            <p:nvPr/>
          </p:nvSpPr>
          <p:spPr>
            <a:xfrm>
              <a:off x="1407158" y="2193051"/>
              <a:ext cx="2359910" cy="821799"/>
            </a:xfrm>
            <a:prstGeom prst="roundRect">
              <a:avLst/>
            </a:prstGeom>
            <a:solidFill>
              <a:schemeClr val="accent5">
                <a:lumMod val="20000"/>
                <a:lumOff val="80000"/>
              </a:schemeClr>
            </a:solidFill>
            <a:effectLst>
              <a:outerShdw blurRad="50800" dist="38100" dir="8100000" algn="tr" rotWithShape="0">
                <a:prstClr val="black">
                  <a:alpha val="40000"/>
                </a:prstClr>
              </a:outerShd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深度视觉·原创设计 https://www.docer.com/works?userid=22383862"/>
            <p:cNvSpPr/>
            <p:nvPr/>
          </p:nvSpPr>
          <p:spPr>
            <a:xfrm>
              <a:off x="1380331" y="2320849"/>
              <a:ext cx="2176463"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32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闻气味法</a:t>
              </a:r>
              <a:endParaRPr kumimoji="0" lang="zh-CN" altLang="en-US" sz="32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grpSp>
      <p:grpSp>
        <p:nvGrpSpPr>
          <p:cNvPr id="48" name="组合 47"/>
          <p:cNvGrpSpPr/>
          <p:nvPr/>
        </p:nvGrpSpPr>
        <p:grpSpPr>
          <a:xfrm>
            <a:off x="1128894" y="4143234"/>
            <a:ext cx="2638174" cy="850127"/>
            <a:chOff x="1128894" y="4143234"/>
            <a:chExt cx="2638174" cy="850127"/>
          </a:xfrm>
        </p:grpSpPr>
        <p:sp>
          <p:nvSpPr>
            <p:cNvPr id="44" name="矩形: 圆角 43"/>
            <p:cNvSpPr/>
            <p:nvPr/>
          </p:nvSpPr>
          <p:spPr>
            <a:xfrm>
              <a:off x="1302019" y="4143234"/>
              <a:ext cx="2465049" cy="850127"/>
            </a:xfrm>
            <a:prstGeom prst="roundRect">
              <a:avLst/>
            </a:prstGeom>
            <a:solidFill>
              <a:schemeClr val="accent5">
                <a:lumMod val="20000"/>
                <a:lumOff val="80000"/>
              </a:schemeClr>
            </a:solidFill>
            <a:effectLst>
              <a:outerShdw blurRad="50800" dist="38100" dir="8100000" algn="tr" rotWithShape="0">
                <a:prstClr val="black">
                  <a:alpha val="40000"/>
                </a:prstClr>
              </a:outerShd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深度视觉·原创设计 https://www.docer.com/works?userid=22383862"/>
            <p:cNvSpPr/>
            <p:nvPr/>
          </p:nvSpPr>
          <p:spPr>
            <a:xfrm>
              <a:off x="1128894" y="4246036"/>
              <a:ext cx="2493782"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32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用力拉扯法</a:t>
              </a:r>
              <a:endParaRPr kumimoji="0" lang="zh-CN" altLang="en-US" sz="32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grpSp>
      <p:sp>
        <p:nvSpPr>
          <p:cNvPr id="42" name="椭圆 41"/>
          <p:cNvSpPr/>
          <p:nvPr/>
        </p:nvSpPr>
        <p:spPr>
          <a:xfrm>
            <a:off x="4056356" y="1637021"/>
            <a:ext cx="4101468" cy="3839854"/>
          </a:xfrm>
          <a:prstGeom prst="ellipse">
            <a:avLst/>
          </a:prstGeom>
          <a:blipFill dpi="0" rotWithShape="1">
            <a:blip r:embed="rId1">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1000"/>
                                        <p:tgtEl>
                                          <p:spTgt spid="48"/>
                                        </p:tgtEl>
                                      </p:cBhvr>
                                    </p:animEffect>
                                    <p:anim calcmode="lin" valueType="num">
                                      <p:cBhvr>
                                        <p:cTn id="15" dur="1000" fill="hold"/>
                                        <p:tgtEl>
                                          <p:spTgt spid="48"/>
                                        </p:tgtEl>
                                        <p:attrNameLst>
                                          <p:attrName>ppt_x</p:attrName>
                                        </p:attrNameLst>
                                      </p:cBhvr>
                                      <p:tavLst>
                                        <p:tav tm="0">
                                          <p:val>
                                            <p:strVal val="#ppt_x"/>
                                          </p:val>
                                        </p:tav>
                                        <p:tav tm="100000">
                                          <p:val>
                                            <p:strVal val="#ppt_x"/>
                                          </p:val>
                                        </p:tav>
                                      </p:tavLst>
                                    </p:anim>
                                    <p:anim calcmode="lin" valueType="num">
                                      <p:cBhvr>
                                        <p:cTn id="1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1000"/>
                                        <p:tgtEl>
                                          <p:spTgt spid="50"/>
                                        </p:tgtEl>
                                      </p:cBhvr>
                                    </p:animEffect>
                                    <p:anim calcmode="lin" valueType="num">
                                      <p:cBhvr>
                                        <p:cTn id="29" dur="1000" fill="hold"/>
                                        <p:tgtEl>
                                          <p:spTgt spid="50"/>
                                        </p:tgtEl>
                                        <p:attrNameLst>
                                          <p:attrName>ppt_x</p:attrName>
                                        </p:attrNameLst>
                                      </p:cBhvr>
                                      <p:tavLst>
                                        <p:tav tm="0">
                                          <p:val>
                                            <p:strVal val="#ppt_x"/>
                                          </p:val>
                                        </p:tav>
                                        <p:tav tm="100000">
                                          <p:val>
                                            <p:strVal val="#ppt_x"/>
                                          </p:val>
                                        </p:tav>
                                      </p:tavLst>
                                    </p:anim>
                                    <p:anim calcmode="lin" valueType="num">
                                      <p:cBhvr>
                                        <p:cTn id="3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a:xfrm>
            <a:off x="4535714" y="350796"/>
            <a:ext cx="3120572" cy="517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txBox="1"/>
          <p:nvPr/>
        </p:nvSpPr>
        <p:spPr>
          <a:xfrm>
            <a:off x="4966459" y="386961"/>
            <a:ext cx="2259081" cy="553998"/>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600" spc="300" dirty="0">
                <a:solidFill>
                  <a:schemeClr val="tx1">
                    <a:lumMod val="75000"/>
                    <a:lumOff val="25000"/>
                  </a:schemeClr>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常见标准</a:t>
            </a:r>
            <a:endParaRPr kumimoji="0" lang="zh-CN" altLang="en-US" sz="3600" i="0" u="none" strike="noStrike" kern="1200" cap="none" spc="30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grpSp>
        <p:nvGrpSpPr>
          <p:cNvPr id="40" name="组合 39"/>
          <p:cNvGrpSpPr/>
          <p:nvPr/>
        </p:nvGrpSpPr>
        <p:grpSpPr>
          <a:xfrm>
            <a:off x="996778" y="2218275"/>
            <a:ext cx="2036274" cy="1781314"/>
            <a:chOff x="996778" y="2218275"/>
            <a:chExt cx="2036274" cy="1781314"/>
          </a:xfrm>
        </p:grpSpPr>
        <p:sp>
          <p:nvSpPr>
            <p:cNvPr id="2" name="深度视觉·原创设计 https://www.docer.com/works?userid=22383862"/>
            <p:cNvSpPr/>
            <p:nvPr/>
          </p:nvSpPr>
          <p:spPr bwMode="auto">
            <a:xfrm>
              <a:off x="996778" y="2218275"/>
              <a:ext cx="2036274" cy="1781314"/>
            </a:xfrm>
            <a:custGeom>
              <a:avLst/>
              <a:gdLst>
                <a:gd name="T0" fmla="*/ 700 w 700"/>
                <a:gd name="T1" fmla="*/ 307 h 613"/>
                <a:gd name="T2" fmla="*/ 503 w 700"/>
                <a:gd name="T3" fmla="*/ 504 h 613"/>
                <a:gd name="T4" fmla="*/ 109 w 700"/>
                <a:gd name="T5" fmla="*/ 504 h 613"/>
                <a:gd name="T6" fmla="*/ 109 w 700"/>
                <a:gd name="T7" fmla="*/ 504 h 613"/>
                <a:gd name="T8" fmla="*/ 109 w 700"/>
                <a:gd name="T9" fmla="*/ 109 h 613"/>
                <a:gd name="T10" fmla="*/ 109 w 700"/>
                <a:gd name="T11" fmla="*/ 109 h 613"/>
                <a:gd name="T12" fmla="*/ 503 w 700"/>
                <a:gd name="T13" fmla="*/ 109 h 613"/>
                <a:gd name="T14" fmla="*/ 700 w 700"/>
                <a:gd name="T15" fmla="*/ 307 h 6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0" h="613">
                  <a:moveTo>
                    <a:pt x="700" y="307"/>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lnTo>
                    <a:pt x="700" y="307"/>
                  </a:lnTo>
                  <a:close/>
                </a:path>
              </a:pathLst>
            </a:custGeom>
            <a:solidFill>
              <a:schemeClr val="accent2"/>
            </a:solidFill>
            <a:ln w="11113" cap="flat">
              <a:noFill/>
              <a:prstDash val="solid"/>
              <a:miter lim="800000"/>
            </a:ln>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35" name="组合 34"/>
            <p:cNvGrpSpPr/>
            <p:nvPr/>
          </p:nvGrpSpPr>
          <p:grpSpPr>
            <a:xfrm>
              <a:off x="996778" y="2218275"/>
              <a:ext cx="1791747" cy="1781314"/>
              <a:chOff x="996778" y="2218275"/>
              <a:chExt cx="1791747" cy="1781314"/>
            </a:xfrm>
          </p:grpSpPr>
          <p:sp>
            <p:nvSpPr>
              <p:cNvPr id="3" name="深度视觉·原创设计 https://www.docer.com/works?userid=22383862"/>
              <p:cNvSpPr/>
              <p:nvPr/>
            </p:nvSpPr>
            <p:spPr bwMode="auto">
              <a:xfrm>
                <a:off x="996778" y="2218275"/>
                <a:ext cx="1781315" cy="1781314"/>
              </a:xfrm>
              <a:custGeom>
                <a:avLst/>
                <a:gdLst>
                  <a:gd name="T0" fmla="*/ 503 w 612"/>
                  <a:gd name="T1" fmla="*/ 504 h 613"/>
                  <a:gd name="T2" fmla="*/ 503 w 612"/>
                  <a:gd name="T3" fmla="*/ 504 h 613"/>
                  <a:gd name="T4" fmla="*/ 109 w 612"/>
                  <a:gd name="T5" fmla="*/ 504 h 613"/>
                  <a:gd name="T6" fmla="*/ 109 w 612"/>
                  <a:gd name="T7" fmla="*/ 504 h 613"/>
                  <a:gd name="T8" fmla="*/ 109 w 612"/>
                  <a:gd name="T9" fmla="*/ 109 h 613"/>
                  <a:gd name="T10" fmla="*/ 109 w 612"/>
                  <a:gd name="T11" fmla="*/ 109 h 613"/>
                  <a:gd name="T12" fmla="*/ 503 w 612"/>
                  <a:gd name="T13" fmla="*/ 109 h 613"/>
                  <a:gd name="T14" fmla="*/ 503 w 612"/>
                  <a:gd name="T15" fmla="*/ 109 h 613"/>
                  <a:gd name="T16" fmla="*/ 503 w 612"/>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3">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accent2"/>
              </a:solidFill>
              <a:ln w="11113" cap="flat">
                <a:noFill/>
                <a:prstDash val="solid"/>
                <a:miter lim="800000"/>
              </a:ln>
              <a:effectLst>
                <a:outerShdw blurRad="88900" dist="38100" dir="2700000" algn="tl" rotWithShape="0">
                  <a:prstClr val="black">
                    <a:alpha val="20000"/>
                  </a:prstClr>
                </a:outerShdw>
              </a:effectLst>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 name="深度视觉·原创设计 https://www.docer.com/works?userid=22383862"/>
              <p:cNvSpPr/>
              <p:nvPr/>
            </p:nvSpPr>
            <p:spPr bwMode="auto">
              <a:xfrm>
                <a:off x="1122557" y="2342355"/>
                <a:ext cx="1529756" cy="1533154"/>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ln>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6" name="深度视觉·原创设计 https://www.docer.com/works?userid=22383862"/>
              <p:cNvSpPr/>
              <p:nvPr/>
            </p:nvSpPr>
            <p:spPr>
              <a:xfrm>
                <a:off x="1190336" y="2871151"/>
                <a:ext cx="159818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1" noProof="0"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美国</a:t>
                </a:r>
                <a:r>
                  <a:rPr lang="en-US" altLang="zh-CN" sz="1600" b="1" noProof="0"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FDA</a:t>
                </a:r>
                <a:r>
                  <a:rPr lang="zh-CN" altLang="en-US" sz="1600" b="1" noProof="0"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标准</a:t>
                </a:r>
                <a:endParaRPr kumimoji="0" lang="zh-CN" altLang="en-US" sz="16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grpSp>
      </p:grpSp>
      <p:grpSp>
        <p:nvGrpSpPr>
          <p:cNvPr id="41" name="组合 40"/>
          <p:cNvGrpSpPr/>
          <p:nvPr/>
        </p:nvGrpSpPr>
        <p:grpSpPr>
          <a:xfrm>
            <a:off x="3697291" y="2187564"/>
            <a:ext cx="2060538" cy="1791634"/>
            <a:chOff x="3697291" y="2187564"/>
            <a:chExt cx="2060538" cy="1791634"/>
          </a:xfrm>
        </p:grpSpPr>
        <p:sp>
          <p:nvSpPr>
            <p:cNvPr id="5" name="深度视觉·原创设计 https://www.docer.com/works?userid=22383862"/>
            <p:cNvSpPr/>
            <p:nvPr/>
          </p:nvSpPr>
          <p:spPr bwMode="auto">
            <a:xfrm>
              <a:off x="3718155" y="2197884"/>
              <a:ext cx="2039674" cy="1781314"/>
            </a:xfrm>
            <a:custGeom>
              <a:avLst/>
              <a:gdLst>
                <a:gd name="T0" fmla="*/ 701 w 701"/>
                <a:gd name="T1" fmla="*/ 307 h 613"/>
                <a:gd name="T2" fmla="*/ 504 w 701"/>
                <a:gd name="T3" fmla="*/ 504 h 613"/>
                <a:gd name="T4" fmla="*/ 109 w 701"/>
                <a:gd name="T5" fmla="*/ 504 h 613"/>
                <a:gd name="T6" fmla="*/ 109 w 701"/>
                <a:gd name="T7" fmla="*/ 504 h 613"/>
                <a:gd name="T8" fmla="*/ 109 w 701"/>
                <a:gd name="T9" fmla="*/ 109 h 613"/>
                <a:gd name="T10" fmla="*/ 109 w 701"/>
                <a:gd name="T11" fmla="*/ 109 h 613"/>
                <a:gd name="T12" fmla="*/ 504 w 701"/>
                <a:gd name="T13" fmla="*/ 109 h 613"/>
                <a:gd name="T14" fmla="*/ 701 w 701"/>
                <a:gd name="T15" fmla="*/ 307 h 6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1" h="613">
                  <a:moveTo>
                    <a:pt x="701" y="307"/>
                  </a:moveTo>
                  <a:cubicBezTo>
                    <a:pt x="504" y="504"/>
                    <a:pt x="504" y="504"/>
                    <a:pt x="504" y="504"/>
                  </a:cubicBezTo>
                  <a:cubicBezTo>
                    <a:pt x="395" y="613"/>
                    <a:pt x="218" y="613"/>
                    <a:pt x="109" y="504"/>
                  </a:cubicBezTo>
                  <a:cubicBezTo>
                    <a:pt x="109" y="504"/>
                    <a:pt x="109" y="504"/>
                    <a:pt x="109" y="504"/>
                  </a:cubicBezTo>
                  <a:cubicBezTo>
                    <a:pt x="0" y="395"/>
                    <a:pt x="0" y="218"/>
                    <a:pt x="109" y="109"/>
                  </a:cubicBezTo>
                  <a:cubicBezTo>
                    <a:pt x="109" y="109"/>
                    <a:pt x="109" y="109"/>
                    <a:pt x="109" y="109"/>
                  </a:cubicBezTo>
                  <a:cubicBezTo>
                    <a:pt x="218" y="0"/>
                    <a:pt x="395" y="0"/>
                    <a:pt x="504" y="109"/>
                  </a:cubicBezTo>
                  <a:lnTo>
                    <a:pt x="701" y="307"/>
                  </a:lnTo>
                  <a:close/>
                </a:path>
              </a:pathLst>
            </a:custGeom>
            <a:solidFill>
              <a:schemeClr val="accent1"/>
            </a:solidFill>
            <a:ln w="11113" cap="flat">
              <a:noFill/>
              <a:prstDash val="solid"/>
              <a:miter lim="800000"/>
            </a:ln>
          </p:spPr>
          <p:txBody>
            <a:bodyPr vert="horz" wrap="square" lIns="91440" tIns="45720" rIns="91440" bIns="45720" numCol="1" anchor="t" anchorCtr="0" compatLnSpc="1"/>
            <a:lstStyle/>
            <a:p>
              <a:endParaRPr lang="en-US" dirty="0">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36" name="组合 35"/>
            <p:cNvGrpSpPr/>
            <p:nvPr/>
          </p:nvGrpSpPr>
          <p:grpSpPr>
            <a:xfrm>
              <a:off x="3697291" y="2187564"/>
              <a:ext cx="1783015" cy="1781314"/>
              <a:chOff x="3697291" y="2187564"/>
              <a:chExt cx="1783015" cy="1781314"/>
            </a:xfrm>
          </p:grpSpPr>
          <p:sp>
            <p:nvSpPr>
              <p:cNvPr id="6" name="深度视觉·原创设计 https://www.docer.com/works?userid=22383862"/>
              <p:cNvSpPr/>
              <p:nvPr/>
            </p:nvSpPr>
            <p:spPr bwMode="auto">
              <a:xfrm>
                <a:off x="3697291" y="2187564"/>
                <a:ext cx="1783015" cy="1781314"/>
              </a:xfrm>
              <a:custGeom>
                <a:avLst/>
                <a:gdLst>
                  <a:gd name="T0" fmla="*/ 504 w 613"/>
                  <a:gd name="T1" fmla="*/ 504 h 613"/>
                  <a:gd name="T2" fmla="*/ 504 w 613"/>
                  <a:gd name="T3" fmla="*/ 504 h 613"/>
                  <a:gd name="T4" fmla="*/ 109 w 613"/>
                  <a:gd name="T5" fmla="*/ 504 h 613"/>
                  <a:gd name="T6" fmla="*/ 109 w 613"/>
                  <a:gd name="T7" fmla="*/ 504 h 613"/>
                  <a:gd name="T8" fmla="*/ 109 w 613"/>
                  <a:gd name="T9" fmla="*/ 109 h 613"/>
                  <a:gd name="T10" fmla="*/ 109 w 613"/>
                  <a:gd name="T11" fmla="*/ 109 h 613"/>
                  <a:gd name="T12" fmla="*/ 504 w 613"/>
                  <a:gd name="T13" fmla="*/ 109 h 613"/>
                  <a:gd name="T14" fmla="*/ 504 w 613"/>
                  <a:gd name="T15" fmla="*/ 109 h 613"/>
                  <a:gd name="T16" fmla="*/ 504 w 613"/>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3" h="613">
                    <a:moveTo>
                      <a:pt x="504" y="504"/>
                    </a:moveTo>
                    <a:cubicBezTo>
                      <a:pt x="504" y="504"/>
                      <a:pt x="504" y="504"/>
                      <a:pt x="504" y="504"/>
                    </a:cubicBezTo>
                    <a:cubicBezTo>
                      <a:pt x="395" y="613"/>
                      <a:pt x="218" y="613"/>
                      <a:pt x="109" y="504"/>
                    </a:cubicBezTo>
                    <a:cubicBezTo>
                      <a:pt x="109" y="504"/>
                      <a:pt x="109" y="504"/>
                      <a:pt x="109" y="504"/>
                    </a:cubicBezTo>
                    <a:cubicBezTo>
                      <a:pt x="0" y="395"/>
                      <a:pt x="0" y="218"/>
                      <a:pt x="109" y="109"/>
                    </a:cubicBezTo>
                    <a:cubicBezTo>
                      <a:pt x="109" y="109"/>
                      <a:pt x="109" y="109"/>
                      <a:pt x="109" y="109"/>
                    </a:cubicBezTo>
                    <a:cubicBezTo>
                      <a:pt x="218" y="0"/>
                      <a:pt x="395" y="0"/>
                      <a:pt x="504" y="109"/>
                    </a:cubicBezTo>
                    <a:cubicBezTo>
                      <a:pt x="504" y="109"/>
                      <a:pt x="504" y="109"/>
                      <a:pt x="504" y="109"/>
                    </a:cubicBezTo>
                    <a:cubicBezTo>
                      <a:pt x="613" y="218"/>
                      <a:pt x="613" y="395"/>
                      <a:pt x="504" y="504"/>
                    </a:cubicBezTo>
                    <a:close/>
                  </a:path>
                </a:pathLst>
              </a:custGeom>
              <a:solidFill>
                <a:schemeClr val="accent1"/>
              </a:solidFill>
              <a:ln w="11113" cap="flat">
                <a:noFill/>
                <a:prstDash val="solid"/>
                <a:miter lim="800000"/>
              </a:ln>
              <a:effectLst>
                <a:outerShdw blurRad="88900" dist="38100" dir="2700000" algn="tl" rotWithShape="0">
                  <a:prstClr val="black">
                    <a:alpha val="20000"/>
                  </a:prstClr>
                </a:outerShdw>
              </a:effectLst>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nvSpPr>
            <p:spPr bwMode="auto">
              <a:xfrm>
                <a:off x="3817085" y="2311644"/>
                <a:ext cx="1533155" cy="1533154"/>
              </a:xfrm>
              <a:custGeom>
                <a:avLst/>
                <a:gdLst>
                  <a:gd name="T0" fmla="*/ 433 w 527"/>
                  <a:gd name="T1" fmla="*/ 433 h 527"/>
                  <a:gd name="T2" fmla="*/ 433 w 527"/>
                  <a:gd name="T3" fmla="*/ 433 h 527"/>
                  <a:gd name="T4" fmla="*/ 94 w 527"/>
                  <a:gd name="T5" fmla="*/ 433 h 527"/>
                  <a:gd name="T6" fmla="*/ 94 w 527"/>
                  <a:gd name="T7" fmla="*/ 433 h 527"/>
                  <a:gd name="T8" fmla="*/ 94 w 527"/>
                  <a:gd name="T9" fmla="*/ 94 h 527"/>
                  <a:gd name="T10" fmla="*/ 94 w 527"/>
                  <a:gd name="T11" fmla="*/ 94 h 527"/>
                  <a:gd name="T12" fmla="*/ 433 w 527"/>
                  <a:gd name="T13" fmla="*/ 94 h 527"/>
                  <a:gd name="T14" fmla="*/ 433 w 527"/>
                  <a:gd name="T15" fmla="*/ 94 h 527"/>
                  <a:gd name="T16" fmla="*/ 433 w 527"/>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527">
                    <a:moveTo>
                      <a:pt x="433" y="433"/>
                    </a:moveTo>
                    <a:cubicBezTo>
                      <a:pt x="433" y="433"/>
                      <a:pt x="433" y="433"/>
                      <a:pt x="433" y="433"/>
                    </a:cubicBezTo>
                    <a:cubicBezTo>
                      <a:pt x="339" y="527"/>
                      <a:pt x="188" y="527"/>
                      <a:pt x="94" y="433"/>
                    </a:cubicBezTo>
                    <a:cubicBezTo>
                      <a:pt x="94" y="433"/>
                      <a:pt x="94" y="433"/>
                      <a:pt x="94" y="433"/>
                    </a:cubicBezTo>
                    <a:cubicBezTo>
                      <a:pt x="0" y="339"/>
                      <a:pt x="0" y="188"/>
                      <a:pt x="94" y="94"/>
                    </a:cubicBezTo>
                    <a:cubicBezTo>
                      <a:pt x="94" y="94"/>
                      <a:pt x="94" y="94"/>
                      <a:pt x="94" y="94"/>
                    </a:cubicBezTo>
                    <a:cubicBezTo>
                      <a:pt x="188" y="0"/>
                      <a:pt x="339" y="0"/>
                      <a:pt x="433" y="94"/>
                    </a:cubicBezTo>
                    <a:cubicBezTo>
                      <a:pt x="433" y="94"/>
                      <a:pt x="433" y="94"/>
                      <a:pt x="433" y="94"/>
                    </a:cubicBezTo>
                    <a:cubicBezTo>
                      <a:pt x="527" y="188"/>
                      <a:pt x="527" y="339"/>
                      <a:pt x="433" y="433"/>
                    </a:cubicBezTo>
                    <a:close/>
                  </a:path>
                </a:pathLst>
              </a:custGeom>
              <a:solidFill>
                <a:srgbClr val="FFFFFF"/>
              </a:solidFill>
              <a:ln w="11113" cap="flat">
                <a:noFill/>
                <a:prstDash val="solid"/>
                <a:miter lim="800000"/>
              </a:ln>
            </p:spPr>
            <p:txBody>
              <a:bodyPr vert="horz" wrap="square" lIns="91440" tIns="45720" rIns="91440" bIns="45720" numCol="1" anchor="t" anchorCtr="0" compatLnSpc="1"/>
              <a:lstStyle/>
              <a:p>
                <a:endParaRPr lang="en-US" dirty="0">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7" name="深度视觉·原创设计 https://www.docer.com/works?userid=22383862"/>
              <p:cNvSpPr/>
              <p:nvPr/>
            </p:nvSpPr>
            <p:spPr>
              <a:xfrm>
                <a:off x="3837949" y="2865376"/>
                <a:ext cx="153315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欧盟</a:t>
                </a:r>
                <a:r>
                  <a:rPr lang="en-US" altLang="zh-CN"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LFGB</a:t>
                </a:r>
                <a:r>
                  <a:rPr lang="zh-CN" altLang="en-US"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标准</a:t>
                </a:r>
                <a:endParaRPr kumimoji="0" lang="zh-CN" altLang="en-US" sz="16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grpSp>
      </p:grpSp>
      <p:grpSp>
        <p:nvGrpSpPr>
          <p:cNvPr id="42" name="组合 41"/>
          <p:cNvGrpSpPr/>
          <p:nvPr/>
        </p:nvGrpSpPr>
        <p:grpSpPr>
          <a:xfrm>
            <a:off x="6291065" y="2125697"/>
            <a:ext cx="2036274" cy="1799613"/>
            <a:chOff x="6291065" y="2125697"/>
            <a:chExt cx="2036274" cy="1799613"/>
          </a:xfrm>
        </p:grpSpPr>
        <p:grpSp>
          <p:nvGrpSpPr>
            <p:cNvPr id="37" name="组合 36"/>
            <p:cNvGrpSpPr/>
            <p:nvPr/>
          </p:nvGrpSpPr>
          <p:grpSpPr>
            <a:xfrm>
              <a:off x="6291065" y="2125697"/>
              <a:ext cx="2036274" cy="1799613"/>
              <a:chOff x="6291065" y="2125697"/>
              <a:chExt cx="2036274" cy="1799613"/>
            </a:xfrm>
          </p:grpSpPr>
          <p:sp>
            <p:nvSpPr>
              <p:cNvPr id="8" name="深度视觉·原创设计 https://www.docer.com/works?userid=22383862"/>
              <p:cNvSpPr/>
              <p:nvPr/>
            </p:nvSpPr>
            <p:spPr bwMode="auto">
              <a:xfrm>
                <a:off x="6291065" y="2125697"/>
                <a:ext cx="2036274" cy="1781314"/>
              </a:xfrm>
              <a:custGeom>
                <a:avLst/>
                <a:gdLst>
                  <a:gd name="T0" fmla="*/ 700 w 700"/>
                  <a:gd name="T1" fmla="*/ 307 h 613"/>
                  <a:gd name="T2" fmla="*/ 503 w 700"/>
                  <a:gd name="T3" fmla="*/ 504 h 613"/>
                  <a:gd name="T4" fmla="*/ 109 w 700"/>
                  <a:gd name="T5" fmla="*/ 504 h 613"/>
                  <a:gd name="T6" fmla="*/ 109 w 700"/>
                  <a:gd name="T7" fmla="*/ 504 h 613"/>
                  <a:gd name="T8" fmla="*/ 109 w 700"/>
                  <a:gd name="T9" fmla="*/ 109 h 613"/>
                  <a:gd name="T10" fmla="*/ 109 w 700"/>
                  <a:gd name="T11" fmla="*/ 109 h 613"/>
                  <a:gd name="T12" fmla="*/ 503 w 700"/>
                  <a:gd name="T13" fmla="*/ 109 h 613"/>
                  <a:gd name="T14" fmla="*/ 700 w 700"/>
                  <a:gd name="T15" fmla="*/ 307 h 6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0" h="613">
                    <a:moveTo>
                      <a:pt x="700" y="307"/>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lnTo>
                      <a:pt x="700" y="307"/>
                    </a:lnTo>
                    <a:close/>
                  </a:path>
                </a:pathLst>
              </a:custGeom>
              <a:solidFill>
                <a:schemeClr val="accent3"/>
              </a:solidFill>
              <a:ln w="11113" cap="flat">
                <a:noFill/>
                <a:prstDash val="solid"/>
                <a:miter lim="800000"/>
              </a:ln>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bwMode="auto">
              <a:xfrm>
                <a:off x="6303658" y="2143996"/>
                <a:ext cx="1781315" cy="1781314"/>
              </a:xfrm>
              <a:custGeom>
                <a:avLst/>
                <a:gdLst>
                  <a:gd name="T0" fmla="*/ 503 w 612"/>
                  <a:gd name="T1" fmla="*/ 504 h 613"/>
                  <a:gd name="T2" fmla="*/ 503 w 612"/>
                  <a:gd name="T3" fmla="*/ 504 h 613"/>
                  <a:gd name="T4" fmla="*/ 109 w 612"/>
                  <a:gd name="T5" fmla="*/ 504 h 613"/>
                  <a:gd name="T6" fmla="*/ 109 w 612"/>
                  <a:gd name="T7" fmla="*/ 504 h 613"/>
                  <a:gd name="T8" fmla="*/ 109 w 612"/>
                  <a:gd name="T9" fmla="*/ 109 h 613"/>
                  <a:gd name="T10" fmla="*/ 109 w 612"/>
                  <a:gd name="T11" fmla="*/ 109 h 613"/>
                  <a:gd name="T12" fmla="*/ 503 w 612"/>
                  <a:gd name="T13" fmla="*/ 109 h 613"/>
                  <a:gd name="T14" fmla="*/ 503 w 612"/>
                  <a:gd name="T15" fmla="*/ 109 h 613"/>
                  <a:gd name="T16" fmla="*/ 503 w 612"/>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3">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accent3"/>
              </a:solidFill>
              <a:ln w="11113" cap="flat">
                <a:noFill/>
                <a:prstDash val="solid"/>
                <a:miter lim="800000"/>
              </a:ln>
              <a:effectLst>
                <a:outerShdw blurRad="88900" dist="38100" dir="2700000" algn="tl" rotWithShape="0">
                  <a:prstClr val="black">
                    <a:alpha val="20000"/>
                  </a:prstClr>
                </a:outerShdw>
              </a:effectLst>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0" name="深度视觉·原创设计 https://www.docer.com/works?userid=22383862"/>
              <p:cNvSpPr/>
              <p:nvPr/>
            </p:nvSpPr>
            <p:spPr bwMode="auto">
              <a:xfrm>
                <a:off x="6418987" y="2249777"/>
                <a:ext cx="1529756" cy="1533154"/>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ln>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18" name="深度视觉·原创设计 https://www.docer.com/works?userid=22383862"/>
            <p:cNvSpPr/>
            <p:nvPr/>
          </p:nvSpPr>
          <p:spPr>
            <a:xfrm>
              <a:off x="6637794" y="2798058"/>
              <a:ext cx="109214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BPA Free</a:t>
              </a:r>
              <a:endParaRPr kumimoji="0" lang="zh-CN" altLang="en-US" sz="16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grpSp>
      <p:grpSp>
        <p:nvGrpSpPr>
          <p:cNvPr id="39" name="组合 38"/>
          <p:cNvGrpSpPr/>
          <p:nvPr/>
        </p:nvGrpSpPr>
        <p:grpSpPr>
          <a:xfrm>
            <a:off x="9071021" y="2197884"/>
            <a:ext cx="2066855" cy="1781314"/>
            <a:chOff x="9071021" y="2197884"/>
            <a:chExt cx="2066855" cy="1781314"/>
          </a:xfrm>
        </p:grpSpPr>
        <p:sp>
          <p:nvSpPr>
            <p:cNvPr id="11" name="深度视觉·原创设计 https://www.docer.com/works?userid=22383862"/>
            <p:cNvSpPr/>
            <p:nvPr/>
          </p:nvSpPr>
          <p:spPr bwMode="auto">
            <a:xfrm>
              <a:off x="9099902" y="2197884"/>
              <a:ext cx="2037974" cy="1781314"/>
            </a:xfrm>
            <a:custGeom>
              <a:avLst/>
              <a:gdLst>
                <a:gd name="T0" fmla="*/ 701 w 701"/>
                <a:gd name="T1" fmla="*/ 307 h 613"/>
                <a:gd name="T2" fmla="*/ 504 w 701"/>
                <a:gd name="T3" fmla="*/ 504 h 613"/>
                <a:gd name="T4" fmla="*/ 109 w 701"/>
                <a:gd name="T5" fmla="*/ 504 h 613"/>
                <a:gd name="T6" fmla="*/ 109 w 701"/>
                <a:gd name="T7" fmla="*/ 504 h 613"/>
                <a:gd name="T8" fmla="*/ 109 w 701"/>
                <a:gd name="T9" fmla="*/ 109 h 613"/>
                <a:gd name="T10" fmla="*/ 109 w 701"/>
                <a:gd name="T11" fmla="*/ 109 h 613"/>
                <a:gd name="T12" fmla="*/ 504 w 701"/>
                <a:gd name="T13" fmla="*/ 109 h 613"/>
                <a:gd name="T14" fmla="*/ 701 w 701"/>
                <a:gd name="T15" fmla="*/ 307 h 6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1" h="613">
                  <a:moveTo>
                    <a:pt x="701" y="307"/>
                  </a:moveTo>
                  <a:cubicBezTo>
                    <a:pt x="504" y="504"/>
                    <a:pt x="504" y="504"/>
                    <a:pt x="504" y="504"/>
                  </a:cubicBezTo>
                  <a:cubicBezTo>
                    <a:pt x="395" y="613"/>
                    <a:pt x="218" y="613"/>
                    <a:pt x="109" y="504"/>
                  </a:cubicBezTo>
                  <a:cubicBezTo>
                    <a:pt x="109" y="504"/>
                    <a:pt x="109" y="504"/>
                    <a:pt x="109" y="504"/>
                  </a:cubicBezTo>
                  <a:cubicBezTo>
                    <a:pt x="0" y="395"/>
                    <a:pt x="0" y="218"/>
                    <a:pt x="109" y="109"/>
                  </a:cubicBezTo>
                  <a:cubicBezTo>
                    <a:pt x="109" y="109"/>
                    <a:pt x="109" y="109"/>
                    <a:pt x="109" y="109"/>
                  </a:cubicBezTo>
                  <a:cubicBezTo>
                    <a:pt x="218" y="0"/>
                    <a:pt x="395" y="0"/>
                    <a:pt x="504" y="109"/>
                  </a:cubicBezTo>
                  <a:lnTo>
                    <a:pt x="701" y="307"/>
                  </a:lnTo>
                  <a:close/>
                </a:path>
              </a:pathLst>
            </a:custGeom>
            <a:solidFill>
              <a:schemeClr val="accent1"/>
            </a:solidFill>
            <a:ln w="11113" cap="flat">
              <a:noFill/>
              <a:prstDash val="solid"/>
              <a:miter lim="800000"/>
            </a:ln>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2" name="深度视觉·原创设计 https://www.docer.com/works?userid=22383862"/>
            <p:cNvSpPr/>
            <p:nvPr/>
          </p:nvSpPr>
          <p:spPr bwMode="auto">
            <a:xfrm>
              <a:off x="9071021" y="2197884"/>
              <a:ext cx="1779615" cy="1781314"/>
            </a:xfrm>
            <a:custGeom>
              <a:avLst/>
              <a:gdLst>
                <a:gd name="T0" fmla="*/ 504 w 612"/>
                <a:gd name="T1" fmla="*/ 504 h 613"/>
                <a:gd name="T2" fmla="*/ 504 w 612"/>
                <a:gd name="T3" fmla="*/ 504 h 613"/>
                <a:gd name="T4" fmla="*/ 109 w 612"/>
                <a:gd name="T5" fmla="*/ 504 h 613"/>
                <a:gd name="T6" fmla="*/ 109 w 612"/>
                <a:gd name="T7" fmla="*/ 504 h 613"/>
                <a:gd name="T8" fmla="*/ 109 w 612"/>
                <a:gd name="T9" fmla="*/ 109 h 613"/>
                <a:gd name="T10" fmla="*/ 109 w 612"/>
                <a:gd name="T11" fmla="*/ 109 h 613"/>
                <a:gd name="T12" fmla="*/ 504 w 612"/>
                <a:gd name="T13" fmla="*/ 109 h 613"/>
                <a:gd name="T14" fmla="*/ 504 w 612"/>
                <a:gd name="T15" fmla="*/ 109 h 613"/>
                <a:gd name="T16" fmla="*/ 504 w 612"/>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3">
                  <a:moveTo>
                    <a:pt x="504" y="504"/>
                  </a:moveTo>
                  <a:cubicBezTo>
                    <a:pt x="504" y="504"/>
                    <a:pt x="504" y="504"/>
                    <a:pt x="504" y="504"/>
                  </a:cubicBezTo>
                  <a:cubicBezTo>
                    <a:pt x="395" y="613"/>
                    <a:pt x="218" y="613"/>
                    <a:pt x="109" y="504"/>
                  </a:cubicBezTo>
                  <a:cubicBezTo>
                    <a:pt x="109" y="504"/>
                    <a:pt x="109" y="504"/>
                    <a:pt x="109" y="504"/>
                  </a:cubicBezTo>
                  <a:cubicBezTo>
                    <a:pt x="0" y="395"/>
                    <a:pt x="0" y="218"/>
                    <a:pt x="109" y="109"/>
                  </a:cubicBezTo>
                  <a:cubicBezTo>
                    <a:pt x="109" y="109"/>
                    <a:pt x="109" y="109"/>
                    <a:pt x="109" y="109"/>
                  </a:cubicBezTo>
                  <a:cubicBezTo>
                    <a:pt x="218" y="0"/>
                    <a:pt x="395" y="0"/>
                    <a:pt x="504" y="109"/>
                  </a:cubicBezTo>
                  <a:cubicBezTo>
                    <a:pt x="504" y="109"/>
                    <a:pt x="504" y="109"/>
                    <a:pt x="504" y="109"/>
                  </a:cubicBezTo>
                  <a:cubicBezTo>
                    <a:pt x="612" y="218"/>
                    <a:pt x="612" y="395"/>
                    <a:pt x="504" y="504"/>
                  </a:cubicBezTo>
                  <a:close/>
                </a:path>
              </a:pathLst>
            </a:custGeom>
            <a:solidFill>
              <a:schemeClr val="accent1"/>
            </a:solidFill>
            <a:ln w="11113" cap="flat">
              <a:noFill/>
              <a:prstDash val="solid"/>
              <a:miter lim="800000"/>
            </a:ln>
            <a:effectLst>
              <a:outerShdw blurRad="88900" dist="38100" dir="2700000" algn="tl" rotWithShape="0">
                <a:prstClr val="black">
                  <a:alpha val="20000"/>
                </a:prstClr>
              </a:outerShdw>
            </a:effectLst>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3" name="深度视觉·原创设计 https://www.docer.com/works?userid=22383862"/>
            <p:cNvSpPr/>
            <p:nvPr/>
          </p:nvSpPr>
          <p:spPr bwMode="auto">
            <a:xfrm>
              <a:off x="9194250" y="2321964"/>
              <a:ext cx="1533155" cy="1533154"/>
            </a:xfrm>
            <a:custGeom>
              <a:avLst/>
              <a:gdLst>
                <a:gd name="T0" fmla="*/ 433 w 527"/>
                <a:gd name="T1" fmla="*/ 433 h 527"/>
                <a:gd name="T2" fmla="*/ 433 w 527"/>
                <a:gd name="T3" fmla="*/ 433 h 527"/>
                <a:gd name="T4" fmla="*/ 94 w 527"/>
                <a:gd name="T5" fmla="*/ 433 h 527"/>
                <a:gd name="T6" fmla="*/ 94 w 527"/>
                <a:gd name="T7" fmla="*/ 433 h 527"/>
                <a:gd name="T8" fmla="*/ 94 w 527"/>
                <a:gd name="T9" fmla="*/ 94 h 527"/>
                <a:gd name="T10" fmla="*/ 94 w 527"/>
                <a:gd name="T11" fmla="*/ 94 h 527"/>
                <a:gd name="T12" fmla="*/ 433 w 527"/>
                <a:gd name="T13" fmla="*/ 94 h 527"/>
                <a:gd name="T14" fmla="*/ 433 w 527"/>
                <a:gd name="T15" fmla="*/ 94 h 527"/>
                <a:gd name="T16" fmla="*/ 433 w 527"/>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527">
                  <a:moveTo>
                    <a:pt x="433" y="433"/>
                  </a:moveTo>
                  <a:cubicBezTo>
                    <a:pt x="433" y="433"/>
                    <a:pt x="433" y="433"/>
                    <a:pt x="433" y="433"/>
                  </a:cubicBezTo>
                  <a:cubicBezTo>
                    <a:pt x="339" y="527"/>
                    <a:pt x="187" y="527"/>
                    <a:pt x="94" y="433"/>
                  </a:cubicBezTo>
                  <a:cubicBezTo>
                    <a:pt x="94" y="433"/>
                    <a:pt x="94" y="433"/>
                    <a:pt x="94" y="433"/>
                  </a:cubicBezTo>
                  <a:cubicBezTo>
                    <a:pt x="0" y="339"/>
                    <a:pt x="0" y="188"/>
                    <a:pt x="94" y="94"/>
                  </a:cubicBezTo>
                  <a:cubicBezTo>
                    <a:pt x="94" y="94"/>
                    <a:pt x="94" y="94"/>
                    <a:pt x="94" y="94"/>
                  </a:cubicBezTo>
                  <a:cubicBezTo>
                    <a:pt x="187" y="0"/>
                    <a:pt x="339" y="0"/>
                    <a:pt x="433" y="94"/>
                  </a:cubicBezTo>
                  <a:cubicBezTo>
                    <a:pt x="433" y="94"/>
                    <a:pt x="433" y="94"/>
                    <a:pt x="433" y="94"/>
                  </a:cubicBezTo>
                  <a:cubicBezTo>
                    <a:pt x="527" y="188"/>
                    <a:pt x="527" y="339"/>
                    <a:pt x="433" y="433"/>
                  </a:cubicBezTo>
                  <a:close/>
                </a:path>
              </a:pathLst>
            </a:custGeom>
            <a:solidFill>
              <a:srgbClr val="FFFFFF"/>
            </a:solidFill>
            <a:ln w="11113" cap="flat">
              <a:noFill/>
              <a:prstDash val="solid"/>
              <a:miter lim="800000"/>
            </a:ln>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9" name="深度视觉·原创设计 https://www.docer.com/works?userid=22383862"/>
            <p:cNvSpPr/>
            <p:nvPr/>
          </p:nvSpPr>
          <p:spPr>
            <a:xfrm>
              <a:off x="9284505" y="2796153"/>
              <a:ext cx="153724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GB 4806.11-2023</a:t>
              </a:r>
              <a:endParaRPr kumimoji="0" lang="zh-CN" altLang="en-US" sz="16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grpSp>
      <p:sp>
        <p:nvSpPr>
          <p:cNvPr id="21" name="深度视觉·原创设计 https://www.docer.com/works?userid=22383862"/>
          <p:cNvSpPr/>
          <p:nvPr/>
        </p:nvSpPr>
        <p:spPr>
          <a:xfrm>
            <a:off x="800100" y="4473575"/>
            <a:ext cx="2491105" cy="1373505"/>
          </a:xfrm>
          <a:prstGeom prst="rect">
            <a:avLst/>
          </a:prstGeom>
        </p:spPr>
        <p:txBody>
          <a:bodyPr wrap="square">
            <a:spAutoFit/>
          </a:bodyPr>
          <a:lstStyle/>
          <a:p>
            <a:pPr lvl="0" algn="ctr">
              <a:lnSpc>
                <a:spcPts val="2000"/>
              </a:lnSpc>
              <a:defRPr/>
            </a:pP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要求硅胶产品在一定温度下不得释放任何</a:t>
            </a:r>
            <a:r>
              <a:rPr lang="zh-CN" altLang="en-US" sz="2000" b="1" dirty="0">
                <a:solidFill>
                  <a:schemeClr val="accent5"/>
                </a:solidFill>
                <a:latin typeface="汉仪正圆-55W" panose="00020600040101010101" pitchFamily="18" charset="-122"/>
                <a:ea typeface="汉仪正圆-55W" panose="00020600040101010101" pitchFamily="18" charset="-122"/>
                <a:sym typeface="汉仪正圆-55W" panose="00020600040101010101" pitchFamily="18" charset="-122"/>
              </a:rPr>
              <a:t>有毒物质</a:t>
            </a: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，并具有良好的</a:t>
            </a:r>
            <a:r>
              <a:rPr lang="zh-CN" altLang="en-US" sz="2000" b="1" dirty="0">
                <a:solidFill>
                  <a:schemeClr val="accent5"/>
                </a:solidFill>
                <a:latin typeface="汉仪正圆-55W" panose="00020600040101010101" pitchFamily="18" charset="-122"/>
                <a:ea typeface="汉仪正圆-55W" panose="00020600040101010101" pitchFamily="18" charset="-122"/>
                <a:sym typeface="汉仪正圆-55W" panose="00020600040101010101" pitchFamily="18" charset="-122"/>
              </a:rPr>
              <a:t>耐热</a:t>
            </a: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a:t>
            </a:r>
            <a:r>
              <a:rPr lang="zh-CN" altLang="en-US" sz="2000" b="1" dirty="0">
                <a:solidFill>
                  <a:schemeClr val="accent5"/>
                </a:solidFill>
                <a:latin typeface="汉仪正圆-55W" panose="00020600040101010101" pitchFamily="18" charset="-122"/>
                <a:ea typeface="汉仪正圆-55W" panose="00020600040101010101" pitchFamily="18" charset="-122"/>
                <a:sym typeface="汉仪正圆-55W" panose="00020600040101010101" pitchFamily="18" charset="-122"/>
              </a:rPr>
              <a:t>耐寒</a:t>
            </a: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a:t>
            </a:r>
            <a:r>
              <a:rPr lang="zh-CN" altLang="en-US" sz="2000" b="1" dirty="0">
                <a:solidFill>
                  <a:schemeClr val="accent5"/>
                </a:solidFill>
                <a:latin typeface="汉仪正圆-55W" panose="00020600040101010101" pitchFamily="18" charset="-122"/>
                <a:ea typeface="汉仪正圆-55W" panose="00020600040101010101" pitchFamily="18" charset="-122"/>
                <a:sym typeface="汉仪正圆-55W" panose="00020600040101010101" pitchFamily="18" charset="-122"/>
              </a:rPr>
              <a:t>耐酸碱</a:t>
            </a: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和</a:t>
            </a:r>
            <a:r>
              <a:rPr lang="zh-CN" altLang="en-US" sz="2000" b="1" dirty="0">
                <a:solidFill>
                  <a:schemeClr val="accent5"/>
                </a:solidFill>
                <a:latin typeface="汉仪正圆-55W" panose="00020600040101010101" pitchFamily="18" charset="-122"/>
                <a:ea typeface="汉仪正圆-55W" panose="00020600040101010101" pitchFamily="18" charset="-122"/>
                <a:sym typeface="汉仪正圆-55W" panose="00020600040101010101" pitchFamily="18" charset="-122"/>
              </a:rPr>
              <a:t>抗老化性</a:t>
            </a:r>
            <a:endParaRPr lang="zh-CN" altLang="en-US" sz="2000" b="1" dirty="0">
              <a:solidFill>
                <a:schemeClr val="accent5"/>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3" name="深度视觉·原创设计 https://www.docer.com/works?userid=22383862"/>
          <p:cNvSpPr/>
          <p:nvPr/>
        </p:nvSpPr>
        <p:spPr>
          <a:xfrm>
            <a:off x="3566160" y="4473575"/>
            <a:ext cx="2323465" cy="347345"/>
          </a:xfrm>
          <a:prstGeom prst="rect">
            <a:avLst/>
          </a:prstGeom>
        </p:spPr>
        <p:txBody>
          <a:bodyPr wrap="square">
            <a:spAutoFit/>
          </a:bodyPr>
          <a:lstStyle/>
          <a:p>
            <a:pPr lvl="0" algn="ctr">
              <a:lnSpc>
                <a:spcPts val="2000"/>
              </a:lnSpc>
              <a:defRPr/>
            </a:pP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要求比</a:t>
            </a:r>
            <a:r>
              <a:rPr lang="en-US" altLang="zh-CN"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FDA</a:t>
            </a: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更严格</a:t>
            </a:r>
            <a:endPar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5" name="深度视觉·原创设计 https://www.docer.com/works?userid=22383862"/>
          <p:cNvSpPr/>
          <p:nvPr/>
        </p:nvSpPr>
        <p:spPr>
          <a:xfrm>
            <a:off x="6243299" y="4455292"/>
            <a:ext cx="2216549" cy="1116965"/>
          </a:xfrm>
          <a:prstGeom prst="rect">
            <a:avLst/>
          </a:prstGeom>
        </p:spPr>
        <p:txBody>
          <a:bodyPr wrap="square">
            <a:spAutoFit/>
          </a:bodyPr>
          <a:lstStyle/>
          <a:p>
            <a:pPr lvl="0" algn="ctr">
              <a:lnSpc>
                <a:spcPts val="2000"/>
              </a:lnSpc>
              <a:defRPr/>
            </a:pPr>
            <a:r>
              <a:rPr lang="zh-CN" altLang="en-US" sz="2000" b="1" dirty="0">
                <a:solidFill>
                  <a:schemeClr val="accent5"/>
                </a:solidFill>
                <a:latin typeface="汉仪正圆-55W" panose="00020600040101010101" pitchFamily="18" charset="-122"/>
                <a:ea typeface="汉仪正圆-55W" panose="00020600040101010101" pitchFamily="18" charset="-122"/>
                <a:sym typeface="汉仪正圆-55W" panose="00020600040101010101" pitchFamily="18" charset="-122"/>
              </a:rPr>
              <a:t>双酚</a:t>
            </a:r>
            <a:r>
              <a:rPr lang="en-US" altLang="zh-CN" sz="2000" b="1" dirty="0">
                <a:solidFill>
                  <a:schemeClr val="accent5"/>
                </a:solidFill>
                <a:latin typeface="汉仪正圆-55W" panose="00020600040101010101" pitchFamily="18" charset="-122"/>
                <a:ea typeface="汉仪正圆-55W" panose="00020600040101010101" pitchFamily="18" charset="-122"/>
                <a:sym typeface="汉仪正圆-55W" panose="00020600040101010101" pitchFamily="18" charset="-122"/>
              </a:rPr>
              <a:t>A</a:t>
            </a: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是一种有害的化学物质，要求食品接触材料不含双酚</a:t>
            </a:r>
            <a:r>
              <a:rPr lang="en-US" altLang="zh-CN"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A</a:t>
            </a:r>
            <a:endPar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7" name="深度视觉·原创设计 https://www.docer.com/works?userid=22383862"/>
          <p:cNvSpPr/>
          <p:nvPr/>
        </p:nvSpPr>
        <p:spPr>
          <a:xfrm>
            <a:off x="8863330" y="4425950"/>
            <a:ext cx="2990850" cy="1116965"/>
          </a:xfrm>
          <a:prstGeom prst="rect">
            <a:avLst/>
          </a:prstGeom>
        </p:spPr>
        <p:txBody>
          <a:bodyPr wrap="square">
            <a:spAutoFit/>
          </a:bodyPr>
          <a:lstStyle/>
          <a:p>
            <a:pPr lvl="0" algn="ctr">
              <a:lnSpc>
                <a:spcPts val="2000"/>
              </a:lnSpc>
              <a:defRPr/>
            </a:pP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规定了食品接触用橡胶材料及其制品的</a:t>
            </a:r>
            <a:r>
              <a:rPr lang="zh-CN" altLang="en-US" sz="2000" b="1" dirty="0">
                <a:solidFill>
                  <a:schemeClr val="accent5"/>
                </a:solidFill>
                <a:latin typeface="汉仪正圆-55W" panose="00020600040101010101" pitchFamily="18" charset="-122"/>
                <a:ea typeface="汉仪正圆-55W" panose="00020600040101010101" pitchFamily="18" charset="-122"/>
                <a:sym typeface="汉仪正圆-55W" panose="00020600040101010101" pitchFamily="18" charset="-122"/>
              </a:rPr>
              <a:t>基本要求</a:t>
            </a: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a:t>
            </a:r>
            <a:r>
              <a:rPr lang="zh-CN" altLang="en-US" sz="2000" b="1" dirty="0">
                <a:solidFill>
                  <a:schemeClr val="accent5"/>
                </a:solidFill>
                <a:latin typeface="汉仪正圆-55W" panose="00020600040101010101" pitchFamily="18" charset="-122"/>
                <a:ea typeface="汉仪正圆-55W" panose="00020600040101010101" pitchFamily="18" charset="-122"/>
                <a:sym typeface="汉仪正圆-55W" panose="00020600040101010101" pitchFamily="18" charset="-122"/>
              </a:rPr>
              <a:t>技术要求</a:t>
            </a: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a:t>
            </a:r>
            <a:r>
              <a:rPr lang="zh-CN" altLang="en-US" sz="2000" b="1" dirty="0">
                <a:solidFill>
                  <a:schemeClr val="accent5"/>
                </a:solidFill>
                <a:latin typeface="汉仪正圆-55W" panose="00020600040101010101" pitchFamily="18" charset="-122"/>
                <a:ea typeface="汉仪正圆-55W" panose="00020600040101010101" pitchFamily="18" charset="-122"/>
                <a:sym typeface="汉仪正圆-55W" panose="00020600040101010101" pitchFamily="18" charset="-122"/>
              </a:rPr>
              <a:t>标签标识</a:t>
            </a: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等，如对添加剂使用的要求</a:t>
            </a:r>
            <a:endPar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anim calcmode="lin" valueType="num">
                                      <p:cBhvr>
                                        <p:cTn id="35" dur="1000" fill="hold"/>
                                        <p:tgtEl>
                                          <p:spTgt spid="42"/>
                                        </p:tgtEl>
                                        <p:attrNameLst>
                                          <p:attrName>ppt_x</p:attrName>
                                        </p:attrNameLst>
                                      </p:cBhvr>
                                      <p:tavLst>
                                        <p:tav tm="0">
                                          <p:val>
                                            <p:strVal val="#ppt_x"/>
                                          </p:val>
                                        </p:tav>
                                        <p:tav tm="100000">
                                          <p:val>
                                            <p:strVal val="#ppt_x"/>
                                          </p:val>
                                        </p:tav>
                                      </p:tavLst>
                                    </p:anim>
                                    <p:anim calcmode="lin" valueType="num">
                                      <p:cBhvr>
                                        <p:cTn id="3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1000"/>
                                        <p:tgtEl>
                                          <p:spTgt spid="39"/>
                                        </p:tgtEl>
                                      </p:cBhvr>
                                    </p:animEffect>
                                    <p:anim calcmode="lin" valueType="num">
                                      <p:cBhvr>
                                        <p:cTn id="49" dur="1000" fill="hold"/>
                                        <p:tgtEl>
                                          <p:spTgt spid="39"/>
                                        </p:tgtEl>
                                        <p:attrNameLst>
                                          <p:attrName>ppt_x</p:attrName>
                                        </p:attrNameLst>
                                      </p:cBhvr>
                                      <p:tavLst>
                                        <p:tav tm="0">
                                          <p:val>
                                            <p:strVal val="#ppt_x"/>
                                          </p:val>
                                        </p:tav>
                                        <p:tav tm="100000">
                                          <p:val>
                                            <p:strVal val="#ppt_x"/>
                                          </p:val>
                                        </p:tav>
                                      </p:tavLst>
                                    </p:anim>
                                    <p:anim calcmode="lin" valueType="num">
                                      <p:cBhvr>
                                        <p:cTn id="5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深度视觉·原创设计 https://www.docer.com/works?userid=22383862"/>
          <p:cNvSpPr/>
          <p:nvPr/>
        </p:nvSpPr>
        <p:spPr>
          <a:xfrm flipH="1">
            <a:off x="1836238" y="5026297"/>
            <a:ext cx="942238" cy="870857"/>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 name="深度视觉·原创设计 https://www.docer.com/works?userid=22383862"/>
          <p:cNvSpPr/>
          <p:nvPr/>
        </p:nvSpPr>
        <p:spPr>
          <a:xfrm rot="10800000" flipH="1">
            <a:off x="506186" y="798920"/>
            <a:ext cx="942238" cy="870857"/>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4" name="深度视觉·原创设计 https://www.docer.com/works?userid=22383862"/>
          <p:cNvSpPr/>
          <p:nvPr/>
        </p:nvSpPr>
        <p:spPr>
          <a:xfrm>
            <a:off x="728345" y="1233805"/>
            <a:ext cx="1731645" cy="43783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6" name="深度视觉·原创设计 https://www.docer.com/works?userid=22383862"/>
          <p:cNvSpPr txBox="1"/>
          <p:nvPr/>
        </p:nvSpPr>
        <p:spPr>
          <a:xfrm>
            <a:off x="331289" y="1792152"/>
            <a:ext cx="25254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2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目录</a:t>
            </a:r>
            <a:endParaRPr kumimoji="0" lang="zh-CN" altLang="en-US" sz="7200" b="1" i="0" u="none" strike="noStrike" kern="1200" cap="none" spc="0" normalizeH="0" baseline="0" noProof="0" dirty="0">
              <a:ln>
                <a:noFill/>
              </a:ln>
              <a:solidFill>
                <a:srgbClr val="000000">
                  <a:lumMod val="75000"/>
                  <a:lumOff val="25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8" name="深度视觉·原创设计 https://www.docer.com/works?userid=22383862"/>
          <p:cNvSpPr/>
          <p:nvPr/>
        </p:nvSpPr>
        <p:spPr>
          <a:xfrm>
            <a:off x="2912972" y="1556385"/>
            <a:ext cx="781050" cy="781050"/>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01</a:t>
            </a:r>
            <a:endParaRPr kumimoji="0" lang="zh-CN" altLang="en-US" sz="24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9" name="深度视觉·原创设计 https://www.docer.com/works?userid=22383862"/>
          <p:cNvSpPr txBox="1"/>
          <p:nvPr/>
        </p:nvSpPr>
        <p:spPr>
          <a:xfrm>
            <a:off x="4034610" y="1556385"/>
            <a:ext cx="6713220"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mn-cs"/>
                <a:sym typeface="汉仪正圆-55W" panose="00020600040101010101" pitchFamily="18" charset="-122"/>
              </a:rPr>
              <a:t>案例概述</a:t>
            </a:r>
            <a:endParaRPr kumimoji="0" lang="zh-CN" altLang="en-US" sz="36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mn-cs"/>
              <a:sym typeface="汉仪正圆-55W" panose="00020600040101010101" pitchFamily="18" charset="-122"/>
            </a:endParaRPr>
          </a:p>
        </p:txBody>
      </p:sp>
      <p:sp>
        <p:nvSpPr>
          <p:cNvPr id="11" name="深度视觉·原创设计 https://www.docer.com/works?userid=22383862"/>
          <p:cNvSpPr/>
          <p:nvPr/>
        </p:nvSpPr>
        <p:spPr>
          <a:xfrm>
            <a:off x="2912972" y="2974773"/>
            <a:ext cx="781050" cy="781050"/>
          </a:xfrm>
          <a:prstGeom prst="oct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02</a:t>
            </a:r>
            <a:endParaRPr kumimoji="0" lang="zh-CN" altLang="en-US" sz="24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2" name="深度视觉·原创设计 https://www.docer.com/works?userid=22383862"/>
          <p:cNvSpPr txBox="1"/>
          <p:nvPr/>
        </p:nvSpPr>
        <p:spPr>
          <a:xfrm>
            <a:off x="4020820" y="2823527"/>
            <a:ext cx="7809230" cy="119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mn-cs"/>
                <a:sym typeface="汉仪正圆-55W" panose="00020600040101010101" pitchFamily="18" charset="-122"/>
              </a:rPr>
              <a:t>橡胶类食品接触材料中有害物质来源及危害</a:t>
            </a:r>
            <a:endParaRPr kumimoji="0" lang="zh-CN" altLang="en-US" sz="36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mn-cs"/>
              <a:sym typeface="汉仪正圆-55W" panose="00020600040101010101" pitchFamily="18" charset="-122"/>
            </a:endParaRPr>
          </a:p>
        </p:txBody>
      </p:sp>
      <p:sp>
        <p:nvSpPr>
          <p:cNvPr id="14" name="深度视觉·原创设计 https://www.docer.com/works?userid=22383862"/>
          <p:cNvSpPr/>
          <p:nvPr/>
        </p:nvSpPr>
        <p:spPr>
          <a:xfrm>
            <a:off x="2885350" y="4704965"/>
            <a:ext cx="781050" cy="781050"/>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rPr>
              <a:t>03</a:t>
            </a:r>
            <a:endParaRPr kumimoji="0" lang="zh-CN" altLang="en-US" sz="24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5" name="深度视觉·原创设计 https://www.docer.com/works?userid=22383862"/>
          <p:cNvSpPr txBox="1"/>
          <p:nvPr/>
        </p:nvSpPr>
        <p:spPr>
          <a:xfrm>
            <a:off x="4091940" y="4505325"/>
            <a:ext cx="7860030" cy="119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mn-cs"/>
                <a:sym typeface="汉仪正圆-55W" panose="00020600040101010101" pitchFamily="18" charset="-122"/>
              </a:rPr>
              <a:t>橡胶类食品接触材料中有害物质预防控制措施</a:t>
            </a:r>
            <a:endParaRPr kumimoji="0" lang="zh-CN" altLang="en-US" sz="36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mn-cs"/>
              <a:sym typeface="汉仪正圆-55W" panose="00020600040101010101" pitchFamily="18" charset="-122"/>
            </a:endParaRPr>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p:bldP spid="12" grpId="1"/>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p:nvPr/>
        </p:nvSpPr>
        <p:spPr>
          <a:xfrm>
            <a:off x="3352800" y="350796"/>
            <a:ext cx="6524625" cy="517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txBox="1"/>
          <p:nvPr/>
        </p:nvSpPr>
        <p:spPr>
          <a:xfrm>
            <a:off x="3617339" y="352816"/>
            <a:ext cx="6225416" cy="55372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600" spc="300" dirty="0">
                <a:solidFill>
                  <a:schemeClr val="tx1">
                    <a:lumMod val="75000"/>
                    <a:lumOff val="25000"/>
                  </a:schemeClr>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食品级硅橡胶有味道正常吗？</a:t>
            </a:r>
            <a:endParaRPr lang="zh-CN" altLang="en-US" sz="3600" spc="300" dirty="0">
              <a:solidFill>
                <a:schemeClr val="tx1">
                  <a:lumMod val="75000"/>
                  <a:lumOff val="25000"/>
                </a:schemeClr>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grpSp>
        <p:nvGrpSpPr>
          <p:cNvPr id="18" name="组合 17"/>
          <p:cNvGrpSpPr/>
          <p:nvPr/>
        </p:nvGrpSpPr>
        <p:grpSpPr>
          <a:xfrm>
            <a:off x="1170039" y="1168040"/>
            <a:ext cx="7906385" cy="660122"/>
            <a:chOff x="1170039" y="1168040"/>
            <a:chExt cx="7906385" cy="660122"/>
          </a:xfrm>
        </p:grpSpPr>
        <p:sp>
          <p:nvSpPr>
            <p:cNvPr id="3" name="深度视觉·原创设计 https://www.docer.com/works?userid=22383862"/>
            <p:cNvSpPr txBox="1"/>
            <p:nvPr/>
          </p:nvSpPr>
          <p:spPr>
            <a:xfrm>
              <a:off x="1170039" y="1397275"/>
              <a:ext cx="4161299" cy="430887"/>
            </a:xfrm>
            <a:prstGeom prst="rect">
              <a:avLst/>
            </a:prstGeom>
            <a:noFill/>
          </p:spPr>
          <p:txBody>
            <a:bodyPr wrap="square" lIns="91423" tIns="0" rIns="91423"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残留物质</a:t>
              </a:r>
              <a:endParaRPr kumimoji="0" lang="zh-CN" altLang="en-US" sz="28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4" name="深度视觉·原创设计 https://www.docer.com/works?userid=22383862"/>
            <p:cNvSpPr txBox="1"/>
            <p:nvPr/>
          </p:nvSpPr>
          <p:spPr>
            <a:xfrm>
              <a:off x="3617964" y="1168040"/>
              <a:ext cx="5458460" cy="643890"/>
            </a:xfrm>
            <a:prstGeom prst="rect">
              <a:avLst/>
            </a:prstGeom>
            <a:noFill/>
          </p:spPr>
          <p:txBody>
            <a:bodyPr wrap="square" lIns="91423" tIns="45712" rIns="91423" bIns="45712" rtlCol="0">
              <a:spAutoFit/>
            </a:bodyPr>
            <a:lstStyle/>
            <a:p>
              <a:pPr marL="0" marR="0" lvl="0" indent="0" algn="l" defTabSz="1217930" rtl="0" eaLnBrk="1" fontAlgn="auto" latinLnBrk="0" hangingPunct="1">
                <a:lnSpc>
                  <a:spcPct val="150000"/>
                </a:lnSpc>
                <a:spcBef>
                  <a:spcPts val="0"/>
                </a:spcBef>
                <a:spcAft>
                  <a:spcPts val="0"/>
                </a:spcAft>
                <a:buClrTx/>
                <a:buSzTx/>
                <a:buFontTx/>
                <a:buNone/>
                <a:defRPr/>
              </a:pPr>
              <a:r>
                <a:rPr lang="zh-CN" altLang="en-US" sz="2400" b="1" dirty="0">
                  <a:solidFill>
                    <a:schemeClr val="tx1">
                      <a:lumMod val="50000"/>
                      <a:lumOff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如挥发性化合物和润滑剂等</a:t>
              </a:r>
              <a:endParaRPr kumimoji="0" lang="zh-CN" altLang="en-US" sz="2400" b="1" i="0" u="none" strike="noStrike" kern="1200" cap="none" spc="0" normalizeH="0" baseline="0" noProof="0" dirty="0">
                <a:ln>
                  <a:noFill/>
                </a:ln>
                <a:solidFill>
                  <a:schemeClr val="tx1">
                    <a:lumMod val="50000"/>
                    <a:lumOff val="50000"/>
                  </a:schemeClr>
                </a:solidFill>
                <a:effectLst/>
                <a:uLnTx/>
                <a:uFillTx/>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grpSp>
        <p:nvGrpSpPr>
          <p:cNvPr id="19" name="组合 18"/>
          <p:cNvGrpSpPr/>
          <p:nvPr/>
        </p:nvGrpSpPr>
        <p:grpSpPr>
          <a:xfrm>
            <a:off x="1170039" y="2299135"/>
            <a:ext cx="10447655" cy="828675"/>
            <a:chOff x="1170039" y="2299135"/>
            <a:chExt cx="10447655" cy="828675"/>
          </a:xfrm>
        </p:grpSpPr>
        <p:sp>
          <p:nvSpPr>
            <p:cNvPr id="10" name="深度视觉·原创设计 https://www.docer.com/works?userid=22383862"/>
            <p:cNvSpPr txBox="1"/>
            <p:nvPr/>
          </p:nvSpPr>
          <p:spPr>
            <a:xfrm>
              <a:off x="1170039" y="2407265"/>
              <a:ext cx="4161299" cy="430887"/>
            </a:xfrm>
            <a:prstGeom prst="rect">
              <a:avLst/>
            </a:prstGeom>
            <a:noFill/>
          </p:spPr>
          <p:txBody>
            <a:bodyPr wrap="square" lIns="91423" tIns="0" rIns="91423"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noProof="0"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吸味特性</a:t>
              </a:r>
              <a:endParaRPr kumimoji="0" lang="zh-CN" altLang="en-US" sz="28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11" name="深度视觉·原创设计 https://www.docer.com/works?userid=22383862"/>
            <p:cNvSpPr txBox="1"/>
            <p:nvPr/>
          </p:nvSpPr>
          <p:spPr>
            <a:xfrm>
              <a:off x="3617964" y="2299135"/>
              <a:ext cx="7999730" cy="828675"/>
            </a:xfrm>
            <a:prstGeom prst="rect">
              <a:avLst/>
            </a:prstGeom>
            <a:noFill/>
          </p:spPr>
          <p:txBody>
            <a:bodyPr wrap="square" lIns="91423" tIns="45712" rIns="91423" bIns="45712" rtlCol="0">
              <a:spAutoFit/>
            </a:bodyPr>
            <a:lstStyle/>
            <a:p>
              <a:pPr marR="0" lvl="0" indent="0" algn="l" defTabSz="1217930" rtl="0" fontAlgn="auto">
                <a:lnSpc>
                  <a:spcPct val="100000"/>
                </a:lnSpc>
                <a:spcBef>
                  <a:spcPts val="0"/>
                </a:spcBef>
                <a:spcAft>
                  <a:spcPts val="0"/>
                </a:spcAft>
                <a:buClrTx/>
                <a:buSzTx/>
                <a:buFontTx/>
                <a:buNone/>
                <a:defRPr/>
              </a:pPr>
              <a:r>
                <a:rPr lang="zh-CN" altLang="en-US" sz="2400" b="1" noProof="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硅橡胶有</a:t>
              </a:r>
              <a:r>
                <a:rPr lang="zh-CN" altLang="en-US" sz="2400" b="1" noProof="0" dirty="0">
                  <a:solidFill>
                    <a:schemeClr val="accent2"/>
                  </a:solidFill>
                  <a:latin typeface="汉仪正圆-55W" panose="00020600040101010101" pitchFamily="18" charset="-122"/>
                  <a:ea typeface="汉仪正圆-55W" panose="00020600040101010101" pitchFamily="18" charset="-122"/>
                  <a:sym typeface="汉仪正圆-55W" panose="00020600040101010101" pitchFamily="18" charset="-122"/>
                </a:rPr>
                <a:t>吸附物质</a:t>
              </a:r>
              <a:r>
                <a:rPr lang="zh-CN" altLang="en-US" sz="2400" b="1" noProof="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的特性，特别是在湿度较高的环境中，如果暴露在有强烈气味的物质中，可以吸附这些气味</a:t>
              </a:r>
              <a:endParaRPr kumimoji="0" lang="zh-CN" altLang="en-US" sz="2400" b="1" i="0" u="none" strike="noStrike" kern="1200" cap="none" spc="0" normalizeH="0" baseline="0" noProof="0" dirty="0">
                <a:ln>
                  <a:noFill/>
                </a:ln>
                <a:solidFill>
                  <a:schemeClr val="bg1">
                    <a:lumMod val="50000"/>
                  </a:schemeClr>
                </a:solidFill>
                <a:effectLst/>
                <a:uLnTx/>
                <a:uFillTx/>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grpSp>
        <p:nvGrpSpPr>
          <p:cNvPr id="20" name="组合 19"/>
          <p:cNvGrpSpPr/>
          <p:nvPr/>
        </p:nvGrpSpPr>
        <p:grpSpPr>
          <a:xfrm>
            <a:off x="1182227" y="3398820"/>
            <a:ext cx="10435590" cy="828675"/>
            <a:chOff x="1182227" y="3398820"/>
            <a:chExt cx="10435590" cy="828675"/>
          </a:xfrm>
        </p:grpSpPr>
        <p:sp>
          <p:nvSpPr>
            <p:cNvPr id="12" name="深度视觉·原创设计 https://www.docer.com/works?userid=22383862"/>
            <p:cNvSpPr txBox="1"/>
            <p:nvPr/>
          </p:nvSpPr>
          <p:spPr>
            <a:xfrm>
              <a:off x="1182227" y="3434085"/>
              <a:ext cx="2068461" cy="430887"/>
            </a:xfrm>
            <a:prstGeom prst="rect">
              <a:avLst/>
            </a:prstGeom>
            <a:noFill/>
          </p:spPr>
          <p:txBody>
            <a:bodyPr wrap="square" lIns="91423" tIns="0" rIns="91423"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品质差异</a:t>
              </a:r>
              <a:endParaRPr kumimoji="0" lang="zh-CN" altLang="en-US" sz="28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13" name="深度视觉·原创设计 https://www.docer.com/works?userid=22383862"/>
            <p:cNvSpPr txBox="1"/>
            <p:nvPr/>
          </p:nvSpPr>
          <p:spPr>
            <a:xfrm>
              <a:off x="3617452" y="3398820"/>
              <a:ext cx="8000365" cy="828675"/>
            </a:xfrm>
            <a:prstGeom prst="rect">
              <a:avLst/>
            </a:prstGeom>
            <a:noFill/>
          </p:spPr>
          <p:txBody>
            <a:bodyPr wrap="square" lIns="91423" tIns="45712" rIns="91423" bIns="45712" rtlCol="0">
              <a:spAutoFit/>
            </a:bodyPr>
            <a:lstStyle/>
            <a:p>
              <a:pPr marR="0" lvl="0" indent="0" algn="l" defTabSz="1217930" rtl="0" fontAlgn="auto">
                <a:lnSpc>
                  <a:spcPct val="100000"/>
                </a:lnSpc>
                <a:spcBef>
                  <a:spcPts val="0"/>
                </a:spcBef>
                <a:spcAft>
                  <a:spcPts val="0"/>
                </a:spcAft>
                <a:buClrTx/>
                <a:buSzTx/>
                <a:buFontTx/>
                <a:buNone/>
                <a:defRPr/>
              </a:pPr>
              <a:r>
                <a:rPr lang="zh-CN" altLang="en-US" sz="2400" b="1" noProof="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不同的品牌或制造商的食品级硅橡胶可能有不同的成分和质量标准</a:t>
              </a:r>
              <a:endParaRPr kumimoji="0" lang="zh-CN" altLang="en-US" sz="2400" b="1" i="0" u="none" strike="noStrike" kern="1200" cap="none" spc="0" normalizeH="0" baseline="0" noProof="0" dirty="0">
                <a:ln>
                  <a:noFill/>
                </a:ln>
                <a:solidFill>
                  <a:schemeClr val="bg1">
                    <a:lumMod val="50000"/>
                  </a:schemeClr>
                </a:solidFill>
                <a:effectLst/>
                <a:uLnTx/>
                <a:uFillTx/>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pic>
        <p:nvPicPr>
          <p:cNvPr id="15" name="图片 14"/>
          <p:cNvPicPr>
            <a:picLocks noChangeAspect="1"/>
          </p:cNvPicPr>
          <p:nvPr/>
        </p:nvPicPr>
        <p:blipFill>
          <a:blip r:embed="rId1"/>
          <a:stretch>
            <a:fillRect/>
          </a:stretch>
        </p:blipFill>
        <p:spPr>
          <a:xfrm>
            <a:off x="1702876" y="4393091"/>
            <a:ext cx="3095624" cy="1936905"/>
          </a:xfrm>
          <a:prstGeom prst="rect">
            <a:avLst/>
          </a:prstGeom>
        </p:spPr>
      </p:pic>
      <p:pic>
        <p:nvPicPr>
          <p:cNvPr id="17" name="图片 16"/>
          <p:cNvPicPr>
            <a:picLocks noChangeAspect="1"/>
          </p:cNvPicPr>
          <p:nvPr/>
        </p:nvPicPr>
        <p:blipFill>
          <a:blip r:embed="rId2"/>
          <a:stretch>
            <a:fillRect/>
          </a:stretch>
        </p:blipFill>
        <p:spPr>
          <a:xfrm>
            <a:off x="6096000" y="3974421"/>
            <a:ext cx="4762500" cy="2400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6"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7" name="深度视觉·原创设计 https://www.docer.com/works?userid=22383862"/>
          <p:cNvSpPr/>
          <p:nvPr/>
        </p:nvSpPr>
        <p:spPr>
          <a:xfrm>
            <a:off x="4535714" y="350796"/>
            <a:ext cx="3120572" cy="517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8" name="深度视觉·原创设计 https://www.docer.com/works?userid=22383862"/>
          <p:cNvSpPr txBox="1"/>
          <p:nvPr/>
        </p:nvSpPr>
        <p:spPr>
          <a:xfrm>
            <a:off x="4645424" y="360629"/>
            <a:ext cx="3010862" cy="553998"/>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600" spc="300" dirty="0">
                <a:solidFill>
                  <a:schemeClr val="tx1">
                    <a:lumMod val="75000"/>
                    <a:lumOff val="25000"/>
                  </a:schemeClr>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预防控制措施</a:t>
            </a:r>
            <a:endParaRPr kumimoji="0" lang="zh-CN" altLang="en-US" sz="3600" i="0" u="none" strike="noStrike" kern="1200" cap="none" spc="30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grpSp>
        <p:nvGrpSpPr>
          <p:cNvPr id="43" name="深度视觉·原创设计 https://www.docer.com/works?userid=22383862"/>
          <p:cNvGrpSpPr/>
          <p:nvPr/>
        </p:nvGrpSpPr>
        <p:grpSpPr>
          <a:xfrm>
            <a:off x="4004218" y="1655734"/>
            <a:ext cx="4117446" cy="4117446"/>
            <a:chOff x="2241297" y="1866749"/>
            <a:chExt cx="4117446" cy="4117446"/>
          </a:xfrm>
        </p:grpSpPr>
        <p:sp>
          <p:nvSpPr>
            <p:cNvPr id="44" name="深度视觉·原创设计 https://www.docer.com/works?userid=22383862"/>
            <p:cNvSpPr/>
            <p:nvPr>
              <p:custDataLst>
                <p:tags r:id="rId1"/>
              </p:custDataLst>
            </p:nvPr>
          </p:nvSpPr>
          <p:spPr>
            <a:xfrm>
              <a:off x="2241297" y="1866749"/>
              <a:ext cx="4117446" cy="4117446"/>
            </a:xfrm>
            <a:prstGeom prst="ellipse">
              <a:avLst/>
            </a:prstGeom>
            <a:solidFill>
              <a:schemeClr val="bg1">
                <a:lumMod val="85000"/>
              </a:schemeClr>
            </a:solidFill>
            <a:ln>
              <a:noFill/>
              <a:prstDash val="dash"/>
            </a:ln>
            <a:effectLst>
              <a:outerShdw blurRad="508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5" name="深度视觉·原创设计 https://www.docer.com/works?userid=22383862"/>
            <p:cNvSpPr/>
            <p:nvPr>
              <p:custDataLst>
                <p:tags r:id="rId2"/>
              </p:custDataLst>
            </p:nvPr>
          </p:nvSpPr>
          <p:spPr>
            <a:xfrm>
              <a:off x="2385639" y="2006592"/>
              <a:ext cx="3828761" cy="382876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prstDash val="dash"/>
            </a:ln>
            <a:effectLst>
              <a:outerShdw blurRad="508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grpSp>
        <p:nvGrpSpPr>
          <p:cNvPr id="46" name="深度视觉·原创设计 https://www.docer.com/works?userid=22383862"/>
          <p:cNvGrpSpPr/>
          <p:nvPr/>
        </p:nvGrpSpPr>
        <p:grpSpPr>
          <a:xfrm>
            <a:off x="4655675" y="2690608"/>
            <a:ext cx="2720283" cy="2192194"/>
            <a:chOff x="3004764" y="2863842"/>
            <a:chExt cx="2720283" cy="2192194"/>
          </a:xfrm>
        </p:grpSpPr>
        <p:grpSp>
          <p:nvGrpSpPr>
            <p:cNvPr id="47" name="Group 8"/>
            <p:cNvGrpSpPr/>
            <p:nvPr/>
          </p:nvGrpSpPr>
          <p:grpSpPr>
            <a:xfrm>
              <a:off x="3056718" y="2915796"/>
              <a:ext cx="2661818" cy="2082512"/>
              <a:chOff x="2915359" y="2814052"/>
              <a:chExt cx="2928001" cy="2290764"/>
            </a:xfrm>
          </p:grpSpPr>
          <p:cxnSp>
            <p:nvCxnSpPr>
              <p:cNvPr id="51" name="深度视觉·原创设计 https://www.docer.com/works?userid=22383862"/>
              <p:cNvCxnSpPr/>
              <p:nvPr/>
            </p:nvCxnSpPr>
            <p:spPr>
              <a:xfrm>
                <a:off x="2915359" y="2814052"/>
                <a:ext cx="1470025" cy="1069975"/>
              </a:xfrm>
              <a:prstGeom prst="line">
                <a:avLst/>
              </a:prstGeom>
              <a:ln w="28575">
                <a:solidFill>
                  <a:schemeClr val="bg1">
                    <a:lumMod val="95000"/>
                  </a:schemeClr>
                </a:solidFill>
                <a:prstDash val="solid"/>
                <a:headEnd type="oval"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2" name="深度视觉·原创设计 https://www.docer.com/works?userid=22383862"/>
              <p:cNvCxnSpPr>
                <a:stCxn id="50" idx="6"/>
              </p:cNvCxnSpPr>
              <p:nvPr/>
            </p:nvCxnSpPr>
            <p:spPr>
              <a:xfrm flipH="1">
                <a:off x="4198064" y="3372395"/>
                <a:ext cx="1645296" cy="489408"/>
              </a:xfrm>
              <a:prstGeom prst="line">
                <a:avLst/>
              </a:prstGeom>
              <a:ln w="28575">
                <a:solidFill>
                  <a:schemeClr val="bg1">
                    <a:lumMod val="95000"/>
                  </a:schemeClr>
                </a:solidFill>
                <a:prstDash val="solid"/>
                <a:headEnd type="oval"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3" name="深度视觉·原创设计 https://www.docer.com/works?userid=22383862"/>
              <p:cNvCxnSpPr/>
              <p:nvPr/>
            </p:nvCxnSpPr>
            <p:spPr>
              <a:xfrm flipV="1">
                <a:off x="3451934" y="4535905"/>
                <a:ext cx="371670" cy="568911"/>
              </a:xfrm>
              <a:prstGeom prst="line">
                <a:avLst/>
              </a:prstGeom>
              <a:ln w="28575">
                <a:solidFill>
                  <a:schemeClr val="bg1">
                    <a:lumMod val="95000"/>
                  </a:schemeClr>
                </a:solidFill>
                <a:prstDash val="solid"/>
                <a:headEnd type="oval"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48" name="深度视觉·原创设计 https://www.docer.com/works?userid=22383862"/>
            <p:cNvSpPr/>
            <p:nvPr/>
          </p:nvSpPr>
          <p:spPr bwMode="auto">
            <a:xfrm>
              <a:off x="3004764" y="2863842"/>
              <a:ext cx="103909" cy="10390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d-ID" sz="160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9" name="深度视觉·原创设计 https://www.docer.com/works?userid=22383862"/>
            <p:cNvSpPr/>
            <p:nvPr/>
          </p:nvSpPr>
          <p:spPr>
            <a:xfrm rot="6907592">
              <a:off x="3489673" y="4940581"/>
              <a:ext cx="115455" cy="11545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d-ID" sz="160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0" name="深度视觉·原创设计 https://www.docer.com/works?userid=22383862"/>
            <p:cNvSpPr/>
            <p:nvPr/>
          </p:nvSpPr>
          <p:spPr>
            <a:xfrm rot="20038587">
              <a:off x="5596603" y="3387335"/>
              <a:ext cx="128444" cy="1284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d-ID" sz="1600">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61" name="深度视觉·原创设计 https://www.docer.com/works?userid=22383862"/>
          <p:cNvSpPr/>
          <p:nvPr/>
        </p:nvSpPr>
        <p:spPr>
          <a:xfrm rot="20038587">
            <a:off x="7427295" y="2534193"/>
            <a:ext cx="1114136" cy="1114136"/>
          </a:xfrm>
          <a:prstGeom prst="ellipse">
            <a:avLst/>
          </a:prstGeom>
          <a:solidFill>
            <a:schemeClr val="bg1"/>
          </a:solidFill>
          <a:ln w="381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600">
              <a:solidFill>
                <a:prstClr val="white"/>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2" name="深度视觉·原创设计 https://www.docer.com/works?userid=22383862"/>
          <p:cNvSpPr/>
          <p:nvPr/>
        </p:nvSpPr>
        <p:spPr>
          <a:xfrm>
            <a:off x="7469390" y="2849475"/>
            <a:ext cx="1058305" cy="461665"/>
          </a:xfrm>
          <a:prstGeom prst="rect">
            <a:avLst/>
          </a:prstGeom>
        </p:spPr>
        <p:txBody>
          <a:bodyPr wrap="square">
            <a:spAutoFit/>
          </a:bodyPr>
          <a:lstStyle/>
          <a:p>
            <a:pPr algn="ctr">
              <a:spcBef>
                <a:spcPts val="600"/>
              </a:spcBef>
              <a:buClr>
                <a:srgbClr val="E24848"/>
              </a:buClr>
              <a:defRPr/>
            </a:pPr>
            <a:r>
              <a:rPr lang="zh-CN" altLang="en-US" sz="2400" b="1" noProof="1">
                <a:solidFill>
                  <a:schemeClr val="tx1">
                    <a:lumMod val="75000"/>
                    <a:lumOff val="25000"/>
                  </a:schemeClr>
                </a:solidFill>
                <a:latin typeface="汉仪正圆-55W" panose="00020600040101010101" pitchFamily="18" charset="-122"/>
                <a:ea typeface="汉仪正圆-55W" panose="00020600040101010101" pitchFamily="18" charset="-122"/>
                <a:cs typeface="Open Sans Light" pitchFamily="34" charset="0"/>
                <a:sym typeface="汉仪正圆-55W" panose="00020600040101010101" pitchFamily="18" charset="-122"/>
              </a:rPr>
              <a:t>三</a:t>
            </a:r>
            <a:endParaRPr lang="en-US" sz="2400" b="1" noProof="1">
              <a:solidFill>
                <a:schemeClr val="tx1">
                  <a:lumMod val="75000"/>
                  <a:lumOff val="25000"/>
                </a:schemeClr>
              </a:solidFill>
              <a:latin typeface="汉仪正圆-55W" panose="00020600040101010101" pitchFamily="18" charset="-122"/>
              <a:ea typeface="汉仪正圆-55W" panose="00020600040101010101" pitchFamily="18" charset="-122"/>
              <a:cs typeface="Open Sans Light" pitchFamily="34" charset="0"/>
              <a:sym typeface="汉仪正圆-55W" panose="00020600040101010101" pitchFamily="18" charset="-122"/>
            </a:endParaRPr>
          </a:p>
        </p:txBody>
      </p:sp>
      <p:sp>
        <p:nvSpPr>
          <p:cNvPr id="65" name="深度视觉·原创设计 https://www.docer.com/works?userid=22383862"/>
          <p:cNvSpPr/>
          <p:nvPr/>
        </p:nvSpPr>
        <p:spPr>
          <a:xfrm rot="20038587">
            <a:off x="3812032" y="1802642"/>
            <a:ext cx="1114136" cy="1114136"/>
          </a:xfrm>
          <a:prstGeom prst="ellipse">
            <a:avLst/>
          </a:prstGeom>
          <a:solidFill>
            <a:schemeClr val="bg1"/>
          </a:solidFill>
          <a:ln w="381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600">
              <a:solidFill>
                <a:prstClr val="white"/>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6" name="深度视觉·原创设计 https://www.docer.com/works?userid=22383862"/>
          <p:cNvSpPr/>
          <p:nvPr/>
        </p:nvSpPr>
        <p:spPr>
          <a:xfrm>
            <a:off x="3848191" y="2112059"/>
            <a:ext cx="1058305" cy="461665"/>
          </a:xfrm>
          <a:prstGeom prst="rect">
            <a:avLst/>
          </a:prstGeom>
        </p:spPr>
        <p:txBody>
          <a:bodyPr wrap="square">
            <a:spAutoFit/>
          </a:bodyPr>
          <a:lstStyle/>
          <a:p>
            <a:pPr algn="ctr">
              <a:spcBef>
                <a:spcPts val="600"/>
              </a:spcBef>
              <a:buClr>
                <a:srgbClr val="E24848"/>
              </a:buClr>
              <a:defRPr/>
            </a:pPr>
            <a:r>
              <a:rPr lang="zh-CN" altLang="en-US" sz="2400" b="1" noProof="1">
                <a:solidFill>
                  <a:schemeClr val="tx1">
                    <a:lumMod val="75000"/>
                    <a:lumOff val="25000"/>
                  </a:schemeClr>
                </a:solidFill>
                <a:latin typeface="汉仪正圆-55W" panose="00020600040101010101" pitchFamily="18" charset="-122"/>
                <a:ea typeface="汉仪正圆-55W" panose="00020600040101010101" pitchFamily="18" charset="-122"/>
                <a:cs typeface="Open Sans Light" pitchFamily="34" charset="0"/>
                <a:sym typeface="汉仪正圆-55W" panose="00020600040101010101" pitchFamily="18" charset="-122"/>
              </a:rPr>
              <a:t>一</a:t>
            </a:r>
            <a:endParaRPr lang="en-US" sz="2400" b="1" noProof="1">
              <a:solidFill>
                <a:schemeClr val="tx1">
                  <a:lumMod val="75000"/>
                  <a:lumOff val="25000"/>
                </a:schemeClr>
              </a:solidFill>
              <a:latin typeface="汉仪正圆-55W" panose="00020600040101010101" pitchFamily="18" charset="-122"/>
              <a:ea typeface="汉仪正圆-55W" panose="00020600040101010101" pitchFamily="18" charset="-122"/>
              <a:cs typeface="Open Sans Light" pitchFamily="34" charset="0"/>
              <a:sym typeface="汉仪正圆-55W" panose="00020600040101010101" pitchFamily="18" charset="-122"/>
            </a:endParaRPr>
          </a:p>
        </p:txBody>
      </p:sp>
      <p:sp>
        <p:nvSpPr>
          <p:cNvPr id="69" name="深度视觉·原创设计 https://www.docer.com/works?userid=22383862"/>
          <p:cNvSpPr/>
          <p:nvPr/>
        </p:nvSpPr>
        <p:spPr>
          <a:xfrm rot="6907592">
            <a:off x="4417714" y="4642253"/>
            <a:ext cx="1005897" cy="1007341"/>
          </a:xfrm>
          <a:prstGeom prst="ellipse">
            <a:avLst/>
          </a:prstGeom>
          <a:solidFill>
            <a:schemeClr val="bg1"/>
          </a:solidFill>
          <a:ln w="381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600">
              <a:solidFill>
                <a:prstClr val="white"/>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0" name="深度视觉·原创设计 https://www.docer.com/works?userid=22383862"/>
          <p:cNvSpPr/>
          <p:nvPr/>
        </p:nvSpPr>
        <p:spPr>
          <a:xfrm>
            <a:off x="4391509" y="4912332"/>
            <a:ext cx="1058305" cy="461665"/>
          </a:xfrm>
          <a:prstGeom prst="rect">
            <a:avLst/>
          </a:prstGeom>
        </p:spPr>
        <p:txBody>
          <a:bodyPr wrap="square">
            <a:spAutoFit/>
          </a:bodyPr>
          <a:lstStyle/>
          <a:p>
            <a:pPr algn="ctr">
              <a:spcBef>
                <a:spcPts val="600"/>
              </a:spcBef>
              <a:buClr>
                <a:srgbClr val="E24848"/>
              </a:buClr>
              <a:defRPr/>
            </a:pPr>
            <a:r>
              <a:rPr lang="zh-CN" altLang="en-US" sz="2400" b="1" noProof="1">
                <a:solidFill>
                  <a:schemeClr val="tx1">
                    <a:lumMod val="75000"/>
                    <a:lumOff val="25000"/>
                  </a:schemeClr>
                </a:solidFill>
                <a:latin typeface="汉仪正圆-55W" panose="00020600040101010101" pitchFamily="18" charset="-122"/>
                <a:ea typeface="汉仪正圆-55W" panose="00020600040101010101" pitchFamily="18" charset="-122"/>
                <a:cs typeface="Open Sans Light" pitchFamily="34" charset="0"/>
                <a:sym typeface="汉仪正圆-55W" panose="00020600040101010101" pitchFamily="18" charset="-122"/>
              </a:rPr>
              <a:t>二</a:t>
            </a:r>
            <a:endParaRPr lang="en-US" sz="2400" b="1" noProof="1">
              <a:solidFill>
                <a:schemeClr val="tx1">
                  <a:lumMod val="75000"/>
                  <a:lumOff val="25000"/>
                </a:schemeClr>
              </a:solidFill>
              <a:latin typeface="汉仪正圆-55W" panose="00020600040101010101" pitchFamily="18" charset="-122"/>
              <a:ea typeface="汉仪正圆-55W" panose="00020600040101010101" pitchFamily="18" charset="-122"/>
              <a:cs typeface="Open Sans Light" pitchFamily="34" charset="0"/>
              <a:sym typeface="汉仪正圆-55W" panose="00020600040101010101" pitchFamily="18" charset="-122"/>
            </a:endParaRPr>
          </a:p>
        </p:txBody>
      </p:sp>
      <p:sp>
        <p:nvSpPr>
          <p:cNvPr id="79" name="深度视觉·原创设计 https://www.docer.com/works?userid=22383862"/>
          <p:cNvSpPr/>
          <p:nvPr/>
        </p:nvSpPr>
        <p:spPr>
          <a:xfrm>
            <a:off x="8889424" y="3092761"/>
            <a:ext cx="2559871" cy="859155"/>
          </a:xfrm>
          <a:prstGeom prst="rect">
            <a:avLst/>
          </a:prstGeom>
        </p:spPr>
        <p:txBody>
          <a:bodyPr wrap="square" lIns="91433" tIns="45716" rIns="91433" bIns="45716">
            <a:spAutoFit/>
          </a:bodyPr>
          <a:lstStyle/>
          <a:p>
            <a:pPr lvl="0" algn="l">
              <a:lnSpc>
                <a:spcPts val="2000"/>
              </a:lnSpc>
              <a:defRPr/>
            </a:pPr>
            <a:r>
              <a:rPr lang="zh-CN" altLang="en-US" sz="2000" dirty="0">
                <a:solidFill>
                  <a:srgbClr val="FF0000"/>
                </a:solidFill>
                <a:latin typeface="汉仪正圆-55W" panose="00020600040101010101" pitchFamily="18" charset="-122"/>
                <a:ea typeface="汉仪正圆-55W" panose="00020600040101010101" pitchFamily="18" charset="-122"/>
                <a:sym typeface="汉仪正圆-55W" panose="00020600040101010101" pitchFamily="18" charset="-122"/>
              </a:rPr>
              <a:t>全程序空白、加标回收、分析质控样品</a:t>
            </a:r>
            <a:r>
              <a:rPr lang="zh-CN" altLang="en-US"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等措施进行质量控制</a:t>
            </a:r>
            <a:endParaRPr lang="zh-CN" altLang="en-US"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0" name="深度视觉·原创设计 https://www.docer.com/works?userid=22383862"/>
          <p:cNvSpPr/>
          <p:nvPr/>
        </p:nvSpPr>
        <p:spPr>
          <a:xfrm>
            <a:off x="8889365" y="1981835"/>
            <a:ext cx="2757805" cy="951865"/>
          </a:xfrm>
          <a:prstGeom prst="rect">
            <a:avLst/>
          </a:prstGeom>
        </p:spPr>
        <p:txBody>
          <a:bodyPr wrap="square" lIns="91433" tIns="45716" rIns="91433" bIns="45716">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规范前处理和检测方法</a:t>
            </a:r>
            <a:endParaRPr kumimoji="0" lang="zh-CN" altLang="en-US" sz="28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81" name="深度视觉·原创设计 https://www.docer.com/works?userid=22383862"/>
          <p:cNvSpPr/>
          <p:nvPr/>
        </p:nvSpPr>
        <p:spPr>
          <a:xfrm>
            <a:off x="524791" y="5127895"/>
            <a:ext cx="3217355" cy="859155"/>
          </a:xfrm>
          <a:prstGeom prst="rect">
            <a:avLst/>
          </a:prstGeom>
        </p:spPr>
        <p:txBody>
          <a:bodyPr wrap="square" lIns="91433" tIns="45716" rIns="91433" bIns="45716">
            <a:spAutoFit/>
          </a:bodyPr>
          <a:lstStyle/>
          <a:p>
            <a:pPr lvl="0" algn="r">
              <a:lnSpc>
                <a:spcPts val="2000"/>
              </a:lnSpc>
              <a:defRPr/>
            </a:pPr>
            <a:r>
              <a:rPr lang="en-US" altLang="zh-CN"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GB 9685-2016</a:t>
            </a: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以肯定列表的形式给出了各类材料中</a:t>
            </a:r>
            <a:r>
              <a:rPr lang="zh-CN" altLang="en-US" sz="2000" b="1" dirty="0">
                <a:solidFill>
                  <a:srgbClr val="FF0000"/>
                </a:solidFill>
                <a:latin typeface="汉仪正圆-55W" panose="00020600040101010101" pitchFamily="18" charset="-122"/>
                <a:ea typeface="汉仪正圆-55W" panose="00020600040101010101" pitchFamily="18" charset="-122"/>
                <a:sym typeface="汉仪正圆-55W" panose="00020600040101010101" pitchFamily="18" charset="-122"/>
              </a:rPr>
              <a:t>允许使用的添加剂</a:t>
            </a: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清单</a:t>
            </a:r>
            <a:endPar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2" name="深度视觉·原创设计 https://www.docer.com/works?userid=22383862"/>
          <p:cNvSpPr/>
          <p:nvPr/>
        </p:nvSpPr>
        <p:spPr>
          <a:xfrm>
            <a:off x="418465" y="4152265"/>
            <a:ext cx="3323590" cy="951865"/>
          </a:xfrm>
          <a:prstGeom prst="rect">
            <a:avLst/>
          </a:prstGeom>
        </p:spPr>
        <p:txBody>
          <a:bodyPr wrap="square" lIns="91433" tIns="45716" rIns="91433" bIns="45716">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28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充分了解食品接触材料的原辅料信息</a:t>
            </a:r>
            <a:endParaRPr kumimoji="0" lang="zh-CN" altLang="en-US" sz="28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83" name="深度视觉·原创设计 https://www.docer.com/works?userid=22383862"/>
          <p:cNvSpPr/>
          <p:nvPr/>
        </p:nvSpPr>
        <p:spPr>
          <a:xfrm>
            <a:off x="736600" y="1938812"/>
            <a:ext cx="3111291" cy="1372235"/>
          </a:xfrm>
          <a:prstGeom prst="rect">
            <a:avLst/>
          </a:prstGeom>
        </p:spPr>
        <p:txBody>
          <a:bodyPr wrap="square" lIns="91433" tIns="45716" rIns="91433" bIns="45716">
            <a:spAutoFit/>
          </a:bodyPr>
          <a:lstStyle/>
          <a:p>
            <a:pPr lvl="0" algn="r">
              <a:lnSpc>
                <a:spcPts val="2000"/>
              </a:lnSpc>
              <a:defRPr/>
            </a:pP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标准应明确对原料和添加剂的要求，并强调材料中添加剂、单体等的</a:t>
            </a:r>
            <a:r>
              <a:rPr lang="zh-CN" altLang="en-US" sz="2000" b="1" dirty="0">
                <a:solidFill>
                  <a:srgbClr val="FF0000"/>
                </a:solidFill>
                <a:latin typeface="汉仪正圆-55W" panose="00020600040101010101" pitchFamily="18" charset="-122"/>
                <a:ea typeface="汉仪正圆-55W" panose="00020600040101010101" pitchFamily="18" charset="-122"/>
                <a:sym typeface="汉仪正圆-55W" panose="00020600040101010101" pitchFamily="18" charset="-122"/>
              </a:rPr>
              <a:t>特定迁移量限量</a:t>
            </a: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a:t>
            </a:r>
            <a:r>
              <a:rPr lang="zh-CN" altLang="en-US" sz="2000" b="1" dirty="0">
                <a:solidFill>
                  <a:srgbClr val="FF0000"/>
                </a:solidFill>
                <a:latin typeface="汉仪正圆-55W" panose="00020600040101010101" pitchFamily="18" charset="-122"/>
                <a:ea typeface="汉仪正圆-55W" panose="00020600040101010101" pitchFamily="18" charset="-122"/>
                <a:sym typeface="汉仪正圆-55W" panose="00020600040101010101" pitchFamily="18" charset="-122"/>
              </a:rPr>
              <a:t>最大残留量</a:t>
            </a:r>
            <a:r>
              <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等指标符合相关标准要求</a:t>
            </a:r>
            <a:endParaRPr lang="zh-CN" altLang="en-US" sz="2000" b="1"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4" name="深度视觉·原创设计 https://www.docer.com/works?userid=22383862"/>
          <p:cNvSpPr/>
          <p:nvPr/>
        </p:nvSpPr>
        <p:spPr>
          <a:xfrm>
            <a:off x="1268095" y="1417955"/>
            <a:ext cx="2473960" cy="520700"/>
          </a:xfrm>
          <a:prstGeom prst="rect">
            <a:avLst/>
          </a:prstGeom>
        </p:spPr>
        <p:txBody>
          <a:bodyPr wrap="square" lIns="91433" tIns="45716" rIns="91433" bIns="45716">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28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完善标准体系</a:t>
            </a:r>
            <a:endParaRPr kumimoji="0" lang="zh-CN" altLang="en-US" sz="28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
                                        </p:tgtEl>
                                        <p:attrNameLst>
                                          <p:attrName>style.visibility</p:attrName>
                                        </p:attrNameLst>
                                      </p:cBhvr>
                                      <p:to>
                                        <p:strVal val="visible"/>
                                      </p:to>
                                    </p:set>
                                    <p:anim calcmode="lin" valueType="num">
                                      <p:cBhvr additive="base">
                                        <p:cTn id="13" dur="500" fill="hold"/>
                                        <p:tgtEl>
                                          <p:spTgt spid="83"/>
                                        </p:tgtEl>
                                        <p:attrNameLst>
                                          <p:attrName>ppt_x</p:attrName>
                                        </p:attrNameLst>
                                      </p:cBhvr>
                                      <p:tavLst>
                                        <p:tav tm="0">
                                          <p:val>
                                            <p:strVal val="#ppt_x"/>
                                          </p:val>
                                        </p:tav>
                                        <p:tav tm="100000">
                                          <p:val>
                                            <p:strVal val="#ppt_x"/>
                                          </p:val>
                                        </p:tav>
                                      </p:tavLst>
                                    </p:anim>
                                    <p:anim calcmode="lin" valueType="num">
                                      <p:cBhvr additive="base">
                                        <p:cTn id="14"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500" fill="hold"/>
                                        <p:tgtEl>
                                          <p:spTgt spid="82"/>
                                        </p:tgtEl>
                                        <p:attrNameLst>
                                          <p:attrName>ppt_x</p:attrName>
                                        </p:attrNameLst>
                                      </p:cBhvr>
                                      <p:tavLst>
                                        <p:tav tm="0">
                                          <p:val>
                                            <p:strVal val="#ppt_x"/>
                                          </p:val>
                                        </p:tav>
                                        <p:tav tm="100000">
                                          <p:val>
                                            <p:strVal val="#ppt_x"/>
                                          </p:val>
                                        </p:tav>
                                      </p:tavLst>
                                    </p:anim>
                                    <p:anim calcmode="lin" valueType="num">
                                      <p:cBhvr additive="base">
                                        <p:cTn id="2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additive="base">
                                        <p:cTn id="25" dur="500" fill="hold"/>
                                        <p:tgtEl>
                                          <p:spTgt spid="81"/>
                                        </p:tgtEl>
                                        <p:attrNameLst>
                                          <p:attrName>ppt_x</p:attrName>
                                        </p:attrNameLst>
                                      </p:cBhvr>
                                      <p:tavLst>
                                        <p:tav tm="0">
                                          <p:val>
                                            <p:strVal val="#ppt_x"/>
                                          </p:val>
                                        </p:tav>
                                        <p:tav tm="100000">
                                          <p:val>
                                            <p:strVal val="#ppt_x"/>
                                          </p:val>
                                        </p:tav>
                                      </p:tavLst>
                                    </p:anim>
                                    <p:anim calcmode="lin" valueType="num">
                                      <p:cBhvr additive="base">
                                        <p:cTn id="26"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anim calcmode="lin" valueType="num">
                                      <p:cBhvr additive="base">
                                        <p:cTn id="31" dur="500" fill="hold"/>
                                        <p:tgtEl>
                                          <p:spTgt spid="80"/>
                                        </p:tgtEl>
                                        <p:attrNameLst>
                                          <p:attrName>ppt_x</p:attrName>
                                        </p:attrNameLst>
                                      </p:cBhvr>
                                      <p:tavLst>
                                        <p:tav tm="0">
                                          <p:val>
                                            <p:strVal val="#ppt_x"/>
                                          </p:val>
                                        </p:tav>
                                        <p:tav tm="100000">
                                          <p:val>
                                            <p:strVal val="#ppt_x"/>
                                          </p:val>
                                        </p:tav>
                                      </p:tavLst>
                                    </p:anim>
                                    <p:anim calcmode="lin" valueType="num">
                                      <p:cBhvr additive="base">
                                        <p:cTn id="32"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9"/>
                                        </p:tgtEl>
                                        <p:attrNameLst>
                                          <p:attrName>style.visibility</p:attrName>
                                        </p:attrNameLst>
                                      </p:cBhvr>
                                      <p:to>
                                        <p:strVal val="visible"/>
                                      </p:to>
                                    </p:set>
                                    <p:anim calcmode="lin" valueType="num">
                                      <p:cBhvr additive="base">
                                        <p:cTn id="37" dur="500" fill="hold"/>
                                        <p:tgtEl>
                                          <p:spTgt spid="79"/>
                                        </p:tgtEl>
                                        <p:attrNameLst>
                                          <p:attrName>ppt_x</p:attrName>
                                        </p:attrNameLst>
                                      </p:cBhvr>
                                      <p:tavLst>
                                        <p:tav tm="0">
                                          <p:val>
                                            <p:strVal val="#ppt_x"/>
                                          </p:val>
                                        </p:tav>
                                        <p:tav tm="100000">
                                          <p:val>
                                            <p:strVal val="#ppt_x"/>
                                          </p:val>
                                        </p:tav>
                                      </p:tavLst>
                                    </p:anim>
                                    <p:anim calcmode="lin" valueType="num">
                                      <p:cBhvr additive="base">
                                        <p:cTn id="3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82" grpId="0"/>
      <p:bldP spid="83" grpId="0"/>
      <p:bldP spid="8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 name="深度视觉·原创设计 https://www.docer.com/works?userid=22383862"/>
          <p:cNvSpPr/>
          <p:nvPr/>
        </p:nvSpPr>
        <p:spPr>
          <a:xfrm>
            <a:off x="682170" y="674280"/>
            <a:ext cx="10827660" cy="5509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txBox="1"/>
          <p:nvPr/>
        </p:nvSpPr>
        <p:spPr>
          <a:xfrm>
            <a:off x="1524000" y="2696124"/>
            <a:ext cx="9144000" cy="1200329"/>
          </a:xfrm>
          <a:prstGeom prst="rect">
            <a:avLst/>
          </a:prstGeom>
          <a:noFill/>
        </p:spPr>
        <p:txBody>
          <a:bodyPr wrap="square" rtlCol="0">
            <a:spAutoFit/>
          </a:bodyPr>
          <a:lstStyle/>
          <a:p>
            <a:pPr algn="ctr"/>
            <a:r>
              <a:rPr lang="zh-CN" altLang="en-US" sz="7200" b="1"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恳请老师批评指正</a:t>
            </a:r>
            <a:endParaRPr lang="zh-CN" altLang="en-US" sz="7200" b="1"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8" name="深度视觉·原创设计 https://www.docer.com/works?userid=22383862"/>
          <p:cNvSpPr txBox="1"/>
          <p:nvPr/>
        </p:nvSpPr>
        <p:spPr>
          <a:xfrm>
            <a:off x="1645262" y="3428762"/>
            <a:ext cx="4857138" cy="738505"/>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Alibaba PuHuiTi" pitchFamily="18" charset="-122"/>
                <a:sym typeface="汉仪正圆-55W" panose="00020600040101010101" pitchFamily="18" charset="-122"/>
              </a:rPr>
              <a:t>案例概述</a:t>
            </a:r>
            <a:endParaRPr kumimoji="0" lang="zh-CN" altLang="en-US" sz="48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Alibaba PuHuiTi" pitchFamily="18" charset="-122"/>
              <a:sym typeface="汉仪正圆-55W" panose="00020600040101010101" pitchFamily="18" charset="-122"/>
            </a:endParaRPr>
          </a:p>
        </p:txBody>
      </p:sp>
      <p:sp>
        <p:nvSpPr>
          <p:cNvPr id="9" name="深度视觉·原创设计 https://www.docer.com/works?userid=22383862"/>
          <p:cNvSpPr/>
          <p:nvPr/>
        </p:nvSpPr>
        <p:spPr>
          <a:xfrm>
            <a:off x="1798297" y="2581223"/>
            <a:ext cx="2103800" cy="50080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01</a:t>
            </a:r>
            <a:endParaRPr kumimoji="0" lang="zh-CN" altLang="en-US" sz="2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2" name="深度视觉·原创设计 https://www.docer.com/works?userid=22383862"/>
          <p:cNvSpPr/>
          <p:nvPr/>
        </p:nvSpPr>
        <p:spPr>
          <a:xfrm>
            <a:off x="6763658" y="2080208"/>
            <a:ext cx="4044338" cy="2604967"/>
          </a:xfrm>
          <a:custGeom>
            <a:avLst/>
            <a:gdLst>
              <a:gd name="connsiteX0" fmla="*/ 0 w 4044338"/>
              <a:gd name="connsiteY0" fmla="*/ 0 h 2604967"/>
              <a:gd name="connsiteX1" fmla="*/ 4044338 w 4044338"/>
              <a:gd name="connsiteY1" fmla="*/ 0 h 2604967"/>
              <a:gd name="connsiteX2" fmla="*/ 4044338 w 4044338"/>
              <a:gd name="connsiteY2" fmla="*/ 2604967 h 2604967"/>
              <a:gd name="connsiteX3" fmla="*/ 0 w 4044338"/>
              <a:gd name="connsiteY3" fmla="*/ 2604967 h 2604967"/>
            </a:gdLst>
            <a:ahLst/>
            <a:cxnLst>
              <a:cxn ang="0">
                <a:pos x="connsiteX0" y="connsiteY0"/>
              </a:cxn>
              <a:cxn ang="0">
                <a:pos x="connsiteX1" y="connsiteY1"/>
              </a:cxn>
              <a:cxn ang="0">
                <a:pos x="connsiteX2" y="connsiteY2"/>
              </a:cxn>
              <a:cxn ang="0">
                <a:pos x="connsiteX3" y="connsiteY3"/>
              </a:cxn>
            </a:cxnLst>
            <a:rect l="l" t="t" r="r" b="b"/>
            <a:pathLst>
              <a:path w="4044338" h="2604967">
                <a:moveTo>
                  <a:pt x="0" y="0"/>
                </a:moveTo>
                <a:lnTo>
                  <a:pt x="4044338" y="0"/>
                </a:lnTo>
                <a:lnTo>
                  <a:pt x="4044338" y="2604967"/>
                </a:lnTo>
                <a:lnTo>
                  <a:pt x="0" y="2604967"/>
                </a:lnTo>
                <a:close/>
              </a:path>
            </a:pathLst>
          </a:custGeom>
          <a:blipFill>
            <a:blip r:embed="rId1"/>
            <a:srcRect/>
            <a:stretch>
              <a:fillRect t="-66441" b="-66441"/>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pic>
        <p:nvPicPr>
          <p:cNvPr id="2" name="图片 1"/>
          <p:cNvPicPr>
            <a:picLocks noChangeAspect="1"/>
          </p:cNvPicPr>
          <p:nvPr/>
        </p:nvPicPr>
        <p:blipFill>
          <a:blip r:embed="rId2"/>
          <a:stretch>
            <a:fillRect/>
          </a:stretch>
        </p:blipFill>
        <p:spPr>
          <a:xfrm>
            <a:off x="5252085" y="736600"/>
            <a:ext cx="5940425" cy="538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2"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3" name="深度视觉·原创设计 https://www.docer.com/works?userid=22383862"/>
          <p:cNvSpPr/>
          <p:nvPr/>
        </p:nvSpPr>
        <p:spPr>
          <a:xfrm>
            <a:off x="4535714" y="350796"/>
            <a:ext cx="3120572" cy="517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4" name="深度视觉·原创设计 https://www.docer.com/works?userid=22383862"/>
          <p:cNvSpPr txBox="1"/>
          <p:nvPr/>
        </p:nvSpPr>
        <p:spPr>
          <a:xfrm>
            <a:off x="3730625" y="335915"/>
            <a:ext cx="4754880" cy="673735"/>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30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Alibaba PuHuiTi" pitchFamily="18" charset="-122"/>
                <a:sym typeface="汉仪正圆-55W" panose="00020600040101010101" pitchFamily="18" charset="-122"/>
              </a:rPr>
              <a:t>橡胶的起源</a:t>
            </a:r>
            <a:endParaRPr kumimoji="0" lang="zh-CN" altLang="en-US" sz="4400" b="1" i="0" u="none" strike="noStrike" kern="1200" cap="none" spc="30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Alibaba PuHuiTi" pitchFamily="18" charset="-122"/>
              <a:sym typeface="汉仪正圆-55W" panose="00020600040101010101" pitchFamily="18" charset="-122"/>
            </a:endParaRPr>
          </a:p>
        </p:txBody>
      </p:sp>
      <p:sp>
        <p:nvSpPr>
          <p:cNvPr id="9" name="深度视觉·原创设计 https://www.docer.com/works?userid=22383862"/>
          <p:cNvSpPr>
            <a:spLocks noChangeArrowheads="1"/>
          </p:cNvSpPr>
          <p:nvPr/>
        </p:nvSpPr>
        <p:spPr bwMode="auto">
          <a:xfrm>
            <a:off x="8841578" y="2082464"/>
            <a:ext cx="58428" cy="58979"/>
          </a:xfrm>
          <a:prstGeom prst="ellipse">
            <a:avLst/>
          </a:prstGeom>
          <a:solidFill>
            <a:srgbClr val="2C2C2C"/>
          </a:solidFill>
          <a:ln>
            <a:noFill/>
          </a:ln>
        </p:spPr>
        <p:txBody>
          <a:bodyPr vert="horz" wrap="square" lIns="45702" tIns="22851" rIns="45702" bIns="2285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dirty="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2" name="深度视觉·原创设计 https://www.docer.com/works?userid=22383862"/>
          <p:cNvSpPr>
            <a:spLocks noChangeArrowheads="1"/>
          </p:cNvSpPr>
          <p:nvPr/>
        </p:nvSpPr>
        <p:spPr bwMode="auto">
          <a:xfrm>
            <a:off x="8862309" y="2095783"/>
            <a:ext cx="18847" cy="22830"/>
          </a:xfrm>
          <a:prstGeom prst="ellipse">
            <a:avLst/>
          </a:prstGeom>
          <a:solidFill>
            <a:srgbClr val="2C99B4"/>
          </a:solidFill>
          <a:ln>
            <a:noFill/>
          </a:ln>
        </p:spPr>
        <p:txBody>
          <a:bodyPr vert="horz" wrap="square" lIns="45702" tIns="22851" rIns="45702" bIns="2285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dirty="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3" name="深度视觉·原创设计 https://www.docer.com/works?userid=22383862"/>
          <p:cNvSpPr>
            <a:spLocks noChangeArrowheads="1"/>
          </p:cNvSpPr>
          <p:nvPr/>
        </p:nvSpPr>
        <p:spPr bwMode="auto">
          <a:xfrm>
            <a:off x="8867964" y="2105295"/>
            <a:ext cx="5655" cy="5708"/>
          </a:xfrm>
          <a:prstGeom prst="ellipse">
            <a:avLst/>
          </a:prstGeom>
          <a:solidFill>
            <a:srgbClr val="FFFFFF"/>
          </a:solidFill>
          <a:ln>
            <a:noFill/>
          </a:ln>
        </p:spPr>
        <p:txBody>
          <a:bodyPr vert="horz" wrap="square" lIns="45702" tIns="22851" rIns="45702" bIns="2285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dirty="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7" name="深度视觉·原创设计 https://www.docer.com/works?userid=22383862"/>
          <p:cNvSpPr>
            <a:spLocks noChangeArrowheads="1"/>
          </p:cNvSpPr>
          <p:nvPr/>
        </p:nvSpPr>
        <p:spPr bwMode="auto">
          <a:xfrm>
            <a:off x="3292354" y="2105295"/>
            <a:ext cx="5655" cy="5708"/>
          </a:xfrm>
          <a:prstGeom prst="ellipse">
            <a:avLst/>
          </a:prstGeom>
          <a:solidFill>
            <a:srgbClr val="FFFFFF"/>
          </a:solidFill>
          <a:ln>
            <a:noFill/>
          </a:ln>
        </p:spPr>
        <p:txBody>
          <a:bodyPr vert="horz" wrap="square" lIns="45702" tIns="22851" rIns="45702" bIns="2285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dirty="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pic>
        <p:nvPicPr>
          <p:cNvPr id="3" name="图片 2"/>
          <p:cNvPicPr>
            <a:picLocks noChangeAspect="1"/>
          </p:cNvPicPr>
          <p:nvPr/>
        </p:nvPicPr>
        <p:blipFill>
          <a:blip r:embed="rId1"/>
          <a:stretch>
            <a:fillRect/>
          </a:stretch>
        </p:blipFill>
        <p:spPr>
          <a:xfrm>
            <a:off x="1116965" y="1009650"/>
            <a:ext cx="9757410" cy="56642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900" decel="100000" fill="hold"/>
                                        <p:tgtEl>
                                          <p:spTgt spid="3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2"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3" name="深度视觉·原创设计 https://www.docer.com/works?userid=22383862"/>
          <p:cNvSpPr/>
          <p:nvPr/>
        </p:nvSpPr>
        <p:spPr>
          <a:xfrm>
            <a:off x="4535714" y="350796"/>
            <a:ext cx="3120572" cy="517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4" name="深度视觉·原创设计 https://www.docer.com/works?userid=22383862"/>
          <p:cNvSpPr txBox="1"/>
          <p:nvPr/>
        </p:nvSpPr>
        <p:spPr>
          <a:xfrm>
            <a:off x="3730625" y="335915"/>
            <a:ext cx="4754880" cy="673735"/>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30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Alibaba PuHuiTi" pitchFamily="18" charset="-122"/>
                <a:sym typeface="汉仪正圆-55W" panose="00020600040101010101" pitchFamily="18" charset="-122"/>
              </a:rPr>
              <a:t>什么是橡胶</a:t>
            </a:r>
            <a:r>
              <a:rPr kumimoji="0" lang="zh-CN" altLang="en-US" sz="4400" b="0" i="0" u="none" strike="noStrike" kern="1200" cap="none" spc="30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Alibaba PuHuiTi" pitchFamily="18" charset="-122"/>
                <a:sym typeface="汉仪正圆-55W" panose="00020600040101010101" pitchFamily="18" charset="-122"/>
              </a:rPr>
              <a:t>？</a:t>
            </a:r>
            <a:endParaRPr kumimoji="0" lang="zh-CN" altLang="en-US" sz="4400" b="0" i="0" u="none" strike="noStrike" kern="1200" cap="none" spc="30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Alibaba PuHuiTi" pitchFamily="18" charset="-122"/>
              <a:sym typeface="汉仪正圆-55W" panose="00020600040101010101" pitchFamily="18" charset="-122"/>
            </a:endParaRPr>
          </a:p>
        </p:txBody>
      </p:sp>
      <p:sp>
        <p:nvSpPr>
          <p:cNvPr id="9" name="深度视觉·原创设计 https://www.docer.com/works?userid=22383862"/>
          <p:cNvSpPr>
            <a:spLocks noChangeArrowheads="1"/>
          </p:cNvSpPr>
          <p:nvPr/>
        </p:nvSpPr>
        <p:spPr bwMode="auto">
          <a:xfrm>
            <a:off x="8841578" y="2082464"/>
            <a:ext cx="58428" cy="58979"/>
          </a:xfrm>
          <a:prstGeom prst="ellipse">
            <a:avLst/>
          </a:prstGeom>
          <a:solidFill>
            <a:srgbClr val="2C2C2C"/>
          </a:solidFill>
          <a:ln>
            <a:noFill/>
          </a:ln>
        </p:spPr>
        <p:txBody>
          <a:bodyPr vert="horz" wrap="square" lIns="45702" tIns="22851" rIns="45702" bIns="2285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dirty="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1" name="深度视觉·原创设计 https://www.docer.com/works?userid=22383862"/>
          <p:cNvSpPr>
            <a:spLocks noChangeArrowheads="1"/>
          </p:cNvSpPr>
          <p:nvPr/>
        </p:nvSpPr>
        <p:spPr bwMode="auto">
          <a:xfrm>
            <a:off x="8851001" y="2088173"/>
            <a:ext cx="39580" cy="38051"/>
          </a:xfrm>
          <a:prstGeom prst="ellipse">
            <a:avLst/>
          </a:prstGeom>
          <a:solidFill>
            <a:srgbClr val="000000"/>
          </a:solidFill>
          <a:ln>
            <a:noFill/>
          </a:ln>
        </p:spPr>
        <p:txBody>
          <a:bodyPr vert="horz" wrap="square" lIns="45702" tIns="22851" rIns="45702" bIns="2285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dirty="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2" name="深度视觉·原创设计 https://www.docer.com/works?userid=22383862"/>
          <p:cNvSpPr>
            <a:spLocks noChangeArrowheads="1"/>
          </p:cNvSpPr>
          <p:nvPr/>
        </p:nvSpPr>
        <p:spPr bwMode="auto">
          <a:xfrm>
            <a:off x="8862309" y="2095783"/>
            <a:ext cx="18847" cy="22830"/>
          </a:xfrm>
          <a:prstGeom prst="ellipse">
            <a:avLst/>
          </a:prstGeom>
          <a:solidFill>
            <a:srgbClr val="2C99B4"/>
          </a:solidFill>
          <a:ln>
            <a:noFill/>
          </a:ln>
        </p:spPr>
        <p:txBody>
          <a:bodyPr vert="horz" wrap="square" lIns="45702" tIns="22851" rIns="45702" bIns="2285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dirty="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3" name="深度视觉·原创设计 https://www.docer.com/works?userid=22383862"/>
          <p:cNvSpPr>
            <a:spLocks noChangeArrowheads="1"/>
          </p:cNvSpPr>
          <p:nvPr/>
        </p:nvSpPr>
        <p:spPr bwMode="auto">
          <a:xfrm>
            <a:off x="8867964" y="2105295"/>
            <a:ext cx="5655" cy="5708"/>
          </a:xfrm>
          <a:prstGeom prst="ellipse">
            <a:avLst/>
          </a:prstGeom>
          <a:solidFill>
            <a:srgbClr val="FFFFFF"/>
          </a:solidFill>
          <a:ln>
            <a:noFill/>
          </a:ln>
        </p:spPr>
        <p:txBody>
          <a:bodyPr vert="horz" wrap="square" lIns="45702" tIns="22851" rIns="45702" bIns="2285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dirty="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7" name="深度视觉·原创设计 https://www.docer.com/works?userid=22383862"/>
          <p:cNvSpPr>
            <a:spLocks noChangeArrowheads="1"/>
          </p:cNvSpPr>
          <p:nvPr/>
        </p:nvSpPr>
        <p:spPr bwMode="auto">
          <a:xfrm>
            <a:off x="3292354" y="2105295"/>
            <a:ext cx="5655" cy="5708"/>
          </a:xfrm>
          <a:prstGeom prst="ellipse">
            <a:avLst/>
          </a:prstGeom>
          <a:solidFill>
            <a:srgbClr val="FFFFFF"/>
          </a:solidFill>
          <a:ln>
            <a:noFill/>
          </a:ln>
        </p:spPr>
        <p:txBody>
          <a:bodyPr vert="horz" wrap="square" lIns="45702" tIns="22851" rIns="45702" bIns="2285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dirty="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 name="文本框 1"/>
          <p:cNvSpPr txBox="1"/>
          <p:nvPr/>
        </p:nvSpPr>
        <p:spPr>
          <a:xfrm>
            <a:off x="553085" y="1177925"/>
            <a:ext cx="10424795" cy="2334895"/>
          </a:xfrm>
          <a:prstGeom prst="rect">
            <a:avLst/>
          </a:prstGeom>
          <a:noFill/>
        </p:spPr>
        <p:txBody>
          <a:bodyPr wrap="square" rtlCol="0">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黑体" panose="02010609060101010101" charset="-122"/>
              </a:rPr>
              <a:t>   </a:t>
            </a:r>
            <a:r>
              <a:rPr kumimoji="0" lang="en-US" altLang="zh-CN" sz="2800" b="1" i="0" u="none"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黑体" panose="02010609060101010101" charset="-122"/>
              </a:rPr>
              <a:t> </a:t>
            </a:r>
            <a:r>
              <a:rPr kumimoji="0" lang="zh-CN" altLang="en-US" sz="2800" b="1" i="0" u="none"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黑体" panose="02010609060101010101" charset="-122"/>
              </a:rPr>
              <a:t>橡胶（</a:t>
            </a:r>
            <a:r>
              <a:rPr kumimoji="0" lang="en-US" altLang="zh-CN" sz="2800" b="1" i="0" u="none"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黑体" panose="02010609060101010101" charset="-122"/>
              </a:rPr>
              <a:t>Rubber</a:t>
            </a:r>
            <a:r>
              <a:rPr kumimoji="0" lang="zh-CN" altLang="en-US" sz="2800" b="1" i="0" u="none"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黑体" panose="02010609060101010101" charset="-122"/>
              </a:rPr>
              <a:t>）</a:t>
            </a:r>
            <a:r>
              <a:rPr kumimoji="0" lang="zh-CN" altLang="en-US"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是指具有可逆形变的</a:t>
            </a:r>
            <a:r>
              <a:rPr kumimoji="0" lang="zh-CN" altLang="en-US" sz="2800" b="1"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高弹性聚合物材料</a:t>
            </a:r>
            <a:r>
              <a:rPr kumimoji="0" lang="zh-CN" altLang="en-US"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，在室温下富有弹性，在很小的外力作用下能产生较大形变，除去外力后能恢复原状。</a:t>
            </a:r>
            <a:endParaRPr kumimoji="0" lang="zh-CN" altLang="en-US"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 </a:t>
            </a:r>
            <a:r>
              <a:rPr kumimoji="0" lang="en-US" altLang="zh-CN"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   </a:t>
            </a:r>
            <a:r>
              <a:rPr kumimoji="0" lang="zh-CN" altLang="en-US"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橡胶属于完全无定型聚合物，它的</a:t>
            </a:r>
            <a:r>
              <a:rPr kumimoji="0" lang="zh-CN" altLang="en-US" sz="2800" b="1" i="0" u="none" strike="noStrike" kern="1200" cap="none" spc="0" normalizeH="0" baseline="0" noProof="0">
                <a:ln>
                  <a:noFill/>
                </a:ln>
                <a:solidFill>
                  <a:srgbClr val="00265D">
                    <a:lumMod val="75000"/>
                    <a:lumOff val="25000"/>
                  </a:srgbClr>
                </a:solidFill>
                <a:effectLst/>
                <a:uLnTx/>
                <a:uFillTx/>
                <a:latin typeface="黑体" panose="02010609060101010101" charset="-122"/>
                <a:ea typeface="黑体" panose="02010609060101010101" charset="-122"/>
                <a:cs typeface="黑体" panose="02010609060101010101" charset="-122"/>
              </a:rPr>
              <a:t>玻璃化转变温度（</a:t>
            </a:r>
            <a:r>
              <a:rPr kumimoji="0" lang="en-US" altLang="zh-CN" sz="2800" b="1" i="0" u="none" strike="noStrike" kern="1200" cap="none" spc="0" normalizeH="0" baseline="0" noProof="0">
                <a:ln>
                  <a:noFill/>
                </a:ln>
                <a:solidFill>
                  <a:srgbClr val="00265D">
                    <a:lumMod val="75000"/>
                    <a:lumOff val="25000"/>
                  </a:srgbClr>
                </a:solidFill>
                <a:effectLst/>
                <a:uLnTx/>
                <a:uFillTx/>
                <a:latin typeface="黑体" panose="02010609060101010101" charset="-122"/>
                <a:ea typeface="黑体" panose="02010609060101010101" charset="-122"/>
                <a:cs typeface="黑体" panose="02010609060101010101" charset="-122"/>
              </a:rPr>
              <a:t>Tg</a:t>
            </a:r>
            <a:r>
              <a:rPr kumimoji="0" lang="zh-CN" altLang="en-US" sz="2800" b="1" i="0" u="none" strike="noStrike" kern="1200" cap="none" spc="0" normalizeH="0" baseline="0" noProof="0">
                <a:ln>
                  <a:noFill/>
                </a:ln>
                <a:solidFill>
                  <a:srgbClr val="00265D">
                    <a:lumMod val="75000"/>
                    <a:lumOff val="25000"/>
                  </a:srgbClr>
                </a:solidFill>
                <a:effectLst/>
                <a:uLnTx/>
                <a:uFillTx/>
                <a:latin typeface="黑体" panose="02010609060101010101" charset="-122"/>
                <a:ea typeface="黑体" panose="02010609060101010101" charset="-122"/>
                <a:cs typeface="黑体" panose="02010609060101010101" charset="-122"/>
              </a:rPr>
              <a:t>）</a:t>
            </a:r>
            <a:r>
              <a:rPr kumimoji="0" lang="zh-CN" altLang="en-US"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低，分子量往往很大，大于几十万。</a:t>
            </a:r>
            <a:endParaRPr kumimoji="0" lang="zh-CN" altLang="en-US"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endParaRPr>
          </a:p>
        </p:txBody>
      </p:sp>
      <p:cxnSp>
        <p:nvCxnSpPr>
          <p:cNvPr id="16" name="曲线连接符 15"/>
          <p:cNvCxnSpPr/>
          <p:nvPr/>
        </p:nvCxnSpPr>
        <p:spPr>
          <a:xfrm>
            <a:off x="7962265" y="3876040"/>
            <a:ext cx="937895" cy="588645"/>
          </a:xfrm>
          <a:prstGeom prst="curvedConnector3">
            <a:avLst>
              <a:gd name="adj1" fmla="val 50034"/>
            </a:avLst>
          </a:prstGeom>
          <a:ln>
            <a:tailEnd type="arrow"/>
          </a:ln>
        </p:spPr>
        <p:style>
          <a:lnRef idx="2">
            <a:schemeClr val="accent1"/>
          </a:lnRef>
          <a:fillRef idx="0">
            <a:srgbClr val="FFFFFF"/>
          </a:fillRef>
          <a:effectRef idx="0">
            <a:srgbClr val="FFFFFF"/>
          </a:effectRef>
          <a:fontRef idx="minor">
            <a:schemeClr val="tx1"/>
          </a:fontRef>
        </p:style>
      </p:cxnSp>
      <p:sp>
        <p:nvSpPr>
          <p:cNvPr id="35" name="圆角矩形 34"/>
          <p:cNvSpPr/>
          <p:nvPr/>
        </p:nvSpPr>
        <p:spPr>
          <a:xfrm>
            <a:off x="7562215" y="4664710"/>
            <a:ext cx="4050030" cy="1303655"/>
          </a:xfrm>
          <a:prstGeom prst="roundRect">
            <a:avLst/>
          </a:prstGeom>
          <a:solidFill>
            <a:schemeClr val="accent1">
              <a:lumMod val="25000"/>
              <a:lumOff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36" name="文本框 35"/>
          <p:cNvSpPr txBox="1"/>
          <p:nvPr/>
        </p:nvSpPr>
        <p:spPr>
          <a:xfrm>
            <a:off x="7701915" y="4759325"/>
            <a:ext cx="3947160" cy="953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rPr>
              <a:t>指由玻璃态转变为高弹态所对应的温度</a:t>
            </a:r>
            <a:endParaRPr kumimoji="0" lang="zh-CN" altLang="en-US" sz="2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1000"/>
                                        <p:tgtEl>
                                          <p:spTgt spid="2">
                                            <p:txEl>
                                              <p:pRg st="0" end="0"/>
                                            </p:txEl>
                                          </p:spTgt>
                                        </p:tgtEl>
                                      </p:cBhvr>
                                    </p:animEffect>
                                    <p:anim calcmode="lin" valueType="num">
                                      <p:cBhvr>
                                        <p:cTn id="1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8"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36">
                                            <p:txEl>
                                              <p:pRg st="0" end="0"/>
                                            </p:txEl>
                                          </p:spTgt>
                                        </p:tgtEl>
                                        <p:attrNameLst>
                                          <p:attrName>style.visibility</p:attrName>
                                        </p:attrNameLst>
                                      </p:cBhvr>
                                      <p:to>
                                        <p:strVal val="visible"/>
                                      </p:to>
                                    </p:set>
                                    <p:animEffect transition="in" filter="fade">
                                      <p:cBhvr>
                                        <p:cTn id="32" dur="1000"/>
                                        <p:tgtEl>
                                          <p:spTgt spid="36">
                                            <p:txEl>
                                              <p:pRg st="0" end="0"/>
                                            </p:txEl>
                                          </p:spTgt>
                                        </p:tgtEl>
                                      </p:cBhvr>
                                    </p:animEffect>
                                    <p:anim calcmode="lin" valueType="num">
                                      <p:cBhvr>
                                        <p:cTn id="33"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34" dur="900" decel="100000" fill="hold"/>
                                        <p:tgtEl>
                                          <p:spTgt spid="36">
                                            <p:txEl>
                                              <p:pRg st="0" end="0"/>
                                            </p:tx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3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7"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8" name="深度视觉·原创设计 https://www.docer.com/works?userid=22383862"/>
          <p:cNvSpPr/>
          <p:nvPr/>
        </p:nvSpPr>
        <p:spPr>
          <a:xfrm>
            <a:off x="4535714" y="350796"/>
            <a:ext cx="3120572" cy="517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9" name="深度视觉·原创设计 https://www.docer.com/works?userid=22383862"/>
          <p:cNvSpPr txBox="1"/>
          <p:nvPr/>
        </p:nvSpPr>
        <p:spPr>
          <a:xfrm>
            <a:off x="4535805" y="394970"/>
            <a:ext cx="3121025" cy="614680"/>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30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Alibaba PuHuiTi" pitchFamily="18" charset="-122"/>
                <a:sym typeface="汉仪正圆-55W" panose="00020600040101010101" pitchFamily="18" charset="-122"/>
              </a:rPr>
              <a:t>橡胶的分类</a:t>
            </a:r>
            <a:endParaRPr kumimoji="0" lang="zh-CN" altLang="en-US" sz="4400" b="0" i="0" u="none" strike="noStrike" kern="1200" cap="none" spc="30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Alibaba PuHuiTi" pitchFamily="18" charset="-122"/>
              <a:sym typeface="汉仪正圆-55W" panose="00020600040101010101" pitchFamily="18" charset="-122"/>
            </a:endParaRPr>
          </a:p>
        </p:txBody>
      </p:sp>
      <p:cxnSp>
        <p:nvCxnSpPr>
          <p:cNvPr id="2" name="深度视觉·原创设计 https://www.docer.com/works?userid=22383862"/>
          <p:cNvCxnSpPr/>
          <p:nvPr/>
        </p:nvCxnSpPr>
        <p:spPr>
          <a:xfrm>
            <a:off x="9465276" y="-99083"/>
            <a:ext cx="0" cy="1927225"/>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 name="深度视觉·原创设计 https://www.docer.com/works?userid=22383862"/>
          <p:cNvCxnSpPr/>
          <p:nvPr/>
        </p:nvCxnSpPr>
        <p:spPr>
          <a:xfrm>
            <a:off x="2331897" y="1828355"/>
            <a:ext cx="721634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深度视觉·原创设计 https://www.docer.com/works?userid=22383862"/>
          <p:cNvSpPr/>
          <p:nvPr/>
        </p:nvSpPr>
        <p:spPr>
          <a:xfrm>
            <a:off x="2000250" y="1310640"/>
            <a:ext cx="2557780" cy="800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4" name="深度视觉·原创设计 https://www.docer.com/works?userid=22383862"/>
          <p:cNvSpPr/>
          <p:nvPr/>
        </p:nvSpPr>
        <p:spPr>
          <a:xfrm>
            <a:off x="6685915" y="2082800"/>
            <a:ext cx="4127500" cy="2889885"/>
          </a:xfrm>
          <a:prstGeom prst="rect">
            <a:avLst/>
          </a:prstGeom>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sym typeface="汉仪正圆-55W" panose="00020600040101010101" pitchFamily="18" charset="-122"/>
              </a:rPr>
              <a:t>    </a:t>
            </a:r>
            <a:r>
              <a:rPr kumimoji="0" lang="zh-CN" altLang="en-US"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sym typeface="汉仪正圆-55W" panose="00020600040101010101" pitchFamily="18" charset="-122"/>
              </a:rPr>
              <a:t>由各种单体经</a:t>
            </a:r>
            <a:r>
              <a:rPr kumimoji="0" lang="zh-CN" altLang="en-US" sz="2800" b="1" i="0" u="none"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mn-cs"/>
                <a:sym typeface="汉仪正圆-55W" panose="00020600040101010101" pitchFamily="18" charset="-122"/>
              </a:rPr>
              <a:t>聚合反应</a:t>
            </a:r>
            <a:r>
              <a:rPr kumimoji="0" lang="zh-CN" altLang="en-US"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sym typeface="汉仪正圆-55W" panose="00020600040101010101" pitchFamily="18" charset="-122"/>
              </a:rPr>
              <a:t>而得</a:t>
            </a:r>
            <a:r>
              <a:rPr kumimoji="0" lang="en-US" altLang="zh-CN"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sym typeface="汉仪正圆-55W" panose="00020600040101010101" pitchFamily="18" charset="-122"/>
              </a:rPr>
              <a:t>。</a:t>
            </a:r>
            <a:r>
              <a:rPr kumimoji="0" lang="zh-CN" altLang="en-US"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sym typeface="汉仪正圆-55W" panose="00020600040101010101" pitchFamily="18" charset="-122"/>
              </a:rPr>
              <a:t>例如硅橡胶、三元乙丙橡胶、氟橡胶、丁腈橡胶等</a:t>
            </a:r>
            <a:r>
              <a:rPr kumimoji="0" lang="zh-CN" altLang="en-US" sz="2800" b="1"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sym typeface="汉仪正圆-55W" panose="00020600040101010101" pitchFamily="18" charset="-122"/>
              </a:rPr>
              <a:t>食品级橡胶</a:t>
            </a:r>
            <a:r>
              <a:rPr kumimoji="0" lang="zh-CN" altLang="en-US"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sym typeface="汉仪正圆-55W" panose="00020600040101010101" pitchFamily="18" charset="-122"/>
              </a:rPr>
              <a:t>。</a:t>
            </a:r>
            <a:endParaRPr kumimoji="0" lang="zh-CN" altLang="en-US"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sym typeface="汉仪正圆-55W" panose="00020600040101010101" pitchFamily="18" charset="-122"/>
            </a:endParaRPr>
          </a:p>
        </p:txBody>
      </p:sp>
      <p:sp>
        <p:nvSpPr>
          <p:cNvPr id="20" name="深度视觉·原创设计 https://www.docer.com/works?userid=22383862"/>
          <p:cNvSpPr/>
          <p:nvPr/>
        </p:nvSpPr>
        <p:spPr>
          <a:xfrm>
            <a:off x="6938645" y="1275080"/>
            <a:ext cx="2588260" cy="8001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1" name="文本框 20"/>
          <p:cNvSpPr txBox="1"/>
          <p:nvPr/>
        </p:nvSpPr>
        <p:spPr>
          <a:xfrm>
            <a:off x="2331720" y="1384300"/>
            <a:ext cx="1920240" cy="5753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a:ln>
                  <a:noFill/>
                </a:ln>
                <a:solidFill>
                  <a:srgbClr val="FF0000"/>
                </a:solidFill>
                <a:effectLst/>
                <a:uLnTx/>
                <a:uFillTx/>
                <a:latin typeface="等线" panose="02010600030101010101" charset="-122"/>
                <a:ea typeface="等线" panose="02010600030101010101" charset="-122"/>
                <a:cs typeface="+mn-cs"/>
              </a:rPr>
              <a:t>天然橡胶</a:t>
            </a:r>
            <a:endParaRPr kumimoji="0" lang="zh-CN" altLang="en-US" sz="3200" b="0" i="0" u="none" strike="noStrike" kern="1200" cap="none" spc="0" normalizeH="0" baseline="0" noProof="0">
              <a:ln>
                <a:noFill/>
              </a:ln>
              <a:solidFill>
                <a:srgbClr val="FF0000"/>
              </a:solidFill>
              <a:effectLst/>
              <a:uLnTx/>
              <a:uFillTx/>
              <a:latin typeface="等线" panose="02010600030101010101" charset="-122"/>
              <a:ea typeface="等线" panose="02010600030101010101" charset="-122"/>
              <a:cs typeface="+mn-cs"/>
            </a:endParaRPr>
          </a:p>
        </p:txBody>
      </p:sp>
      <p:sp>
        <p:nvSpPr>
          <p:cNvPr id="22" name="文本框 21"/>
          <p:cNvSpPr txBox="1"/>
          <p:nvPr/>
        </p:nvSpPr>
        <p:spPr>
          <a:xfrm>
            <a:off x="7185025" y="1330960"/>
            <a:ext cx="206819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rPr>
              <a:t>合成橡胶</a:t>
            </a:r>
            <a:endParaRPr kumimoji="0" lang="zh-CN" altLang="en-US" sz="32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23" name="文本框 22"/>
          <p:cNvSpPr txBox="1"/>
          <p:nvPr/>
        </p:nvSpPr>
        <p:spPr>
          <a:xfrm>
            <a:off x="1824990" y="906780"/>
            <a:ext cx="764032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4" name="文本框 3"/>
          <p:cNvSpPr txBox="1"/>
          <p:nvPr/>
        </p:nvSpPr>
        <p:spPr>
          <a:xfrm>
            <a:off x="1388110" y="2105660"/>
            <a:ext cx="4317365" cy="2025015"/>
          </a:xfrm>
          <a:prstGeom prst="rect">
            <a:avLst/>
          </a:prstGeom>
          <a:noFill/>
        </p:spPr>
        <p:txBody>
          <a:bodyPr wrap="square" rtlCol="0" anchor="t">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rPr>
              <a:t>    </a:t>
            </a:r>
            <a:r>
              <a:rPr kumimoji="0" lang="zh-CN" altLang="en-US"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rPr>
              <a:t>从橡胶树、橡胶草等植物中提取胶质后加工制成；</a:t>
            </a:r>
            <a:endParaRPr kumimoji="0" lang="zh-CN" altLang="en-US" sz="28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endParaRPr>
          </a:p>
        </p:txBody>
      </p:sp>
      <p:pic>
        <p:nvPicPr>
          <p:cNvPr id="5" name="图片 4"/>
          <p:cNvPicPr>
            <a:picLocks noChangeAspect="1"/>
          </p:cNvPicPr>
          <p:nvPr/>
        </p:nvPicPr>
        <p:blipFill>
          <a:blip r:embed="rId1"/>
          <a:stretch>
            <a:fillRect/>
          </a:stretch>
        </p:blipFill>
        <p:spPr>
          <a:xfrm>
            <a:off x="1664970" y="4968875"/>
            <a:ext cx="3663315" cy="1816735"/>
          </a:xfrm>
          <a:prstGeom prst="rect">
            <a:avLst/>
          </a:prstGeom>
        </p:spPr>
      </p:pic>
      <p:pic>
        <p:nvPicPr>
          <p:cNvPr id="7" name="图片 6"/>
          <p:cNvPicPr>
            <a:picLocks noChangeAspect="1"/>
          </p:cNvPicPr>
          <p:nvPr/>
        </p:nvPicPr>
        <p:blipFill>
          <a:blip r:embed="rId2"/>
          <a:stretch>
            <a:fillRect/>
          </a:stretch>
        </p:blipFill>
        <p:spPr>
          <a:xfrm>
            <a:off x="6685915" y="4699000"/>
            <a:ext cx="4117975" cy="211709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1000"/>
                                        <p:tgtEl>
                                          <p:spTgt spid="21">
                                            <p:txEl>
                                              <p:pRg st="0" end="0"/>
                                            </p:txEl>
                                          </p:spTgt>
                                        </p:tgtEl>
                                      </p:cBhvr>
                                    </p:animEffect>
                                    <p:anim calcmode="lin" valueType="num">
                                      <p:cBhvr>
                                        <p:cTn id="20"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1">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1000"/>
                                        <p:tgtEl>
                                          <p:spTgt spid="22">
                                            <p:txEl>
                                              <p:pRg st="0" end="0"/>
                                            </p:txEl>
                                          </p:spTgt>
                                        </p:tgtEl>
                                      </p:cBhvr>
                                    </p:animEffect>
                                    <p:anim calcmode="lin" valueType="num">
                                      <p:cBhvr>
                                        <p:cTn id="2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1000"/>
                                        <p:tgtEl>
                                          <p:spTgt spid="4">
                                            <p:txEl>
                                              <p:pRg st="0" end="0"/>
                                            </p:txEl>
                                          </p:spTgt>
                                        </p:tgtEl>
                                      </p:cBhvr>
                                    </p:animEffect>
                                    <p:anim calcmode="lin" valueType="num">
                                      <p:cBhvr>
                                        <p:cTn id="3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1000"/>
                                        <p:tgtEl>
                                          <p:spTgt spid="14">
                                            <p:txEl>
                                              <p:pRg st="0" end="0"/>
                                            </p:txEl>
                                          </p:spTgt>
                                        </p:tgtEl>
                                      </p:cBhvr>
                                    </p:animEffect>
                                    <p:anim calcmode="lin" valueType="num">
                                      <p:cBhvr>
                                        <p:cTn id="4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arn(inVertical)">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55"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56" name="深度视觉·原创设计 https://www.docer.com/works?userid=22383862"/>
          <p:cNvSpPr/>
          <p:nvPr/>
        </p:nvSpPr>
        <p:spPr>
          <a:xfrm>
            <a:off x="4535714" y="350796"/>
            <a:ext cx="3120572" cy="517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57" name="深度视觉·原创设计 https://www.docer.com/works?userid=22383862"/>
          <p:cNvSpPr txBox="1"/>
          <p:nvPr/>
        </p:nvSpPr>
        <p:spPr>
          <a:xfrm>
            <a:off x="3166745" y="351155"/>
            <a:ext cx="5455285" cy="781685"/>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30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Alibaba PuHuiTi" pitchFamily="18" charset="-122"/>
                <a:sym typeface="汉仪正圆-55W" panose="00020600040101010101" pitchFamily="18" charset="-122"/>
              </a:rPr>
              <a:t>天然橡胶的应用领域</a:t>
            </a:r>
            <a:endParaRPr kumimoji="0" lang="zh-CN" altLang="en-US" sz="4400" b="0" i="0" u="none" strike="noStrike" kern="1200" cap="none" spc="30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Alibaba PuHuiTi" pitchFamily="18" charset="-122"/>
              <a:sym typeface="汉仪正圆-55W" panose="00020600040101010101" pitchFamily="18" charset="-122"/>
            </a:endParaRPr>
          </a:p>
        </p:txBody>
      </p:sp>
      <p:grpSp>
        <p:nvGrpSpPr>
          <p:cNvPr id="2" name="深度视觉·原创设计 https://www.docer.com/works?userid=22383862"/>
          <p:cNvGrpSpPr/>
          <p:nvPr>
            <p:custDataLst>
              <p:tags r:id="rId1"/>
            </p:custDataLst>
          </p:nvPr>
        </p:nvGrpSpPr>
        <p:grpSpPr>
          <a:xfrm>
            <a:off x="1917065" y="870585"/>
            <a:ext cx="1302385" cy="1306195"/>
            <a:chOff x="1578112" y="2345101"/>
            <a:chExt cx="1655762" cy="2432050"/>
          </a:xfrm>
        </p:grpSpPr>
        <p:sp>
          <p:nvSpPr>
            <p:cNvPr id="3" name="深度视觉·原创设计 https://www.docer.com/works?userid=22383862"/>
            <p:cNvSpPr>
              <a:spLocks noChangeArrowheads="1"/>
            </p:cNvSpPr>
            <p:nvPr>
              <p:custDataLst>
                <p:tags r:id="rId2"/>
              </p:custDataLst>
            </p:nvPr>
          </p:nvSpPr>
          <p:spPr bwMode="auto">
            <a:xfrm>
              <a:off x="2303599" y="4561251"/>
              <a:ext cx="479425" cy="215900"/>
            </a:xfrm>
            <a:prstGeom prst="ellipse">
              <a:avLst/>
            </a:prstGeom>
            <a:solidFill>
              <a:schemeClr val="accent3"/>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4" name="深度视觉·原创设计 https://www.docer.com/works?userid=22383862"/>
            <p:cNvSpPr/>
            <p:nvPr>
              <p:custDataLst>
                <p:tags r:id="rId3"/>
              </p:custDataLst>
            </p:nvPr>
          </p:nvSpPr>
          <p:spPr bwMode="auto">
            <a:xfrm>
              <a:off x="2390912" y="3296014"/>
              <a:ext cx="293687" cy="1393825"/>
            </a:xfrm>
            <a:custGeom>
              <a:avLst/>
              <a:gdLst>
                <a:gd name="T0" fmla="*/ 30 w 30"/>
                <a:gd name="T1" fmla="*/ 138 h 142"/>
                <a:gd name="T2" fmla="*/ 16 w 30"/>
                <a:gd name="T3" fmla="*/ 142 h 142"/>
                <a:gd name="T4" fmla="*/ 0 w 30"/>
                <a:gd name="T5" fmla="*/ 139 h 142"/>
                <a:gd name="T6" fmla="*/ 13 w 30"/>
                <a:gd name="T7" fmla="*/ 0 h 142"/>
                <a:gd name="T8" fmla="*/ 18 w 30"/>
                <a:gd name="T9" fmla="*/ 0 h 142"/>
                <a:gd name="T10" fmla="*/ 30 w 30"/>
                <a:gd name="T11" fmla="*/ 138 h 142"/>
              </a:gdLst>
              <a:ahLst/>
              <a:cxnLst>
                <a:cxn ang="0">
                  <a:pos x="T0" y="T1"/>
                </a:cxn>
                <a:cxn ang="0">
                  <a:pos x="T2" y="T3"/>
                </a:cxn>
                <a:cxn ang="0">
                  <a:pos x="T4" y="T5"/>
                </a:cxn>
                <a:cxn ang="0">
                  <a:pos x="T6" y="T7"/>
                </a:cxn>
                <a:cxn ang="0">
                  <a:pos x="T8" y="T9"/>
                </a:cxn>
                <a:cxn ang="0">
                  <a:pos x="T10" y="T11"/>
                </a:cxn>
              </a:cxnLst>
              <a:rect l="0" t="0" r="r" b="b"/>
              <a:pathLst>
                <a:path w="30" h="142">
                  <a:moveTo>
                    <a:pt x="30" y="138"/>
                  </a:moveTo>
                  <a:cubicBezTo>
                    <a:pt x="30" y="138"/>
                    <a:pt x="25" y="142"/>
                    <a:pt x="16" y="142"/>
                  </a:cubicBezTo>
                  <a:cubicBezTo>
                    <a:pt x="7" y="142"/>
                    <a:pt x="0" y="139"/>
                    <a:pt x="0" y="139"/>
                  </a:cubicBezTo>
                  <a:cubicBezTo>
                    <a:pt x="13" y="0"/>
                    <a:pt x="13" y="0"/>
                    <a:pt x="13" y="0"/>
                  </a:cubicBezTo>
                  <a:cubicBezTo>
                    <a:pt x="18" y="0"/>
                    <a:pt x="18" y="0"/>
                    <a:pt x="18" y="0"/>
                  </a:cubicBezTo>
                  <a:lnTo>
                    <a:pt x="30" y="138"/>
                  </a:ln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5" name="深度视觉·原创设计 https://www.docer.com/works?userid=22383862"/>
            <p:cNvSpPr/>
            <p:nvPr>
              <p:custDataLst>
                <p:tags r:id="rId4"/>
              </p:custDataLst>
            </p:nvPr>
          </p:nvSpPr>
          <p:spPr bwMode="auto">
            <a:xfrm>
              <a:off x="2498862" y="3443651"/>
              <a:ext cx="88900" cy="117475"/>
            </a:xfrm>
            <a:custGeom>
              <a:avLst/>
              <a:gdLst>
                <a:gd name="T0" fmla="*/ 0 w 9"/>
                <a:gd name="T1" fmla="*/ 0 h 12"/>
                <a:gd name="T2" fmla="*/ 0 w 9"/>
                <a:gd name="T3" fmla="*/ 7 h 12"/>
                <a:gd name="T4" fmla="*/ 9 w 9"/>
                <a:gd name="T5" fmla="*/ 12 h 12"/>
                <a:gd name="T6" fmla="*/ 9 w 9"/>
                <a:gd name="T7" fmla="*/ 4 h 12"/>
                <a:gd name="T8" fmla="*/ 0 w 9"/>
                <a:gd name="T9" fmla="*/ 0 h 12"/>
              </a:gdLst>
              <a:ahLst/>
              <a:cxnLst>
                <a:cxn ang="0">
                  <a:pos x="T0" y="T1"/>
                </a:cxn>
                <a:cxn ang="0">
                  <a:pos x="T2" y="T3"/>
                </a:cxn>
                <a:cxn ang="0">
                  <a:pos x="T4" y="T5"/>
                </a:cxn>
                <a:cxn ang="0">
                  <a:pos x="T6" y="T7"/>
                </a:cxn>
                <a:cxn ang="0">
                  <a:pos x="T8" y="T9"/>
                </a:cxn>
              </a:cxnLst>
              <a:rect l="0" t="0" r="r" b="b"/>
              <a:pathLst>
                <a:path w="9" h="12">
                  <a:moveTo>
                    <a:pt x="0" y="0"/>
                  </a:moveTo>
                  <a:cubicBezTo>
                    <a:pt x="0" y="7"/>
                    <a:pt x="0" y="7"/>
                    <a:pt x="0" y="7"/>
                  </a:cubicBezTo>
                  <a:cubicBezTo>
                    <a:pt x="3" y="9"/>
                    <a:pt x="6" y="11"/>
                    <a:pt x="9" y="12"/>
                  </a:cubicBezTo>
                  <a:cubicBezTo>
                    <a:pt x="9" y="4"/>
                    <a:pt x="9" y="4"/>
                    <a:pt x="9" y="4"/>
                  </a:cubicBezTo>
                  <a:cubicBezTo>
                    <a:pt x="6" y="3"/>
                    <a:pt x="3" y="1"/>
                    <a:pt x="0" y="0"/>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6" name="深度视觉·原创设计 https://www.docer.com/works?userid=22383862"/>
            <p:cNvSpPr/>
            <p:nvPr>
              <p:custDataLst>
                <p:tags r:id="rId5"/>
              </p:custDataLst>
            </p:nvPr>
          </p:nvSpPr>
          <p:spPr bwMode="auto">
            <a:xfrm>
              <a:off x="2470287" y="3699239"/>
              <a:ext cx="155575" cy="234950"/>
            </a:xfrm>
            <a:custGeom>
              <a:avLst/>
              <a:gdLst>
                <a:gd name="T0" fmla="*/ 1 w 16"/>
                <a:gd name="T1" fmla="*/ 0 h 24"/>
                <a:gd name="T2" fmla="*/ 0 w 16"/>
                <a:gd name="T3" fmla="*/ 12 h 24"/>
                <a:gd name="T4" fmla="*/ 16 w 16"/>
                <a:gd name="T5" fmla="*/ 24 h 24"/>
                <a:gd name="T6" fmla="*/ 14 w 16"/>
                <a:gd name="T7" fmla="*/ 8 h 24"/>
                <a:gd name="T8" fmla="*/ 1 w 16"/>
                <a:gd name="T9" fmla="*/ 0 h 24"/>
              </a:gdLst>
              <a:ahLst/>
              <a:cxnLst>
                <a:cxn ang="0">
                  <a:pos x="T0" y="T1"/>
                </a:cxn>
                <a:cxn ang="0">
                  <a:pos x="T2" y="T3"/>
                </a:cxn>
                <a:cxn ang="0">
                  <a:pos x="T4" y="T5"/>
                </a:cxn>
                <a:cxn ang="0">
                  <a:pos x="T6" y="T7"/>
                </a:cxn>
                <a:cxn ang="0">
                  <a:pos x="T8" y="T9"/>
                </a:cxn>
              </a:cxnLst>
              <a:rect l="0" t="0" r="r" b="b"/>
              <a:pathLst>
                <a:path w="16" h="24">
                  <a:moveTo>
                    <a:pt x="1" y="0"/>
                  </a:moveTo>
                  <a:cubicBezTo>
                    <a:pt x="0" y="12"/>
                    <a:pt x="0" y="12"/>
                    <a:pt x="0" y="12"/>
                  </a:cubicBezTo>
                  <a:cubicBezTo>
                    <a:pt x="5" y="16"/>
                    <a:pt x="11" y="20"/>
                    <a:pt x="16" y="24"/>
                  </a:cubicBezTo>
                  <a:cubicBezTo>
                    <a:pt x="14" y="8"/>
                    <a:pt x="14" y="8"/>
                    <a:pt x="14" y="8"/>
                  </a:cubicBezTo>
                  <a:cubicBezTo>
                    <a:pt x="10" y="5"/>
                    <a:pt x="5" y="3"/>
                    <a:pt x="1" y="0"/>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7" name="深度视觉·原创设计 https://www.docer.com/works?userid=22383862"/>
            <p:cNvSpPr/>
            <p:nvPr>
              <p:custDataLst>
                <p:tags r:id="rId6"/>
              </p:custDataLst>
            </p:nvPr>
          </p:nvSpPr>
          <p:spPr bwMode="auto">
            <a:xfrm>
              <a:off x="2244862" y="2345101"/>
              <a:ext cx="411162" cy="950913"/>
            </a:xfrm>
            <a:custGeom>
              <a:avLst/>
              <a:gdLst>
                <a:gd name="T0" fmla="*/ 29 w 42"/>
                <a:gd name="T1" fmla="*/ 97 h 97"/>
                <a:gd name="T2" fmla="*/ 2 w 42"/>
                <a:gd name="T3" fmla="*/ 0 h 97"/>
                <a:gd name="T4" fmla="*/ 1 w 42"/>
                <a:gd name="T5" fmla="*/ 9 h 97"/>
                <a:gd name="T6" fmla="*/ 29 w 42"/>
                <a:gd name="T7" fmla="*/ 97 h 97"/>
              </a:gdLst>
              <a:ahLst/>
              <a:cxnLst>
                <a:cxn ang="0">
                  <a:pos x="T0" y="T1"/>
                </a:cxn>
                <a:cxn ang="0">
                  <a:pos x="T2" y="T3"/>
                </a:cxn>
                <a:cxn ang="0">
                  <a:pos x="T4" y="T5"/>
                </a:cxn>
                <a:cxn ang="0">
                  <a:pos x="T6" y="T7"/>
                </a:cxn>
              </a:cxnLst>
              <a:rect l="0" t="0" r="r" b="b"/>
              <a:pathLst>
                <a:path w="42" h="97">
                  <a:moveTo>
                    <a:pt x="29" y="97"/>
                  </a:moveTo>
                  <a:cubicBezTo>
                    <a:pt x="29" y="97"/>
                    <a:pt x="42" y="77"/>
                    <a:pt x="2" y="0"/>
                  </a:cubicBezTo>
                  <a:cubicBezTo>
                    <a:pt x="2" y="0"/>
                    <a:pt x="0" y="5"/>
                    <a:pt x="1" y="9"/>
                  </a:cubicBezTo>
                  <a:cubicBezTo>
                    <a:pt x="1" y="14"/>
                    <a:pt x="23" y="89"/>
                    <a:pt x="29" y="97"/>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8" name="深度视觉·原创设计 https://www.docer.com/works?userid=22383862"/>
            <p:cNvSpPr/>
            <p:nvPr>
              <p:custDataLst>
                <p:tags r:id="rId7"/>
              </p:custDataLst>
            </p:nvPr>
          </p:nvSpPr>
          <p:spPr bwMode="auto">
            <a:xfrm>
              <a:off x="1578112" y="3199176"/>
              <a:ext cx="960437" cy="420688"/>
            </a:xfrm>
            <a:custGeom>
              <a:avLst/>
              <a:gdLst>
                <a:gd name="T0" fmla="*/ 98 w 98"/>
                <a:gd name="T1" fmla="*/ 13 h 43"/>
                <a:gd name="T2" fmla="*/ 0 w 98"/>
                <a:gd name="T3" fmla="*/ 41 h 43"/>
                <a:gd name="T4" fmla="*/ 10 w 98"/>
                <a:gd name="T5" fmla="*/ 42 h 43"/>
                <a:gd name="T6" fmla="*/ 98 w 98"/>
                <a:gd name="T7" fmla="*/ 13 h 43"/>
              </a:gdLst>
              <a:ahLst/>
              <a:cxnLst>
                <a:cxn ang="0">
                  <a:pos x="T0" y="T1"/>
                </a:cxn>
                <a:cxn ang="0">
                  <a:pos x="T2" y="T3"/>
                </a:cxn>
                <a:cxn ang="0">
                  <a:pos x="T4" y="T5"/>
                </a:cxn>
                <a:cxn ang="0">
                  <a:pos x="T6" y="T7"/>
                </a:cxn>
              </a:cxnLst>
              <a:rect l="0" t="0" r="r" b="b"/>
              <a:pathLst>
                <a:path w="98" h="43">
                  <a:moveTo>
                    <a:pt x="98" y="13"/>
                  </a:moveTo>
                  <a:cubicBezTo>
                    <a:pt x="98" y="13"/>
                    <a:pt x="77" y="0"/>
                    <a:pt x="0" y="41"/>
                  </a:cubicBezTo>
                  <a:cubicBezTo>
                    <a:pt x="0" y="41"/>
                    <a:pt x="6" y="43"/>
                    <a:pt x="10" y="42"/>
                  </a:cubicBezTo>
                  <a:cubicBezTo>
                    <a:pt x="14" y="42"/>
                    <a:pt x="89" y="20"/>
                    <a:pt x="98" y="13"/>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9" name="深度视觉·原创设计 https://www.docer.com/works?userid=22383862"/>
            <p:cNvSpPr/>
            <p:nvPr>
              <p:custDataLst>
                <p:tags r:id="rId8"/>
              </p:custDataLst>
            </p:nvPr>
          </p:nvSpPr>
          <p:spPr bwMode="auto">
            <a:xfrm>
              <a:off x="2538549" y="3335701"/>
              <a:ext cx="695325" cy="735013"/>
            </a:xfrm>
            <a:custGeom>
              <a:avLst/>
              <a:gdLst>
                <a:gd name="T0" fmla="*/ 3 w 71"/>
                <a:gd name="T1" fmla="*/ 0 h 75"/>
                <a:gd name="T2" fmla="*/ 71 w 71"/>
                <a:gd name="T3" fmla="*/ 75 h 75"/>
                <a:gd name="T4" fmla="*/ 68 w 71"/>
                <a:gd name="T5" fmla="*/ 66 h 75"/>
                <a:gd name="T6" fmla="*/ 3 w 71"/>
                <a:gd name="T7" fmla="*/ 0 h 75"/>
              </a:gdLst>
              <a:ahLst/>
              <a:cxnLst>
                <a:cxn ang="0">
                  <a:pos x="T0" y="T1"/>
                </a:cxn>
                <a:cxn ang="0">
                  <a:pos x="T2" y="T3"/>
                </a:cxn>
                <a:cxn ang="0">
                  <a:pos x="T4" y="T5"/>
                </a:cxn>
                <a:cxn ang="0">
                  <a:pos x="T6" y="T7"/>
                </a:cxn>
              </a:cxnLst>
              <a:rect l="0" t="0" r="r" b="b"/>
              <a:pathLst>
                <a:path w="71" h="75">
                  <a:moveTo>
                    <a:pt x="3" y="0"/>
                  </a:moveTo>
                  <a:cubicBezTo>
                    <a:pt x="3" y="0"/>
                    <a:pt x="0" y="24"/>
                    <a:pt x="71" y="75"/>
                  </a:cubicBezTo>
                  <a:cubicBezTo>
                    <a:pt x="71" y="75"/>
                    <a:pt x="70" y="69"/>
                    <a:pt x="68" y="66"/>
                  </a:cubicBezTo>
                  <a:cubicBezTo>
                    <a:pt x="65" y="62"/>
                    <a:pt x="12" y="5"/>
                    <a:pt x="3"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0" name="深度视觉·原创设计 https://www.docer.com/works?userid=22383862"/>
            <p:cNvSpPr>
              <a:spLocks noChangeArrowheads="1"/>
            </p:cNvSpPr>
            <p:nvPr>
              <p:custDataLst>
                <p:tags r:id="rId9"/>
              </p:custDataLst>
            </p:nvPr>
          </p:nvSpPr>
          <p:spPr bwMode="auto">
            <a:xfrm>
              <a:off x="2489337" y="3257914"/>
              <a:ext cx="107950" cy="107950"/>
            </a:xfrm>
            <a:prstGeom prst="ellipse">
              <a:avLst/>
            </a:prstGeom>
            <a:solidFill>
              <a:srgbClr val="F9F2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grpSp>
      <p:grpSp>
        <p:nvGrpSpPr>
          <p:cNvPr id="11" name="深度视觉·原创设计 https://www.docer.com/works?userid=22383862"/>
          <p:cNvGrpSpPr/>
          <p:nvPr>
            <p:custDataLst>
              <p:tags r:id="rId10"/>
            </p:custDataLst>
          </p:nvPr>
        </p:nvGrpSpPr>
        <p:grpSpPr>
          <a:xfrm>
            <a:off x="3975735" y="1006475"/>
            <a:ext cx="1616075" cy="1154430"/>
            <a:chOff x="1578112" y="2345101"/>
            <a:chExt cx="1655762" cy="2432050"/>
          </a:xfrm>
        </p:grpSpPr>
        <p:sp>
          <p:nvSpPr>
            <p:cNvPr id="12" name="深度视觉·原创设计 https://www.docer.com/works?userid=22383862"/>
            <p:cNvSpPr>
              <a:spLocks noChangeArrowheads="1"/>
            </p:cNvSpPr>
            <p:nvPr>
              <p:custDataLst>
                <p:tags r:id="rId11"/>
              </p:custDataLst>
            </p:nvPr>
          </p:nvSpPr>
          <p:spPr bwMode="auto">
            <a:xfrm>
              <a:off x="2303599" y="4561251"/>
              <a:ext cx="479425" cy="215900"/>
            </a:xfrm>
            <a:prstGeom prst="ellipse">
              <a:avLst/>
            </a:prstGeom>
            <a:solidFill>
              <a:schemeClr val="accent3"/>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3" name="深度视觉·原创设计 https://www.docer.com/works?userid=22383862"/>
            <p:cNvSpPr/>
            <p:nvPr>
              <p:custDataLst>
                <p:tags r:id="rId12"/>
              </p:custDataLst>
            </p:nvPr>
          </p:nvSpPr>
          <p:spPr bwMode="auto">
            <a:xfrm>
              <a:off x="2390912" y="3296014"/>
              <a:ext cx="293687" cy="1393825"/>
            </a:xfrm>
            <a:custGeom>
              <a:avLst/>
              <a:gdLst>
                <a:gd name="T0" fmla="*/ 30 w 30"/>
                <a:gd name="T1" fmla="*/ 138 h 142"/>
                <a:gd name="T2" fmla="*/ 16 w 30"/>
                <a:gd name="T3" fmla="*/ 142 h 142"/>
                <a:gd name="T4" fmla="*/ 0 w 30"/>
                <a:gd name="T5" fmla="*/ 139 h 142"/>
                <a:gd name="T6" fmla="*/ 13 w 30"/>
                <a:gd name="T7" fmla="*/ 0 h 142"/>
                <a:gd name="T8" fmla="*/ 18 w 30"/>
                <a:gd name="T9" fmla="*/ 0 h 142"/>
                <a:gd name="T10" fmla="*/ 30 w 30"/>
                <a:gd name="T11" fmla="*/ 138 h 142"/>
              </a:gdLst>
              <a:ahLst/>
              <a:cxnLst>
                <a:cxn ang="0">
                  <a:pos x="T0" y="T1"/>
                </a:cxn>
                <a:cxn ang="0">
                  <a:pos x="T2" y="T3"/>
                </a:cxn>
                <a:cxn ang="0">
                  <a:pos x="T4" y="T5"/>
                </a:cxn>
                <a:cxn ang="0">
                  <a:pos x="T6" y="T7"/>
                </a:cxn>
                <a:cxn ang="0">
                  <a:pos x="T8" y="T9"/>
                </a:cxn>
                <a:cxn ang="0">
                  <a:pos x="T10" y="T11"/>
                </a:cxn>
              </a:cxnLst>
              <a:rect l="0" t="0" r="r" b="b"/>
              <a:pathLst>
                <a:path w="30" h="142">
                  <a:moveTo>
                    <a:pt x="30" y="138"/>
                  </a:moveTo>
                  <a:cubicBezTo>
                    <a:pt x="30" y="138"/>
                    <a:pt x="25" y="142"/>
                    <a:pt x="16" y="142"/>
                  </a:cubicBezTo>
                  <a:cubicBezTo>
                    <a:pt x="7" y="142"/>
                    <a:pt x="0" y="139"/>
                    <a:pt x="0" y="139"/>
                  </a:cubicBezTo>
                  <a:cubicBezTo>
                    <a:pt x="13" y="0"/>
                    <a:pt x="13" y="0"/>
                    <a:pt x="13" y="0"/>
                  </a:cubicBezTo>
                  <a:cubicBezTo>
                    <a:pt x="18" y="0"/>
                    <a:pt x="18" y="0"/>
                    <a:pt x="18" y="0"/>
                  </a:cubicBezTo>
                  <a:lnTo>
                    <a:pt x="30" y="138"/>
                  </a:ln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4" name="深度视觉·原创设计 https://www.docer.com/works?userid=22383862"/>
            <p:cNvSpPr/>
            <p:nvPr>
              <p:custDataLst>
                <p:tags r:id="rId13"/>
              </p:custDataLst>
            </p:nvPr>
          </p:nvSpPr>
          <p:spPr bwMode="auto">
            <a:xfrm>
              <a:off x="2498862" y="3443651"/>
              <a:ext cx="88900" cy="117475"/>
            </a:xfrm>
            <a:custGeom>
              <a:avLst/>
              <a:gdLst>
                <a:gd name="T0" fmla="*/ 0 w 9"/>
                <a:gd name="T1" fmla="*/ 0 h 12"/>
                <a:gd name="T2" fmla="*/ 0 w 9"/>
                <a:gd name="T3" fmla="*/ 7 h 12"/>
                <a:gd name="T4" fmla="*/ 9 w 9"/>
                <a:gd name="T5" fmla="*/ 12 h 12"/>
                <a:gd name="T6" fmla="*/ 9 w 9"/>
                <a:gd name="T7" fmla="*/ 4 h 12"/>
                <a:gd name="T8" fmla="*/ 0 w 9"/>
                <a:gd name="T9" fmla="*/ 0 h 12"/>
              </a:gdLst>
              <a:ahLst/>
              <a:cxnLst>
                <a:cxn ang="0">
                  <a:pos x="T0" y="T1"/>
                </a:cxn>
                <a:cxn ang="0">
                  <a:pos x="T2" y="T3"/>
                </a:cxn>
                <a:cxn ang="0">
                  <a:pos x="T4" y="T5"/>
                </a:cxn>
                <a:cxn ang="0">
                  <a:pos x="T6" y="T7"/>
                </a:cxn>
                <a:cxn ang="0">
                  <a:pos x="T8" y="T9"/>
                </a:cxn>
              </a:cxnLst>
              <a:rect l="0" t="0" r="r" b="b"/>
              <a:pathLst>
                <a:path w="9" h="12">
                  <a:moveTo>
                    <a:pt x="0" y="0"/>
                  </a:moveTo>
                  <a:cubicBezTo>
                    <a:pt x="0" y="7"/>
                    <a:pt x="0" y="7"/>
                    <a:pt x="0" y="7"/>
                  </a:cubicBezTo>
                  <a:cubicBezTo>
                    <a:pt x="3" y="9"/>
                    <a:pt x="6" y="11"/>
                    <a:pt x="9" y="12"/>
                  </a:cubicBezTo>
                  <a:cubicBezTo>
                    <a:pt x="9" y="4"/>
                    <a:pt x="9" y="4"/>
                    <a:pt x="9" y="4"/>
                  </a:cubicBezTo>
                  <a:cubicBezTo>
                    <a:pt x="6" y="3"/>
                    <a:pt x="3" y="1"/>
                    <a:pt x="0" y="0"/>
                  </a:cubicBezTo>
                  <a:close/>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5" name="深度视觉·原创设计 https://www.docer.com/works?userid=22383862"/>
            <p:cNvSpPr/>
            <p:nvPr>
              <p:custDataLst>
                <p:tags r:id="rId14"/>
              </p:custDataLst>
            </p:nvPr>
          </p:nvSpPr>
          <p:spPr bwMode="auto">
            <a:xfrm>
              <a:off x="2470287" y="3699239"/>
              <a:ext cx="155575" cy="234950"/>
            </a:xfrm>
            <a:custGeom>
              <a:avLst/>
              <a:gdLst>
                <a:gd name="T0" fmla="*/ 1 w 16"/>
                <a:gd name="T1" fmla="*/ 0 h 24"/>
                <a:gd name="T2" fmla="*/ 0 w 16"/>
                <a:gd name="T3" fmla="*/ 12 h 24"/>
                <a:gd name="T4" fmla="*/ 16 w 16"/>
                <a:gd name="T5" fmla="*/ 24 h 24"/>
                <a:gd name="T6" fmla="*/ 14 w 16"/>
                <a:gd name="T7" fmla="*/ 8 h 24"/>
                <a:gd name="T8" fmla="*/ 1 w 16"/>
                <a:gd name="T9" fmla="*/ 0 h 24"/>
              </a:gdLst>
              <a:ahLst/>
              <a:cxnLst>
                <a:cxn ang="0">
                  <a:pos x="T0" y="T1"/>
                </a:cxn>
                <a:cxn ang="0">
                  <a:pos x="T2" y="T3"/>
                </a:cxn>
                <a:cxn ang="0">
                  <a:pos x="T4" y="T5"/>
                </a:cxn>
                <a:cxn ang="0">
                  <a:pos x="T6" y="T7"/>
                </a:cxn>
                <a:cxn ang="0">
                  <a:pos x="T8" y="T9"/>
                </a:cxn>
              </a:cxnLst>
              <a:rect l="0" t="0" r="r" b="b"/>
              <a:pathLst>
                <a:path w="16" h="24">
                  <a:moveTo>
                    <a:pt x="1" y="0"/>
                  </a:moveTo>
                  <a:cubicBezTo>
                    <a:pt x="0" y="12"/>
                    <a:pt x="0" y="12"/>
                    <a:pt x="0" y="12"/>
                  </a:cubicBezTo>
                  <a:cubicBezTo>
                    <a:pt x="5" y="16"/>
                    <a:pt x="11" y="20"/>
                    <a:pt x="16" y="24"/>
                  </a:cubicBezTo>
                  <a:cubicBezTo>
                    <a:pt x="14" y="8"/>
                    <a:pt x="14" y="8"/>
                    <a:pt x="14" y="8"/>
                  </a:cubicBezTo>
                  <a:cubicBezTo>
                    <a:pt x="10" y="5"/>
                    <a:pt x="5" y="3"/>
                    <a:pt x="1" y="0"/>
                  </a:cubicBezTo>
                  <a:close/>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6" name="深度视觉·原创设计 https://www.docer.com/works?userid=22383862"/>
            <p:cNvSpPr/>
            <p:nvPr>
              <p:custDataLst>
                <p:tags r:id="rId15"/>
              </p:custDataLst>
            </p:nvPr>
          </p:nvSpPr>
          <p:spPr bwMode="auto">
            <a:xfrm>
              <a:off x="2244862" y="2345101"/>
              <a:ext cx="411162" cy="950913"/>
            </a:xfrm>
            <a:custGeom>
              <a:avLst/>
              <a:gdLst>
                <a:gd name="T0" fmla="*/ 29 w 42"/>
                <a:gd name="T1" fmla="*/ 97 h 97"/>
                <a:gd name="T2" fmla="*/ 2 w 42"/>
                <a:gd name="T3" fmla="*/ 0 h 97"/>
                <a:gd name="T4" fmla="*/ 1 w 42"/>
                <a:gd name="T5" fmla="*/ 9 h 97"/>
                <a:gd name="T6" fmla="*/ 29 w 42"/>
                <a:gd name="T7" fmla="*/ 97 h 97"/>
              </a:gdLst>
              <a:ahLst/>
              <a:cxnLst>
                <a:cxn ang="0">
                  <a:pos x="T0" y="T1"/>
                </a:cxn>
                <a:cxn ang="0">
                  <a:pos x="T2" y="T3"/>
                </a:cxn>
                <a:cxn ang="0">
                  <a:pos x="T4" y="T5"/>
                </a:cxn>
                <a:cxn ang="0">
                  <a:pos x="T6" y="T7"/>
                </a:cxn>
              </a:cxnLst>
              <a:rect l="0" t="0" r="r" b="b"/>
              <a:pathLst>
                <a:path w="42" h="97">
                  <a:moveTo>
                    <a:pt x="29" y="97"/>
                  </a:moveTo>
                  <a:cubicBezTo>
                    <a:pt x="29" y="97"/>
                    <a:pt x="42" y="77"/>
                    <a:pt x="2" y="0"/>
                  </a:cubicBezTo>
                  <a:cubicBezTo>
                    <a:pt x="2" y="0"/>
                    <a:pt x="0" y="5"/>
                    <a:pt x="1" y="9"/>
                  </a:cubicBezTo>
                  <a:cubicBezTo>
                    <a:pt x="1" y="14"/>
                    <a:pt x="23" y="89"/>
                    <a:pt x="29" y="97"/>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7" name="深度视觉·原创设计 https://www.docer.com/works?userid=22383862"/>
            <p:cNvSpPr/>
            <p:nvPr>
              <p:custDataLst>
                <p:tags r:id="rId16"/>
              </p:custDataLst>
            </p:nvPr>
          </p:nvSpPr>
          <p:spPr bwMode="auto">
            <a:xfrm>
              <a:off x="1578112" y="3199176"/>
              <a:ext cx="960437" cy="420688"/>
            </a:xfrm>
            <a:custGeom>
              <a:avLst/>
              <a:gdLst>
                <a:gd name="T0" fmla="*/ 98 w 98"/>
                <a:gd name="T1" fmla="*/ 13 h 43"/>
                <a:gd name="T2" fmla="*/ 0 w 98"/>
                <a:gd name="T3" fmla="*/ 41 h 43"/>
                <a:gd name="T4" fmla="*/ 10 w 98"/>
                <a:gd name="T5" fmla="*/ 42 h 43"/>
                <a:gd name="T6" fmla="*/ 98 w 98"/>
                <a:gd name="T7" fmla="*/ 13 h 43"/>
              </a:gdLst>
              <a:ahLst/>
              <a:cxnLst>
                <a:cxn ang="0">
                  <a:pos x="T0" y="T1"/>
                </a:cxn>
                <a:cxn ang="0">
                  <a:pos x="T2" y="T3"/>
                </a:cxn>
                <a:cxn ang="0">
                  <a:pos x="T4" y="T5"/>
                </a:cxn>
                <a:cxn ang="0">
                  <a:pos x="T6" y="T7"/>
                </a:cxn>
              </a:cxnLst>
              <a:rect l="0" t="0" r="r" b="b"/>
              <a:pathLst>
                <a:path w="98" h="43">
                  <a:moveTo>
                    <a:pt x="98" y="13"/>
                  </a:moveTo>
                  <a:cubicBezTo>
                    <a:pt x="98" y="13"/>
                    <a:pt x="77" y="0"/>
                    <a:pt x="0" y="41"/>
                  </a:cubicBezTo>
                  <a:cubicBezTo>
                    <a:pt x="0" y="41"/>
                    <a:pt x="6" y="43"/>
                    <a:pt x="10" y="42"/>
                  </a:cubicBezTo>
                  <a:cubicBezTo>
                    <a:pt x="14" y="42"/>
                    <a:pt x="89" y="20"/>
                    <a:pt x="98" y="13"/>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8" name="深度视觉·原创设计 https://www.docer.com/works?userid=22383862"/>
            <p:cNvSpPr/>
            <p:nvPr>
              <p:custDataLst>
                <p:tags r:id="rId17"/>
              </p:custDataLst>
            </p:nvPr>
          </p:nvSpPr>
          <p:spPr bwMode="auto">
            <a:xfrm>
              <a:off x="2538549" y="3335701"/>
              <a:ext cx="695325" cy="735013"/>
            </a:xfrm>
            <a:custGeom>
              <a:avLst/>
              <a:gdLst>
                <a:gd name="T0" fmla="*/ 3 w 71"/>
                <a:gd name="T1" fmla="*/ 0 h 75"/>
                <a:gd name="T2" fmla="*/ 71 w 71"/>
                <a:gd name="T3" fmla="*/ 75 h 75"/>
                <a:gd name="T4" fmla="*/ 68 w 71"/>
                <a:gd name="T5" fmla="*/ 66 h 75"/>
                <a:gd name="T6" fmla="*/ 3 w 71"/>
                <a:gd name="T7" fmla="*/ 0 h 75"/>
              </a:gdLst>
              <a:ahLst/>
              <a:cxnLst>
                <a:cxn ang="0">
                  <a:pos x="T0" y="T1"/>
                </a:cxn>
                <a:cxn ang="0">
                  <a:pos x="T2" y="T3"/>
                </a:cxn>
                <a:cxn ang="0">
                  <a:pos x="T4" y="T5"/>
                </a:cxn>
                <a:cxn ang="0">
                  <a:pos x="T6" y="T7"/>
                </a:cxn>
              </a:cxnLst>
              <a:rect l="0" t="0" r="r" b="b"/>
              <a:pathLst>
                <a:path w="71" h="75">
                  <a:moveTo>
                    <a:pt x="3" y="0"/>
                  </a:moveTo>
                  <a:cubicBezTo>
                    <a:pt x="3" y="0"/>
                    <a:pt x="0" y="24"/>
                    <a:pt x="71" y="75"/>
                  </a:cubicBezTo>
                  <a:cubicBezTo>
                    <a:pt x="71" y="75"/>
                    <a:pt x="70" y="69"/>
                    <a:pt x="68" y="66"/>
                  </a:cubicBezTo>
                  <a:cubicBezTo>
                    <a:pt x="65" y="62"/>
                    <a:pt x="12" y="5"/>
                    <a:pt x="3"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19" name="深度视觉·原创设计 https://www.docer.com/works?userid=22383862"/>
            <p:cNvSpPr>
              <a:spLocks noChangeArrowheads="1"/>
            </p:cNvSpPr>
            <p:nvPr>
              <p:custDataLst>
                <p:tags r:id="rId18"/>
              </p:custDataLst>
            </p:nvPr>
          </p:nvSpPr>
          <p:spPr bwMode="auto">
            <a:xfrm>
              <a:off x="2489337" y="3257914"/>
              <a:ext cx="107950" cy="107950"/>
            </a:xfrm>
            <a:prstGeom prst="ellipse">
              <a:avLst/>
            </a:prstGeom>
            <a:solidFill>
              <a:srgbClr val="F9F2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grpSp>
      <p:grpSp>
        <p:nvGrpSpPr>
          <p:cNvPr id="20" name="深度视觉·原创设计 https://www.docer.com/works?userid=22383862"/>
          <p:cNvGrpSpPr/>
          <p:nvPr>
            <p:custDataLst>
              <p:tags r:id="rId19"/>
            </p:custDataLst>
          </p:nvPr>
        </p:nvGrpSpPr>
        <p:grpSpPr>
          <a:xfrm>
            <a:off x="6363970" y="901065"/>
            <a:ext cx="1445260" cy="1189990"/>
            <a:chOff x="1578112" y="2345101"/>
            <a:chExt cx="1655762" cy="2432050"/>
          </a:xfrm>
        </p:grpSpPr>
        <p:sp>
          <p:nvSpPr>
            <p:cNvPr id="21" name="深度视觉·原创设计 https://www.docer.com/works?userid=22383862"/>
            <p:cNvSpPr>
              <a:spLocks noChangeArrowheads="1"/>
            </p:cNvSpPr>
            <p:nvPr>
              <p:custDataLst>
                <p:tags r:id="rId20"/>
              </p:custDataLst>
            </p:nvPr>
          </p:nvSpPr>
          <p:spPr bwMode="auto">
            <a:xfrm>
              <a:off x="2303599" y="4561251"/>
              <a:ext cx="479425" cy="215900"/>
            </a:xfrm>
            <a:prstGeom prst="ellipse">
              <a:avLst/>
            </a:prstGeom>
            <a:solidFill>
              <a:schemeClr val="accent3"/>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2" name="深度视觉·原创设计 https://www.docer.com/works?userid=22383862"/>
            <p:cNvSpPr/>
            <p:nvPr>
              <p:custDataLst>
                <p:tags r:id="rId21"/>
              </p:custDataLst>
            </p:nvPr>
          </p:nvSpPr>
          <p:spPr bwMode="auto">
            <a:xfrm>
              <a:off x="2390912" y="3296014"/>
              <a:ext cx="293687" cy="1393825"/>
            </a:xfrm>
            <a:custGeom>
              <a:avLst/>
              <a:gdLst>
                <a:gd name="T0" fmla="*/ 30 w 30"/>
                <a:gd name="T1" fmla="*/ 138 h 142"/>
                <a:gd name="T2" fmla="*/ 16 w 30"/>
                <a:gd name="T3" fmla="*/ 142 h 142"/>
                <a:gd name="T4" fmla="*/ 0 w 30"/>
                <a:gd name="T5" fmla="*/ 139 h 142"/>
                <a:gd name="T6" fmla="*/ 13 w 30"/>
                <a:gd name="T7" fmla="*/ 0 h 142"/>
                <a:gd name="T8" fmla="*/ 18 w 30"/>
                <a:gd name="T9" fmla="*/ 0 h 142"/>
                <a:gd name="T10" fmla="*/ 30 w 30"/>
                <a:gd name="T11" fmla="*/ 138 h 142"/>
              </a:gdLst>
              <a:ahLst/>
              <a:cxnLst>
                <a:cxn ang="0">
                  <a:pos x="T0" y="T1"/>
                </a:cxn>
                <a:cxn ang="0">
                  <a:pos x="T2" y="T3"/>
                </a:cxn>
                <a:cxn ang="0">
                  <a:pos x="T4" y="T5"/>
                </a:cxn>
                <a:cxn ang="0">
                  <a:pos x="T6" y="T7"/>
                </a:cxn>
                <a:cxn ang="0">
                  <a:pos x="T8" y="T9"/>
                </a:cxn>
                <a:cxn ang="0">
                  <a:pos x="T10" y="T11"/>
                </a:cxn>
              </a:cxnLst>
              <a:rect l="0" t="0" r="r" b="b"/>
              <a:pathLst>
                <a:path w="30" h="142">
                  <a:moveTo>
                    <a:pt x="30" y="138"/>
                  </a:moveTo>
                  <a:cubicBezTo>
                    <a:pt x="30" y="138"/>
                    <a:pt x="25" y="142"/>
                    <a:pt x="16" y="142"/>
                  </a:cubicBezTo>
                  <a:cubicBezTo>
                    <a:pt x="7" y="142"/>
                    <a:pt x="0" y="139"/>
                    <a:pt x="0" y="139"/>
                  </a:cubicBezTo>
                  <a:cubicBezTo>
                    <a:pt x="13" y="0"/>
                    <a:pt x="13" y="0"/>
                    <a:pt x="13" y="0"/>
                  </a:cubicBezTo>
                  <a:cubicBezTo>
                    <a:pt x="18" y="0"/>
                    <a:pt x="18" y="0"/>
                    <a:pt x="18" y="0"/>
                  </a:cubicBezTo>
                  <a:lnTo>
                    <a:pt x="30" y="138"/>
                  </a:ln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3" name="深度视觉·原创设计 https://www.docer.com/works?userid=22383862"/>
            <p:cNvSpPr/>
            <p:nvPr>
              <p:custDataLst>
                <p:tags r:id="rId22"/>
              </p:custDataLst>
            </p:nvPr>
          </p:nvSpPr>
          <p:spPr bwMode="auto">
            <a:xfrm>
              <a:off x="2498862" y="3443651"/>
              <a:ext cx="88900" cy="117475"/>
            </a:xfrm>
            <a:custGeom>
              <a:avLst/>
              <a:gdLst>
                <a:gd name="T0" fmla="*/ 0 w 9"/>
                <a:gd name="T1" fmla="*/ 0 h 12"/>
                <a:gd name="T2" fmla="*/ 0 w 9"/>
                <a:gd name="T3" fmla="*/ 7 h 12"/>
                <a:gd name="T4" fmla="*/ 9 w 9"/>
                <a:gd name="T5" fmla="*/ 12 h 12"/>
                <a:gd name="T6" fmla="*/ 9 w 9"/>
                <a:gd name="T7" fmla="*/ 4 h 12"/>
                <a:gd name="T8" fmla="*/ 0 w 9"/>
                <a:gd name="T9" fmla="*/ 0 h 12"/>
              </a:gdLst>
              <a:ahLst/>
              <a:cxnLst>
                <a:cxn ang="0">
                  <a:pos x="T0" y="T1"/>
                </a:cxn>
                <a:cxn ang="0">
                  <a:pos x="T2" y="T3"/>
                </a:cxn>
                <a:cxn ang="0">
                  <a:pos x="T4" y="T5"/>
                </a:cxn>
                <a:cxn ang="0">
                  <a:pos x="T6" y="T7"/>
                </a:cxn>
                <a:cxn ang="0">
                  <a:pos x="T8" y="T9"/>
                </a:cxn>
              </a:cxnLst>
              <a:rect l="0" t="0" r="r" b="b"/>
              <a:pathLst>
                <a:path w="9" h="12">
                  <a:moveTo>
                    <a:pt x="0" y="0"/>
                  </a:moveTo>
                  <a:cubicBezTo>
                    <a:pt x="0" y="7"/>
                    <a:pt x="0" y="7"/>
                    <a:pt x="0" y="7"/>
                  </a:cubicBezTo>
                  <a:cubicBezTo>
                    <a:pt x="3" y="9"/>
                    <a:pt x="6" y="11"/>
                    <a:pt x="9" y="12"/>
                  </a:cubicBezTo>
                  <a:cubicBezTo>
                    <a:pt x="9" y="4"/>
                    <a:pt x="9" y="4"/>
                    <a:pt x="9" y="4"/>
                  </a:cubicBezTo>
                  <a:cubicBezTo>
                    <a:pt x="6" y="3"/>
                    <a:pt x="3" y="1"/>
                    <a:pt x="0" y="0"/>
                  </a:cubicBezTo>
                  <a:close/>
                </a:path>
              </a:pathLst>
            </a:custGeom>
            <a:solidFill>
              <a:schemeClr val="bg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4" name="深度视觉·原创设计 https://www.docer.com/works?userid=22383862"/>
            <p:cNvSpPr/>
            <p:nvPr>
              <p:custDataLst>
                <p:tags r:id="rId23"/>
              </p:custDataLst>
            </p:nvPr>
          </p:nvSpPr>
          <p:spPr bwMode="auto">
            <a:xfrm>
              <a:off x="2470287" y="3699239"/>
              <a:ext cx="155575" cy="234950"/>
            </a:xfrm>
            <a:custGeom>
              <a:avLst/>
              <a:gdLst>
                <a:gd name="T0" fmla="*/ 1 w 16"/>
                <a:gd name="T1" fmla="*/ 0 h 24"/>
                <a:gd name="T2" fmla="*/ 0 w 16"/>
                <a:gd name="T3" fmla="*/ 12 h 24"/>
                <a:gd name="T4" fmla="*/ 16 w 16"/>
                <a:gd name="T5" fmla="*/ 24 h 24"/>
                <a:gd name="T6" fmla="*/ 14 w 16"/>
                <a:gd name="T7" fmla="*/ 8 h 24"/>
                <a:gd name="T8" fmla="*/ 1 w 16"/>
                <a:gd name="T9" fmla="*/ 0 h 24"/>
              </a:gdLst>
              <a:ahLst/>
              <a:cxnLst>
                <a:cxn ang="0">
                  <a:pos x="T0" y="T1"/>
                </a:cxn>
                <a:cxn ang="0">
                  <a:pos x="T2" y="T3"/>
                </a:cxn>
                <a:cxn ang="0">
                  <a:pos x="T4" y="T5"/>
                </a:cxn>
                <a:cxn ang="0">
                  <a:pos x="T6" y="T7"/>
                </a:cxn>
                <a:cxn ang="0">
                  <a:pos x="T8" y="T9"/>
                </a:cxn>
              </a:cxnLst>
              <a:rect l="0" t="0" r="r" b="b"/>
              <a:pathLst>
                <a:path w="16" h="24">
                  <a:moveTo>
                    <a:pt x="1" y="0"/>
                  </a:moveTo>
                  <a:cubicBezTo>
                    <a:pt x="0" y="12"/>
                    <a:pt x="0" y="12"/>
                    <a:pt x="0" y="12"/>
                  </a:cubicBezTo>
                  <a:cubicBezTo>
                    <a:pt x="5" y="16"/>
                    <a:pt x="11" y="20"/>
                    <a:pt x="16" y="24"/>
                  </a:cubicBezTo>
                  <a:cubicBezTo>
                    <a:pt x="14" y="8"/>
                    <a:pt x="14" y="8"/>
                    <a:pt x="14" y="8"/>
                  </a:cubicBezTo>
                  <a:cubicBezTo>
                    <a:pt x="10" y="5"/>
                    <a:pt x="5" y="3"/>
                    <a:pt x="1" y="0"/>
                  </a:cubicBezTo>
                  <a:close/>
                </a:path>
              </a:pathLst>
            </a:custGeom>
            <a:solidFill>
              <a:schemeClr val="bg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5" name="深度视觉·原创设计 https://www.docer.com/works?userid=22383862"/>
            <p:cNvSpPr/>
            <p:nvPr>
              <p:custDataLst>
                <p:tags r:id="rId24"/>
              </p:custDataLst>
            </p:nvPr>
          </p:nvSpPr>
          <p:spPr bwMode="auto">
            <a:xfrm>
              <a:off x="2244862" y="2345101"/>
              <a:ext cx="411162" cy="950913"/>
            </a:xfrm>
            <a:custGeom>
              <a:avLst/>
              <a:gdLst>
                <a:gd name="T0" fmla="*/ 29 w 42"/>
                <a:gd name="T1" fmla="*/ 97 h 97"/>
                <a:gd name="T2" fmla="*/ 2 w 42"/>
                <a:gd name="T3" fmla="*/ 0 h 97"/>
                <a:gd name="T4" fmla="*/ 1 w 42"/>
                <a:gd name="T5" fmla="*/ 9 h 97"/>
                <a:gd name="T6" fmla="*/ 29 w 42"/>
                <a:gd name="T7" fmla="*/ 97 h 97"/>
              </a:gdLst>
              <a:ahLst/>
              <a:cxnLst>
                <a:cxn ang="0">
                  <a:pos x="T0" y="T1"/>
                </a:cxn>
                <a:cxn ang="0">
                  <a:pos x="T2" y="T3"/>
                </a:cxn>
                <a:cxn ang="0">
                  <a:pos x="T4" y="T5"/>
                </a:cxn>
                <a:cxn ang="0">
                  <a:pos x="T6" y="T7"/>
                </a:cxn>
              </a:cxnLst>
              <a:rect l="0" t="0" r="r" b="b"/>
              <a:pathLst>
                <a:path w="42" h="97">
                  <a:moveTo>
                    <a:pt x="29" y="97"/>
                  </a:moveTo>
                  <a:cubicBezTo>
                    <a:pt x="29" y="97"/>
                    <a:pt x="42" y="77"/>
                    <a:pt x="2" y="0"/>
                  </a:cubicBezTo>
                  <a:cubicBezTo>
                    <a:pt x="2" y="0"/>
                    <a:pt x="0" y="5"/>
                    <a:pt x="1" y="9"/>
                  </a:cubicBezTo>
                  <a:cubicBezTo>
                    <a:pt x="1" y="14"/>
                    <a:pt x="23" y="89"/>
                    <a:pt x="29" y="97"/>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6" name="深度视觉·原创设计 https://www.docer.com/works?userid=22383862"/>
            <p:cNvSpPr/>
            <p:nvPr>
              <p:custDataLst>
                <p:tags r:id="rId25"/>
              </p:custDataLst>
            </p:nvPr>
          </p:nvSpPr>
          <p:spPr bwMode="auto">
            <a:xfrm>
              <a:off x="1578112" y="3199176"/>
              <a:ext cx="960437" cy="420688"/>
            </a:xfrm>
            <a:custGeom>
              <a:avLst/>
              <a:gdLst>
                <a:gd name="T0" fmla="*/ 98 w 98"/>
                <a:gd name="T1" fmla="*/ 13 h 43"/>
                <a:gd name="T2" fmla="*/ 0 w 98"/>
                <a:gd name="T3" fmla="*/ 41 h 43"/>
                <a:gd name="T4" fmla="*/ 10 w 98"/>
                <a:gd name="T5" fmla="*/ 42 h 43"/>
                <a:gd name="T6" fmla="*/ 98 w 98"/>
                <a:gd name="T7" fmla="*/ 13 h 43"/>
              </a:gdLst>
              <a:ahLst/>
              <a:cxnLst>
                <a:cxn ang="0">
                  <a:pos x="T0" y="T1"/>
                </a:cxn>
                <a:cxn ang="0">
                  <a:pos x="T2" y="T3"/>
                </a:cxn>
                <a:cxn ang="0">
                  <a:pos x="T4" y="T5"/>
                </a:cxn>
                <a:cxn ang="0">
                  <a:pos x="T6" y="T7"/>
                </a:cxn>
              </a:cxnLst>
              <a:rect l="0" t="0" r="r" b="b"/>
              <a:pathLst>
                <a:path w="98" h="43">
                  <a:moveTo>
                    <a:pt x="98" y="13"/>
                  </a:moveTo>
                  <a:cubicBezTo>
                    <a:pt x="98" y="13"/>
                    <a:pt x="77" y="0"/>
                    <a:pt x="0" y="41"/>
                  </a:cubicBezTo>
                  <a:cubicBezTo>
                    <a:pt x="0" y="41"/>
                    <a:pt x="6" y="43"/>
                    <a:pt x="10" y="42"/>
                  </a:cubicBezTo>
                  <a:cubicBezTo>
                    <a:pt x="14" y="42"/>
                    <a:pt x="89" y="20"/>
                    <a:pt x="98" y="13"/>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7" name="深度视觉·原创设计 https://www.docer.com/works?userid=22383862"/>
            <p:cNvSpPr/>
            <p:nvPr>
              <p:custDataLst>
                <p:tags r:id="rId26"/>
              </p:custDataLst>
            </p:nvPr>
          </p:nvSpPr>
          <p:spPr bwMode="auto">
            <a:xfrm>
              <a:off x="2538549" y="3335701"/>
              <a:ext cx="695325" cy="735013"/>
            </a:xfrm>
            <a:custGeom>
              <a:avLst/>
              <a:gdLst>
                <a:gd name="T0" fmla="*/ 3 w 71"/>
                <a:gd name="T1" fmla="*/ 0 h 75"/>
                <a:gd name="T2" fmla="*/ 71 w 71"/>
                <a:gd name="T3" fmla="*/ 75 h 75"/>
                <a:gd name="T4" fmla="*/ 68 w 71"/>
                <a:gd name="T5" fmla="*/ 66 h 75"/>
                <a:gd name="T6" fmla="*/ 3 w 71"/>
                <a:gd name="T7" fmla="*/ 0 h 75"/>
              </a:gdLst>
              <a:ahLst/>
              <a:cxnLst>
                <a:cxn ang="0">
                  <a:pos x="T0" y="T1"/>
                </a:cxn>
                <a:cxn ang="0">
                  <a:pos x="T2" y="T3"/>
                </a:cxn>
                <a:cxn ang="0">
                  <a:pos x="T4" y="T5"/>
                </a:cxn>
                <a:cxn ang="0">
                  <a:pos x="T6" y="T7"/>
                </a:cxn>
              </a:cxnLst>
              <a:rect l="0" t="0" r="r" b="b"/>
              <a:pathLst>
                <a:path w="71" h="75">
                  <a:moveTo>
                    <a:pt x="3" y="0"/>
                  </a:moveTo>
                  <a:cubicBezTo>
                    <a:pt x="3" y="0"/>
                    <a:pt x="0" y="24"/>
                    <a:pt x="71" y="75"/>
                  </a:cubicBezTo>
                  <a:cubicBezTo>
                    <a:pt x="71" y="75"/>
                    <a:pt x="70" y="69"/>
                    <a:pt x="68" y="66"/>
                  </a:cubicBezTo>
                  <a:cubicBezTo>
                    <a:pt x="65" y="62"/>
                    <a:pt x="12" y="5"/>
                    <a:pt x="3"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8" name="深度视觉·原创设计 https://www.docer.com/works?userid=22383862"/>
            <p:cNvSpPr>
              <a:spLocks noChangeArrowheads="1"/>
            </p:cNvSpPr>
            <p:nvPr>
              <p:custDataLst>
                <p:tags r:id="rId27"/>
              </p:custDataLst>
            </p:nvPr>
          </p:nvSpPr>
          <p:spPr bwMode="auto">
            <a:xfrm>
              <a:off x="2489337" y="3257914"/>
              <a:ext cx="107950" cy="107950"/>
            </a:xfrm>
            <a:prstGeom prst="ellipse">
              <a:avLst/>
            </a:prstGeom>
            <a:solidFill>
              <a:srgbClr val="F9F2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grpSp>
      <p:grpSp>
        <p:nvGrpSpPr>
          <p:cNvPr id="29" name="深度视觉·原创设计 https://www.docer.com/works?userid=22383862"/>
          <p:cNvGrpSpPr/>
          <p:nvPr>
            <p:custDataLst>
              <p:tags r:id="rId28"/>
            </p:custDataLst>
          </p:nvPr>
        </p:nvGrpSpPr>
        <p:grpSpPr>
          <a:xfrm>
            <a:off x="8901430" y="901700"/>
            <a:ext cx="1449705" cy="1258570"/>
            <a:chOff x="1578112" y="2345101"/>
            <a:chExt cx="1655762" cy="2432050"/>
          </a:xfrm>
        </p:grpSpPr>
        <p:sp>
          <p:nvSpPr>
            <p:cNvPr id="30" name="深度视觉·原创设计 https://www.docer.com/works?userid=22383862"/>
            <p:cNvSpPr>
              <a:spLocks noChangeArrowheads="1"/>
            </p:cNvSpPr>
            <p:nvPr>
              <p:custDataLst>
                <p:tags r:id="rId29"/>
              </p:custDataLst>
            </p:nvPr>
          </p:nvSpPr>
          <p:spPr bwMode="auto">
            <a:xfrm>
              <a:off x="2303599" y="4561251"/>
              <a:ext cx="479425" cy="215900"/>
            </a:xfrm>
            <a:prstGeom prst="ellipse">
              <a:avLst/>
            </a:prstGeom>
            <a:solidFill>
              <a:schemeClr val="accent3"/>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1" name="深度视觉·原创设计 https://www.docer.com/works?userid=22383862"/>
            <p:cNvSpPr/>
            <p:nvPr>
              <p:custDataLst>
                <p:tags r:id="rId30"/>
              </p:custDataLst>
            </p:nvPr>
          </p:nvSpPr>
          <p:spPr bwMode="auto">
            <a:xfrm>
              <a:off x="2390912" y="3296014"/>
              <a:ext cx="293687" cy="1393825"/>
            </a:xfrm>
            <a:custGeom>
              <a:avLst/>
              <a:gdLst>
                <a:gd name="T0" fmla="*/ 30 w 30"/>
                <a:gd name="T1" fmla="*/ 138 h 142"/>
                <a:gd name="T2" fmla="*/ 16 w 30"/>
                <a:gd name="T3" fmla="*/ 142 h 142"/>
                <a:gd name="T4" fmla="*/ 0 w 30"/>
                <a:gd name="T5" fmla="*/ 139 h 142"/>
                <a:gd name="T6" fmla="*/ 13 w 30"/>
                <a:gd name="T7" fmla="*/ 0 h 142"/>
                <a:gd name="T8" fmla="*/ 18 w 30"/>
                <a:gd name="T9" fmla="*/ 0 h 142"/>
                <a:gd name="T10" fmla="*/ 30 w 30"/>
                <a:gd name="T11" fmla="*/ 138 h 142"/>
              </a:gdLst>
              <a:ahLst/>
              <a:cxnLst>
                <a:cxn ang="0">
                  <a:pos x="T0" y="T1"/>
                </a:cxn>
                <a:cxn ang="0">
                  <a:pos x="T2" y="T3"/>
                </a:cxn>
                <a:cxn ang="0">
                  <a:pos x="T4" y="T5"/>
                </a:cxn>
                <a:cxn ang="0">
                  <a:pos x="T6" y="T7"/>
                </a:cxn>
                <a:cxn ang="0">
                  <a:pos x="T8" y="T9"/>
                </a:cxn>
                <a:cxn ang="0">
                  <a:pos x="T10" y="T11"/>
                </a:cxn>
              </a:cxnLst>
              <a:rect l="0" t="0" r="r" b="b"/>
              <a:pathLst>
                <a:path w="30" h="142">
                  <a:moveTo>
                    <a:pt x="30" y="138"/>
                  </a:moveTo>
                  <a:cubicBezTo>
                    <a:pt x="30" y="138"/>
                    <a:pt x="25" y="142"/>
                    <a:pt x="16" y="142"/>
                  </a:cubicBezTo>
                  <a:cubicBezTo>
                    <a:pt x="7" y="142"/>
                    <a:pt x="0" y="139"/>
                    <a:pt x="0" y="139"/>
                  </a:cubicBezTo>
                  <a:cubicBezTo>
                    <a:pt x="13" y="0"/>
                    <a:pt x="13" y="0"/>
                    <a:pt x="13" y="0"/>
                  </a:cubicBezTo>
                  <a:cubicBezTo>
                    <a:pt x="18" y="0"/>
                    <a:pt x="18" y="0"/>
                    <a:pt x="18" y="0"/>
                  </a:cubicBezTo>
                  <a:lnTo>
                    <a:pt x="30" y="138"/>
                  </a:ln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2" name="深度视觉·原创设计 https://www.docer.com/works?userid=22383862"/>
            <p:cNvSpPr/>
            <p:nvPr>
              <p:custDataLst>
                <p:tags r:id="rId31"/>
              </p:custDataLst>
            </p:nvPr>
          </p:nvSpPr>
          <p:spPr bwMode="auto">
            <a:xfrm>
              <a:off x="2498862" y="3443651"/>
              <a:ext cx="88900" cy="117475"/>
            </a:xfrm>
            <a:custGeom>
              <a:avLst/>
              <a:gdLst>
                <a:gd name="T0" fmla="*/ 0 w 9"/>
                <a:gd name="T1" fmla="*/ 0 h 12"/>
                <a:gd name="T2" fmla="*/ 0 w 9"/>
                <a:gd name="T3" fmla="*/ 7 h 12"/>
                <a:gd name="T4" fmla="*/ 9 w 9"/>
                <a:gd name="T5" fmla="*/ 12 h 12"/>
                <a:gd name="T6" fmla="*/ 9 w 9"/>
                <a:gd name="T7" fmla="*/ 4 h 12"/>
                <a:gd name="T8" fmla="*/ 0 w 9"/>
                <a:gd name="T9" fmla="*/ 0 h 12"/>
              </a:gdLst>
              <a:ahLst/>
              <a:cxnLst>
                <a:cxn ang="0">
                  <a:pos x="T0" y="T1"/>
                </a:cxn>
                <a:cxn ang="0">
                  <a:pos x="T2" y="T3"/>
                </a:cxn>
                <a:cxn ang="0">
                  <a:pos x="T4" y="T5"/>
                </a:cxn>
                <a:cxn ang="0">
                  <a:pos x="T6" y="T7"/>
                </a:cxn>
                <a:cxn ang="0">
                  <a:pos x="T8" y="T9"/>
                </a:cxn>
              </a:cxnLst>
              <a:rect l="0" t="0" r="r" b="b"/>
              <a:pathLst>
                <a:path w="9" h="12">
                  <a:moveTo>
                    <a:pt x="0" y="0"/>
                  </a:moveTo>
                  <a:cubicBezTo>
                    <a:pt x="0" y="7"/>
                    <a:pt x="0" y="7"/>
                    <a:pt x="0" y="7"/>
                  </a:cubicBezTo>
                  <a:cubicBezTo>
                    <a:pt x="3" y="9"/>
                    <a:pt x="6" y="11"/>
                    <a:pt x="9" y="12"/>
                  </a:cubicBezTo>
                  <a:cubicBezTo>
                    <a:pt x="9" y="4"/>
                    <a:pt x="9" y="4"/>
                    <a:pt x="9" y="4"/>
                  </a:cubicBezTo>
                  <a:cubicBezTo>
                    <a:pt x="6" y="3"/>
                    <a:pt x="3" y="1"/>
                    <a:pt x="0" y="0"/>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3" name="深度视觉·原创设计 https://www.docer.com/works?userid=22383862"/>
            <p:cNvSpPr/>
            <p:nvPr>
              <p:custDataLst>
                <p:tags r:id="rId32"/>
              </p:custDataLst>
            </p:nvPr>
          </p:nvSpPr>
          <p:spPr bwMode="auto">
            <a:xfrm>
              <a:off x="2470287" y="3699239"/>
              <a:ext cx="155575" cy="234950"/>
            </a:xfrm>
            <a:custGeom>
              <a:avLst/>
              <a:gdLst>
                <a:gd name="T0" fmla="*/ 1 w 16"/>
                <a:gd name="T1" fmla="*/ 0 h 24"/>
                <a:gd name="T2" fmla="*/ 0 w 16"/>
                <a:gd name="T3" fmla="*/ 12 h 24"/>
                <a:gd name="T4" fmla="*/ 16 w 16"/>
                <a:gd name="T5" fmla="*/ 24 h 24"/>
                <a:gd name="T6" fmla="*/ 14 w 16"/>
                <a:gd name="T7" fmla="*/ 8 h 24"/>
                <a:gd name="T8" fmla="*/ 1 w 16"/>
                <a:gd name="T9" fmla="*/ 0 h 24"/>
              </a:gdLst>
              <a:ahLst/>
              <a:cxnLst>
                <a:cxn ang="0">
                  <a:pos x="T0" y="T1"/>
                </a:cxn>
                <a:cxn ang="0">
                  <a:pos x="T2" y="T3"/>
                </a:cxn>
                <a:cxn ang="0">
                  <a:pos x="T4" y="T5"/>
                </a:cxn>
                <a:cxn ang="0">
                  <a:pos x="T6" y="T7"/>
                </a:cxn>
                <a:cxn ang="0">
                  <a:pos x="T8" y="T9"/>
                </a:cxn>
              </a:cxnLst>
              <a:rect l="0" t="0" r="r" b="b"/>
              <a:pathLst>
                <a:path w="16" h="24">
                  <a:moveTo>
                    <a:pt x="1" y="0"/>
                  </a:moveTo>
                  <a:cubicBezTo>
                    <a:pt x="0" y="12"/>
                    <a:pt x="0" y="12"/>
                    <a:pt x="0" y="12"/>
                  </a:cubicBezTo>
                  <a:cubicBezTo>
                    <a:pt x="5" y="16"/>
                    <a:pt x="11" y="20"/>
                    <a:pt x="16" y="24"/>
                  </a:cubicBezTo>
                  <a:cubicBezTo>
                    <a:pt x="14" y="8"/>
                    <a:pt x="14" y="8"/>
                    <a:pt x="14" y="8"/>
                  </a:cubicBezTo>
                  <a:cubicBezTo>
                    <a:pt x="10" y="5"/>
                    <a:pt x="5" y="3"/>
                    <a:pt x="1" y="0"/>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4" name="深度视觉·原创设计 https://www.docer.com/works?userid=22383862"/>
            <p:cNvSpPr/>
            <p:nvPr>
              <p:custDataLst>
                <p:tags r:id="rId33"/>
              </p:custDataLst>
            </p:nvPr>
          </p:nvSpPr>
          <p:spPr bwMode="auto">
            <a:xfrm>
              <a:off x="2244862" y="2345101"/>
              <a:ext cx="411162" cy="950913"/>
            </a:xfrm>
            <a:custGeom>
              <a:avLst/>
              <a:gdLst>
                <a:gd name="T0" fmla="*/ 29 w 42"/>
                <a:gd name="T1" fmla="*/ 97 h 97"/>
                <a:gd name="T2" fmla="*/ 2 w 42"/>
                <a:gd name="T3" fmla="*/ 0 h 97"/>
                <a:gd name="T4" fmla="*/ 1 w 42"/>
                <a:gd name="T5" fmla="*/ 9 h 97"/>
                <a:gd name="T6" fmla="*/ 29 w 42"/>
                <a:gd name="T7" fmla="*/ 97 h 97"/>
              </a:gdLst>
              <a:ahLst/>
              <a:cxnLst>
                <a:cxn ang="0">
                  <a:pos x="T0" y="T1"/>
                </a:cxn>
                <a:cxn ang="0">
                  <a:pos x="T2" y="T3"/>
                </a:cxn>
                <a:cxn ang="0">
                  <a:pos x="T4" y="T5"/>
                </a:cxn>
                <a:cxn ang="0">
                  <a:pos x="T6" y="T7"/>
                </a:cxn>
              </a:cxnLst>
              <a:rect l="0" t="0" r="r" b="b"/>
              <a:pathLst>
                <a:path w="42" h="97">
                  <a:moveTo>
                    <a:pt x="29" y="97"/>
                  </a:moveTo>
                  <a:cubicBezTo>
                    <a:pt x="29" y="97"/>
                    <a:pt x="42" y="77"/>
                    <a:pt x="2" y="0"/>
                  </a:cubicBezTo>
                  <a:cubicBezTo>
                    <a:pt x="2" y="0"/>
                    <a:pt x="0" y="5"/>
                    <a:pt x="1" y="9"/>
                  </a:cubicBezTo>
                  <a:cubicBezTo>
                    <a:pt x="1" y="14"/>
                    <a:pt x="23" y="89"/>
                    <a:pt x="29" y="97"/>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5" name="深度视觉·原创设计 https://www.docer.com/works?userid=22383862"/>
            <p:cNvSpPr/>
            <p:nvPr>
              <p:custDataLst>
                <p:tags r:id="rId34"/>
              </p:custDataLst>
            </p:nvPr>
          </p:nvSpPr>
          <p:spPr bwMode="auto">
            <a:xfrm>
              <a:off x="1578112" y="3199176"/>
              <a:ext cx="960437" cy="420688"/>
            </a:xfrm>
            <a:custGeom>
              <a:avLst/>
              <a:gdLst>
                <a:gd name="T0" fmla="*/ 98 w 98"/>
                <a:gd name="T1" fmla="*/ 13 h 43"/>
                <a:gd name="T2" fmla="*/ 0 w 98"/>
                <a:gd name="T3" fmla="*/ 41 h 43"/>
                <a:gd name="T4" fmla="*/ 10 w 98"/>
                <a:gd name="T5" fmla="*/ 42 h 43"/>
                <a:gd name="T6" fmla="*/ 98 w 98"/>
                <a:gd name="T7" fmla="*/ 13 h 43"/>
              </a:gdLst>
              <a:ahLst/>
              <a:cxnLst>
                <a:cxn ang="0">
                  <a:pos x="T0" y="T1"/>
                </a:cxn>
                <a:cxn ang="0">
                  <a:pos x="T2" y="T3"/>
                </a:cxn>
                <a:cxn ang="0">
                  <a:pos x="T4" y="T5"/>
                </a:cxn>
                <a:cxn ang="0">
                  <a:pos x="T6" y="T7"/>
                </a:cxn>
              </a:cxnLst>
              <a:rect l="0" t="0" r="r" b="b"/>
              <a:pathLst>
                <a:path w="98" h="43">
                  <a:moveTo>
                    <a:pt x="98" y="13"/>
                  </a:moveTo>
                  <a:cubicBezTo>
                    <a:pt x="98" y="13"/>
                    <a:pt x="77" y="0"/>
                    <a:pt x="0" y="41"/>
                  </a:cubicBezTo>
                  <a:cubicBezTo>
                    <a:pt x="0" y="41"/>
                    <a:pt x="6" y="43"/>
                    <a:pt x="10" y="42"/>
                  </a:cubicBezTo>
                  <a:cubicBezTo>
                    <a:pt x="14" y="42"/>
                    <a:pt x="89" y="20"/>
                    <a:pt x="98" y="13"/>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6" name="深度视觉·原创设计 https://www.docer.com/works?userid=22383862"/>
            <p:cNvSpPr/>
            <p:nvPr>
              <p:custDataLst>
                <p:tags r:id="rId35"/>
              </p:custDataLst>
            </p:nvPr>
          </p:nvSpPr>
          <p:spPr bwMode="auto">
            <a:xfrm>
              <a:off x="2538549" y="3335701"/>
              <a:ext cx="695325" cy="735013"/>
            </a:xfrm>
            <a:custGeom>
              <a:avLst/>
              <a:gdLst>
                <a:gd name="T0" fmla="*/ 3 w 71"/>
                <a:gd name="T1" fmla="*/ 0 h 75"/>
                <a:gd name="T2" fmla="*/ 71 w 71"/>
                <a:gd name="T3" fmla="*/ 75 h 75"/>
                <a:gd name="T4" fmla="*/ 68 w 71"/>
                <a:gd name="T5" fmla="*/ 66 h 75"/>
                <a:gd name="T6" fmla="*/ 3 w 71"/>
                <a:gd name="T7" fmla="*/ 0 h 75"/>
              </a:gdLst>
              <a:ahLst/>
              <a:cxnLst>
                <a:cxn ang="0">
                  <a:pos x="T0" y="T1"/>
                </a:cxn>
                <a:cxn ang="0">
                  <a:pos x="T2" y="T3"/>
                </a:cxn>
                <a:cxn ang="0">
                  <a:pos x="T4" y="T5"/>
                </a:cxn>
                <a:cxn ang="0">
                  <a:pos x="T6" y="T7"/>
                </a:cxn>
              </a:cxnLst>
              <a:rect l="0" t="0" r="r" b="b"/>
              <a:pathLst>
                <a:path w="71" h="75">
                  <a:moveTo>
                    <a:pt x="3" y="0"/>
                  </a:moveTo>
                  <a:cubicBezTo>
                    <a:pt x="3" y="0"/>
                    <a:pt x="0" y="24"/>
                    <a:pt x="71" y="75"/>
                  </a:cubicBezTo>
                  <a:cubicBezTo>
                    <a:pt x="71" y="75"/>
                    <a:pt x="70" y="69"/>
                    <a:pt x="68" y="66"/>
                  </a:cubicBezTo>
                  <a:cubicBezTo>
                    <a:pt x="65" y="62"/>
                    <a:pt x="12" y="5"/>
                    <a:pt x="3"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7" name="深度视觉·原创设计 https://www.docer.com/works?userid=22383862"/>
            <p:cNvSpPr>
              <a:spLocks noChangeArrowheads="1"/>
            </p:cNvSpPr>
            <p:nvPr>
              <p:custDataLst>
                <p:tags r:id="rId36"/>
              </p:custDataLst>
            </p:nvPr>
          </p:nvSpPr>
          <p:spPr bwMode="auto">
            <a:xfrm>
              <a:off x="2489337" y="3257914"/>
              <a:ext cx="107950" cy="107950"/>
            </a:xfrm>
            <a:prstGeom prst="ellipse">
              <a:avLst/>
            </a:prstGeom>
            <a:solidFill>
              <a:srgbClr val="F9F2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grpSp>
      <p:sp>
        <p:nvSpPr>
          <p:cNvPr id="38" name="深度视觉·原创设计 https://www.docer.com/works?userid=22383862"/>
          <p:cNvSpPr/>
          <p:nvPr>
            <p:custDataLst>
              <p:tags r:id="rId37"/>
            </p:custDataLst>
          </p:nvPr>
        </p:nvSpPr>
        <p:spPr>
          <a:xfrm>
            <a:off x="1917070" y="967450"/>
            <a:ext cx="617583" cy="6175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39" name="深度视觉·原创设计 https://www.docer.com/works?userid=22383862"/>
          <p:cNvSpPr/>
          <p:nvPr>
            <p:custDataLst>
              <p:tags r:id="rId38"/>
            </p:custDataLst>
          </p:nvPr>
        </p:nvSpPr>
        <p:spPr>
          <a:xfrm>
            <a:off x="4192496" y="1010167"/>
            <a:ext cx="617583" cy="6175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40" name="深度视觉·原创设计 https://www.docer.com/works?userid=22383862"/>
          <p:cNvSpPr/>
          <p:nvPr>
            <p:custDataLst>
              <p:tags r:id="rId39"/>
            </p:custDataLst>
          </p:nvPr>
        </p:nvSpPr>
        <p:spPr>
          <a:xfrm>
            <a:off x="6455725" y="967737"/>
            <a:ext cx="617583" cy="6175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41" name="深度视觉·原创设计 https://www.docer.com/works?userid=22383862"/>
          <p:cNvSpPr/>
          <p:nvPr>
            <p:custDataLst>
              <p:tags r:id="rId40"/>
            </p:custDataLst>
          </p:nvPr>
        </p:nvSpPr>
        <p:spPr>
          <a:xfrm>
            <a:off x="8918884" y="936851"/>
            <a:ext cx="617583" cy="6175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47" name="深度视觉·原创设计 https://www.docer.com/works?userid=22383862"/>
          <p:cNvSpPr/>
          <p:nvPr>
            <p:custDataLst>
              <p:tags r:id="rId41"/>
            </p:custDataLst>
          </p:nvPr>
        </p:nvSpPr>
        <p:spPr>
          <a:xfrm>
            <a:off x="1534795" y="2151380"/>
            <a:ext cx="2291080" cy="1470660"/>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Open Sans" pitchFamily="34" charset="0"/>
                <a:sym typeface="汉仪正圆-55W" panose="00020600040101010101" pitchFamily="18" charset="-122"/>
              </a:rPr>
              <a:t>汽车轮胎</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Open Sans" pitchFamily="34" charset="0"/>
              <a:sym typeface="汉仪正圆-55W" panose="00020600040101010101" pitchFamily="18" charset="-122"/>
            </a:endParaRPr>
          </a:p>
        </p:txBody>
      </p:sp>
      <p:sp>
        <p:nvSpPr>
          <p:cNvPr id="48" name="深度视觉·原创设计 https://www.docer.com/works?userid=22383862"/>
          <p:cNvSpPr/>
          <p:nvPr>
            <p:custDataLst>
              <p:tags r:id="rId42"/>
            </p:custDataLst>
          </p:nvPr>
        </p:nvSpPr>
        <p:spPr>
          <a:xfrm>
            <a:off x="4237990" y="3070225"/>
            <a:ext cx="2009775" cy="3181985"/>
          </a:xfrm>
          <a:prstGeom prst="rect">
            <a:avLst/>
          </a:prstGeom>
        </p:spPr>
        <p:txBody>
          <a:bodyPr wrap="square">
            <a:noAutofit/>
          </a:bodyPr>
          <a:lstStyle/>
          <a:p>
            <a:pPr marL="0" marR="0" lvl="0" indent="0" algn="ctr" defTabSz="914400" rtl="0" eaLnBrk="1" fontAlgn="auto" latinLnBrk="0" hangingPunct="1">
              <a:lnSpc>
                <a:spcPts val="2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FFFFFF">
                  <a:lumMod val="50000"/>
                </a:srgbClr>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49" name="深度视觉·原创设计 https://www.docer.com/works?userid=22383862"/>
          <p:cNvSpPr/>
          <p:nvPr>
            <p:custDataLst>
              <p:tags r:id="rId43"/>
            </p:custDataLst>
          </p:nvPr>
        </p:nvSpPr>
        <p:spPr>
          <a:xfrm>
            <a:off x="4149090" y="2217420"/>
            <a:ext cx="1771015" cy="1404620"/>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Open Sans" pitchFamily="34" charset="0"/>
                <a:sym typeface="汉仪正圆-55W" panose="00020600040101010101" pitchFamily="18" charset="-122"/>
              </a:rPr>
              <a:t>工业制品</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Open Sans" pitchFamily="34" charset="0"/>
              <a:sym typeface="汉仪正圆-55W" panose="00020600040101010101" pitchFamily="18" charset="-122"/>
            </a:endParaRPr>
          </a:p>
        </p:txBody>
      </p:sp>
      <p:sp>
        <p:nvSpPr>
          <p:cNvPr id="51" name="深度视觉·原创设计 https://www.docer.com/works?userid=22383862"/>
          <p:cNvSpPr/>
          <p:nvPr>
            <p:custDataLst>
              <p:tags r:id="rId44"/>
            </p:custDataLst>
          </p:nvPr>
        </p:nvSpPr>
        <p:spPr>
          <a:xfrm>
            <a:off x="6295390" y="2205990"/>
            <a:ext cx="1693545" cy="1482090"/>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Open Sans" pitchFamily="34" charset="0"/>
                <a:sym typeface="汉仪正圆-55W" panose="00020600040101010101" pitchFamily="18" charset="-122"/>
              </a:rPr>
              <a:t>医疗器械</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Open Sans" pitchFamily="34" charset="0"/>
              <a:sym typeface="汉仪正圆-55W" panose="00020600040101010101" pitchFamily="18" charset="-122"/>
            </a:endParaRPr>
          </a:p>
        </p:txBody>
      </p:sp>
      <p:sp>
        <p:nvSpPr>
          <p:cNvPr id="53" name="深度视觉·原创设计 https://www.docer.com/works?userid=22383862"/>
          <p:cNvSpPr/>
          <p:nvPr>
            <p:custDataLst>
              <p:tags r:id="rId45"/>
            </p:custDataLst>
          </p:nvPr>
        </p:nvSpPr>
        <p:spPr>
          <a:xfrm>
            <a:off x="8534400" y="2183130"/>
            <a:ext cx="1831340" cy="1438910"/>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Open Sans" pitchFamily="34" charset="0"/>
                <a:sym typeface="汉仪正圆-55W" panose="00020600040101010101" pitchFamily="18" charset="-122"/>
              </a:rPr>
              <a:t>  </a:t>
            </a:r>
            <a:r>
              <a:rPr kumimoji="0" lang="zh-CN" altLang="en-US" sz="28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Open Sans" pitchFamily="34" charset="0"/>
                <a:sym typeface="汉仪正圆-55W" panose="00020600040101010101" pitchFamily="18" charset="-122"/>
              </a:rPr>
              <a:t>日用品</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Open Sans" pitchFamily="34" charset="0"/>
              <a:sym typeface="汉仪正圆-55W" panose="00020600040101010101" pitchFamily="18" charset="-122"/>
            </a:endParaRPr>
          </a:p>
        </p:txBody>
      </p:sp>
      <p:sp>
        <p:nvSpPr>
          <p:cNvPr id="58" name="文本框 57"/>
          <p:cNvSpPr txBox="1"/>
          <p:nvPr>
            <p:custDataLst>
              <p:tags r:id="rId46"/>
            </p:custDataLst>
          </p:nvPr>
        </p:nvSpPr>
        <p:spPr>
          <a:xfrm>
            <a:off x="909955" y="3106420"/>
            <a:ext cx="3111500" cy="2811145"/>
          </a:xfrm>
          <a:prstGeom prst="rect">
            <a:avLst/>
          </a:prstGeom>
          <a:noFill/>
        </p:spPr>
        <p:txBody>
          <a:bodyPr wrap="square" rtlCol="0" anchor="t">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rPr>
              <a:t>    </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rPr>
              <a:t>良好的</a:t>
            </a:r>
            <a:r>
              <a:rPr kumimoji="0" lang="zh-CN" altLang="en-US" sz="2400" b="1"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rPr>
              <a:t>弹性</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rPr>
              <a:t>和</a:t>
            </a:r>
            <a:r>
              <a:rPr kumimoji="0" lang="zh-CN" altLang="en-US" sz="2400" b="1"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rPr>
              <a:t>耐磨性</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rPr>
              <a:t>可以提高轮胎的性能和寿命。</a:t>
            </a:r>
            <a:endPar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endParaRPr>
          </a:p>
        </p:txBody>
      </p:sp>
      <p:sp>
        <p:nvSpPr>
          <p:cNvPr id="59" name="文本框 58"/>
          <p:cNvSpPr txBox="1"/>
          <p:nvPr>
            <p:custDataLst>
              <p:tags r:id="rId47"/>
            </p:custDataLst>
          </p:nvPr>
        </p:nvSpPr>
        <p:spPr>
          <a:xfrm>
            <a:off x="4096385" y="3106420"/>
            <a:ext cx="2167255" cy="2053590"/>
          </a:xfrm>
          <a:prstGeom prst="rect">
            <a:avLst/>
          </a:prstGeom>
          <a:noFill/>
        </p:spPr>
        <p:txBody>
          <a:bodyPr wrap="square" rtlCol="0" anchor="t">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rPr>
              <a:t>    </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rPr>
              <a:t>工业密封件、输送带、储罐防腐等。</a:t>
            </a:r>
            <a:endPar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endParaRPr>
          </a:p>
        </p:txBody>
      </p:sp>
      <p:sp>
        <p:nvSpPr>
          <p:cNvPr id="60" name="文本框 59"/>
          <p:cNvSpPr txBox="1"/>
          <p:nvPr>
            <p:custDataLst>
              <p:tags r:id="rId48"/>
            </p:custDataLst>
          </p:nvPr>
        </p:nvSpPr>
        <p:spPr>
          <a:xfrm>
            <a:off x="6363335" y="3106420"/>
            <a:ext cx="2165350" cy="1753235"/>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rPr>
              <a:t>    </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rPr>
              <a:t>手术手套、输液管、口罩等。</a:t>
            </a:r>
            <a:endPar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endParaRPr>
          </a:p>
        </p:txBody>
      </p:sp>
      <p:sp>
        <p:nvSpPr>
          <p:cNvPr id="61" name="文本框 60"/>
          <p:cNvSpPr txBox="1"/>
          <p:nvPr>
            <p:custDataLst>
              <p:tags r:id="rId49"/>
            </p:custDataLst>
          </p:nvPr>
        </p:nvSpPr>
        <p:spPr>
          <a:xfrm>
            <a:off x="8849360" y="3105785"/>
            <a:ext cx="2351405" cy="2009775"/>
          </a:xfrm>
          <a:prstGeom prst="rect">
            <a:avLst/>
          </a:prstGeom>
          <a:noFill/>
        </p:spPr>
        <p:txBody>
          <a:bodyPr wrap="square" rtlCol="0" anchor="t">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rPr>
              <a:t>    </a:t>
            </a:r>
            <a:r>
              <a:rPr kumimoji="0" lang="zh-CN" altLang="en-US" sz="2400" b="1" i="0" u="none"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mn-cs"/>
              </a:rPr>
              <a:t>婴儿硅胶杯</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rPr>
              <a:t>、胶带、橡皮擦、橡胶凳等。</a:t>
            </a:r>
            <a:endPar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 calcmode="lin" valueType="num">
                                      <p:cBhvr>
                                        <p:cTn id="22" dur="500" fill="hold"/>
                                        <p:tgtEl>
                                          <p:spTgt spid="38"/>
                                        </p:tgtEl>
                                        <p:attrNameLst>
                                          <p:attrName>style.rotation</p:attrName>
                                        </p:attrNameLst>
                                      </p:cBhvr>
                                      <p:tavLst>
                                        <p:tav tm="0">
                                          <p:val>
                                            <p:fltVal val="360"/>
                                          </p:val>
                                        </p:tav>
                                        <p:tav tm="100000">
                                          <p:val>
                                            <p:fltVal val="0"/>
                                          </p:val>
                                        </p:tav>
                                      </p:tavLst>
                                    </p:anim>
                                    <p:animEffect transition="in" filter="fade">
                                      <p:cBhvr>
                                        <p:cTn id="23" dur="500"/>
                                        <p:tgtEl>
                                          <p:spTgt spid="38"/>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 calcmode="lin" valueType="num">
                                      <p:cBhvr>
                                        <p:cTn id="28" dur="500" fill="hold"/>
                                        <p:tgtEl>
                                          <p:spTgt spid="39"/>
                                        </p:tgtEl>
                                        <p:attrNameLst>
                                          <p:attrName>style.rotation</p:attrName>
                                        </p:attrNameLst>
                                      </p:cBhvr>
                                      <p:tavLst>
                                        <p:tav tm="0">
                                          <p:val>
                                            <p:fltVal val="360"/>
                                          </p:val>
                                        </p:tav>
                                        <p:tav tm="100000">
                                          <p:val>
                                            <p:fltVal val="0"/>
                                          </p:val>
                                        </p:tav>
                                      </p:tavLst>
                                    </p:anim>
                                    <p:animEffect transition="in" filter="fade">
                                      <p:cBhvr>
                                        <p:cTn id="29" dur="500"/>
                                        <p:tgtEl>
                                          <p:spTgt spid="39"/>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 calcmode="lin" valueType="num">
                                      <p:cBhvr>
                                        <p:cTn id="34" dur="500" fill="hold"/>
                                        <p:tgtEl>
                                          <p:spTgt spid="40"/>
                                        </p:tgtEl>
                                        <p:attrNameLst>
                                          <p:attrName>style.rotation</p:attrName>
                                        </p:attrNameLst>
                                      </p:cBhvr>
                                      <p:tavLst>
                                        <p:tav tm="0">
                                          <p:val>
                                            <p:fltVal val="360"/>
                                          </p:val>
                                        </p:tav>
                                        <p:tav tm="100000">
                                          <p:val>
                                            <p:fltVal val="0"/>
                                          </p:val>
                                        </p:tav>
                                      </p:tavLst>
                                    </p:anim>
                                    <p:animEffect transition="in" filter="fade">
                                      <p:cBhvr>
                                        <p:cTn id="35" dur="500"/>
                                        <p:tgtEl>
                                          <p:spTgt spid="40"/>
                                        </p:tgtEl>
                                      </p:cBhvr>
                                    </p:animEffect>
                                  </p:childTnLst>
                                </p:cTn>
                              </p:par>
                              <p:par>
                                <p:cTn id="36" presetID="49" presetClass="entr" presetSubtype="0" decel="10000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 calcmode="lin" valueType="num">
                                      <p:cBhvr>
                                        <p:cTn id="40" dur="500" fill="hold"/>
                                        <p:tgtEl>
                                          <p:spTgt spid="41"/>
                                        </p:tgtEl>
                                        <p:attrNameLst>
                                          <p:attrName>style.rotation</p:attrName>
                                        </p:attrNameLst>
                                      </p:cBhvr>
                                      <p:tavLst>
                                        <p:tav tm="0">
                                          <p:val>
                                            <p:fltVal val="360"/>
                                          </p:val>
                                        </p:tav>
                                        <p:tav tm="100000">
                                          <p:val>
                                            <p:fltVal val="0"/>
                                          </p:val>
                                        </p:tav>
                                      </p:tavLst>
                                    </p:anim>
                                    <p:animEffect transition="in" filter="fade">
                                      <p:cBhvr>
                                        <p:cTn id="41" dur="500"/>
                                        <p:tgtEl>
                                          <p:spTgt spid="41"/>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1000"/>
                                        <p:tgtEl>
                                          <p:spTgt spid="47"/>
                                        </p:tgtEl>
                                      </p:cBhvr>
                                    </p:animEffect>
                                    <p:anim calcmode="lin" valueType="num">
                                      <p:cBhvr>
                                        <p:cTn id="45" dur="1000" fill="hold"/>
                                        <p:tgtEl>
                                          <p:spTgt spid="47"/>
                                        </p:tgtEl>
                                        <p:attrNameLst>
                                          <p:attrName>ppt_x</p:attrName>
                                        </p:attrNameLst>
                                      </p:cBhvr>
                                      <p:tavLst>
                                        <p:tav tm="0">
                                          <p:val>
                                            <p:strVal val="#ppt_x"/>
                                          </p:val>
                                        </p:tav>
                                        <p:tav tm="100000">
                                          <p:val>
                                            <p:strVal val="#ppt_x"/>
                                          </p:val>
                                        </p:tav>
                                      </p:tavLst>
                                    </p:anim>
                                    <p:anim calcmode="lin" valueType="num">
                                      <p:cBhvr>
                                        <p:cTn id="46" dur="1000" fill="hold"/>
                                        <p:tgtEl>
                                          <p:spTgt spid="47"/>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42" presetClass="entr" presetSubtype="0" fill="hold" grpId="0" nodeType="after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1000"/>
                                        <p:tgtEl>
                                          <p:spTgt spid="51"/>
                                        </p:tgtEl>
                                      </p:cBhvr>
                                    </p:animEffect>
                                    <p:anim calcmode="lin" valueType="num">
                                      <p:cBhvr>
                                        <p:cTn id="61" dur="1000" fill="hold"/>
                                        <p:tgtEl>
                                          <p:spTgt spid="51"/>
                                        </p:tgtEl>
                                        <p:attrNameLst>
                                          <p:attrName>ppt_x</p:attrName>
                                        </p:attrNameLst>
                                      </p:cBhvr>
                                      <p:tavLst>
                                        <p:tav tm="0">
                                          <p:val>
                                            <p:strVal val="#ppt_x"/>
                                          </p:val>
                                        </p:tav>
                                        <p:tav tm="100000">
                                          <p:val>
                                            <p:strVal val="#ppt_x"/>
                                          </p:val>
                                        </p:tav>
                                      </p:tavLst>
                                    </p:anim>
                                    <p:anim calcmode="lin" valueType="num">
                                      <p:cBhvr>
                                        <p:cTn id="62" dur="1000" fill="hold"/>
                                        <p:tgtEl>
                                          <p:spTgt spid="51"/>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1000"/>
                                        <p:tgtEl>
                                          <p:spTgt spid="53"/>
                                        </p:tgtEl>
                                      </p:cBhvr>
                                    </p:animEffect>
                                    <p:anim calcmode="lin" valueType="num">
                                      <p:cBhvr>
                                        <p:cTn id="66" dur="1000" fill="hold"/>
                                        <p:tgtEl>
                                          <p:spTgt spid="53"/>
                                        </p:tgtEl>
                                        <p:attrNameLst>
                                          <p:attrName>ppt_x</p:attrName>
                                        </p:attrNameLst>
                                      </p:cBhvr>
                                      <p:tavLst>
                                        <p:tav tm="0">
                                          <p:val>
                                            <p:strVal val="#ppt_x"/>
                                          </p:val>
                                        </p:tav>
                                        <p:tav tm="100000">
                                          <p:val>
                                            <p:strVal val="#ppt_x"/>
                                          </p:val>
                                        </p:tav>
                                      </p:tavLst>
                                    </p:anim>
                                    <p:anim calcmode="lin" valueType="num">
                                      <p:cBhvr>
                                        <p:cTn id="6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nodeType="clickEffect">
                                  <p:stCondLst>
                                    <p:cond delay="0"/>
                                  </p:stCondLst>
                                  <p:childTnLst>
                                    <p:set>
                                      <p:cBhvr>
                                        <p:cTn id="71" dur="1" fill="hold">
                                          <p:stCondLst>
                                            <p:cond delay="0"/>
                                          </p:stCondLst>
                                        </p:cTn>
                                        <p:tgtEl>
                                          <p:spTgt spid="57">
                                            <p:txEl>
                                              <p:pRg st="0" end="0"/>
                                            </p:txEl>
                                          </p:spTgt>
                                        </p:tgtEl>
                                        <p:attrNameLst>
                                          <p:attrName>style.visibility</p:attrName>
                                        </p:attrNameLst>
                                      </p:cBhvr>
                                      <p:to>
                                        <p:strVal val="visible"/>
                                      </p:to>
                                    </p:set>
                                    <p:animEffect transition="in" filter="fade">
                                      <p:cBhvr>
                                        <p:cTn id="72" dur="1000"/>
                                        <p:tgtEl>
                                          <p:spTgt spid="57">
                                            <p:txEl>
                                              <p:pRg st="0" end="0"/>
                                            </p:txEl>
                                          </p:spTgt>
                                        </p:tgtEl>
                                      </p:cBhvr>
                                    </p:animEffect>
                                    <p:anim calcmode="lin" valueType="num">
                                      <p:cBhvr>
                                        <p:cTn id="73" dur="10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74" dur="900" decel="100000" fill="hold"/>
                                        <p:tgtEl>
                                          <p:spTgt spid="57">
                                            <p:txEl>
                                              <p:pRg st="0" end="0"/>
                                            </p:tx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5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47">
                                            <p:txEl>
                                              <p:pRg st="0" end="0"/>
                                            </p:txEl>
                                          </p:spTgt>
                                        </p:tgtEl>
                                        <p:attrNameLst>
                                          <p:attrName>style.visibility</p:attrName>
                                        </p:attrNameLst>
                                      </p:cBhvr>
                                      <p:to>
                                        <p:strVal val="visible"/>
                                      </p:to>
                                    </p:set>
                                    <p:animEffect transition="in" filter="barn(inVertical)">
                                      <p:cBhvr>
                                        <p:cTn id="80" dur="500"/>
                                        <p:tgtEl>
                                          <p:spTgt spid="47">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7" presetClass="entr" presetSubtype="0" fill="hold" nodeType="clickEffect">
                                  <p:stCondLst>
                                    <p:cond delay="0"/>
                                  </p:stCondLst>
                                  <p:childTnLst>
                                    <p:set>
                                      <p:cBhvr>
                                        <p:cTn id="84" dur="1" fill="hold">
                                          <p:stCondLst>
                                            <p:cond delay="0"/>
                                          </p:stCondLst>
                                        </p:cTn>
                                        <p:tgtEl>
                                          <p:spTgt spid="58">
                                            <p:txEl>
                                              <p:pRg st="0" end="0"/>
                                            </p:txEl>
                                          </p:spTgt>
                                        </p:tgtEl>
                                        <p:attrNameLst>
                                          <p:attrName>style.visibility</p:attrName>
                                        </p:attrNameLst>
                                      </p:cBhvr>
                                      <p:to>
                                        <p:strVal val="visible"/>
                                      </p:to>
                                    </p:set>
                                    <p:animEffect transition="in" filter="fade">
                                      <p:cBhvr>
                                        <p:cTn id="85" dur="1000"/>
                                        <p:tgtEl>
                                          <p:spTgt spid="58">
                                            <p:txEl>
                                              <p:pRg st="0" end="0"/>
                                            </p:txEl>
                                          </p:spTgt>
                                        </p:tgtEl>
                                      </p:cBhvr>
                                    </p:animEffect>
                                    <p:anim calcmode="lin" valueType="num">
                                      <p:cBhvr>
                                        <p:cTn id="86" dur="10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87" dur="900" decel="100000" fill="hold"/>
                                        <p:tgtEl>
                                          <p:spTgt spid="58">
                                            <p:txEl>
                                              <p:pRg st="0" end="0"/>
                                            </p:txEl>
                                          </p:spTgt>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5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49">
                                            <p:txEl>
                                              <p:pRg st="0" end="0"/>
                                            </p:txEl>
                                          </p:spTgt>
                                        </p:tgtEl>
                                        <p:attrNameLst>
                                          <p:attrName>style.visibility</p:attrName>
                                        </p:attrNameLst>
                                      </p:cBhvr>
                                      <p:to>
                                        <p:strVal val="visible"/>
                                      </p:to>
                                    </p:set>
                                    <p:animEffect transition="in" filter="barn(inVertical)">
                                      <p:cBhvr>
                                        <p:cTn id="93" dur="500"/>
                                        <p:tgtEl>
                                          <p:spTgt spid="49">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37" presetClass="entr" presetSubtype="0" fill="hold" nodeType="clickEffect">
                                  <p:stCondLst>
                                    <p:cond delay="0"/>
                                  </p:stCondLst>
                                  <p:childTnLst>
                                    <p:set>
                                      <p:cBhvr>
                                        <p:cTn id="97" dur="1" fill="hold">
                                          <p:stCondLst>
                                            <p:cond delay="0"/>
                                          </p:stCondLst>
                                        </p:cTn>
                                        <p:tgtEl>
                                          <p:spTgt spid="59">
                                            <p:txEl>
                                              <p:pRg st="0" end="0"/>
                                            </p:txEl>
                                          </p:spTgt>
                                        </p:tgtEl>
                                        <p:attrNameLst>
                                          <p:attrName>style.visibility</p:attrName>
                                        </p:attrNameLst>
                                      </p:cBhvr>
                                      <p:to>
                                        <p:strVal val="visible"/>
                                      </p:to>
                                    </p:set>
                                    <p:animEffect transition="in" filter="fade">
                                      <p:cBhvr>
                                        <p:cTn id="98" dur="1000"/>
                                        <p:tgtEl>
                                          <p:spTgt spid="59">
                                            <p:txEl>
                                              <p:pRg st="0" end="0"/>
                                            </p:txEl>
                                          </p:spTgt>
                                        </p:tgtEl>
                                      </p:cBhvr>
                                    </p:animEffect>
                                    <p:anim calcmode="lin" valueType="num">
                                      <p:cBhvr>
                                        <p:cTn id="99" dur="10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00" dur="900" decel="100000" fill="hold"/>
                                        <p:tgtEl>
                                          <p:spTgt spid="59">
                                            <p:txEl>
                                              <p:pRg st="0" end="0"/>
                                            </p:txEl>
                                          </p:spTgt>
                                        </p:tgtEl>
                                        <p:attrNameLst>
                                          <p:attrName>ppt_y</p:attrName>
                                        </p:attrNameLst>
                                      </p:cBhvr>
                                      <p:tavLst>
                                        <p:tav tm="0">
                                          <p:val>
                                            <p:strVal val="#ppt_y+1"/>
                                          </p:val>
                                        </p:tav>
                                        <p:tav tm="100000">
                                          <p:val>
                                            <p:strVal val="#ppt_y-.03"/>
                                          </p:val>
                                        </p:tav>
                                      </p:tavLst>
                                    </p:anim>
                                    <p:anim calcmode="lin" valueType="num">
                                      <p:cBhvr>
                                        <p:cTn id="101" dur="100" accel="100000" fill="hold">
                                          <p:stCondLst>
                                            <p:cond delay="900"/>
                                          </p:stCondLst>
                                        </p:cTn>
                                        <p:tgtEl>
                                          <p:spTgt spid="5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51">
                                            <p:txEl>
                                              <p:pRg st="0" end="0"/>
                                            </p:txEl>
                                          </p:spTgt>
                                        </p:tgtEl>
                                        <p:attrNameLst>
                                          <p:attrName>style.visibility</p:attrName>
                                        </p:attrNameLst>
                                      </p:cBhvr>
                                      <p:to>
                                        <p:strVal val="visible"/>
                                      </p:to>
                                    </p:set>
                                    <p:animEffect transition="in" filter="barn(inVertical)">
                                      <p:cBhvr>
                                        <p:cTn id="106" dur="500"/>
                                        <p:tgtEl>
                                          <p:spTgt spid="51">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37" presetClass="entr" presetSubtype="0" fill="hold" nodeType="clickEffect">
                                  <p:stCondLst>
                                    <p:cond delay="0"/>
                                  </p:stCondLst>
                                  <p:childTnLst>
                                    <p:set>
                                      <p:cBhvr>
                                        <p:cTn id="110" dur="1" fill="hold">
                                          <p:stCondLst>
                                            <p:cond delay="0"/>
                                          </p:stCondLst>
                                        </p:cTn>
                                        <p:tgtEl>
                                          <p:spTgt spid="60">
                                            <p:txEl>
                                              <p:pRg st="0" end="0"/>
                                            </p:txEl>
                                          </p:spTgt>
                                        </p:tgtEl>
                                        <p:attrNameLst>
                                          <p:attrName>style.visibility</p:attrName>
                                        </p:attrNameLst>
                                      </p:cBhvr>
                                      <p:to>
                                        <p:strVal val="visible"/>
                                      </p:to>
                                    </p:set>
                                    <p:animEffect transition="in" filter="fade">
                                      <p:cBhvr>
                                        <p:cTn id="111" dur="1000"/>
                                        <p:tgtEl>
                                          <p:spTgt spid="60">
                                            <p:txEl>
                                              <p:pRg st="0" end="0"/>
                                            </p:txEl>
                                          </p:spTgt>
                                        </p:tgtEl>
                                      </p:cBhvr>
                                    </p:animEffect>
                                    <p:anim calcmode="lin" valueType="num">
                                      <p:cBhvr>
                                        <p:cTn id="112"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113" dur="900" decel="100000" fill="hold"/>
                                        <p:tgtEl>
                                          <p:spTgt spid="60">
                                            <p:txEl>
                                              <p:pRg st="0" end="0"/>
                                            </p:txEl>
                                          </p:spTgt>
                                        </p:tgtEl>
                                        <p:attrNameLst>
                                          <p:attrName>ppt_y</p:attrName>
                                        </p:attrNameLst>
                                      </p:cBhvr>
                                      <p:tavLst>
                                        <p:tav tm="0">
                                          <p:val>
                                            <p:strVal val="#ppt_y+1"/>
                                          </p:val>
                                        </p:tav>
                                        <p:tav tm="100000">
                                          <p:val>
                                            <p:strVal val="#ppt_y-.03"/>
                                          </p:val>
                                        </p:tav>
                                      </p:tavLst>
                                    </p:anim>
                                    <p:anim calcmode="lin" valueType="num">
                                      <p:cBhvr>
                                        <p:cTn id="114" dur="100" accel="100000" fill="hold">
                                          <p:stCondLst>
                                            <p:cond delay="900"/>
                                          </p:stCondLst>
                                        </p:cTn>
                                        <p:tgtEl>
                                          <p:spTgt spid="60">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53">
                                            <p:txEl>
                                              <p:pRg st="0" end="0"/>
                                            </p:txEl>
                                          </p:spTgt>
                                        </p:tgtEl>
                                        <p:attrNameLst>
                                          <p:attrName>style.visibility</p:attrName>
                                        </p:attrNameLst>
                                      </p:cBhvr>
                                      <p:to>
                                        <p:strVal val="visible"/>
                                      </p:to>
                                    </p:set>
                                    <p:animEffect transition="in" filter="barn(inVertical)">
                                      <p:cBhvr>
                                        <p:cTn id="119" dur="500"/>
                                        <p:tgtEl>
                                          <p:spTgt spid="53">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37" presetClass="entr" presetSubtype="0" fill="hold" nodeType="clickEffect">
                                  <p:stCondLst>
                                    <p:cond delay="0"/>
                                  </p:stCondLst>
                                  <p:childTnLst>
                                    <p:set>
                                      <p:cBhvr>
                                        <p:cTn id="123" dur="1" fill="hold">
                                          <p:stCondLst>
                                            <p:cond delay="0"/>
                                          </p:stCondLst>
                                        </p:cTn>
                                        <p:tgtEl>
                                          <p:spTgt spid="61">
                                            <p:txEl>
                                              <p:pRg st="0" end="0"/>
                                            </p:txEl>
                                          </p:spTgt>
                                        </p:tgtEl>
                                        <p:attrNameLst>
                                          <p:attrName>style.visibility</p:attrName>
                                        </p:attrNameLst>
                                      </p:cBhvr>
                                      <p:to>
                                        <p:strVal val="visible"/>
                                      </p:to>
                                    </p:set>
                                    <p:animEffect transition="in" filter="fade">
                                      <p:cBhvr>
                                        <p:cTn id="124" dur="1000"/>
                                        <p:tgtEl>
                                          <p:spTgt spid="61">
                                            <p:txEl>
                                              <p:pRg st="0" end="0"/>
                                            </p:txEl>
                                          </p:spTgt>
                                        </p:tgtEl>
                                      </p:cBhvr>
                                    </p:animEffect>
                                    <p:anim calcmode="lin" valueType="num">
                                      <p:cBhvr>
                                        <p:cTn id="125" dur="1000" fill="hold"/>
                                        <p:tgtEl>
                                          <p:spTgt spid="61">
                                            <p:txEl>
                                              <p:pRg st="0" end="0"/>
                                            </p:txEl>
                                          </p:spTgt>
                                        </p:tgtEl>
                                        <p:attrNameLst>
                                          <p:attrName>ppt_x</p:attrName>
                                        </p:attrNameLst>
                                      </p:cBhvr>
                                      <p:tavLst>
                                        <p:tav tm="0">
                                          <p:val>
                                            <p:strVal val="#ppt_x"/>
                                          </p:val>
                                        </p:tav>
                                        <p:tav tm="100000">
                                          <p:val>
                                            <p:strVal val="#ppt_x"/>
                                          </p:val>
                                        </p:tav>
                                      </p:tavLst>
                                    </p:anim>
                                    <p:anim calcmode="lin" valueType="num">
                                      <p:cBhvr>
                                        <p:cTn id="126" dur="900" decel="100000" fill="hold"/>
                                        <p:tgtEl>
                                          <p:spTgt spid="61">
                                            <p:txEl>
                                              <p:pRg st="0" end="0"/>
                                            </p:txEl>
                                          </p:spTgt>
                                        </p:tgtEl>
                                        <p:attrNameLst>
                                          <p:attrName>ppt_y</p:attrName>
                                        </p:attrNameLst>
                                      </p:cBhvr>
                                      <p:tavLst>
                                        <p:tav tm="0">
                                          <p:val>
                                            <p:strVal val="#ppt_y+1"/>
                                          </p:val>
                                        </p:tav>
                                        <p:tav tm="100000">
                                          <p:val>
                                            <p:strVal val="#ppt_y-.03"/>
                                          </p:val>
                                        </p:tav>
                                      </p:tavLst>
                                    </p:anim>
                                    <p:anim calcmode="lin" valueType="num">
                                      <p:cBhvr>
                                        <p:cTn id="127" dur="100" accel="100000" fill="hold">
                                          <p:stCondLst>
                                            <p:cond delay="900"/>
                                          </p:stCondLst>
                                        </p:cTn>
                                        <p:tgtEl>
                                          <p:spTgt spid="6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9" grpId="0" bldLvl="0" animBg="1"/>
      <p:bldP spid="40" grpId="0" bldLvl="0" animBg="1"/>
      <p:bldP spid="41" grpId="0" bldLvl="0" animBg="1"/>
      <p:bldP spid="47" grpId="0"/>
      <p:bldP spid="48" grpId="0"/>
      <p:bldP spid="49" grpId="0"/>
      <p:bldP spid="51"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2" name="深度视觉·原创设计 https://www.docer.com/works?userid=22383862"/>
          <p:cNvSpPr/>
          <p:nvPr/>
        </p:nvSpPr>
        <p:spPr>
          <a:xfrm>
            <a:off x="4535714" y="350796"/>
            <a:ext cx="3120572" cy="517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23" name="深度视觉·原创设计 https://www.docer.com/works?userid=22383862"/>
          <p:cNvSpPr txBox="1"/>
          <p:nvPr/>
        </p:nvSpPr>
        <p:spPr>
          <a:xfrm>
            <a:off x="3703955" y="349885"/>
            <a:ext cx="4797425" cy="1336675"/>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30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Alibaba PuHuiTi" pitchFamily="18" charset="-122"/>
                <a:sym typeface="汉仪正圆-55W" panose="00020600040101010101" pitchFamily="18" charset="-122"/>
              </a:rPr>
              <a:t>合成橡胶发展史</a:t>
            </a:r>
            <a:endParaRPr kumimoji="0" lang="zh-CN" altLang="en-US" sz="4000" b="0" i="0" u="none" strike="noStrike" kern="1200" cap="none" spc="30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Alibaba PuHuiTi" pitchFamily="18" charset="-122"/>
              <a:sym typeface="汉仪正圆-55W" panose="00020600040101010101" pitchFamily="18" charset="-122"/>
            </a:endParaRPr>
          </a:p>
        </p:txBody>
      </p:sp>
      <p:sp>
        <p:nvSpPr>
          <p:cNvPr id="2" name="文本框 1"/>
          <p:cNvSpPr txBox="1"/>
          <p:nvPr/>
        </p:nvSpPr>
        <p:spPr>
          <a:xfrm>
            <a:off x="3157855" y="2482850"/>
            <a:ext cx="6365240" cy="583565"/>
          </a:xfrm>
          <a:prstGeom prst="rect">
            <a:avLst/>
          </a:prstGeom>
          <a:noFill/>
        </p:spPr>
        <p:txBody>
          <a:bodyPr wrap="square" rtlCol="0">
            <a:spAutoFit/>
          </a:bodyPr>
          <a:p>
            <a:r>
              <a:rPr lang="en-US" altLang="zh-CN" sz="3200" b="1">
                <a:latin typeface="Times New Roman" panose="02020603050405020304" charset="0"/>
                <a:ea typeface="黑体" panose="02010609060101010101" charset="-122"/>
                <a:cs typeface="Times New Roman" panose="02020603050405020304" charset="0"/>
              </a:rPr>
              <a:t> https://b23.tv/DMm7g4v</a:t>
            </a:r>
            <a:endParaRPr lang="en-US" altLang="zh-CN" sz="3200" b="1">
              <a:latin typeface="Times New Roman" panose="02020603050405020304" charset="0"/>
              <a:ea typeface="黑体" panose="02010609060101010101" charset="-122"/>
              <a:cs typeface="Times New Roman" panose="0202060305040502030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45"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46" name="深度视觉·原创设计 https://www.docer.com/works?userid=22383862"/>
          <p:cNvSpPr/>
          <p:nvPr/>
        </p:nvSpPr>
        <p:spPr>
          <a:xfrm>
            <a:off x="4535714" y="350796"/>
            <a:ext cx="3120572" cy="517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汉仪正圆-55W" panose="00020600040101010101" pitchFamily="18" charset="-122"/>
            </a:endParaRPr>
          </a:p>
        </p:txBody>
      </p:sp>
      <p:sp>
        <p:nvSpPr>
          <p:cNvPr id="47" name="深度视觉·原创设计 https://www.docer.com/works?userid=22383862"/>
          <p:cNvSpPr txBox="1"/>
          <p:nvPr/>
        </p:nvSpPr>
        <p:spPr>
          <a:xfrm>
            <a:off x="4966335" y="320040"/>
            <a:ext cx="2259330" cy="812800"/>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30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Alibaba PuHuiTi" pitchFamily="18" charset="-122"/>
                <a:sym typeface="汉仪正圆-55W" panose="00020600040101010101" pitchFamily="18" charset="-122"/>
              </a:rPr>
              <a:t>案例</a:t>
            </a:r>
            <a:endParaRPr kumimoji="0" lang="zh-CN" altLang="en-US" sz="4400" b="0" i="0" u="none" strike="noStrike" kern="1200" cap="none" spc="300" normalizeH="0" baseline="0" noProof="0" dirty="0">
              <a:ln>
                <a:noFill/>
              </a:ln>
              <a:solidFill>
                <a:srgbClr val="000000">
                  <a:lumMod val="75000"/>
                  <a:lumOff val="25000"/>
                </a:srgbClr>
              </a:solidFill>
              <a:effectLst/>
              <a:uLnTx/>
              <a:uFillTx/>
              <a:latin typeface="黑体" panose="02010609060101010101" charset="-122"/>
              <a:ea typeface="黑体" panose="02010609060101010101" charset="-122"/>
              <a:cs typeface="Alibaba PuHuiTi" pitchFamily="18" charset="-122"/>
              <a:sym typeface="汉仪正圆-55W" panose="00020600040101010101" pitchFamily="18" charset="-122"/>
            </a:endParaRPr>
          </a:p>
        </p:txBody>
      </p:sp>
      <p:sp>
        <p:nvSpPr>
          <p:cNvPr id="30" name="深度视觉·原创设计 https://www.docer.com/works?userid=22383862"/>
          <p:cNvSpPr/>
          <p:nvPr/>
        </p:nvSpPr>
        <p:spPr>
          <a:xfrm>
            <a:off x="6296136" y="3560436"/>
            <a:ext cx="4612786" cy="1037932"/>
          </a:xfrm>
          <a:prstGeom prst="roundRect">
            <a:avLst>
              <a:gd name="adj" fmla="val 50000"/>
            </a:avLst>
          </a:prstGeom>
          <a:solidFill>
            <a:srgbClr val="D8DAD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sz="1000" b="0" i="0" u="none" strike="noStrike" kern="1200" cap="none" spc="0" normalizeH="0" baseline="0" noProof="0" dirty="0">
                <a:ln>
                  <a:noFill/>
                </a:ln>
                <a:solidFill>
                  <a:srgbClr val="000000"/>
                </a:solidFill>
                <a:effectLst/>
                <a:uLnTx/>
                <a:uFillTx/>
                <a:latin typeface="汉仪正圆-55W" panose="00020600040101010101" pitchFamily="18" charset="-122"/>
                <a:ea typeface="汉仪正圆-55W" panose="00020600040101010101" pitchFamily="18" charset="-122"/>
                <a:cs typeface="Roboto Light" panose="02000000000000000000" pitchFamily="2" charset="0"/>
                <a:sym typeface="汉仪正圆-55W" panose="00020600040101010101" pitchFamily="18" charset="-122"/>
              </a:rPr>
              <a:t>.</a:t>
            </a:r>
            <a:endParaRPr kumimoji="0" lang="en-US" sz="1000" b="0" i="0" u="none" strike="noStrike" kern="1200" cap="none" spc="0" normalizeH="0" baseline="0" noProof="0" dirty="0">
              <a:ln>
                <a:noFill/>
              </a:ln>
              <a:solidFill>
                <a:srgbClr val="000000"/>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18" name="文本框 17"/>
          <p:cNvSpPr txBox="1"/>
          <p:nvPr/>
        </p:nvSpPr>
        <p:spPr>
          <a:xfrm>
            <a:off x="482600" y="855980"/>
            <a:ext cx="11379835" cy="5843270"/>
          </a:xfrm>
          <a:prstGeom prst="rect">
            <a:avLst/>
          </a:prstGeom>
          <a:noFill/>
        </p:spPr>
        <p:txBody>
          <a:bodyPr wrap="square" rtlCol="0">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rPr>
              <a:t>       </a:t>
            </a: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  2021</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年</a:t>
            </a: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3</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月</a:t>
            </a: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14</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日，据欧盟食品和饲料快速预警系统</a:t>
            </a: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(Rapid Alert System for Food and Feed</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a:t>
            </a: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RASFF)</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消息，芬兰通报我国出口的</a:t>
            </a:r>
            <a:r>
              <a:rPr kumimoji="0" lang="zh-CN" altLang="en-US" sz="2400" b="1" i="0" u="none"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黑体" panose="02010609060101010101" charset="-122"/>
              </a:rPr>
              <a:t>婴儿硅胶杯</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不合格，需要召回。不合格原因为</a:t>
            </a:r>
            <a:r>
              <a:rPr kumimoji="0" lang="zh-CN" altLang="en-US" sz="2400" b="1"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挥发性有机成分的迁移量超标</a:t>
            </a:r>
            <a:r>
              <a:rPr kumimoji="0" lang="en-US" altLang="zh-CN" sz="2400" b="1"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(1.1%)</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，超过欧盟食品接触产品法规</a:t>
            </a: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1935/2004/CE</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对橡胶中挥发性有机物</a:t>
            </a: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0.5%</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的限量要求，因存在化学安全风险遭退货。</a:t>
            </a:r>
            <a:endPar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    2017</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年，浙江省质量技术监督局对产自浙江的</a:t>
            </a:r>
            <a:r>
              <a:rPr kumimoji="0" lang="zh-CN" altLang="en-US" sz="2400" b="1" i="0" u="none"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黑体" panose="02010609060101010101" charset="-122"/>
              </a:rPr>
              <a:t>硅橡胶奶嘴</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产品进行了买样检测，在不同企业生产的</a:t>
            </a: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9</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个批次产品中，</a:t>
            </a: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1</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个批次不合格，不合格率为</a:t>
            </a: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11.1%</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。不合格项目主要集中在</a:t>
            </a:r>
            <a:r>
              <a:rPr kumimoji="0" lang="zh-CN" altLang="en-US" sz="2400" b="1"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挥发性物质项目</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a:t>
            </a:r>
            <a:endPar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    </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根据</a:t>
            </a: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RASFF</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公布的数据，</a:t>
            </a:r>
            <a:r>
              <a:rPr kumimoji="0" lang="zh-CN" altLang="en-US" sz="2400" b="1" i="0" u="none" strike="noStrike" kern="1200" cap="none" spc="0" normalizeH="0" baseline="0" noProof="0">
                <a:ln>
                  <a:noFill/>
                </a:ln>
                <a:solidFill>
                  <a:srgbClr val="00265D">
                    <a:lumMod val="75000"/>
                    <a:lumOff val="25000"/>
                  </a:srgbClr>
                </a:solidFill>
                <a:effectLst/>
                <a:uLnTx/>
                <a:uFillTx/>
                <a:latin typeface="黑体" panose="02010609060101010101" charset="-122"/>
                <a:ea typeface="黑体" panose="02010609060101010101" charset="-122"/>
                <a:cs typeface="黑体" panose="02010609060101010101" charset="-122"/>
              </a:rPr>
              <a:t>挥发性有机物正成为食品接触器具遭受通报的重要原因之一。</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例如，</a:t>
            </a: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2021</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年</a:t>
            </a: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2</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月</a:t>
            </a: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1</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日，芬兰通过</a:t>
            </a: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RASFF</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通报，土耳其出口的儿童餐具出现挥发性有机物的迁移量超标</a:t>
            </a:r>
            <a:r>
              <a:rPr kumimoji="0" lang="en-US" altLang="zh-CN"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(0.83%)</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rPr>
              <a:t>。</a:t>
            </a:r>
            <a:endPar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panose="02010609060101010101" charset="-122"/>
              <a:cs typeface="黑体" panose="02010609060101010101"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7">
                                            <p:txEl>
                                              <p:pRg st="0" end="0"/>
                                            </p:txEl>
                                          </p:spTgt>
                                        </p:tgtEl>
                                        <p:attrNameLst>
                                          <p:attrName>style.visibility</p:attrName>
                                        </p:attrNameLst>
                                      </p:cBhvr>
                                      <p:to>
                                        <p:strVal val="visible"/>
                                      </p:to>
                                    </p:set>
                                    <p:animEffect transition="in" filter="barn(inVertical)">
                                      <p:cBhvr>
                                        <p:cTn id="12" dur="500"/>
                                        <p:tgtEl>
                                          <p:spTgt spid="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1000"/>
                                        <p:tgtEl>
                                          <p:spTgt spid="18">
                                            <p:txEl>
                                              <p:pRg st="0" end="0"/>
                                            </p:txEl>
                                          </p:spTgt>
                                        </p:tgtEl>
                                      </p:cBhvr>
                                    </p:animEffect>
                                    <p:anim calcmode="lin" valueType="num">
                                      <p:cBhvr>
                                        <p:cTn id="1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18">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fade">
                                      <p:cBhvr>
                                        <p:cTn id="25" dur="1000"/>
                                        <p:tgtEl>
                                          <p:spTgt spid="18">
                                            <p:txEl>
                                              <p:pRg st="1" end="1"/>
                                            </p:txEl>
                                          </p:spTgt>
                                        </p:tgtEl>
                                      </p:cBhvr>
                                    </p:animEffect>
                                    <p:anim calcmode="lin" valueType="num">
                                      <p:cBhvr>
                                        <p:cTn id="26"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18">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8">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animEffect transition="in" filter="fade">
                                      <p:cBhvr>
                                        <p:cTn id="33" dur="1000"/>
                                        <p:tgtEl>
                                          <p:spTgt spid="18">
                                            <p:txEl>
                                              <p:pRg st="2" end="2"/>
                                            </p:txEl>
                                          </p:spTgt>
                                        </p:tgtEl>
                                      </p:cBhvr>
                                    </p:animEffect>
                                    <p:anim calcmode="lin" valueType="num">
                                      <p:cBhvr>
                                        <p:cTn id="34"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18">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8">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Lst>
  </p:timing>
</p:sld>
</file>

<file path=ppt/tags/tag1.xml><?xml version="1.0" encoding="utf-8"?>
<p:tagLst xmlns:p="http://schemas.openxmlformats.org/presentationml/2006/main">
  <p:tag name="KSO_WM_DIAGRAM_VIRTUALLY_FRAME" val="{&quot;height&quot;:476.75181102362205,&quot;left&quot;:120.85,&quot;top&quot;:15.56976377952758,&quot;width&quot;:709.3748818897639}"/>
</p:tagLst>
</file>

<file path=ppt/tags/tag10.xml><?xml version="1.0" encoding="utf-8"?>
<p:tagLst xmlns:p="http://schemas.openxmlformats.org/presentationml/2006/main">
  <p:tag name="KSO_WM_DIAGRAM_VIRTUALLY_FRAME" val="{&quot;height&quot;:476.75181102362205,&quot;left&quot;:120.85,&quot;top&quot;:15.56976377952758,&quot;width&quot;:709.3748818897639}"/>
</p:tagLst>
</file>

<file path=ppt/tags/tag11.xml><?xml version="1.0" encoding="utf-8"?>
<p:tagLst xmlns:p="http://schemas.openxmlformats.org/presentationml/2006/main">
  <p:tag name="KSO_WM_DIAGRAM_VIRTUALLY_FRAME" val="{&quot;height&quot;:476.75181102362205,&quot;left&quot;:120.85,&quot;top&quot;:15.56976377952758,&quot;width&quot;:709.3748818897639}"/>
</p:tagLst>
</file>

<file path=ppt/tags/tag12.xml><?xml version="1.0" encoding="utf-8"?>
<p:tagLst xmlns:p="http://schemas.openxmlformats.org/presentationml/2006/main">
  <p:tag name="KSO_WM_DIAGRAM_VIRTUALLY_FRAME" val="{&quot;height&quot;:476.75181102362205,&quot;left&quot;:120.85,&quot;top&quot;:15.56976377952758,&quot;width&quot;:709.3748818897639}"/>
</p:tagLst>
</file>

<file path=ppt/tags/tag13.xml><?xml version="1.0" encoding="utf-8"?>
<p:tagLst xmlns:p="http://schemas.openxmlformats.org/presentationml/2006/main">
  <p:tag name="KSO_WM_DIAGRAM_VIRTUALLY_FRAME" val="{&quot;height&quot;:476.75181102362205,&quot;left&quot;:120.85,&quot;top&quot;:15.56976377952758,&quot;width&quot;:709.3748818897639}"/>
</p:tagLst>
</file>

<file path=ppt/tags/tag14.xml><?xml version="1.0" encoding="utf-8"?>
<p:tagLst xmlns:p="http://schemas.openxmlformats.org/presentationml/2006/main">
  <p:tag name="KSO_WM_DIAGRAM_VIRTUALLY_FRAME" val="{&quot;height&quot;:476.75181102362205,&quot;left&quot;:120.85,&quot;top&quot;:15.56976377952758,&quot;width&quot;:709.3748818897639}"/>
</p:tagLst>
</file>

<file path=ppt/tags/tag15.xml><?xml version="1.0" encoding="utf-8"?>
<p:tagLst xmlns:p="http://schemas.openxmlformats.org/presentationml/2006/main">
  <p:tag name="KSO_WM_DIAGRAM_VIRTUALLY_FRAME" val="{&quot;height&quot;:476.75181102362205,&quot;left&quot;:120.85,&quot;top&quot;:15.56976377952758,&quot;width&quot;:709.3748818897639}"/>
</p:tagLst>
</file>

<file path=ppt/tags/tag16.xml><?xml version="1.0" encoding="utf-8"?>
<p:tagLst xmlns:p="http://schemas.openxmlformats.org/presentationml/2006/main">
  <p:tag name="KSO_WM_DIAGRAM_VIRTUALLY_FRAME" val="{&quot;height&quot;:476.75181102362205,&quot;left&quot;:120.85,&quot;top&quot;:15.56976377952758,&quot;width&quot;:709.3748818897639}"/>
</p:tagLst>
</file>

<file path=ppt/tags/tag17.xml><?xml version="1.0" encoding="utf-8"?>
<p:tagLst xmlns:p="http://schemas.openxmlformats.org/presentationml/2006/main">
  <p:tag name="KSO_WM_DIAGRAM_VIRTUALLY_FRAME" val="{&quot;height&quot;:476.75181102362205,&quot;left&quot;:120.85,&quot;top&quot;:15.56976377952758,&quot;width&quot;:709.3748818897639}"/>
</p:tagLst>
</file>

<file path=ppt/tags/tag18.xml><?xml version="1.0" encoding="utf-8"?>
<p:tagLst xmlns:p="http://schemas.openxmlformats.org/presentationml/2006/main">
  <p:tag name="KSO_WM_DIAGRAM_VIRTUALLY_FRAME" val="{&quot;height&quot;:476.75181102362205,&quot;left&quot;:120.85,&quot;top&quot;:15.56976377952758,&quot;width&quot;:709.3748818897639}"/>
</p:tagLst>
</file>

<file path=ppt/tags/tag19.xml><?xml version="1.0" encoding="utf-8"?>
<p:tagLst xmlns:p="http://schemas.openxmlformats.org/presentationml/2006/main">
  <p:tag name="KSO_WM_DIAGRAM_VIRTUALLY_FRAME" val="{&quot;height&quot;:476.75181102362205,&quot;left&quot;:120.85,&quot;top&quot;:15.56976377952758,&quot;width&quot;:709.3748818897639}"/>
</p:tagLst>
</file>

<file path=ppt/tags/tag2.xml><?xml version="1.0" encoding="utf-8"?>
<p:tagLst xmlns:p="http://schemas.openxmlformats.org/presentationml/2006/main">
  <p:tag name="KSO_WM_DIAGRAM_VIRTUALLY_FRAME" val="{&quot;height&quot;:476.75181102362205,&quot;left&quot;:120.85,&quot;top&quot;:15.56976377952758,&quot;width&quot;:709.3748818897639}"/>
</p:tagLst>
</file>

<file path=ppt/tags/tag20.xml><?xml version="1.0" encoding="utf-8"?>
<p:tagLst xmlns:p="http://schemas.openxmlformats.org/presentationml/2006/main">
  <p:tag name="KSO_WM_DIAGRAM_VIRTUALLY_FRAME" val="{&quot;height&quot;:476.75181102362205,&quot;left&quot;:120.85,&quot;top&quot;:15.56976377952758,&quot;width&quot;:709.3748818897639}"/>
</p:tagLst>
</file>

<file path=ppt/tags/tag21.xml><?xml version="1.0" encoding="utf-8"?>
<p:tagLst xmlns:p="http://schemas.openxmlformats.org/presentationml/2006/main">
  <p:tag name="KSO_WM_DIAGRAM_VIRTUALLY_FRAME" val="{&quot;height&quot;:476.75181102362205,&quot;left&quot;:120.85,&quot;top&quot;:15.56976377952758,&quot;width&quot;:709.3748818897639}"/>
</p:tagLst>
</file>

<file path=ppt/tags/tag22.xml><?xml version="1.0" encoding="utf-8"?>
<p:tagLst xmlns:p="http://schemas.openxmlformats.org/presentationml/2006/main">
  <p:tag name="KSO_WM_DIAGRAM_VIRTUALLY_FRAME" val="{&quot;height&quot;:476.75181102362205,&quot;left&quot;:120.85,&quot;top&quot;:15.56976377952758,&quot;width&quot;:709.3748818897639}"/>
</p:tagLst>
</file>

<file path=ppt/tags/tag23.xml><?xml version="1.0" encoding="utf-8"?>
<p:tagLst xmlns:p="http://schemas.openxmlformats.org/presentationml/2006/main">
  <p:tag name="KSO_WM_DIAGRAM_VIRTUALLY_FRAME" val="{&quot;height&quot;:476.75181102362205,&quot;left&quot;:120.85,&quot;top&quot;:15.56976377952758,&quot;width&quot;:709.3748818897639}"/>
</p:tagLst>
</file>

<file path=ppt/tags/tag24.xml><?xml version="1.0" encoding="utf-8"?>
<p:tagLst xmlns:p="http://schemas.openxmlformats.org/presentationml/2006/main">
  <p:tag name="KSO_WM_DIAGRAM_VIRTUALLY_FRAME" val="{&quot;height&quot;:476.75181102362205,&quot;left&quot;:120.85,&quot;top&quot;:15.56976377952758,&quot;width&quot;:709.3748818897639}"/>
</p:tagLst>
</file>

<file path=ppt/tags/tag25.xml><?xml version="1.0" encoding="utf-8"?>
<p:tagLst xmlns:p="http://schemas.openxmlformats.org/presentationml/2006/main">
  <p:tag name="KSO_WM_DIAGRAM_VIRTUALLY_FRAME" val="{&quot;height&quot;:476.75181102362205,&quot;left&quot;:120.85,&quot;top&quot;:15.56976377952758,&quot;width&quot;:709.3748818897639}"/>
</p:tagLst>
</file>

<file path=ppt/tags/tag26.xml><?xml version="1.0" encoding="utf-8"?>
<p:tagLst xmlns:p="http://schemas.openxmlformats.org/presentationml/2006/main">
  <p:tag name="KSO_WM_DIAGRAM_VIRTUALLY_FRAME" val="{&quot;height&quot;:476.75181102362205,&quot;left&quot;:120.85,&quot;top&quot;:15.56976377952758,&quot;width&quot;:709.3748818897639}"/>
</p:tagLst>
</file>

<file path=ppt/tags/tag27.xml><?xml version="1.0" encoding="utf-8"?>
<p:tagLst xmlns:p="http://schemas.openxmlformats.org/presentationml/2006/main">
  <p:tag name="KSO_WM_DIAGRAM_VIRTUALLY_FRAME" val="{&quot;height&quot;:476.75181102362205,&quot;left&quot;:120.85,&quot;top&quot;:15.56976377952758,&quot;width&quot;:709.3748818897639}"/>
</p:tagLst>
</file>

<file path=ppt/tags/tag28.xml><?xml version="1.0" encoding="utf-8"?>
<p:tagLst xmlns:p="http://schemas.openxmlformats.org/presentationml/2006/main">
  <p:tag name="KSO_WM_DIAGRAM_VIRTUALLY_FRAME" val="{&quot;height&quot;:476.75181102362205,&quot;left&quot;:120.85,&quot;top&quot;:15.56976377952758,&quot;width&quot;:709.3748818897639}"/>
</p:tagLst>
</file>

<file path=ppt/tags/tag29.xml><?xml version="1.0" encoding="utf-8"?>
<p:tagLst xmlns:p="http://schemas.openxmlformats.org/presentationml/2006/main">
  <p:tag name="KSO_WM_DIAGRAM_VIRTUALLY_FRAME" val="{&quot;height&quot;:476.75181102362205,&quot;left&quot;:120.85,&quot;top&quot;:15.56976377952758,&quot;width&quot;:709.3748818897639}"/>
</p:tagLst>
</file>

<file path=ppt/tags/tag3.xml><?xml version="1.0" encoding="utf-8"?>
<p:tagLst xmlns:p="http://schemas.openxmlformats.org/presentationml/2006/main">
  <p:tag name="KSO_WM_DIAGRAM_VIRTUALLY_FRAME" val="{&quot;height&quot;:476.75181102362205,&quot;left&quot;:120.85,&quot;top&quot;:15.56976377952758,&quot;width&quot;:709.3748818897639}"/>
</p:tagLst>
</file>

<file path=ppt/tags/tag30.xml><?xml version="1.0" encoding="utf-8"?>
<p:tagLst xmlns:p="http://schemas.openxmlformats.org/presentationml/2006/main">
  <p:tag name="KSO_WM_DIAGRAM_VIRTUALLY_FRAME" val="{&quot;height&quot;:476.75181102362205,&quot;left&quot;:120.85,&quot;top&quot;:15.56976377952758,&quot;width&quot;:709.3748818897639}"/>
</p:tagLst>
</file>

<file path=ppt/tags/tag31.xml><?xml version="1.0" encoding="utf-8"?>
<p:tagLst xmlns:p="http://schemas.openxmlformats.org/presentationml/2006/main">
  <p:tag name="KSO_WM_DIAGRAM_VIRTUALLY_FRAME" val="{&quot;height&quot;:476.75181102362205,&quot;left&quot;:120.85,&quot;top&quot;:15.56976377952758,&quot;width&quot;:709.3748818897639}"/>
</p:tagLst>
</file>

<file path=ppt/tags/tag32.xml><?xml version="1.0" encoding="utf-8"?>
<p:tagLst xmlns:p="http://schemas.openxmlformats.org/presentationml/2006/main">
  <p:tag name="KSO_WM_DIAGRAM_VIRTUALLY_FRAME" val="{&quot;height&quot;:476.75181102362205,&quot;left&quot;:120.85,&quot;top&quot;:15.56976377952758,&quot;width&quot;:709.3748818897639}"/>
</p:tagLst>
</file>

<file path=ppt/tags/tag33.xml><?xml version="1.0" encoding="utf-8"?>
<p:tagLst xmlns:p="http://schemas.openxmlformats.org/presentationml/2006/main">
  <p:tag name="KSO_WM_DIAGRAM_VIRTUALLY_FRAME" val="{&quot;height&quot;:476.75181102362205,&quot;left&quot;:120.85,&quot;top&quot;:15.56976377952758,&quot;width&quot;:709.3748818897639}"/>
</p:tagLst>
</file>

<file path=ppt/tags/tag34.xml><?xml version="1.0" encoding="utf-8"?>
<p:tagLst xmlns:p="http://schemas.openxmlformats.org/presentationml/2006/main">
  <p:tag name="KSO_WM_DIAGRAM_VIRTUALLY_FRAME" val="{&quot;height&quot;:476.75181102362205,&quot;left&quot;:120.85,&quot;top&quot;:15.56976377952758,&quot;width&quot;:709.3748818897639}"/>
</p:tagLst>
</file>

<file path=ppt/tags/tag35.xml><?xml version="1.0" encoding="utf-8"?>
<p:tagLst xmlns:p="http://schemas.openxmlformats.org/presentationml/2006/main">
  <p:tag name="KSO_WM_DIAGRAM_VIRTUALLY_FRAME" val="{&quot;height&quot;:476.75181102362205,&quot;left&quot;:120.85,&quot;top&quot;:15.56976377952758,&quot;width&quot;:709.3748818897639}"/>
</p:tagLst>
</file>

<file path=ppt/tags/tag36.xml><?xml version="1.0" encoding="utf-8"?>
<p:tagLst xmlns:p="http://schemas.openxmlformats.org/presentationml/2006/main">
  <p:tag name="KSO_WM_DIAGRAM_VIRTUALLY_FRAME" val="{&quot;height&quot;:476.75181102362205,&quot;left&quot;:120.85,&quot;top&quot;:15.56976377952758,&quot;width&quot;:709.3748818897639}"/>
</p:tagLst>
</file>

<file path=ppt/tags/tag37.xml><?xml version="1.0" encoding="utf-8"?>
<p:tagLst xmlns:p="http://schemas.openxmlformats.org/presentationml/2006/main">
  <p:tag name="KSO_WM_DIAGRAM_VIRTUALLY_FRAME" val="{&quot;height&quot;:476.75181102362205,&quot;left&quot;:120.85,&quot;top&quot;:15.56976377952758,&quot;width&quot;:709.3748818897639}"/>
</p:tagLst>
</file>

<file path=ppt/tags/tag38.xml><?xml version="1.0" encoding="utf-8"?>
<p:tagLst xmlns:p="http://schemas.openxmlformats.org/presentationml/2006/main">
  <p:tag name="KSO_WM_DIAGRAM_VIRTUALLY_FRAME" val="{&quot;height&quot;:476.75181102362205,&quot;left&quot;:120.85,&quot;top&quot;:15.56976377952758,&quot;width&quot;:709.3748818897639}"/>
</p:tagLst>
</file>

<file path=ppt/tags/tag39.xml><?xml version="1.0" encoding="utf-8"?>
<p:tagLst xmlns:p="http://schemas.openxmlformats.org/presentationml/2006/main">
  <p:tag name="KSO_WM_DIAGRAM_VIRTUALLY_FRAME" val="{&quot;height&quot;:476.75181102362205,&quot;left&quot;:120.85,&quot;top&quot;:15.56976377952758,&quot;width&quot;:709.3748818897639}"/>
</p:tagLst>
</file>

<file path=ppt/tags/tag4.xml><?xml version="1.0" encoding="utf-8"?>
<p:tagLst xmlns:p="http://schemas.openxmlformats.org/presentationml/2006/main">
  <p:tag name="KSO_WM_DIAGRAM_VIRTUALLY_FRAME" val="{&quot;height&quot;:476.75181102362205,&quot;left&quot;:120.85,&quot;top&quot;:15.56976377952758,&quot;width&quot;:709.3748818897639}"/>
</p:tagLst>
</file>

<file path=ppt/tags/tag40.xml><?xml version="1.0" encoding="utf-8"?>
<p:tagLst xmlns:p="http://schemas.openxmlformats.org/presentationml/2006/main">
  <p:tag name="KSO_WM_DIAGRAM_VIRTUALLY_FRAME" val="{&quot;height&quot;:476.75181102362205,&quot;left&quot;:120.85,&quot;top&quot;:15.56976377952758,&quot;width&quot;:709.3748818897639}"/>
</p:tagLst>
</file>

<file path=ppt/tags/tag41.xml><?xml version="1.0" encoding="utf-8"?>
<p:tagLst xmlns:p="http://schemas.openxmlformats.org/presentationml/2006/main">
  <p:tag name="KSO_WM_DIAGRAM_VIRTUALLY_FRAME" val="{&quot;height&quot;:476.75181102362205,&quot;left&quot;:71.65,&quot;top&quot;:15.56976377952758,&quot;width&quot;:810.3}"/>
</p:tagLst>
</file>

<file path=ppt/tags/tag42.xml><?xml version="1.0" encoding="utf-8"?>
<p:tagLst xmlns:p="http://schemas.openxmlformats.org/presentationml/2006/main">
  <p:tag name="KSO_WM_DIAGRAM_VIRTUALLY_FRAME" val="{&quot;height&quot;:476.75181102362205,&quot;left&quot;:120.85,&quot;top&quot;:15.56976377952758,&quot;width&quot;:709.3748818897639}"/>
</p:tagLst>
</file>

<file path=ppt/tags/tag43.xml><?xml version="1.0" encoding="utf-8"?>
<p:tagLst xmlns:p="http://schemas.openxmlformats.org/presentationml/2006/main">
  <p:tag name="KSO_WM_DIAGRAM_VIRTUALLY_FRAME" val="{&quot;height&quot;:476.75181102362205,&quot;left&quot;:71.65,&quot;top&quot;:15.56976377952758,&quot;width&quot;:810.3}"/>
</p:tagLst>
</file>

<file path=ppt/tags/tag44.xml><?xml version="1.0" encoding="utf-8"?>
<p:tagLst xmlns:p="http://schemas.openxmlformats.org/presentationml/2006/main">
  <p:tag name="KSO_WM_DIAGRAM_VIRTUALLY_FRAME" val="{&quot;height&quot;:476.75181102362205,&quot;left&quot;:71.65,&quot;top&quot;:15.56976377952758,&quot;width&quot;:810.3}"/>
</p:tagLst>
</file>

<file path=ppt/tags/tag45.xml><?xml version="1.0" encoding="utf-8"?>
<p:tagLst xmlns:p="http://schemas.openxmlformats.org/presentationml/2006/main">
  <p:tag name="KSO_WM_DIAGRAM_VIRTUALLY_FRAME" val="{&quot;height&quot;:476.75181102362205,&quot;left&quot;:71.65,&quot;top&quot;:15.56976377952758,&quot;width&quot;:810.3}"/>
</p:tagLst>
</file>

<file path=ppt/tags/tag46.xml><?xml version="1.0" encoding="utf-8"?>
<p:tagLst xmlns:p="http://schemas.openxmlformats.org/presentationml/2006/main">
  <p:tag name="KSO_WM_DIAGRAM_VIRTUALLY_FRAME" val="{&quot;height&quot;:476.75181102362205,&quot;left&quot;:71.65,&quot;top&quot;:15.56976377952758,&quot;width&quot;:810.3}"/>
</p:tagLst>
</file>

<file path=ppt/tags/tag47.xml><?xml version="1.0" encoding="utf-8"?>
<p:tagLst xmlns:p="http://schemas.openxmlformats.org/presentationml/2006/main">
  <p:tag name="KSO_WM_DIAGRAM_VIRTUALLY_FRAME" val="{&quot;height&quot;:476.75181102362205,&quot;left&quot;:71.65,&quot;top&quot;:15.56976377952758,&quot;width&quot;:810.3}"/>
</p:tagLst>
</file>

<file path=ppt/tags/tag48.xml><?xml version="1.0" encoding="utf-8"?>
<p:tagLst xmlns:p="http://schemas.openxmlformats.org/presentationml/2006/main">
  <p:tag name="KSO_WM_DIAGRAM_VIRTUALLY_FRAME" val="{&quot;height&quot;:476.75181102362205,&quot;left&quot;:71.65,&quot;top&quot;:15.56976377952758,&quot;width&quot;:810.3}"/>
</p:tagLst>
</file>

<file path=ppt/tags/tag49.xml><?xml version="1.0" encoding="utf-8"?>
<p:tagLst xmlns:p="http://schemas.openxmlformats.org/presentationml/2006/main">
  <p:tag name="KSO_WM_DIAGRAM_VIRTUALLY_FRAME" val="{&quot;height&quot;:476.75181102362205,&quot;left&quot;:71.65,&quot;top&quot;:15.56976377952758,&quot;width&quot;:810.3}"/>
</p:tagLst>
</file>

<file path=ppt/tags/tag5.xml><?xml version="1.0" encoding="utf-8"?>
<p:tagLst xmlns:p="http://schemas.openxmlformats.org/presentationml/2006/main">
  <p:tag name="KSO_WM_DIAGRAM_VIRTUALLY_FRAME" val="{&quot;height&quot;:476.75181102362205,&quot;left&quot;:120.85,&quot;top&quot;:15.56976377952758,&quot;width&quot;:709.3748818897639}"/>
</p:tagLst>
</file>

<file path=ppt/tags/tag50.xml><?xml version="1.0" encoding="utf-8"?>
<p:tagLst xmlns:p="http://schemas.openxmlformats.org/presentationml/2006/main">
  <p:tag name="THINKCELLSHAPEDONOTDELETE" val="puVkaf7fLpUqy5EXObxpMRQ"/>
</p:tagLst>
</file>

<file path=ppt/tags/tag51.xml><?xml version="1.0" encoding="utf-8"?>
<p:tagLst xmlns:p="http://schemas.openxmlformats.org/presentationml/2006/main">
  <p:tag name="THINKCELLSHAPEDONOTDELETE" val="puVkaf7fLpUqy5EXObxpMRQ"/>
</p:tagLst>
</file>

<file path=ppt/tags/tag6.xml><?xml version="1.0" encoding="utf-8"?>
<p:tagLst xmlns:p="http://schemas.openxmlformats.org/presentationml/2006/main">
  <p:tag name="KSO_WM_DIAGRAM_VIRTUALLY_FRAME" val="{&quot;height&quot;:476.75181102362205,&quot;left&quot;:120.85,&quot;top&quot;:15.56976377952758,&quot;width&quot;:709.3748818897639}"/>
</p:tagLst>
</file>

<file path=ppt/tags/tag7.xml><?xml version="1.0" encoding="utf-8"?>
<p:tagLst xmlns:p="http://schemas.openxmlformats.org/presentationml/2006/main">
  <p:tag name="KSO_WM_DIAGRAM_VIRTUALLY_FRAME" val="{&quot;height&quot;:476.75181102362205,&quot;left&quot;:120.85,&quot;top&quot;:15.56976377952758,&quot;width&quot;:709.3748818897639}"/>
</p:tagLst>
</file>

<file path=ppt/tags/tag8.xml><?xml version="1.0" encoding="utf-8"?>
<p:tagLst xmlns:p="http://schemas.openxmlformats.org/presentationml/2006/main">
  <p:tag name="KSO_WM_DIAGRAM_VIRTUALLY_FRAME" val="{&quot;height&quot;:476.75181102362205,&quot;left&quot;:120.85,&quot;top&quot;:15.56976377952758,&quot;width&quot;:709.3748818897639}"/>
</p:tagLst>
</file>

<file path=ppt/tags/tag9.xml><?xml version="1.0" encoding="utf-8"?>
<p:tagLst xmlns:p="http://schemas.openxmlformats.org/presentationml/2006/main">
  <p:tag name="KSO_WM_DIAGRAM_VIRTUALLY_FRAME" val="{&quot;height&quot;:476.75181102362205,&quot;left&quot;:120.85,&quot;top&quot;:15.56976377952758,&quot;width&quot;:709.3748818897639}"/>
</p:tagLst>
</file>

<file path=ppt/theme/theme1.xml><?xml version="1.0" encoding="utf-8"?>
<a:theme xmlns:a="http://schemas.openxmlformats.org/drawingml/2006/main" name="Office 主题​​">
  <a:themeElements>
    <a:clrScheme name="自定义 20">
      <a:dk1>
        <a:srgbClr val="000000"/>
      </a:dk1>
      <a:lt1>
        <a:srgbClr val="FFFFFF"/>
      </a:lt1>
      <a:dk2>
        <a:srgbClr val="44546A"/>
      </a:dk2>
      <a:lt2>
        <a:srgbClr val="E7E6E6"/>
      </a:lt2>
      <a:accent1>
        <a:srgbClr val="00265D"/>
      </a:accent1>
      <a:accent2>
        <a:srgbClr val="FEB728"/>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0">
      <a:dk1>
        <a:srgbClr val="000000"/>
      </a:dk1>
      <a:lt1>
        <a:srgbClr val="FFFFFF"/>
      </a:lt1>
      <a:dk2>
        <a:srgbClr val="44546A"/>
      </a:dk2>
      <a:lt2>
        <a:srgbClr val="E7E6E6"/>
      </a:lt2>
      <a:accent1>
        <a:srgbClr val="00265D"/>
      </a:accent1>
      <a:accent2>
        <a:srgbClr val="FEB728"/>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2662</Words>
  <Application>WPS 演示</Application>
  <PresentationFormat>宽屏</PresentationFormat>
  <Paragraphs>219</Paragraphs>
  <Slides>22</Slides>
  <Notes>0</Notes>
  <HiddenSlides>0</HiddenSlides>
  <MMClips>1</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22</vt:i4>
      </vt:variant>
    </vt:vector>
  </HeadingPairs>
  <TitlesOfParts>
    <vt:vector size="42" baseType="lpstr">
      <vt:lpstr>Arial</vt:lpstr>
      <vt:lpstr>宋体</vt:lpstr>
      <vt:lpstr>Wingdings</vt:lpstr>
      <vt:lpstr>等线</vt:lpstr>
      <vt:lpstr>汉仪正圆-55W</vt:lpstr>
      <vt:lpstr>黑体</vt:lpstr>
      <vt:lpstr>Alibaba PuHuiTi</vt:lpstr>
      <vt:lpstr>Open Sans</vt:lpstr>
      <vt:lpstr>Roboto Light</vt:lpstr>
      <vt:lpstr>微软雅黑</vt:lpstr>
      <vt:lpstr>Arial Unicode MS</vt:lpstr>
      <vt:lpstr>等线 Light</vt:lpstr>
      <vt:lpstr>Lato</vt:lpstr>
      <vt:lpstr>AMGDT</vt:lpstr>
      <vt:lpstr>Open Sans Light</vt:lpstr>
      <vt:lpstr>Calibri</vt:lpstr>
      <vt:lpstr>Wide Latin</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小谷子</cp:lastModifiedBy>
  <cp:revision>18</cp:revision>
  <dcterms:created xsi:type="dcterms:W3CDTF">2022-05-31T06:39:00Z</dcterms:created>
  <dcterms:modified xsi:type="dcterms:W3CDTF">2024-12-04T07:49:56Z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2052-12.1.0.18912</vt:lpwstr>
  </property>
  <property fmtid="{D5CDD505-2E9C-101B-9397-08002B2CF9AE}" pid="3" name="KSOTemplateUUID">
    <vt:lpwstr>v1.0_mb_Jmb9RG/n/BRcF2ta8XUeyA==</vt:lpwstr>
  </property>
  <property fmtid="{D5CDD505-2E9C-101B-9397-08002B2CF9AE}" pid="4" name="ICV">
    <vt:lpwstr>ED714FA6CF0A459EB7CDC2F6D2E501FC_11</vt:lpwstr>
  </property>
</Properties>
</file>