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4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3"/>
    <p:sldId id="423" r:id="rId4"/>
    <p:sldId id="467" r:id="rId5"/>
    <p:sldId id="450" r:id="rId6"/>
    <p:sldId id="496" r:id="rId7"/>
    <p:sldId id="525" r:id="rId8"/>
    <p:sldId id="495" r:id="rId9"/>
    <p:sldId id="493" r:id="rId10"/>
    <p:sldId id="494" r:id="rId11"/>
    <p:sldId id="508" r:id="rId12"/>
    <p:sldId id="509" r:id="rId13"/>
    <p:sldId id="510" r:id="rId14"/>
    <p:sldId id="511" r:id="rId15"/>
    <p:sldId id="512" r:id="rId16"/>
    <p:sldId id="513" r:id="rId17"/>
    <p:sldId id="546" r:id="rId18"/>
    <p:sldId id="514" r:id="rId19"/>
    <p:sldId id="547" r:id="rId20"/>
    <p:sldId id="515" r:id="rId21"/>
    <p:sldId id="516" r:id="rId22"/>
    <p:sldId id="500" r:id="rId23"/>
    <p:sldId id="501" r:id="rId24"/>
    <p:sldId id="502" r:id="rId25"/>
    <p:sldId id="503" r:id="rId27"/>
    <p:sldId id="504" r:id="rId28"/>
    <p:sldId id="505" r:id="rId29"/>
    <p:sldId id="506" r:id="rId30"/>
    <p:sldId id="507" r:id="rId31"/>
  </p:sldIdLst>
  <p:sldSz cx="12192000" cy="6858000"/>
  <p:notesSz cx="6858000" cy="9144000"/>
  <p:embeddedFontLst>
    <p:embeddedFont>
      <p:font typeface="华文中宋" panose="02010600040101010101" charset="-122"/>
      <p:regular r:id="rId35"/>
    </p:embeddedFont>
    <p:embeddedFont>
      <p:font typeface="汉仪旗黑X1-55W" panose="00020600040101010101" pitchFamily="18" charset="-122"/>
      <p:regular r:id="rId36"/>
    </p:embeddedFont>
    <p:embeddedFont>
      <p:font typeface="微软雅黑" panose="020B0503020204020204" charset="-122"/>
      <p:regular r:id="rId37"/>
    </p:embeddedFont>
    <p:embeddedFont>
      <p:font typeface="楷体" panose="02010609060101010101" pitchFamily="49" charset="-122"/>
      <p:regular r:id="rId38"/>
    </p:embeddedFont>
    <p:embeddedFont>
      <p:font typeface="Calibri" panose="020F0502020204030204" charset="0"/>
      <p:regular r:id="rId39"/>
      <p:bold r:id="rId40"/>
      <p:italic r:id="rId41"/>
      <p:boldItalic r:id="rId42"/>
    </p:embeddedFont>
    <p:embeddedFont>
      <p:font typeface="等线" panose="02010600030101010101" charset="-122"/>
      <p:regular r:id="rId43"/>
    </p:embeddedFont>
    <p:embeddedFont>
      <p:font typeface="华光粗圆_CNKI" panose="02000500000000000000" pitchFamily="2" charset="-122"/>
      <p:regular r:id="rId44"/>
    </p:embeddedFont>
    <p:embeddedFont>
      <p:font typeface="华文行楷" panose="02010800040101010101" charset="-122"/>
      <p:regular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gs" Target="tags/tag27.xml"/><Relationship Id="rId45" Type="http://schemas.openxmlformats.org/officeDocument/2006/relationships/font" Target="fonts/font11.fntdata"/><Relationship Id="rId44" Type="http://schemas.openxmlformats.org/officeDocument/2006/relationships/font" Target="fonts/font10.fntdata"/><Relationship Id="rId43" Type="http://schemas.openxmlformats.org/officeDocument/2006/relationships/font" Target="fonts/font9.fntdata"/><Relationship Id="rId42" Type="http://schemas.openxmlformats.org/officeDocument/2006/relationships/font" Target="fonts/font8.fntdata"/><Relationship Id="rId41" Type="http://schemas.openxmlformats.org/officeDocument/2006/relationships/font" Target="fonts/font7.fntdata"/><Relationship Id="rId40" Type="http://schemas.openxmlformats.org/officeDocument/2006/relationships/font" Target="fonts/font6.fntdata"/><Relationship Id="rId4" Type="http://schemas.openxmlformats.org/officeDocument/2006/relationships/slide" Target="slides/slide2.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4" Type="http://schemas.openxmlformats.org/officeDocument/2006/relationships/image" Target="../media/image56.jpeg"/><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diagrams/_rels/drawing1.xml.rels><?xml version="1.0" encoding="UTF-8" standalone="yes"?>
<Relationships xmlns="http://schemas.openxmlformats.org/package/2006/relationships"><Relationship Id="rId4" Type="http://schemas.openxmlformats.org/officeDocument/2006/relationships/image" Target="../media/image56.jpeg"/><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diagrams/colors1.xml><?xml version="1.0" encoding="utf-8"?>
<dgm:colorsDef xmlns:dgm="http://schemas.openxmlformats.org/drawingml/2006/diagram" xmlns:a="http://schemas.openxmlformats.org/drawingml/2006/main" uniqueId="urn:microsoft.com/office/officeart/2005/8/colors/accent0_1#2">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2">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91C99F8-C0E1-4615-87E1-7905B4993F03}" type="doc">
      <dgm:prSet loTypeId="urn:microsoft.com/office/officeart/2005/8/layout/pList2" loCatId="picture" qsTypeId="urn:microsoft.com/office/officeart/2005/8/quickstyle/simple5#2" qsCatId="simple" csTypeId="urn:microsoft.com/office/officeart/2005/8/colors/accent0_1#2" csCatId="mainScheme" phldr="1"/>
      <dgm:spPr/>
    </dgm:pt>
    <dgm:pt modelId="{70603FB8-FBC2-434A-AE4B-920D24F546C6}">
      <dgm:prSet phldrT="[文本]" custT="1"/>
      <dgm:spPr/>
      <dgm:t>
        <a:bodyPr/>
        <a:lstStyle/>
        <a:p>
          <a:r>
            <a:rPr lang="zh-CN" altLang="en-US" sz="2400" b="1" dirty="0">
              <a:latin typeface="微软雅黑" panose="020B0503020204020204" charset="-122"/>
              <a:ea typeface="微软雅黑" panose="020B0503020204020204" charset="-122"/>
            </a:rPr>
            <a:t>制备原纸的</a:t>
          </a:r>
          <a:r>
            <a:rPr lang="zh-CN" altLang="en-US" sz="2400" b="1" dirty="0">
              <a:solidFill>
                <a:srgbClr val="FF0000"/>
              </a:solidFill>
              <a:latin typeface="微软雅黑" panose="020B0503020204020204" charset="-122"/>
              <a:ea typeface="微软雅黑" panose="020B0503020204020204" charset="-122"/>
            </a:rPr>
            <a:t>原辅料</a:t>
          </a:r>
          <a:r>
            <a:rPr lang="zh-CN" altLang="en-US" sz="2400" b="1" dirty="0">
              <a:latin typeface="微软雅黑" panose="020B0503020204020204" charset="-122"/>
              <a:ea typeface="微软雅黑" panose="020B0503020204020204" charset="-122"/>
            </a:rPr>
            <a:t>应符合国家法律法规要求</a:t>
          </a:r>
          <a:endParaRPr lang="zh-CN" altLang="en-US" sz="2400" dirty="0">
            <a:latin typeface="微软雅黑" panose="020B0503020204020204" charset="-122"/>
            <a:ea typeface="微软雅黑" panose="020B0503020204020204" charset="-122"/>
          </a:endParaRPr>
        </a:p>
      </dgm:t>
    </dgm:pt>
    <dgm:pt modelId="{F4DA3F7A-5BFA-4C4F-A2AD-5465BA83BA25}" cxnId="{1DDA15D6-2580-428E-9A81-0C2CA94B14C7}" type="parTrans">
      <dgm:prSet/>
      <dgm:spPr/>
      <dgm:t>
        <a:bodyPr/>
        <a:lstStyle/>
        <a:p>
          <a:endParaRPr lang="zh-CN" altLang="en-US"/>
        </a:p>
      </dgm:t>
    </dgm:pt>
    <dgm:pt modelId="{876D25C1-8CC0-4450-98D8-7F3F6E527435}" cxnId="{1DDA15D6-2580-428E-9A81-0C2CA94B14C7}" type="sibTrans">
      <dgm:prSet/>
      <dgm:spPr/>
      <dgm:t>
        <a:bodyPr/>
        <a:lstStyle/>
        <a:p>
          <a:endParaRPr lang="zh-CN" altLang="en-US"/>
        </a:p>
      </dgm:t>
    </dgm:pt>
    <dgm:pt modelId="{82222337-0CD6-4346-AA71-7614BC120A18}">
      <dgm:prSet phldrT="[文本]" custT="1"/>
      <dgm:spPr/>
      <dgm:t>
        <a:bodyPr/>
        <a:lstStyle/>
        <a:p>
          <a:r>
            <a:rPr lang="zh-CN" altLang="en-US" sz="2400" b="1" dirty="0">
              <a:latin typeface="微软雅黑" panose="020B0503020204020204" charset="-122"/>
              <a:ea typeface="微软雅黑" panose="020B0503020204020204" charset="-122"/>
            </a:rPr>
            <a:t>不得使用含</a:t>
          </a:r>
          <a:r>
            <a:rPr lang="zh-CN" altLang="en-US" sz="2400" b="1" dirty="0">
              <a:solidFill>
                <a:srgbClr val="FF0000"/>
              </a:solidFill>
              <a:latin typeface="微软雅黑" panose="020B0503020204020204" charset="-122"/>
              <a:ea typeface="微软雅黑" panose="020B0503020204020204" charset="-122"/>
            </a:rPr>
            <a:t>汞、卤族元素、磷</a:t>
          </a:r>
          <a:r>
            <a:rPr lang="zh-CN" altLang="en-US" sz="2400" b="1" dirty="0">
              <a:latin typeface="微软雅黑" panose="020B0503020204020204" charset="-122"/>
              <a:ea typeface="微软雅黑" panose="020B0503020204020204" charset="-122"/>
            </a:rPr>
            <a:t>等元素的防腐剂</a:t>
          </a:r>
          <a:endParaRPr lang="zh-CN" altLang="en-US" sz="2400" dirty="0">
            <a:latin typeface="微软雅黑" panose="020B0503020204020204" charset="-122"/>
            <a:ea typeface="微软雅黑" panose="020B0503020204020204" charset="-122"/>
          </a:endParaRPr>
        </a:p>
      </dgm:t>
    </dgm:pt>
    <dgm:pt modelId="{5DAEFADF-0C83-4CF4-96EA-85B3F4DB67D9}" cxnId="{26CD9944-772C-4733-BA67-B2BC48B95788}" type="parTrans">
      <dgm:prSet/>
      <dgm:spPr/>
      <dgm:t>
        <a:bodyPr/>
        <a:lstStyle/>
        <a:p>
          <a:endParaRPr lang="zh-CN" altLang="en-US"/>
        </a:p>
      </dgm:t>
    </dgm:pt>
    <dgm:pt modelId="{E22943B2-57DA-4523-96E0-AA179EB25B5C}" cxnId="{26CD9944-772C-4733-BA67-B2BC48B95788}" type="sibTrans">
      <dgm:prSet/>
      <dgm:spPr/>
      <dgm:t>
        <a:bodyPr/>
        <a:lstStyle/>
        <a:p>
          <a:endParaRPr lang="zh-CN" altLang="en-US"/>
        </a:p>
      </dgm:t>
    </dgm:pt>
    <dgm:pt modelId="{27DF0675-0683-4636-A02A-39FC17595DAB}">
      <dgm:prSet phldrT="[文本]" custT="1"/>
      <dgm:spPr/>
      <dgm:t>
        <a:bodyPr/>
        <a:lstStyle/>
        <a:p>
          <a:r>
            <a:rPr lang="zh-CN" altLang="en-US" sz="2400" b="1" dirty="0">
              <a:latin typeface="微软雅黑" panose="020B0503020204020204" charset="-122"/>
              <a:ea typeface="微软雅黑" panose="020B0503020204020204" charset="-122"/>
            </a:rPr>
            <a:t>不允许添加</a:t>
          </a:r>
          <a:r>
            <a:rPr lang="zh-CN" altLang="en-US" sz="2400" b="1" dirty="0">
              <a:solidFill>
                <a:srgbClr val="FF0000"/>
              </a:solidFill>
              <a:latin typeface="微软雅黑" panose="020B0503020204020204" charset="-122"/>
              <a:ea typeface="微软雅黑" panose="020B0503020204020204" charset="-122"/>
            </a:rPr>
            <a:t>荧光增白剂</a:t>
          </a:r>
          <a:endParaRPr lang="zh-CN" altLang="en-US" sz="2400" dirty="0">
            <a:solidFill>
              <a:srgbClr val="FF0000"/>
            </a:solidFill>
            <a:latin typeface="微软雅黑" panose="020B0503020204020204" charset="-122"/>
            <a:ea typeface="微软雅黑" panose="020B0503020204020204" charset="-122"/>
          </a:endParaRPr>
        </a:p>
      </dgm:t>
    </dgm:pt>
    <dgm:pt modelId="{BC0E793D-E093-44D8-B1BA-1A88CC28B06E}" cxnId="{D9B1092E-63D3-4D12-87FE-75906C5ED9B2}" type="parTrans">
      <dgm:prSet/>
      <dgm:spPr/>
      <dgm:t>
        <a:bodyPr/>
        <a:lstStyle/>
        <a:p>
          <a:endParaRPr lang="zh-CN" altLang="en-US"/>
        </a:p>
      </dgm:t>
    </dgm:pt>
    <dgm:pt modelId="{3B2E02DD-E9CB-485E-BA37-E462A3694E1A}" cxnId="{D9B1092E-63D3-4D12-87FE-75906C5ED9B2}" type="sibTrans">
      <dgm:prSet/>
      <dgm:spPr/>
      <dgm:t>
        <a:bodyPr/>
        <a:lstStyle/>
        <a:p>
          <a:endParaRPr lang="zh-CN" altLang="en-US"/>
        </a:p>
      </dgm:t>
    </dgm:pt>
    <dgm:pt modelId="{1E98B18C-E8A1-46D2-92B3-E099701B2C4F}">
      <dgm:prSet custT="1"/>
      <dgm:spPr/>
      <dgm:t>
        <a:bodyPr/>
        <a:lstStyle/>
        <a:p>
          <a:r>
            <a:rPr lang="zh-CN" altLang="en-US" sz="2400" b="1" dirty="0">
              <a:latin typeface="微软雅黑" panose="020B0503020204020204" charset="-122"/>
              <a:ea typeface="微软雅黑" panose="020B0503020204020204" charset="-122"/>
            </a:rPr>
            <a:t>不允许使用</a:t>
          </a:r>
          <a:r>
            <a:rPr lang="zh-CN" altLang="en-US" sz="2400" b="1" dirty="0">
              <a:solidFill>
                <a:srgbClr val="FF0000"/>
              </a:solidFill>
              <a:latin typeface="微软雅黑" panose="020B0503020204020204" charset="-122"/>
              <a:ea typeface="微软雅黑" panose="020B0503020204020204" charset="-122"/>
            </a:rPr>
            <a:t>再生材料、废旧报纸</a:t>
          </a:r>
          <a:r>
            <a:rPr lang="zh-CN" altLang="en-US" sz="2400" b="1" dirty="0">
              <a:latin typeface="微软雅黑" panose="020B0503020204020204" charset="-122"/>
              <a:ea typeface="微软雅黑" panose="020B0503020204020204" charset="-122"/>
            </a:rPr>
            <a:t>、等回收或回用废纸原料</a:t>
          </a:r>
          <a:endParaRPr lang="zh-CN" altLang="en-US" sz="2400" dirty="0">
            <a:latin typeface="微软雅黑" panose="020B0503020204020204" charset="-122"/>
            <a:ea typeface="微软雅黑" panose="020B0503020204020204" charset="-122"/>
          </a:endParaRPr>
        </a:p>
      </dgm:t>
    </dgm:pt>
    <dgm:pt modelId="{F3E07923-18B4-49A6-A332-EAA32456D0ED}" cxnId="{2E52E79F-9312-4790-885E-A9DBC7F7665E}" type="parTrans">
      <dgm:prSet/>
      <dgm:spPr/>
      <dgm:t>
        <a:bodyPr/>
        <a:lstStyle/>
        <a:p>
          <a:endParaRPr lang="zh-CN" altLang="en-US"/>
        </a:p>
      </dgm:t>
    </dgm:pt>
    <dgm:pt modelId="{CE7B6873-F007-4C0E-AEE0-CCA5CB7CE12F}" cxnId="{2E52E79F-9312-4790-885E-A9DBC7F7665E}" type="sibTrans">
      <dgm:prSet/>
      <dgm:spPr/>
      <dgm:t>
        <a:bodyPr/>
        <a:lstStyle/>
        <a:p>
          <a:endParaRPr lang="zh-CN" altLang="en-US"/>
        </a:p>
      </dgm:t>
    </dgm:pt>
    <dgm:pt modelId="{862F8D81-66F0-4056-9AB7-2F68A80D7FBE}" type="pres">
      <dgm:prSet presAssocID="{191C99F8-C0E1-4615-87E1-7905B4993F03}" presName="Name0" presStyleCnt="0">
        <dgm:presLayoutVars>
          <dgm:dir/>
          <dgm:resizeHandles val="exact"/>
        </dgm:presLayoutVars>
      </dgm:prSet>
      <dgm:spPr/>
    </dgm:pt>
    <dgm:pt modelId="{EEFAE52A-D3EE-4725-966D-F1C6A7CCB03B}" type="pres">
      <dgm:prSet presAssocID="{191C99F8-C0E1-4615-87E1-7905B4993F03}" presName="bkgdShp" presStyleLbl="alignAccFollowNode1" presStyleIdx="0" presStyleCnt="1" custLinFactNeighborX="6478" custLinFactNeighborY="-4738"/>
      <dgm:spPr/>
    </dgm:pt>
    <dgm:pt modelId="{45AF6A44-75BE-4604-87CB-38DC24920AB2}" type="pres">
      <dgm:prSet presAssocID="{191C99F8-C0E1-4615-87E1-7905B4993F03}" presName="linComp" presStyleCnt="0"/>
      <dgm:spPr/>
    </dgm:pt>
    <dgm:pt modelId="{6F00118F-593E-4DF8-B5AA-2182A74E83FA}" type="pres">
      <dgm:prSet presAssocID="{70603FB8-FBC2-434A-AE4B-920D24F546C6}" presName="compNode" presStyleCnt="0"/>
      <dgm:spPr/>
    </dgm:pt>
    <dgm:pt modelId="{14526277-576C-40D2-A365-990D8CBF8E80}" type="pres">
      <dgm:prSet presAssocID="{70603FB8-FBC2-434A-AE4B-920D24F546C6}" presName="node" presStyleLbl="node1" presStyleIdx="0" presStyleCnt="4">
        <dgm:presLayoutVars>
          <dgm:bulletEnabled val="1"/>
        </dgm:presLayoutVars>
      </dgm:prSet>
      <dgm:spPr/>
    </dgm:pt>
    <dgm:pt modelId="{5A85564D-1E24-4B0B-9D38-BECC654CD63D}" type="pres">
      <dgm:prSet presAssocID="{70603FB8-FBC2-434A-AE4B-920D24F546C6}" presName="invisiNode" presStyleLbl="node1" presStyleIdx="0" presStyleCnt="4"/>
      <dgm:spPr/>
    </dgm:pt>
    <dgm:pt modelId="{EC329458-2872-4023-8028-441D78FB5987}" type="pres">
      <dgm:prSet presAssocID="{70603FB8-FBC2-434A-AE4B-920D24F546C6}"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5000" b="-35000"/>
          </a:stretch>
        </a:blipFill>
      </dgm:spPr>
    </dgm:pt>
    <dgm:pt modelId="{17A170F6-60E5-4CDD-B971-4D49FDCCEBBE}" type="pres">
      <dgm:prSet presAssocID="{876D25C1-8CC0-4450-98D8-7F3F6E527435}" presName="sibTrans" presStyleLbl="sibTrans2D1" presStyleIdx="0" presStyleCnt="0"/>
      <dgm:spPr/>
    </dgm:pt>
    <dgm:pt modelId="{674AA0AA-7E42-4DCB-907B-9C5CC5935C37}" type="pres">
      <dgm:prSet presAssocID="{82222337-0CD6-4346-AA71-7614BC120A18}" presName="compNode" presStyleCnt="0"/>
      <dgm:spPr/>
    </dgm:pt>
    <dgm:pt modelId="{A71D5D33-0697-42EB-9818-C7E21996347F}" type="pres">
      <dgm:prSet presAssocID="{82222337-0CD6-4346-AA71-7614BC120A18}" presName="node" presStyleLbl="node1" presStyleIdx="1" presStyleCnt="4">
        <dgm:presLayoutVars>
          <dgm:bulletEnabled val="1"/>
        </dgm:presLayoutVars>
      </dgm:prSet>
      <dgm:spPr/>
    </dgm:pt>
    <dgm:pt modelId="{3266CAAB-0C8F-4411-9614-9F31735303DC}" type="pres">
      <dgm:prSet presAssocID="{82222337-0CD6-4346-AA71-7614BC120A18}" presName="invisiNode" presStyleLbl="node1" presStyleIdx="1" presStyleCnt="4"/>
      <dgm:spPr/>
    </dgm:pt>
    <dgm:pt modelId="{36D1223A-FBF1-4F7E-AC69-A9B28543456A}" type="pres">
      <dgm:prSet presAssocID="{82222337-0CD6-4346-AA71-7614BC120A18}"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 modelId="{CE9BDBB6-80F9-42F1-AE3C-0A26ECBFA9FF}" type="pres">
      <dgm:prSet presAssocID="{E22943B2-57DA-4523-96E0-AA179EB25B5C}" presName="sibTrans" presStyleLbl="sibTrans2D1" presStyleIdx="0" presStyleCnt="0"/>
      <dgm:spPr/>
    </dgm:pt>
    <dgm:pt modelId="{F0383526-DF2D-4488-96CA-B9682D89152F}" type="pres">
      <dgm:prSet presAssocID="{27DF0675-0683-4636-A02A-39FC17595DAB}" presName="compNode" presStyleCnt="0"/>
      <dgm:spPr/>
    </dgm:pt>
    <dgm:pt modelId="{394F5881-7FF9-44B0-9092-84F88E9123B0}" type="pres">
      <dgm:prSet presAssocID="{27DF0675-0683-4636-A02A-39FC17595DAB}" presName="node" presStyleLbl="node1" presStyleIdx="2" presStyleCnt="4">
        <dgm:presLayoutVars>
          <dgm:bulletEnabled val="1"/>
        </dgm:presLayoutVars>
      </dgm:prSet>
      <dgm:spPr/>
    </dgm:pt>
    <dgm:pt modelId="{D7EC362F-6F45-4750-AA69-46FFF77C7EF5}" type="pres">
      <dgm:prSet presAssocID="{27DF0675-0683-4636-A02A-39FC17595DAB}" presName="invisiNode" presStyleLbl="node1" presStyleIdx="2" presStyleCnt="4"/>
      <dgm:spPr/>
    </dgm:pt>
    <dgm:pt modelId="{FD75C5C0-F718-4430-87EA-EC19A9F18182}" type="pres">
      <dgm:prSet presAssocID="{27DF0675-0683-4636-A02A-39FC17595DAB}"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pt>
    <dgm:pt modelId="{3CF0B32B-056D-4EA2-960C-DC5D345F3E1F}" type="pres">
      <dgm:prSet presAssocID="{3B2E02DD-E9CB-485E-BA37-E462A3694E1A}" presName="sibTrans" presStyleLbl="sibTrans2D1" presStyleIdx="0" presStyleCnt="0"/>
      <dgm:spPr/>
    </dgm:pt>
    <dgm:pt modelId="{080CF8B6-73FB-43B0-AC38-0EA49F722263}" type="pres">
      <dgm:prSet presAssocID="{1E98B18C-E8A1-46D2-92B3-E099701B2C4F}" presName="compNode" presStyleCnt="0"/>
      <dgm:spPr/>
    </dgm:pt>
    <dgm:pt modelId="{19CBFF33-458A-4BAA-968D-A4CA19D0B6C1}" type="pres">
      <dgm:prSet presAssocID="{1E98B18C-E8A1-46D2-92B3-E099701B2C4F}" presName="node" presStyleLbl="node1" presStyleIdx="3" presStyleCnt="4">
        <dgm:presLayoutVars>
          <dgm:bulletEnabled val="1"/>
        </dgm:presLayoutVars>
      </dgm:prSet>
      <dgm:spPr/>
    </dgm:pt>
    <dgm:pt modelId="{05DBFA80-505E-4F7F-BDB3-ED1C59F4B587}" type="pres">
      <dgm:prSet presAssocID="{1E98B18C-E8A1-46D2-92B3-E099701B2C4F}" presName="invisiNode" presStyleLbl="node1" presStyleIdx="3" presStyleCnt="4"/>
      <dgm:spPr/>
    </dgm:pt>
    <dgm:pt modelId="{9484D917-E063-4861-9B8C-AD1C536AA261}" type="pres">
      <dgm:prSet presAssocID="{1E98B18C-E8A1-46D2-92B3-E099701B2C4F}"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9000" r="-9000"/>
          </a:stretch>
        </a:blipFill>
      </dgm:spPr>
    </dgm:pt>
  </dgm:ptLst>
  <dgm:cxnLst>
    <dgm:cxn modelId="{A6AAE318-E073-4A86-AA97-A3FDCF142076}" type="presOf" srcId="{E22943B2-57DA-4523-96E0-AA179EB25B5C}" destId="{CE9BDBB6-80F9-42F1-AE3C-0A26ECBFA9FF}" srcOrd="0" destOrd="0" presId="urn:microsoft.com/office/officeart/2005/8/layout/pList2"/>
    <dgm:cxn modelId="{D9B1092E-63D3-4D12-87FE-75906C5ED9B2}" srcId="{191C99F8-C0E1-4615-87E1-7905B4993F03}" destId="{27DF0675-0683-4636-A02A-39FC17595DAB}" srcOrd="2" destOrd="0" parTransId="{BC0E793D-E093-44D8-B1BA-1A88CC28B06E}" sibTransId="{3B2E02DD-E9CB-485E-BA37-E462A3694E1A}"/>
    <dgm:cxn modelId="{A0A18234-0A4D-462B-B304-66597D6BC854}" type="presOf" srcId="{27DF0675-0683-4636-A02A-39FC17595DAB}" destId="{394F5881-7FF9-44B0-9092-84F88E9123B0}" srcOrd="0" destOrd="0" presId="urn:microsoft.com/office/officeart/2005/8/layout/pList2"/>
    <dgm:cxn modelId="{26CD9944-772C-4733-BA67-B2BC48B95788}" srcId="{191C99F8-C0E1-4615-87E1-7905B4993F03}" destId="{82222337-0CD6-4346-AA71-7614BC120A18}" srcOrd="1" destOrd="0" parTransId="{5DAEFADF-0C83-4CF4-96EA-85B3F4DB67D9}" sibTransId="{E22943B2-57DA-4523-96E0-AA179EB25B5C}"/>
    <dgm:cxn modelId="{D3F6134D-4366-433B-A546-7888A6E29327}" type="presOf" srcId="{82222337-0CD6-4346-AA71-7614BC120A18}" destId="{A71D5D33-0697-42EB-9818-C7E21996347F}" srcOrd="0" destOrd="0" presId="urn:microsoft.com/office/officeart/2005/8/layout/pList2"/>
    <dgm:cxn modelId="{F9937B7A-B224-45FF-82ED-7E227874C2A6}" type="presOf" srcId="{1E98B18C-E8A1-46D2-92B3-E099701B2C4F}" destId="{19CBFF33-458A-4BAA-968D-A4CA19D0B6C1}" srcOrd="0" destOrd="0" presId="urn:microsoft.com/office/officeart/2005/8/layout/pList2"/>
    <dgm:cxn modelId="{1B43189A-2DF9-410F-B413-E3BD47D66DEC}" type="presOf" srcId="{3B2E02DD-E9CB-485E-BA37-E462A3694E1A}" destId="{3CF0B32B-056D-4EA2-960C-DC5D345F3E1F}" srcOrd="0" destOrd="0" presId="urn:microsoft.com/office/officeart/2005/8/layout/pList2"/>
    <dgm:cxn modelId="{2E52E79F-9312-4790-885E-A9DBC7F7665E}" srcId="{191C99F8-C0E1-4615-87E1-7905B4993F03}" destId="{1E98B18C-E8A1-46D2-92B3-E099701B2C4F}" srcOrd="3" destOrd="0" parTransId="{F3E07923-18B4-49A6-A332-EAA32456D0ED}" sibTransId="{CE7B6873-F007-4C0E-AEE0-CCA5CB7CE12F}"/>
    <dgm:cxn modelId="{CB3DFBB5-15F0-4F06-8D2D-6C1DCD5843F5}" type="presOf" srcId="{70603FB8-FBC2-434A-AE4B-920D24F546C6}" destId="{14526277-576C-40D2-A365-990D8CBF8E80}" srcOrd="0" destOrd="0" presId="urn:microsoft.com/office/officeart/2005/8/layout/pList2"/>
    <dgm:cxn modelId="{F9D748BC-5305-47B4-830D-63E65184AFAF}" type="presOf" srcId="{876D25C1-8CC0-4450-98D8-7F3F6E527435}" destId="{17A170F6-60E5-4CDD-B971-4D49FDCCEBBE}" srcOrd="0" destOrd="0" presId="urn:microsoft.com/office/officeart/2005/8/layout/pList2"/>
    <dgm:cxn modelId="{3C68CEBF-CF6C-4D47-B6FE-E7346D663FA3}" type="presOf" srcId="{191C99F8-C0E1-4615-87E1-7905B4993F03}" destId="{862F8D81-66F0-4056-9AB7-2F68A80D7FBE}" srcOrd="0" destOrd="0" presId="urn:microsoft.com/office/officeart/2005/8/layout/pList2"/>
    <dgm:cxn modelId="{1DDA15D6-2580-428E-9A81-0C2CA94B14C7}" srcId="{191C99F8-C0E1-4615-87E1-7905B4993F03}" destId="{70603FB8-FBC2-434A-AE4B-920D24F546C6}" srcOrd="0" destOrd="0" parTransId="{F4DA3F7A-5BFA-4C4F-A2AD-5465BA83BA25}" sibTransId="{876D25C1-8CC0-4450-98D8-7F3F6E527435}"/>
    <dgm:cxn modelId="{E97F52FE-547E-4209-8C14-D43BF3798BEB}" type="presParOf" srcId="{862F8D81-66F0-4056-9AB7-2F68A80D7FBE}" destId="{EEFAE52A-D3EE-4725-966D-F1C6A7CCB03B}" srcOrd="0" destOrd="0" presId="urn:microsoft.com/office/officeart/2005/8/layout/pList2"/>
    <dgm:cxn modelId="{7613526A-4399-450B-A31D-53B59C1BE690}" type="presParOf" srcId="{862F8D81-66F0-4056-9AB7-2F68A80D7FBE}" destId="{45AF6A44-75BE-4604-87CB-38DC24920AB2}" srcOrd="1" destOrd="0" presId="urn:microsoft.com/office/officeart/2005/8/layout/pList2"/>
    <dgm:cxn modelId="{5C35E419-B5CB-46E7-915E-32878A74D8BA}" type="presParOf" srcId="{45AF6A44-75BE-4604-87CB-38DC24920AB2}" destId="{6F00118F-593E-4DF8-B5AA-2182A74E83FA}" srcOrd="0" destOrd="0" presId="urn:microsoft.com/office/officeart/2005/8/layout/pList2"/>
    <dgm:cxn modelId="{136E6530-7400-4AAF-9B47-1EDC45C8A103}" type="presParOf" srcId="{6F00118F-593E-4DF8-B5AA-2182A74E83FA}" destId="{14526277-576C-40D2-A365-990D8CBF8E80}" srcOrd="0" destOrd="0" presId="urn:microsoft.com/office/officeart/2005/8/layout/pList2"/>
    <dgm:cxn modelId="{555C621A-27A6-4F1C-9169-85B6A2959717}" type="presParOf" srcId="{6F00118F-593E-4DF8-B5AA-2182A74E83FA}" destId="{5A85564D-1E24-4B0B-9D38-BECC654CD63D}" srcOrd="1" destOrd="0" presId="urn:microsoft.com/office/officeart/2005/8/layout/pList2"/>
    <dgm:cxn modelId="{2480E27C-20B3-46AC-9AAA-AEFF08DA5385}" type="presParOf" srcId="{6F00118F-593E-4DF8-B5AA-2182A74E83FA}" destId="{EC329458-2872-4023-8028-441D78FB5987}" srcOrd="2" destOrd="0" presId="urn:microsoft.com/office/officeart/2005/8/layout/pList2"/>
    <dgm:cxn modelId="{5CE5AA70-7CDD-4920-B37D-69816DADC696}" type="presParOf" srcId="{45AF6A44-75BE-4604-87CB-38DC24920AB2}" destId="{17A170F6-60E5-4CDD-B971-4D49FDCCEBBE}" srcOrd="1" destOrd="0" presId="urn:microsoft.com/office/officeart/2005/8/layout/pList2"/>
    <dgm:cxn modelId="{DE82F389-0C89-4991-8BFE-214E0838807D}" type="presParOf" srcId="{45AF6A44-75BE-4604-87CB-38DC24920AB2}" destId="{674AA0AA-7E42-4DCB-907B-9C5CC5935C37}" srcOrd="2" destOrd="0" presId="urn:microsoft.com/office/officeart/2005/8/layout/pList2"/>
    <dgm:cxn modelId="{6B530CAA-D626-4FE5-877E-8E23B3C5A71F}" type="presParOf" srcId="{674AA0AA-7E42-4DCB-907B-9C5CC5935C37}" destId="{A71D5D33-0697-42EB-9818-C7E21996347F}" srcOrd="0" destOrd="0" presId="urn:microsoft.com/office/officeart/2005/8/layout/pList2"/>
    <dgm:cxn modelId="{964333C5-9E0C-4C23-BF17-9026C98B93C9}" type="presParOf" srcId="{674AA0AA-7E42-4DCB-907B-9C5CC5935C37}" destId="{3266CAAB-0C8F-4411-9614-9F31735303DC}" srcOrd="1" destOrd="0" presId="urn:microsoft.com/office/officeart/2005/8/layout/pList2"/>
    <dgm:cxn modelId="{920C67DF-79A4-4D8D-80D0-6A64337B21BF}" type="presParOf" srcId="{674AA0AA-7E42-4DCB-907B-9C5CC5935C37}" destId="{36D1223A-FBF1-4F7E-AC69-A9B28543456A}" srcOrd="2" destOrd="0" presId="urn:microsoft.com/office/officeart/2005/8/layout/pList2"/>
    <dgm:cxn modelId="{D61120F7-2CA0-4037-B0D2-C6233214E0DF}" type="presParOf" srcId="{45AF6A44-75BE-4604-87CB-38DC24920AB2}" destId="{CE9BDBB6-80F9-42F1-AE3C-0A26ECBFA9FF}" srcOrd="3" destOrd="0" presId="urn:microsoft.com/office/officeart/2005/8/layout/pList2"/>
    <dgm:cxn modelId="{074844BC-CB57-4B3E-8F4E-5A1F01618819}" type="presParOf" srcId="{45AF6A44-75BE-4604-87CB-38DC24920AB2}" destId="{F0383526-DF2D-4488-96CA-B9682D89152F}" srcOrd="4" destOrd="0" presId="urn:microsoft.com/office/officeart/2005/8/layout/pList2"/>
    <dgm:cxn modelId="{826B179E-AA4D-44DF-9FAF-26DF86E2C050}" type="presParOf" srcId="{F0383526-DF2D-4488-96CA-B9682D89152F}" destId="{394F5881-7FF9-44B0-9092-84F88E9123B0}" srcOrd="0" destOrd="0" presId="urn:microsoft.com/office/officeart/2005/8/layout/pList2"/>
    <dgm:cxn modelId="{C1516CD8-BC78-4DF9-880C-CDD34B2C65A1}" type="presParOf" srcId="{F0383526-DF2D-4488-96CA-B9682D89152F}" destId="{D7EC362F-6F45-4750-AA69-46FFF77C7EF5}" srcOrd="1" destOrd="0" presId="urn:microsoft.com/office/officeart/2005/8/layout/pList2"/>
    <dgm:cxn modelId="{7237A47E-EE20-4CBB-9EA3-DD59C03F30B4}" type="presParOf" srcId="{F0383526-DF2D-4488-96CA-B9682D89152F}" destId="{FD75C5C0-F718-4430-87EA-EC19A9F18182}" srcOrd="2" destOrd="0" presId="urn:microsoft.com/office/officeart/2005/8/layout/pList2"/>
    <dgm:cxn modelId="{D2745788-6440-474A-9052-3D06786547B9}" type="presParOf" srcId="{45AF6A44-75BE-4604-87CB-38DC24920AB2}" destId="{3CF0B32B-056D-4EA2-960C-DC5D345F3E1F}" srcOrd="5" destOrd="0" presId="urn:microsoft.com/office/officeart/2005/8/layout/pList2"/>
    <dgm:cxn modelId="{9834E48F-92DC-42AC-BBBE-1662D2C87521}" type="presParOf" srcId="{45AF6A44-75BE-4604-87CB-38DC24920AB2}" destId="{080CF8B6-73FB-43B0-AC38-0EA49F722263}" srcOrd="6" destOrd="0" presId="urn:microsoft.com/office/officeart/2005/8/layout/pList2"/>
    <dgm:cxn modelId="{48D93FEE-13EC-4D92-839F-623D77A3D76E}" type="presParOf" srcId="{080CF8B6-73FB-43B0-AC38-0EA49F722263}" destId="{19CBFF33-458A-4BAA-968D-A4CA19D0B6C1}" srcOrd="0" destOrd="0" presId="urn:microsoft.com/office/officeart/2005/8/layout/pList2"/>
    <dgm:cxn modelId="{8B366015-202E-4855-8D7F-2B1171E61FBD}" type="presParOf" srcId="{080CF8B6-73FB-43B0-AC38-0EA49F722263}" destId="{05DBFA80-505E-4F7F-BDB3-ED1C59F4B587}" srcOrd="1" destOrd="0" presId="urn:microsoft.com/office/officeart/2005/8/layout/pList2"/>
    <dgm:cxn modelId="{A8FB31AA-4AF2-470E-95D8-689DEF579DF9}" type="presParOf" srcId="{080CF8B6-73FB-43B0-AC38-0EA49F722263}" destId="{9484D917-E063-4861-9B8C-AD1C536AA26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042BE-0826-49AA-B851-7BA7DA01B1E7}" type="doc">
      <dgm:prSet loTypeId="urn:microsoft.com/office/officeart/2005/8/layout/hList6" loCatId="list" qsTypeId="urn:microsoft.com/office/officeart/2005/8/quickstyle/3d4#2" qsCatId="3D" csTypeId="urn:microsoft.com/office/officeart/2005/8/colors/accent0_2#2" csCatId="mainScheme" phldr="1"/>
      <dgm:spPr/>
      <dgm:t>
        <a:bodyPr/>
        <a:lstStyle/>
        <a:p>
          <a:endParaRPr lang="zh-CN" altLang="en-US"/>
        </a:p>
      </dgm:t>
    </dgm:pt>
    <dgm:pt modelId="{1F894D42-939E-430C-A935-66CED500C622}">
      <dgm:prSet phldrT="[文本]" custT="1"/>
      <dgm:spPr/>
      <dgm:t>
        <a:bodyPr/>
        <a:lstStyle/>
        <a:p>
          <a:r>
            <a:rPr lang="zh-CN" altLang="en-US" sz="2400" b="1" i="0" dirty="0">
              <a:latin typeface="微软雅黑" panose="020B0503020204020204" charset="-122"/>
              <a:ea typeface="微软雅黑" panose="020B0503020204020204" charset="-122"/>
            </a:rPr>
            <a:t>严格控制化学物质</a:t>
          </a:r>
          <a:r>
            <a:rPr lang="zh-CN" altLang="en-US" sz="2400" b="1" i="0" dirty="0">
              <a:solidFill>
                <a:srgbClr val="FF0000"/>
              </a:solidFill>
              <a:latin typeface="微软雅黑" panose="020B0503020204020204" charset="-122"/>
              <a:ea typeface="微软雅黑" panose="020B0503020204020204" charset="-122"/>
            </a:rPr>
            <a:t>添加量和选用品种</a:t>
          </a:r>
          <a:endParaRPr lang="zh-CN" altLang="en-US" sz="2400" b="1" dirty="0">
            <a:solidFill>
              <a:srgbClr val="FF0000"/>
            </a:solidFill>
            <a:latin typeface="微软雅黑" panose="020B0503020204020204" charset="-122"/>
            <a:ea typeface="微软雅黑" panose="020B0503020204020204" charset="-122"/>
          </a:endParaRPr>
        </a:p>
      </dgm:t>
    </dgm:pt>
    <dgm:pt modelId="{760CAF8C-6F79-4E6D-945B-D7FE5E7481C1}" cxnId="{31C069D2-7334-47FB-9CB5-C781C73477AD}" type="parTrans">
      <dgm:prSet/>
      <dgm:spPr/>
      <dgm:t>
        <a:bodyPr/>
        <a:lstStyle/>
        <a:p>
          <a:endParaRPr lang="zh-CN" altLang="en-US"/>
        </a:p>
      </dgm:t>
    </dgm:pt>
    <dgm:pt modelId="{99B8E5D5-B011-42BA-A786-9BBF9BF3ECC6}" cxnId="{31C069D2-7334-47FB-9CB5-C781C73477AD}" type="sibTrans">
      <dgm:prSet/>
      <dgm:spPr/>
      <dgm:t>
        <a:bodyPr/>
        <a:lstStyle/>
        <a:p>
          <a:endParaRPr lang="zh-CN" altLang="en-US"/>
        </a:p>
      </dgm:t>
    </dgm:pt>
    <dgm:pt modelId="{24D5EA55-DA39-4353-9B2E-2134B929F292}">
      <dgm:prSet phldrT="[文本]" phldr="0" custT="1"/>
      <dgm:spPr/>
      <dgm:t>
        <a:bodyPr vert="horz" wrap="square"/>
        <a:lstStyle/>
        <a:p>
          <a:pPr>
            <a:lnSpc>
              <a:spcPct val="100000"/>
            </a:lnSpc>
            <a:spcBef>
              <a:spcPct val="0"/>
            </a:spcBef>
            <a:spcAft>
              <a:spcPct val="35000"/>
            </a:spcAft>
            <a:buFont typeface="+mj-lt"/>
          </a:pPr>
          <a:r>
            <a:rPr lang="zh-CN" altLang="en-US" sz="2400" b="1" i="0" kern="1200" dirty="0">
              <a:latin typeface="Calibri" panose="020F0502020204030204"/>
              <a:ea typeface="微软雅黑" panose="020B0503020204020204" charset="-122"/>
              <a:cs typeface="+mn-cs"/>
            </a:rPr>
            <a:t>建立生产工艺监控参数条件及制度</a:t>
          </a:r>
          <a:endParaRPr sz="6500"/>
        </a:p>
      </dgm:t>
    </dgm:pt>
    <dgm:pt modelId="{3375E564-02D0-4469-8F3C-1093805CBFCB}" cxnId="{E865BFD7-6AB3-4AE2-94CD-5B2C20233E32}" type="parTrans">
      <dgm:prSet/>
      <dgm:spPr/>
      <dgm:t>
        <a:bodyPr/>
        <a:lstStyle/>
        <a:p>
          <a:endParaRPr lang="zh-CN" altLang="en-US"/>
        </a:p>
      </dgm:t>
    </dgm:pt>
    <dgm:pt modelId="{DE0815D0-5047-461B-A7DB-7799C9BC70A6}" cxnId="{E865BFD7-6AB3-4AE2-94CD-5B2C20233E32}" type="sibTrans">
      <dgm:prSet/>
      <dgm:spPr/>
      <dgm:t>
        <a:bodyPr/>
        <a:lstStyle/>
        <a:p>
          <a:endParaRPr lang="zh-CN" altLang="en-US"/>
        </a:p>
      </dgm:t>
    </dgm:pt>
    <dgm:pt modelId="{321B9AC3-32AB-4FE6-860F-4C615DAA2504}">
      <dgm:prSet phldrT="[文本]" custT="1"/>
      <dgm:spPr/>
      <dgm:t>
        <a:bodyPr/>
        <a:lstStyle/>
        <a:p>
          <a:r>
            <a:rPr lang="zh-CN" altLang="en-US" sz="2400" b="1" i="0" kern="1200" dirty="0">
              <a:latin typeface="Calibri" panose="020F0502020204030204"/>
              <a:ea typeface="微软雅黑" panose="020B0503020204020204" charset="-122"/>
              <a:cs typeface="+mn-cs"/>
            </a:rPr>
            <a:t>基本信息和风险物质的控制措施要清晰</a:t>
          </a:r>
        </a:p>
      </dgm:t>
    </dgm:pt>
    <dgm:pt modelId="{1FE3030F-1907-4EB7-BE04-1E3A8379FD16}" cxnId="{5AC31687-C3F1-4017-BAF2-CE4D823DCBF0}" type="parTrans">
      <dgm:prSet/>
      <dgm:spPr/>
      <dgm:t>
        <a:bodyPr/>
        <a:lstStyle/>
        <a:p>
          <a:endParaRPr lang="zh-CN" altLang="en-US"/>
        </a:p>
      </dgm:t>
    </dgm:pt>
    <dgm:pt modelId="{3C1F0B4E-9663-49AB-A07F-FE38C74E619B}" cxnId="{5AC31687-C3F1-4017-BAF2-CE4D823DCBF0}" type="sibTrans">
      <dgm:prSet/>
      <dgm:spPr/>
      <dgm:t>
        <a:bodyPr/>
        <a:lstStyle/>
        <a:p>
          <a:endParaRPr lang="zh-CN" altLang="en-US"/>
        </a:p>
      </dgm:t>
    </dgm:pt>
    <dgm:pt modelId="{9B861A52-4C55-4BCA-96B2-FFC32BCEE543}">
      <dgm:prSet custT="1"/>
      <dgm:spPr/>
      <dgm:t>
        <a:bodyPr/>
        <a:lstStyle/>
        <a:p>
          <a:r>
            <a:rPr lang="zh-CN" altLang="en-US" sz="2400" b="1" i="0" kern="1200" dirty="0">
              <a:latin typeface="Calibri" panose="020F0502020204030204"/>
              <a:ea typeface="微软雅黑" panose="020B0503020204020204" charset="-122"/>
              <a:cs typeface="+mn-cs"/>
            </a:rPr>
            <a:t>品种和添加量建立明确的控制方案</a:t>
          </a:r>
        </a:p>
      </dgm:t>
    </dgm:pt>
    <dgm:pt modelId="{4AF62E17-DC97-4EDD-8996-9AC993003CF2}" cxnId="{E329EF8A-A18F-46CF-8EB7-2712953F5708}" type="parTrans">
      <dgm:prSet/>
      <dgm:spPr/>
      <dgm:t>
        <a:bodyPr/>
        <a:lstStyle/>
        <a:p>
          <a:endParaRPr lang="zh-CN" altLang="en-US"/>
        </a:p>
      </dgm:t>
    </dgm:pt>
    <dgm:pt modelId="{D2AF18D7-FFBB-42C1-91E6-B1BC7B4CC909}" cxnId="{E329EF8A-A18F-46CF-8EB7-2712953F5708}" type="sibTrans">
      <dgm:prSet/>
      <dgm:spPr/>
      <dgm:t>
        <a:bodyPr/>
        <a:lstStyle/>
        <a:p>
          <a:endParaRPr lang="zh-CN" altLang="en-US"/>
        </a:p>
      </dgm:t>
    </dgm:pt>
    <dgm:pt modelId="{7669D7B1-4CB7-44EB-B2F4-9D8CF78ABC1A}">
      <dgm:prSet custT="1"/>
      <dgm:spPr/>
      <dgm:t>
        <a:bodyPr/>
        <a:lstStyle/>
        <a:p>
          <a:r>
            <a:rPr lang="zh-CN" altLang="en-US" sz="2400" b="1" i="0" kern="1200" dirty="0">
              <a:latin typeface="Calibri" panose="020F0502020204030204"/>
              <a:ea typeface="微软雅黑" panose="020B0503020204020204" charset="-122"/>
              <a:cs typeface="+mn-cs"/>
            </a:rPr>
            <a:t>加强对</a:t>
          </a:r>
          <a:r>
            <a:rPr lang="zh-CN" altLang="en-US" sz="2400" b="1" i="0" kern="1200" dirty="0">
              <a:solidFill>
                <a:srgbClr val="FF0000"/>
              </a:solidFill>
              <a:latin typeface="Calibri" panose="020F0502020204030204"/>
              <a:ea typeface="微软雅黑" panose="020B0503020204020204" charset="-122"/>
              <a:cs typeface="+mn-cs"/>
            </a:rPr>
            <a:t>油墨</a:t>
          </a:r>
          <a:r>
            <a:rPr lang="zh-CN" altLang="en-US" sz="2400" b="1" i="0" kern="1200" dirty="0">
              <a:latin typeface="Calibri" panose="020F0502020204030204"/>
              <a:ea typeface="微软雅黑" panose="020B0503020204020204" charset="-122"/>
              <a:cs typeface="+mn-cs"/>
            </a:rPr>
            <a:t>的相关研究并进行风险评估</a:t>
          </a:r>
        </a:p>
      </dgm:t>
    </dgm:pt>
    <dgm:pt modelId="{B04F129E-CF64-4E3F-876C-BF3E2E476E60}" cxnId="{D33E44CE-C6F3-46B1-9177-9D7ABEDD87F7}" type="parTrans">
      <dgm:prSet/>
      <dgm:spPr/>
      <dgm:t>
        <a:bodyPr/>
        <a:lstStyle/>
        <a:p>
          <a:endParaRPr lang="zh-CN" altLang="en-US"/>
        </a:p>
      </dgm:t>
    </dgm:pt>
    <dgm:pt modelId="{8399C1C5-2AD8-4E5F-B60C-053738E9CF1F}" cxnId="{D33E44CE-C6F3-46B1-9177-9D7ABEDD87F7}" type="sibTrans">
      <dgm:prSet/>
      <dgm:spPr/>
      <dgm:t>
        <a:bodyPr/>
        <a:lstStyle/>
        <a:p>
          <a:endParaRPr lang="zh-CN" altLang="en-US"/>
        </a:p>
      </dgm:t>
    </dgm:pt>
    <dgm:pt modelId="{2B62F015-1C62-4958-876B-480CE8D7F8C0}" type="pres">
      <dgm:prSet presAssocID="{73D042BE-0826-49AA-B851-7BA7DA01B1E7}" presName="Name0" presStyleCnt="0">
        <dgm:presLayoutVars>
          <dgm:dir/>
          <dgm:resizeHandles val="exact"/>
        </dgm:presLayoutVars>
      </dgm:prSet>
      <dgm:spPr/>
    </dgm:pt>
    <dgm:pt modelId="{1C139011-70DB-4C78-9438-BA19616F0012}" type="pres">
      <dgm:prSet presAssocID="{1F894D42-939E-430C-A935-66CED500C622}" presName="node" presStyleLbl="node1" presStyleIdx="0" presStyleCnt="5" custLinFactX="-34889" custLinFactNeighborX="-100000" custLinFactNeighborY="6776">
        <dgm:presLayoutVars>
          <dgm:bulletEnabled val="1"/>
        </dgm:presLayoutVars>
      </dgm:prSet>
      <dgm:spPr/>
    </dgm:pt>
    <dgm:pt modelId="{823E43BC-9F25-4084-95AB-3685C679FB76}" type="pres">
      <dgm:prSet presAssocID="{99B8E5D5-B011-42BA-A786-9BBF9BF3ECC6}" presName="sibTrans" presStyleCnt="0"/>
      <dgm:spPr/>
    </dgm:pt>
    <dgm:pt modelId="{685DDBFF-01A7-4BE6-BEFE-E89B5D54775F}" type="pres">
      <dgm:prSet presAssocID="{24D5EA55-DA39-4353-9B2E-2134B929F292}" presName="node" presStyleLbl="node1" presStyleIdx="1" presStyleCnt="5">
        <dgm:presLayoutVars>
          <dgm:bulletEnabled val="1"/>
        </dgm:presLayoutVars>
      </dgm:prSet>
      <dgm:spPr/>
    </dgm:pt>
    <dgm:pt modelId="{A9994729-9D89-4C2B-821B-7CAA3F239A93}" type="pres">
      <dgm:prSet presAssocID="{DE0815D0-5047-461B-A7DB-7799C9BC70A6}" presName="sibTrans" presStyleCnt="0"/>
      <dgm:spPr/>
    </dgm:pt>
    <dgm:pt modelId="{62C67043-9039-4290-8550-3D296ACE4CB2}" type="pres">
      <dgm:prSet presAssocID="{321B9AC3-32AB-4FE6-860F-4C615DAA2504}" presName="node" presStyleLbl="node1" presStyleIdx="2" presStyleCnt="5">
        <dgm:presLayoutVars>
          <dgm:bulletEnabled val="1"/>
        </dgm:presLayoutVars>
      </dgm:prSet>
      <dgm:spPr/>
    </dgm:pt>
    <dgm:pt modelId="{C06EE9D8-5297-4E84-87B6-BD9A437A0260}" type="pres">
      <dgm:prSet presAssocID="{3C1F0B4E-9663-49AB-A07F-FE38C74E619B}" presName="sibTrans" presStyleCnt="0"/>
      <dgm:spPr/>
    </dgm:pt>
    <dgm:pt modelId="{26D7F8A6-9445-4403-9341-ABBFE3CB4C6E}" type="pres">
      <dgm:prSet presAssocID="{9B861A52-4C55-4BCA-96B2-FFC32BCEE543}" presName="node" presStyleLbl="node1" presStyleIdx="3" presStyleCnt="5" custLinFactNeighborY="256">
        <dgm:presLayoutVars>
          <dgm:bulletEnabled val="1"/>
        </dgm:presLayoutVars>
      </dgm:prSet>
      <dgm:spPr/>
    </dgm:pt>
    <dgm:pt modelId="{47523646-56EB-4275-B8DA-B41D04510484}" type="pres">
      <dgm:prSet presAssocID="{D2AF18D7-FFBB-42C1-91E6-B1BC7B4CC909}" presName="sibTrans" presStyleCnt="0"/>
      <dgm:spPr/>
    </dgm:pt>
    <dgm:pt modelId="{2469FF81-E703-4D69-A095-5E1D1B346A6A}" type="pres">
      <dgm:prSet presAssocID="{7669D7B1-4CB7-44EB-B2F4-9D8CF78ABC1A}" presName="node" presStyleLbl="node1" presStyleIdx="4" presStyleCnt="5">
        <dgm:presLayoutVars>
          <dgm:bulletEnabled val="1"/>
        </dgm:presLayoutVars>
      </dgm:prSet>
      <dgm:spPr/>
    </dgm:pt>
  </dgm:ptLst>
  <dgm:cxnLst>
    <dgm:cxn modelId="{858A4E23-74FA-45A7-9562-09A1AFCDB527}" type="presOf" srcId="{7669D7B1-4CB7-44EB-B2F4-9D8CF78ABC1A}" destId="{2469FF81-E703-4D69-A095-5E1D1B346A6A}" srcOrd="0" destOrd="0" presId="urn:microsoft.com/office/officeart/2005/8/layout/hList6"/>
    <dgm:cxn modelId="{212C6469-2B2D-4E59-B1BC-CC9862DBC624}" type="presOf" srcId="{73D042BE-0826-49AA-B851-7BA7DA01B1E7}" destId="{2B62F015-1C62-4958-876B-480CE8D7F8C0}" srcOrd="0" destOrd="0" presId="urn:microsoft.com/office/officeart/2005/8/layout/hList6"/>
    <dgm:cxn modelId="{803F8A4E-55F9-49B9-85CD-5E051AE5EC10}" type="presOf" srcId="{1F894D42-939E-430C-A935-66CED500C622}" destId="{1C139011-70DB-4C78-9438-BA19616F0012}" srcOrd="0" destOrd="0" presId="urn:microsoft.com/office/officeart/2005/8/layout/hList6"/>
    <dgm:cxn modelId="{121B3F74-A886-40F0-B9A5-E089DA80CD74}" type="presOf" srcId="{24D5EA55-DA39-4353-9B2E-2134B929F292}" destId="{685DDBFF-01A7-4BE6-BEFE-E89B5D54775F}" srcOrd="0" destOrd="0" presId="urn:microsoft.com/office/officeart/2005/8/layout/hList6"/>
    <dgm:cxn modelId="{5AC31687-C3F1-4017-BAF2-CE4D823DCBF0}" srcId="{73D042BE-0826-49AA-B851-7BA7DA01B1E7}" destId="{321B9AC3-32AB-4FE6-860F-4C615DAA2504}" srcOrd="2" destOrd="0" parTransId="{1FE3030F-1907-4EB7-BE04-1E3A8379FD16}" sibTransId="{3C1F0B4E-9663-49AB-A07F-FE38C74E619B}"/>
    <dgm:cxn modelId="{E329EF8A-A18F-46CF-8EB7-2712953F5708}" srcId="{73D042BE-0826-49AA-B851-7BA7DA01B1E7}" destId="{9B861A52-4C55-4BCA-96B2-FFC32BCEE543}" srcOrd="3" destOrd="0" parTransId="{4AF62E17-DC97-4EDD-8996-9AC993003CF2}" sibTransId="{D2AF18D7-FFBB-42C1-91E6-B1BC7B4CC909}"/>
    <dgm:cxn modelId="{0FDB38C3-B75E-444F-AD32-2374A0AC700F}" type="presOf" srcId="{9B861A52-4C55-4BCA-96B2-FFC32BCEE543}" destId="{26D7F8A6-9445-4403-9341-ABBFE3CB4C6E}" srcOrd="0" destOrd="0" presId="urn:microsoft.com/office/officeart/2005/8/layout/hList6"/>
    <dgm:cxn modelId="{D33E44CE-C6F3-46B1-9177-9D7ABEDD87F7}" srcId="{73D042BE-0826-49AA-B851-7BA7DA01B1E7}" destId="{7669D7B1-4CB7-44EB-B2F4-9D8CF78ABC1A}" srcOrd="4" destOrd="0" parTransId="{B04F129E-CF64-4E3F-876C-BF3E2E476E60}" sibTransId="{8399C1C5-2AD8-4E5F-B60C-053738E9CF1F}"/>
    <dgm:cxn modelId="{31C069D2-7334-47FB-9CB5-C781C73477AD}" srcId="{73D042BE-0826-49AA-B851-7BA7DA01B1E7}" destId="{1F894D42-939E-430C-A935-66CED500C622}" srcOrd="0" destOrd="0" parTransId="{760CAF8C-6F79-4E6D-945B-D7FE5E7481C1}" sibTransId="{99B8E5D5-B011-42BA-A786-9BBF9BF3ECC6}"/>
    <dgm:cxn modelId="{E865BFD7-6AB3-4AE2-94CD-5B2C20233E32}" srcId="{73D042BE-0826-49AA-B851-7BA7DA01B1E7}" destId="{24D5EA55-DA39-4353-9B2E-2134B929F292}" srcOrd="1" destOrd="0" parTransId="{3375E564-02D0-4469-8F3C-1093805CBFCB}" sibTransId="{DE0815D0-5047-461B-A7DB-7799C9BC70A6}"/>
    <dgm:cxn modelId="{06F296D9-67B3-49F0-AB6A-F7655C2BF285}" type="presOf" srcId="{321B9AC3-32AB-4FE6-860F-4C615DAA2504}" destId="{62C67043-9039-4290-8550-3D296ACE4CB2}" srcOrd="0" destOrd="0" presId="urn:microsoft.com/office/officeart/2005/8/layout/hList6"/>
    <dgm:cxn modelId="{D704A5E9-10C3-4E63-9AED-D9893E7C3ACD}" type="presParOf" srcId="{2B62F015-1C62-4958-876B-480CE8D7F8C0}" destId="{1C139011-70DB-4C78-9438-BA19616F0012}" srcOrd="0" destOrd="0" presId="urn:microsoft.com/office/officeart/2005/8/layout/hList6"/>
    <dgm:cxn modelId="{F2BC6534-95E3-4399-817A-9FCD4396906F}" type="presParOf" srcId="{2B62F015-1C62-4958-876B-480CE8D7F8C0}" destId="{823E43BC-9F25-4084-95AB-3685C679FB76}" srcOrd="1" destOrd="0" presId="urn:microsoft.com/office/officeart/2005/8/layout/hList6"/>
    <dgm:cxn modelId="{E0B118E2-7554-4625-9126-EAD2A43F508C}" type="presParOf" srcId="{2B62F015-1C62-4958-876B-480CE8D7F8C0}" destId="{685DDBFF-01A7-4BE6-BEFE-E89B5D54775F}" srcOrd="2" destOrd="0" presId="urn:microsoft.com/office/officeart/2005/8/layout/hList6"/>
    <dgm:cxn modelId="{DBC3BF2B-82F1-44E3-A1AF-D87F5A393A7A}" type="presParOf" srcId="{2B62F015-1C62-4958-876B-480CE8D7F8C0}" destId="{A9994729-9D89-4C2B-821B-7CAA3F239A93}" srcOrd="3" destOrd="0" presId="urn:microsoft.com/office/officeart/2005/8/layout/hList6"/>
    <dgm:cxn modelId="{37CD4924-F7C0-4F4F-85A4-E9FA18C46488}" type="presParOf" srcId="{2B62F015-1C62-4958-876B-480CE8D7F8C0}" destId="{62C67043-9039-4290-8550-3D296ACE4CB2}" srcOrd="4" destOrd="0" presId="urn:microsoft.com/office/officeart/2005/8/layout/hList6"/>
    <dgm:cxn modelId="{ECA37405-38CD-4710-899E-6D6102CC7A2F}" type="presParOf" srcId="{2B62F015-1C62-4958-876B-480CE8D7F8C0}" destId="{C06EE9D8-5297-4E84-87B6-BD9A437A0260}" srcOrd="5" destOrd="0" presId="urn:microsoft.com/office/officeart/2005/8/layout/hList6"/>
    <dgm:cxn modelId="{74C23F48-DC53-4318-BC13-24BE2EE8D785}" type="presParOf" srcId="{2B62F015-1C62-4958-876B-480CE8D7F8C0}" destId="{26D7F8A6-9445-4403-9341-ABBFE3CB4C6E}" srcOrd="6" destOrd="0" presId="urn:microsoft.com/office/officeart/2005/8/layout/hList6"/>
    <dgm:cxn modelId="{49748890-9D27-46DD-B94C-86FC5F0880E2}" type="presParOf" srcId="{2B62F015-1C62-4958-876B-480CE8D7F8C0}" destId="{47523646-56EB-4275-B8DA-B41D04510484}" srcOrd="7" destOrd="0" presId="urn:microsoft.com/office/officeart/2005/8/layout/hList6"/>
    <dgm:cxn modelId="{E968377A-6FD8-40F8-A268-1BCB7E763031}" type="presParOf" srcId="{2B62F015-1C62-4958-876B-480CE8D7F8C0}" destId="{2469FF81-E703-4D69-A095-5E1D1B346A6A}" srcOrd="8"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41DE7-4E89-4EE5-8B01-D1D7B609B9B1}" type="doc">
      <dgm:prSet loTypeId="urn:microsoft.com/office/officeart/2005/8/layout/venn3#2" loCatId="relationship" qsTypeId="urn:microsoft.com/office/officeart/2005/8/quickstyle/simple1#2" qsCatId="simple" csTypeId="urn:microsoft.com/office/officeart/2005/8/colors/colorful2#2" csCatId="colorful"/>
      <dgm:spPr/>
      <dgm:t>
        <a:bodyPr/>
        <a:lstStyle/>
        <a:p>
          <a:endParaRPr lang="zh-CN" altLang="en-US"/>
        </a:p>
      </dgm:t>
    </dgm:pt>
    <dgm:pt modelId="{67087FF3-E41D-4D0C-9862-58E5A169F354}">
      <dgm:prSet custT="1"/>
      <dgm:spPr/>
      <dgm:t>
        <a:bodyPr/>
        <a:lstStyle/>
        <a:p>
          <a:r>
            <a:rPr lang="zh-CN" altLang="en-US" sz="2400" b="1" i="0" dirty="0">
              <a:solidFill>
                <a:srgbClr val="C00000"/>
              </a:solidFill>
              <a:latin typeface="华文中宋" panose="02010600040101010101" charset="-122"/>
              <a:ea typeface="华文中宋" panose="02010600040101010101" charset="-122"/>
            </a:rPr>
            <a:t>食品包装材料安全标准制定程序</a:t>
          </a:r>
          <a:endParaRPr lang="zh-CN" altLang="en-US" sz="2400" dirty="0">
            <a:solidFill>
              <a:srgbClr val="C00000"/>
            </a:solidFill>
            <a:latin typeface="华文中宋" panose="02010600040101010101" charset="-122"/>
            <a:ea typeface="华文中宋" panose="02010600040101010101" charset="-122"/>
          </a:endParaRPr>
        </a:p>
      </dgm:t>
    </dgm:pt>
    <dgm:pt modelId="{27B17DF1-B63E-4680-A6C5-D43D81B6BA98}" cxnId="{E0099006-4C81-4201-AA57-410811A4BB62}" type="parTrans">
      <dgm:prSet/>
      <dgm:spPr/>
      <dgm:t>
        <a:bodyPr/>
        <a:lstStyle/>
        <a:p>
          <a:endParaRPr lang="zh-CN" altLang="en-US"/>
        </a:p>
      </dgm:t>
    </dgm:pt>
    <dgm:pt modelId="{B41E0CCC-5ABB-4F8E-9F88-4F180DCC751E}" cxnId="{E0099006-4C81-4201-AA57-410811A4BB62}" type="sibTrans">
      <dgm:prSet/>
      <dgm:spPr/>
      <dgm:t>
        <a:bodyPr/>
        <a:lstStyle/>
        <a:p>
          <a:endParaRPr lang="zh-CN" altLang="en-US"/>
        </a:p>
      </dgm:t>
    </dgm:pt>
    <dgm:pt modelId="{11BDEB1C-3C57-42B6-A2AA-728E7838EDDE}">
      <dgm:prSet custT="1"/>
      <dgm:spPr/>
      <dgm:t>
        <a:bodyPr/>
        <a:lstStyle/>
        <a:p>
          <a:r>
            <a:rPr lang="zh-CN" altLang="en-US" sz="1800" b="0" i="0" dirty="0">
              <a:latin typeface="微软雅黑" panose="020B0503020204020204" charset="-122"/>
              <a:ea typeface="微软雅黑" panose="020B0503020204020204" charset="-122"/>
            </a:rPr>
            <a:t>完善食品包装材料的安全标准</a:t>
          </a:r>
          <a:endParaRPr lang="zh-CN" altLang="en-US" sz="1800" dirty="0">
            <a:latin typeface="微软雅黑" panose="020B0503020204020204" charset="-122"/>
            <a:ea typeface="微软雅黑" panose="020B0503020204020204" charset="-122"/>
          </a:endParaRPr>
        </a:p>
      </dgm:t>
    </dgm:pt>
    <dgm:pt modelId="{ED852D9A-08E1-4431-B99D-670EFDE26789}" cxnId="{2EE5375E-3C17-4C6B-923D-6AB7A3DD0EFA}" type="parTrans">
      <dgm:prSet/>
      <dgm:spPr/>
      <dgm:t>
        <a:bodyPr/>
        <a:lstStyle/>
        <a:p>
          <a:endParaRPr lang="zh-CN" altLang="en-US"/>
        </a:p>
      </dgm:t>
    </dgm:pt>
    <dgm:pt modelId="{271680C1-4025-45DA-91F8-33DBA91BAFF9}" cxnId="{2EE5375E-3C17-4C6B-923D-6AB7A3DD0EFA}" type="sibTrans">
      <dgm:prSet/>
      <dgm:spPr/>
      <dgm:t>
        <a:bodyPr/>
        <a:lstStyle/>
        <a:p>
          <a:endParaRPr lang="zh-CN" altLang="en-US"/>
        </a:p>
      </dgm:t>
    </dgm:pt>
    <dgm:pt modelId="{01D3A44A-A88E-42AC-802A-58EAE5B0268D}">
      <dgm:prSet custT="1"/>
      <dgm:spPr/>
      <dgm:t>
        <a:bodyPr/>
        <a:lstStyle/>
        <a:p>
          <a:r>
            <a:rPr lang="zh-CN" sz="1800" b="0" i="0" kern="1200" dirty="0">
              <a:solidFill>
                <a:prstClr val="black"/>
              </a:solidFill>
              <a:latin typeface="微软雅黑" panose="020B0503020204020204" charset="-122"/>
              <a:ea typeface="微软雅黑" panose="020B0503020204020204" charset="-122"/>
              <a:cs typeface="+mn-cs"/>
            </a:rPr>
            <a:t>建立以</a:t>
          </a:r>
          <a:r>
            <a:rPr lang="zh-CN" sz="1800" b="0" i="0" kern="1200" dirty="0">
              <a:solidFill>
                <a:srgbClr val="FF0000"/>
              </a:solidFill>
              <a:latin typeface="微软雅黑" panose="020B0503020204020204" charset="-122"/>
              <a:ea typeface="微软雅黑" panose="020B0503020204020204" charset="-122"/>
              <a:cs typeface="+mn-cs"/>
            </a:rPr>
            <a:t>风险评估</a:t>
          </a:r>
          <a:r>
            <a:rPr lang="zh-CN" sz="1800" b="0" i="0" kern="1200" dirty="0">
              <a:solidFill>
                <a:prstClr val="black"/>
              </a:solidFill>
              <a:latin typeface="微软雅黑" panose="020B0503020204020204" charset="-122"/>
              <a:ea typeface="微软雅黑" panose="020B0503020204020204" charset="-122"/>
              <a:cs typeface="+mn-cs"/>
            </a:rPr>
            <a:t>为基础的科学性标准制定程序</a:t>
          </a:r>
          <a:endParaRPr lang="zh-CN" altLang="en-US" sz="1800" b="0" i="0" kern="1200" dirty="0">
            <a:solidFill>
              <a:prstClr val="black"/>
            </a:solidFill>
            <a:latin typeface="微软雅黑" panose="020B0503020204020204" charset="-122"/>
            <a:ea typeface="微软雅黑" panose="020B0503020204020204" charset="-122"/>
            <a:cs typeface="+mn-cs"/>
          </a:endParaRPr>
        </a:p>
      </dgm:t>
    </dgm:pt>
    <dgm:pt modelId="{B5A39E00-F617-43A7-91A0-875D7147E6BF}" cxnId="{A580D5A8-210F-4BE9-800C-E795881D6F00}" type="parTrans">
      <dgm:prSet/>
      <dgm:spPr/>
      <dgm:t>
        <a:bodyPr/>
        <a:lstStyle/>
        <a:p>
          <a:endParaRPr lang="zh-CN" altLang="en-US"/>
        </a:p>
      </dgm:t>
    </dgm:pt>
    <dgm:pt modelId="{726DB646-C61B-4437-B694-7A9EAACA41D9}" cxnId="{A580D5A8-210F-4BE9-800C-E795881D6F00}" type="sibTrans">
      <dgm:prSet/>
      <dgm:spPr/>
      <dgm:t>
        <a:bodyPr/>
        <a:lstStyle/>
        <a:p>
          <a:endParaRPr lang="zh-CN" altLang="en-US"/>
        </a:p>
      </dgm:t>
    </dgm:pt>
    <dgm:pt modelId="{668C1C99-D22A-430D-8510-8EF86DDE5AF0}">
      <dgm:prSet custT="1"/>
      <dgm:spPr/>
      <dgm:t>
        <a:bodyPr/>
        <a:lstStyle/>
        <a:p>
          <a:r>
            <a:rPr lang="zh-CN" sz="1800" b="0" i="0" kern="1200" dirty="0">
              <a:solidFill>
                <a:prstClr val="black"/>
              </a:solidFill>
              <a:latin typeface="微软雅黑" panose="020B0503020204020204" charset="-122"/>
              <a:ea typeface="微软雅黑" panose="020B0503020204020204" charset="-122"/>
              <a:cs typeface="+mn-cs"/>
            </a:rPr>
            <a:t>加强食品标准的风险评估基础研究</a:t>
          </a:r>
          <a:endParaRPr lang="zh-CN" altLang="en-US" sz="1800" b="0" i="0" kern="1200" dirty="0">
            <a:solidFill>
              <a:prstClr val="black"/>
            </a:solidFill>
            <a:latin typeface="微软雅黑" panose="020B0503020204020204" charset="-122"/>
            <a:ea typeface="微软雅黑" panose="020B0503020204020204" charset="-122"/>
            <a:cs typeface="+mn-cs"/>
          </a:endParaRPr>
        </a:p>
      </dgm:t>
    </dgm:pt>
    <dgm:pt modelId="{1E5F37A3-0423-4F66-8CC3-41D89418344A}" cxnId="{0EE005A7-8579-4A53-A4B0-B9109A3B3FC8}" type="parTrans">
      <dgm:prSet/>
      <dgm:spPr/>
      <dgm:t>
        <a:bodyPr/>
        <a:lstStyle/>
        <a:p>
          <a:endParaRPr lang="zh-CN" altLang="en-US"/>
        </a:p>
      </dgm:t>
    </dgm:pt>
    <dgm:pt modelId="{2B2A4EFD-21DD-4C7F-A40C-761F2C0A6DB4}" cxnId="{0EE005A7-8579-4A53-A4B0-B9109A3B3FC8}" type="sibTrans">
      <dgm:prSet/>
      <dgm:spPr/>
      <dgm:t>
        <a:bodyPr/>
        <a:lstStyle/>
        <a:p>
          <a:endParaRPr lang="zh-CN" altLang="en-US"/>
        </a:p>
      </dgm:t>
    </dgm:pt>
    <dgm:pt modelId="{5AAF3FFE-E236-4603-9921-7F69F20196AF}" type="pres">
      <dgm:prSet presAssocID="{47041DE7-4E89-4EE5-8B01-D1D7B609B9B1}" presName="Name0" presStyleCnt="0">
        <dgm:presLayoutVars>
          <dgm:dir/>
          <dgm:resizeHandles val="exact"/>
        </dgm:presLayoutVars>
      </dgm:prSet>
      <dgm:spPr/>
    </dgm:pt>
    <dgm:pt modelId="{FBF0239B-744C-40F1-A887-4D18BAF68446}" type="pres">
      <dgm:prSet presAssocID="{67087FF3-E41D-4D0C-9862-58E5A169F354}" presName="Name5" presStyleLbl="vennNode1" presStyleIdx="0" presStyleCnt="4">
        <dgm:presLayoutVars>
          <dgm:bulletEnabled val="1"/>
        </dgm:presLayoutVars>
      </dgm:prSet>
      <dgm:spPr/>
    </dgm:pt>
    <dgm:pt modelId="{379C9462-D834-413C-895C-161E1EBF9045}" type="pres">
      <dgm:prSet presAssocID="{B41E0CCC-5ABB-4F8E-9F88-4F180DCC751E}" presName="space" presStyleCnt="0"/>
      <dgm:spPr/>
    </dgm:pt>
    <dgm:pt modelId="{141EAAC6-2A9A-4C94-B137-76A74027588F}" type="pres">
      <dgm:prSet presAssocID="{11BDEB1C-3C57-42B6-A2AA-728E7838EDDE}" presName="Name5" presStyleLbl="vennNode1" presStyleIdx="1" presStyleCnt="4">
        <dgm:presLayoutVars>
          <dgm:bulletEnabled val="1"/>
        </dgm:presLayoutVars>
      </dgm:prSet>
      <dgm:spPr/>
    </dgm:pt>
    <dgm:pt modelId="{C53515D7-334F-4A3C-8169-ED79E7C2D612}" type="pres">
      <dgm:prSet presAssocID="{271680C1-4025-45DA-91F8-33DBA91BAFF9}" presName="space" presStyleCnt="0"/>
      <dgm:spPr/>
    </dgm:pt>
    <dgm:pt modelId="{4FCFB229-425F-421A-A6E3-1559E14509DF}" type="pres">
      <dgm:prSet presAssocID="{01D3A44A-A88E-42AC-802A-58EAE5B0268D}" presName="Name5" presStyleLbl="vennNode1" presStyleIdx="2" presStyleCnt="4">
        <dgm:presLayoutVars>
          <dgm:bulletEnabled val="1"/>
        </dgm:presLayoutVars>
      </dgm:prSet>
      <dgm:spPr/>
    </dgm:pt>
    <dgm:pt modelId="{F89B8996-260D-4CE9-9EB4-A7C44E231585}" type="pres">
      <dgm:prSet presAssocID="{726DB646-C61B-4437-B694-7A9EAACA41D9}" presName="space" presStyleCnt="0"/>
      <dgm:spPr/>
    </dgm:pt>
    <dgm:pt modelId="{368E3AFA-DB59-4D2D-AACD-576A8CDED062}" type="pres">
      <dgm:prSet presAssocID="{668C1C99-D22A-430D-8510-8EF86DDE5AF0}" presName="Name5" presStyleLbl="vennNode1" presStyleIdx="3" presStyleCnt="4">
        <dgm:presLayoutVars>
          <dgm:bulletEnabled val="1"/>
        </dgm:presLayoutVars>
      </dgm:prSet>
      <dgm:spPr/>
    </dgm:pt>
  </dgm:ptLst>
  <dgm:cxnLst>
    <dgm:cxn modelId="{E0099006-4C81-4201-AA57-410811A4BB62}" srcId="{47041DE7-4E89-4EE5-8B01-D1D7B609B9B1}" destId="{67087FF3-E41D-4D0C-9862-58E5A169F354}" srcOrd="0" destOrd="0" parTransId="{27B17DF1-B63E-4680-A6C5-D43D81B6BA98}" sibTransId="{B41E0CCC-5ABB-4F8E-9F88-4F180DCC751E}"/>
    <dgm:cxn modelId="{C6D96640-CA3E-4761-83C9-74E4AFBF5800}" type="presOf" srcId="{11BDEB1C-3C57-42B6-A2AA-728E7838EDDE}" destId="{141EAAC6-2A9A-4C94-B137-76A74027588F}" srcOrd="0" destOrd="0" presId="urn:microsoft.com/office/officeart/2005/8/layout/venn3#2"/>
    <dgm:cxn modelId="{92D0235E-70D5-472C-A81C-997306E02C9B}" type="presOf" srcId="{47041DE7-4E89-4EE5-8B01-D1D7B609B9B1}" destId="{5AAF3FFE-E236-4603-9921-7F69F20196AF}" srcOrd="0" destOrd="0" presId="urn:microsoft.com/office/officeart/2005/8/layout/venn3#2"/>
    <dgm:cxn modelId="{2EE5375E-3C17-4C6B-923D-6AB7A3DD0EFA}" srcId="{47041DE7-4E89-4EE5-8B01-D1D7B609B9B1}" destId="{11BDEB1C-3C57-42B6-A2AA-728E7838EDDE}" srcOrd="1" destOrd="0" parTransId="{ED852D9A-08E1-4431-B99D-670EFDE26789}" sibTransId="{271680C1-4025-45DA-91F8-33DBA91BAFF9}"/>
    <dgm:cxn modelId="{3844A798-E7DE-45B9-B4E6-3157A4AF8511}" type="presOf" srcId="{67087FF3-E41D-4D0C-9862-58E5A169F354}" destId="{FBF0239B-744C-40F1-A887-4D18BAF68446}" srcOrd="0" destOrd="0" presId="urn:microsoft.com/office/officeart/2005/8/layout/venn3#2"/>
    <dgm:cxn modelId="{0EE005A7-8579-4A53-A4B0-B9109A3B3FC8}" srcId="{47041DE7-4E89-4EE5-8B01-D1D7B609B9B1}" destId="{668C1C99-D22A-430D-8510-8EF86DDE5AF0}" srcOrd="3" destOrd="0" parTransId="{1E5F37A3-0423-4F66-8CC3-41D89418344A}" sibTransId="{2B2A4EFD-21DD-4C7F-A40C-761F2C0A6DB4}"/>
    <dgm:cxn modelId="{A580D5A8-210F-4BE9-800C-E795881D6F00}" srcId="{47041DE7-4E89-4EE5-8B01-D1D7B609B9B1}" destId="{01D3A44A-A88E-42AC-802A-58EAE5B0268D}" srcOrd="2" destOrd="0" parTransId="{B5A39E00-F617-43A7-91A0-875D7147E6BF}" sibTransId="{726DB646-C61B-4437-B694-7A9EAACA41D9}"/>
    <dgm:cxn modelId="{788ECDD9-28DB-41C6-B1D0-64BBB8A76329}" type="presOf" srcId="{668C1C99-D22A-430D-8510-8EF86DDE5AF0}" destId="{368E3AFA-DB59-4D2D-AACD-576A8CDED062}" srcOrd="0" destOrd="0" presId="urn:microsoft.com/office/officeart/2005/8/layout/venn3#2"/>
    <dgm:cxn modelId="{63F2B4E1-6DE0-4D5B-8EEA-DDA2029182AA}" type="presOf" srcId="{01D3A44A-A88E-42AC-802A-58EAE5B0268D}" destId="{4FCFB229-425F-421A-A6E3-1559E14509DF}" srcOrd="0" destOrd="0" presId="urn:microsoft.com/office/officeart/2005/8/layout/venn3#2"/>
    <dgm:cxn modelId="{799E06F7-AA83-4EEB-8BFE-EDA04B33D5D8}" type="presParOf" srcId="{5AAF3FFE-E236-4603-9921-7F69F20196AF}" destId="{FBF0239B-744C-40F1-A887-4D18BAF68446}" srcOrd="0" destOrd="0" presId="urn:microsoft.com/office/officeart/2005/8/layout/venn3#2"/>
    <dgm:cxn modelId="{9F03FA7E-AE49-4D9C-8598-244CAAA623F3}" type="presParOf" srcId="{5AAF3FFE-E236-4603-9921-7F69F20196AF}" destId="{379C9462-D834-413C-895C-161E1EBF9045}" srcOrd="1" destOrd="0" presId="urn:microsoft.com/office/officeart/2005/8/layout/venn3#2"/>
    <dgm:cxn modelId="{1440668E-2517-4F9C-A730-BB86E458FA2B}" type="presParOf" srcId="{5AAF3FFE-E236-4603-9921-7F69F20196AF}" destId="{141EAAC6-2A9A-4C94-B137-76A74027588F}" srcOrd="2" destOrd="0" presId="urn:microsoft.com/office/officeart/2005/8/layout/venn3#2"/>
    <dgm:cxn modelId="{97B61013-1962-4714-8946-471BC4673464}" type="presParOf" srcId="{5AAF3FFE-E236-4603-9921-7F69F20196AF}" destId="{C53515D7-334F-4A3C-8169-ED79E7C2D612}" srcOrd="3" destOrd="0" presId="urn:microsoft.com/office/officeart/2005/8/layout/venn3#2"/>
    <dgm:cxn modelId="{591D285E-D1CC-4A77-AB6B-10CA080A2E13}" type="presParOf" srcId="{5AAF3FFE-E236-4603-9921-7F69F20196AF}" destId="{4FCFB229-425F-421A-A6E3-1559E14509DF}" srcOrd="4" destOrd="0" presId="urn:microsoft.com/office/officeart/2005/8/layout/venn3#2"/>
    <dgm:cxn modelId="{5A6A560D-7BE0-418E-8C9F-8049AEC1EF18}" type="presParOf" srcId="{5AAF3FFE-E236-4603-9921-7F69F20196AF}" destId="{F89B8996-260D-4CE9-9EB4-A7C44E231585}" srcOrd="5" destOrd="0" presId="urn:microsoft.com/office/officeart/2005/8/layout/venn3#2"/>
    <dgm:cxn modelId="{B85FFF0E-DD83-458E-9E1E-0745E1724738}" type="presParOf" srcId="{5AAF3FFE-E236-4603-9921-7F69F20196AF}" destId="{368E3AFA-DB59-4D2D-AACD-576A8CDED062}" srcOrd="6" destOrd="0" presId="urn:microsoft.com/office/officeart/2005/8/layout/venn3#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418321" cy="4911744"/>
        <a:chOff x="0" y="0"/>
        <a:chExt cx="9418321" cy="4911744"/>
      </a:xfrm>
    </dsp:grpSpPr>
    <dsp:sp modelId="{EEFAE52A-D3EE-4725-966D-F1C6A7CCB03B}">
      <dsp:nvSpPr>
        <dsp:cNvPr id="3" name="圆角矩形 2"/>
        <dsp:cNvSpPr/>
      </dsp:nvSpPr>
      <dsp:spPr bwMode="white">
        <a:xfrm>
          <a:off x="0" y="0"/>
          <a:ext cx="9418321" cy="2210285"/>
        </a:xfrm>
        <a:prstGeom prst="roundRect">
          <a:avLst>
            <a:gd name="adj" fmla="val 10000"/>
          </a:avLst>
        </a:prstGeom>
      </dsp:spPr>
      <dsp:style>
        <a:lnRef idx="1">
          <a:schemeClr val="dk1">
            <a:alpha val="90000"/>
          </a:schemeClr>
        </a:lnRef>
        <a:fillRef idx="1">
          <a:schemeClr val="lt1">
            <a:alpha val="90000"/>
            <a:tint val="40000"/>
          </a:schemeClr>
        </a:fillRef>
        <a:effectRef idx="2">
          <a:scrgbClr r="0" g="0" b="0"/>
        </a:effectRef>
        <a:fontRef idx="minor"/>
      </dsp:style>
      <dsp:txXfrm>
        <a:off x="0" y="0"/>
        <a:ext cx="9418321" cy="2210285"/>
      </dsp:txXfrm>
    </dsp:sp>
    <dsp:sp modelId="{EC329458-2872-4023-8028-441D78FB5987}">
      <dsp:nvSpPr>
        <dsp:cNvPr id="6" name="圆角矩形 5"/>
        <dsp:cNvSpPr/>
      </dsp:nvSpPr>
      <dsp:spPr bwMode="white">
        <a:xfrm>
          <a:off x="282550" y="294705"/>
          <a:ext cx="2058889" cy="1620876"/>
        </a:xfrm>
        <a:prstGeom prst="roundRect">
          <a:avLst>
            <a:gd name="adj" fmla="val 10000"/>
          </a:avLst>
        </a:prstGeom>
        <a:blipFill>
          <a:blip r:embed="rId1" cstate="print">
            <a:extLst>
              <a:ext uri="{28A0092B-C50C-407E-A947-70E740481C1C}">
                <a14:useLocalDpi xmlns:a14="http://schemas.microsoft.com/office/drawing/2010/main" val="0"/>
              </a:ext>
            </a:extLst>
          </a:blip>
          <a:srcRect/>
          <a:stretch>
            <a:fillRect t="-35000" b="-35000"/>
          </a:stretch>
        </a:blipFill>
      </dsp:spPr>
      <dsp:style>
        <a:lnRef idx="0">
          <a:schemeClr val="dk1">
            <a:shade val="80000"/>
          </a:schemeClr>
        </a:lnRef>
        <a:fillRef idx="1">
          <a:schemeClr val="dk1">
            <a:tint val="40000"/>
          </a:schemeClr>
        </a:fillRef>
        <a:effectRef idx="3">
          <a:scrgbClr r="0" g="0" b="0"/>
        </a:effectRef>
        <a:fontRef idx="minor"/>
      </dsp:style>
      <dsp:txXfrm>
        <a:off x="282550" y="294705"/>
        <a:ext cx="2058889" cy="1620876"/>
      </dsp:txXfrm>
    </dsp:sp>
    <dsp:sp modelId="{14526277-576C-40D2-A365-990D8CBF8E80}">
      <dsp:nvSpPr>
        <dsp:cNvPr id="4" name="同侧圆角矩形 3"/>
        <dsp:cNvSpPr/>
      </dsp:nvSpPr>
      <dsp:spPr bwMode="white">
        <a:xfrm rot="10800000">
          <a:off x="282550" y="2210285"/>
          <a:ext cx="2058889" cy="2701459"/>
        </a:xfrm>
        <a:prstGeom prst="round2SameRect">
          <a:avLst>
            <a:gd name="adj1" fmla="val 10500"/>
            <a:gd name="adj2" fmla="val 0"/>
          </a:avLst>
        </a:prstGeom>
      </dsp:spPr>
      <dsp:style>
        <a:lnRef idx="0">
          <a:schemeClr val="dk1">
            <a:shade val="80000"/>
          </a:schemeClr>
        </a:lnRef>
        <a:fillRef idx="3">
          <a:schemeClr val="lt1"/>
        </a:fillRef>
        <a:effectRef idx="3">
          <a:scrgbClr r="0" g="0" b="0"/>
        </a:effectRef>
        <a:fontRef idx="minor">
          <a:schemeClr val="lt1"/>
        </a:fontRef>
      </dsp:style>
      <dsp:txBody>
        <a:bodyPr rot="10800000" lIns="170688" tIns="170688" rIns="170688" bIns="170688"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a:solidFill>
                <a:schemeClr val="dk1"/>
              </a:solidFill>
              <a:latin typeface="微软雅黑" panose="020B0503020204020204" charset="-122"/>
              <a:ea typeface="微软雅黑" panose="020B0503020204020204" charset="-122"/>
            </a:rPr>
            <a:t>制备原纸的</a:t>
          </a:r>
          <a:r>
            <a:rPr lang="zh-CN" altLang="en-US" sz="2400" b="1" dirty="0">
              <a:solidFill>
                <a:srgbClr val="FF0000"/>
              </a:solidFill>
              <a:latin typeface="微软雅黑" panose="020B0503020204020204" charset="-122"/>
              <a:ea typeface="微软雅黑" panose="020B0503020204020204" charset="-122"/>
            </a:rPr>
            <a:t>原辅料</a:t>
          </a:r>
          <a:r>
            <a:rPr lang="zh-CN" altLang="en-US" sz="2400" b="1" dirty="0">
              <a:solidFill>
                <a:schemeClr val="dk1"/>
              </a:solidFill>
              <a:latin typeface="微软雅黑" panose="020B0503020204020204" charset="-122"/>
              <a:ea typeface="微软雅黑" panose="020B0503020204020204" charset="-122"/>
            </a:rPr>
            <a:t>应符合国家法律法规要求</a:t>
          </a:r>
          <a:endParaRPr lang="zh-CN" altLang="en-US" sz="2400" dirty="0">
            <a:solidFill>
              <a:schemeClr val="dk1"/>
            </a:solidFill>
            <a:latin typeface="微软雅黑" panose="020B0503020204020204" charset="-122"/>
            <a:ea typeface="微软雅黑" panose="020B0503020204020204" charset="-122"/>
          </a:endParaRPr>
        </a:p>
      </dsp:txBody>
      <dsp:txXfrm rot="10800000">
        <a:off x="282550" y="2210285"/>
        <a:ext cx="2058889" cy="2701459"/>
      </dsp:txXfrm>
    </dsp:sp>
    <dsp:sp modelId="{36D1223A-FBF1-4F7E-AC69-A9B28543456A}">
      <dsp:nvSpPr>
        <dsp:cNvPr id="10" name="圆角矩形 9"/>
        <dsp:cNvSpPr/>
      </dsp:nvSpPr>
      <dsp:spPr bwMode="white">
        <a:xfrm>
          <a:off x="2547327" y="294705"/>
          <a:ext cx="2058889" cy="1620876"/>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l="-7000" r="-7000"/>
          </a:stretch>
        </a:blipFill>
      </dsp:spPr>
      <dsp:style>
        <a:lnRef idx="0">
          <a:schemeClr val="dk1">
            <a:shade val="80000"/>
          </a:schemeClr>
        </a:lnRef>
        <a:fillRef idx="1">
          <a:schemeClr val="dk1">
            <a:tint val="40000"/>
          </a:schemeClr>
        </a:fillRef>
        <a:effectRef idx="3">
          <a:scrgbClr r="0" g="0" b="0"/>
        </a:effectRef>
        <a:fontRef idx="minor"/>
      </dsp:style>
      <dsp:txXfrm>
        <a:off x="2547327" y="294705"/>
        <a:ext cx="2058889" cy="1620876"/>
      </dsp:txXfrm>
    </dsp:sp>
    <dsp:sp modelId="{A71D5D33-0697-42EB-9818-C7E21996347F}">
      <dsp:nvSpPr>
        <dsp:cNvPr id="8" name="同侧圆角矩形 7"/>
        <dsp:cNvSpPr/>
      </dsp:nvSpPr>
      <dsp:spPr bwMode="white">
        <a:xfrm rot="10800000">
          <a:off x="2547327" y="2210285"/>
          <a:ext cx="2058889" cy="2701459"/>
        </a:xfrm>
        <a:prstGeom prst="round2SameRect">
          <a:avLst>
            <a:gd name="adj1" fmla="val 10500"/>
            <a:gd name="adj2" fmla="val 0"/>
          </a:avLst>
        </a:prstGeom>
      </dsp:spPr>
      <dsp:style>
        <a:lnRef idx="0">
          <a:schemeClr val="dk1">
            <a:shade val="80000"/>
          </a:schemeClr>
        </a:lnRef>
        <a:fillRef idx="3">
          <a:schemeClr val="lt1"/>
        </a:fillRef>
        <a:effectRef idx="3">
          <a:scrgbClr r="0" g="0" b="0"/>
        </a:effectRef>
        <a:fontRef idx="minor">
          <a:schemeClr val="lt1"/>
        </a:fontRef>
      </dsp:style>
      <dsp:txBody>
        <a:bodyPr rot="10800000" lIns="170688" tIns="170688" rIns="170688" bIns="170688"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a:solidFill>
                <a:schemeClr val="dk1"/>
              </a:solidFill>
              <a:latin typeface="微软雅黑" panose="020B0503020204020204" charset="-122"/>
              <a:ea typeface="微软雅黑" panose="020B0503020204020204" charset="-122"/>
            </a:rPr>
            <a:t>不得使用含</a:t>
          </a:r>
          <a:r>
            <a:rPr lang="zh-CN" altLang="en-US" sz="2400" b="1" dirty="0">
              <a:solidFill>
                <a:srgbClr val="FF0000"/>
              </a:solidFill>
              <a:latin typeface="微软雅黑" panose="020B0503020204020204" charset="-122"/>
              <a:ea typeface="微软雅黑" panose="020B0503020204020204" charset="-122"/>
            </a:rPr>
            <a:t>汞、卤族元素、磷</a:t>
          </a:r>
          <a:r>
            <a:rPr lang="zh-CN" altLang="en-US" sz="2400" b="1" dirty="0">
              <a:solidFill>
                <a:schemeClr val="dk1"/>
              </a:solidFill>
              <a:latin typeface="微软雅黑" panose="020B0503020204020204" charset="-122"/>
              <a:ea typeface="微软雅黑" panose="020B0503020204020204" charset="-122"/>
            </a:rPr>
            <a:t>等元素的防腐剂</a:t>
          </a:r>
          <a:endParaRPr lang="zh-CN" altLang="en-US" sz="2400" dirty="0">
            <a:solidFill>
              <a:schemeClr val="dk1"/>
            </a:solidFill>
            <a:latin typeface="微软雅黑" panose="020B0503020204020204" charset="-122"/>
            <a:ea typeface="微软雅黑" panose="020B0503020204020204" charset="-122"/>
          </a:endParaRPr>
        </a:p>
      </dsp:txBody>
      <dsp:txXfrm rot="10800000">
        <a:off x="2547327" y="2210285"/>
        <a:ext cx="2058889" cy="2701459"/>
      </dsp:txXfrm>
    </dsp:sp>
    <dsp:sp modelId="{FD75C5C0-F718-4430-87EA-EC19A9F18182}">
      <dsp:nvSpPr>
        <dsp:cNvPr id="14" name="圆角矩形 13"/>
        <dsp:cNvSpPr/>
      </dsp:nvSpPr>
      <dsp:spPr bwMode="white">
        <a:xfrm>
          <a:off x="4812105" y="294705"/>
          <a:ext cx="2058889" cy="1620876"/>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9000" r="-9000"/>
          </a:stretch>
        </a:blipFill>
      </dsp:spPr>
      <dsp:style>
        <a:lnRef idx="0">
          <a:schemeClr val="dk1">
            <a:shade val="80000"/>
          </a:schemeClr>
        </a:lnRef>
        <a:fillRef idx="1">
          <a:schemeClr val="dk1">
            <a:tint val="40000"/>
          </a:schemeClr>
        </a:fillRef>
        <a:effectRef idx="3">
          <a:scrgbClr r="0" g="0" b="0"/>
        </a:effectRef>
        <a:fontRef idx="minor"/>
      </dsp:style>
      <dsp:txXfrm>
        <a:off x="4812105" y="294705"/>
        <a:ext cx="2058889" cy="1620876"/>
      </dsp:txXfrm>
    </dsp:sp>
    <dsp:sp modelId="{394F5881-7FF9-44B0-9092-84F88E9123B0}">
      <dsp:nvSpPr>
        <dsp:cNvPr id="12" name="同侧圆角矩形 11"/>
        <dsp:cNvSpPr/>
      </dsp:nvSpPr>
      <dsp:spPr bwMode="white">
        <a:xfrm rot="10800000">
          <a:off x="4812105" y="2210285"/>
          <a:ext cx="2058889" cy="2701459"/>
        </a:xfrm>
        <a:prstGeom prst="round2SameRect">
          <a:avLst>
            <a:gd name="adj1" fmla="val 10500"/>
            <a:gd name="adj2" fmla="val 0"/>
          </a:avLst>
        </a:prstGeom>
      </dsp:spPr>
      <dsp:style>
        <a:lnRef idx="0">
          <a:schemeClr val="dk1">
            <a:shade val="80000"/>
          </a:schemeClr>
        </a:lnRef>
        <a:fillRef idx="3">
          <a:schemeClr val="lt1"/>
        </a:fillRef>
        <a:effectRef idx="3">
          <a:scrgbClr r="0" g="0" b="0"/>
        </a:effectRef>
        <a:fontRef idx="minor">
          <a:schemeClr val="lt1"/>
        </a:fontRef>
      </dsp:style>
      <dsp:txBody>
        <a:bodyPr rot="10800000" lIns="170688" tIns="170688" rIns="170688" bIns="170688"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a:solidFill>
                <a:schemeClr val="dk1"/>
              </a:solidFill>
              <a:latin typeface="微软雅黑" panose="020B0503020204020204" charset="-122"/>
              <a:ea typeface="微软雅黑" panose="020B0503020204020204" charset="-122"/>
            </a:rPr>
            <a:t>不允许添加</a:t>
          </a:r>
          <a:r>
            <a:rPr lang="zh-CN" altLang="en-US" sz="2400" b="1" dirty="0">
              <a:solidFill>
                <a:srgbClr val="FF0000"/>
              </a:solidFill>
              <a:latin typeface="微软雅黑" panose="020B0503020204020204" charset="-122"/>
              <a:ea typeface="微软雅黑" panose="020B0503020204020204" charset="-122"/>
            </a:rPr>
            <a:t>荧光增白剂</a:t>
          </a:r>
          <a:endParaRPr lang="zh-CN" altLang="en-US" sz="2400" dirty="0">
            <a:solidFill>
              <a:srgbClr val="FF0000"/>
            </a:solidFill>
            <a:latin typeface="微软雅黑" panose="020B0503020204020204" charset="-122"/>
            <a:ea typeface="微软雅黑" panose="020B0503020204020204" charset="-122"/>
          </a:endParaRPr>
        </a:p>
      </dsp:txBody>
      <dsp:txXfrm rot="10800000">
        <a:off x="4812105" y="2210285"/>
        <a:ext cx="2058889" cy="2701459"/>
      </dsp:txXfrm>
    </dsp:sp>
    <dsp:sp modelId="{9484D917-E063-4861-9B8C-AD1C536AA261}">
      <dsp:nvSpPr>
        <dsp:cNvPr id="18" name="圆角矩形 17"/>
        <dsp:cNvSpPr/>
      </dsp:nvSpPr>
      <dsp:spPr bwMode="white">
        <a:xfrm>
          <a:off x="7076883" y="294705"/>
          <a:ext cx="2058889" cy="1620876"/>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9000" r="-9000"/>
          </a:stretch>
        </a:blipFill>
      </dsp:spPr>
      <dsp:style>
        <a:lnRef idx="0">
          <a:schemeClr val="dk1">
            <a:shade val="80000"/>
          </a:schemeClr>
        </a:lnRef>
        <a:fillRef idx="1">
          <a:schemeClr val="dk1">
            <a:tint val="40000"/>
          </a:schemeClr>
        </a:fillRef>
        <a:effectRef idx="3">
          <a:scrgbClr r="0" g="0" b="0"/>
        </a:effectRef>
        <a:fontRef idx="minor"/>
      </dsp:style>
      <dsp:txXfrm>
        <a:off x="7076883" y="294705"/>
        <a:ext cx="2058889" cy="1620876"/>
      </dsp:txXfrm>
    </dsp:sp>
    <dsp:sp modelId="{19CBFF33-458A-4BAA-968D-A4CA19D0B6C1}">
      <dsp:nvSpPr>
        <dsp:cNvPr id="16" name="同侧圆角矩形 15"/>
        <dsp:cNvSpPr/>
      </dsp:nvSpPr>
      <dsp:spPr bwMode="white">
        <a:xfrm rot="10800000">
          <a:off x="7076883" y="2210285"/>
          <a:ext cx="2058889" cy="2701459"/>
        </a:xfrm>
        <a:prstGeom prst="round2SameRect">
          <a:avLst>
            <a:gd name="adj1" fmla="val 10500"/>
            <a:gd name="adj2" fmla="val 0"/>
          </a:avLst>
        </a:prstGeom>
      </dsp:spPr>
      <dsp:style>
        <a:lnRef idx="0">
          <a:schemeClr val="dk1">
            <a:shade val="80000"/>
          </a:schemeClr>
        </a:lnRef>
        <a:fillRef idx="3">
          <a:schemeClr val="lt1"/>
        </a:fillRef>
        <a:effectRef idx="3">
          <a:scrgbClr r="0" g="0" b="0"/>
        </a:effectRef>
        <a:fontRef idx="minor">
          <a:schemeClr val="lt1"/>
        </a:fontRef>
      </dsp:style>
      <dsp:txBody>
        <a:bodyPr rot="10800000" lIns="170688" tIns="170688" rIns="170688" bIns="170688"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a:solidFill>
                <a:schemeClr val="dk1"/>
              </a:solidFill>
              <a:latin typeface="微软雅黑" panose="020B0503020204020204" charset="-122"/>
              <a:ea typeface="微软雅黑" panose="020B0503020204020204" charset="-122"/>
            </a:rPr>
            <a:t>不允许使用</a:t>
          </a:r>
          <a:r>
            <a:rPr lang="zh-CN" altLang="en-US" sz="2400" b="1" dirty="0">
              <a:solidFill>
                <a:srgbClr val="FF0000"/>
              </a:solidFill>
              <a:latin typeface="微软雅黑" panose="020B0503020204020204" charset="-122"/>
              <a:ea typeface="微软雅黑" panose="020B0503020204020204" charset="-122"/>
            </a:rPr>
            <a:t>再生材料、废旧报纸</a:t>
          </a:r>
          <a:r>
            <a:rPr lang="zh-CN" altLang="en-US" sz="2400" b="1" dirty="0">
              <a:solidFill>
                <a:schemeClr val="dk1"/>
              </a:solidFill>
              <a:latin typeface="微软雅黑" panose="020B0503020204020204" charset="-122"/>
              <a:ea typeface="微软雅黑" panose="020B0503020204020204" charset="-122"/>
            </a:rPr>
            <a:t>、等回收或回用废纸原料</a:t>
          </a:r>
          <a:endParaRPr lang="zh-CN" altLang="en-US" sz="2400" dirty="0">
            <a:solidFill>
              <a:schemeClr val="dk1"/>
            </a:solidFill>
            <a:latin typeface="微软雅黑" panose="020B0503020204020204" charset="-122"/>
            <a:ea typeface="微软雅黑" panose="020B0503020204020204" charset="-122"/>
          </a:endParaRPr>
        </a:p>
      </dsp:txBody>
      <dsp:txXfrm rot="10800000">
        <a:off x="7076883" y="2210285"/>
        <a:ext cx="2058889" cy="2701459"/>
      </dsp:txXfrm>
    </dsp:sp>
    <dsp:sp modelId="{5A85564D-1E24-4B0B-9D38-BECC654CD63D}">
      <dsp:nvSpPr>
        <dsp:cNvPr id="5" name="圆角矩形 4" hidden="1"/>
        <dsp:cNvSpPr/>
      </dsp:nvSpPr>
      <dsp:spPr>
        <a:xfrm>
          <a:off x="282550" y="0"/>
          <a:ext cx="1544167" cy="294705"/>
        </a:xfrm>
        <a:prstGeom prst="roundRect">
          <a:avLst>
            <a:gd name="adj" fmla="val 10000"/>
          </a:avLst>
        </a:prstGeom>
      </dsp:spPr>
      <dsp:txXfrm>
        <a:off x="282550" y="0"/>
        <a:ext cx="1544167" cy="294705"/>
      </dsp:txXfrm>
    </dsp:sp>
    <dsp:sp modelId="{17A170F6-60E5-4CDD-B971-4D49FDCCEBBE}">
      <dsp:nvSpPr>
        <dsp:cNvPr id="7" name="矩形 6" hidden="1"/>
        <dsp:cNvSpPr/>
      </dsp:nvSpPr>
      <dsp:spPr>
        <a:xfrm>
          <a:off x="2341438" y="2455872"/>
          <a:ext cx="205889" cy="0"/>
        </a:xfrm>
        <a:prstGeom prst="rect">
          <a:avLst/>
        </a:prstGeom>
      </dsp:spPr>
      <dsp:txXfrm>
        <a:off x="2341438" y="2455872"/>
        <a:ext cx="205889" cy="0"/>
      </dsp:txXfrm>
    </dsp:sp>
    <dsp:sp modelId="{3266CAAB-0C8F-4411-9614-9F31735303DC}">
      <dsp:nvSpPr>
        <dsp:cNvPr id="9" name="圆角矩形 8" hidden="1"/>
        <dsp:cNvSpPr/>
      </dsp:nvSpPr>
      <dsp:spPr>
        <a:xfrm>
          <a:off x="2547327" y="0"/>
          <a:ext cx="1544167" cy="294705"/>
        </a:xfrm>
        <a:prstGeom prst="roundRect">
          <a:avLst>
            <a:gd name="adj" fmla="val 10000"/>
          </a:avLst>
        </a:prstGeom>
      </dsp:spPr>
      <dsp:txXfrm>
        <a:off x="2547327" y="0"/>
        <a:ext cx="1544167" cy="294705"/>
      </dsp:txXfrm>
    </dsp:sp>
    <dsp:sp modelId="{CE9BDBB6-80F9-42F1-AE3C-0A26ECBFA9FF}">
      <dsp:nvSpPr>
        <dsp:cNvPr id="11" name="矩形 10" hidden="1"/>
        <dsp:cNvSpPr/>
      </dsp:nvSpPr>
      <dsp:spPr>
        <a:xfrm>
          <a:off x="4606216" y="2455872"/>
          <a:ext cx="205889" cy="0"/>
        </a:xfrm>
        <a:prstGeom prst="rect">
          <a:avLst/>
        </a:prstGeom>
      </dsp:spPr>
      <dsp:txXfrm>
        <a:off x="4606216" y="2455872"/>
        <a:ext cx="205889" cy="0"/>
      </dsp:txXfrm>
    </dsp:sp>
    <dsp:sp modelId="{D7EC362F-6F45-4750-AA69-46FFF77C7EF5}">
      <dsp:nvSpPr>
        <dsp:cNvPr id="13" name="圆角矩形 12" hidden="1"/>
        <dsp:cNvSpPr/>
      </dsp:nvSpPr>
      <dsp:spPr>
        <a:xfrm>
          <a:off x="4812105" y="0"/>
          <a:ext cx="1544167" cy="294705"/>
        </a:xfrm>
        <a:prstGeom prst="roundRect">
          <a:avLst>
            <a:gd name="adj" fmla="val 10000"/>
          </a:avLst>
        </a:prstGeom>
      </dsp:spPr>
      <dsp:txXfrm>
        <a:off x="4812105" y="0"/>
        <a:ext cx="1544167" cy="294705"/>
      </dsp:txXfrm>
    </dsp:sp>
    <dsp:sp modelId="{3CF0B32B-056D-4EA2-960C-DC5D345F3E1F}">
      <dsp:nvSpPr>
        <dsp:cNvPr id="15" name="矩形 14" hidden="1"/>
        <dsp:cNvSpPr/>
      </dsp:nvSpPr>
      <dsp:spPr>
        <a:xfrm>
          <a:off x="6870994" y="2455872"/>
          <a:ext cx="205889" cy="0"/>
        </a:xfrm>
        <a:prstGeom prst="rect">
          <a:avLst/>
        </a:prstGeom>
      </dsp:spPr>
      <dsp:txXfrm>
        <a:off x="6870994" y="2455872"/>
        <a:ext cx="205889" cy="0"/>
      </dsp:txXfrm>
    </dsp:sp>
    <dsp:sp modelId="{05DBFA80-505E-4F7F-BDB3-ED1C59F4B587}">
      <dsp:nvSpPr>
        <dsp:cNvPr id="17" name="圆角矩形 16" hidden="1"/>
        <dsp:cNvSpPr/>
      </dsp:nvSpPr>
      <dsp:spPr>
        <a:xfrm>
          <a:off x="7076883" y="0"/>
          <a:ext cx="1544167" cy="294705"/>
        </a:xfrm>
        <a:prstGeom prst="roundRect">
          <a:avLst>
            <a:gd name="adj" fmla="val 10000"/>
          </a:avLst>
        </a:prstGeom>
      </dsp:spPr>
      <dsp:txXfrm>
        <a:off x="7076883" y="0"/>
        <a:ext cx="1544167" cy="294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714105" cy="3968702"/>
        <a:chOff x="0" y="0"/>
        <a:chExt cx="8714105" cy="3968702"/>
      </a:xfrm>
    </dsp:grpSpPr>
    <dsp:sp modelId="{1C139011-70DB-4C78-9438-BA19616F0012}">
      <dsp:nvSpPr>
        <dsp:cNvPr id="3" name="流程图: 手动操作 2"/>
        <dsp:cNvSpPr/>
      </dsp:nvSpPr>
      <dsp:spPr bwMode="white">
        <a:xfrm rot="-5400000">
          <a:off x="-1162266" y="1162266"/>
          <a:ext cx="3968702" cy="1644171"/>
        </a:xfrm>
        <a:prstGeom prst="flowChartManualOperation">
          <a:avLst/>
        </a:prstGeom>
        <a:sp3d prstMaterial="translucentPowder">
          <a:bevelT w="127000" h="25400" prst="softRound"/>
        </a:sp3d>
      </dsp:spPr>
      <dsp:style>
        <a:lnRef idx="0">
          <a:schemeClr val="dk2">
            <a:shade val="80000"/>
          </a:schemeClr>
        </a:lnRef>
        <a:fillRef idx="1">
          <a:schemeClr val="lt1"/>
        </a:fillRef>
        <a:effectRef idx="0">
          <a:scrgbClr r="0" g="0" b="0"/>
        </a:effectRef>
        <a:fontRef idx="minor">
          <a:schemeClr val="lt1"/>
        </a:fontRef>
      </dsp:style>
      <dsp:txBody>
        <a:bodyPr rot="5400000" lIns="152400" tIns="0" rIns="3048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i="0" dirty="0">
              <a:solidFill>
                <a:schemeClr val="dk2"/>
              </a:solidFill>
              <a:latin typeface="微软雅黑" panose="020B0503020204020204" charset="-122"/>
              <a:ea typeface="微软雅黑" panose="020B0503020204020204" charset="-122"/>
            </a:rPr>
            <a:t>严格控制化学物质</a:t>
          </a:r>
          <a:r>
            <a:rPr lang="zh-CN" altLang="en-US" sz="2400" b="1" i="0" dirty="0">
              <a:solidFill>
                <a:srgbClr val="FF0000"/>
              </a:solidFill>
              <a:latin typeface="微软雅黑" panose="020B0503020204020204" charset="-122"/>
              <a:ea typeface="微软雅黑" panose="020B0503020204020204" charset="-122"/>
            </a:rPr>
            <a:t>添加量和选用品种</a:t>
          </a:r>
          <a:endParaRPr lang="zh-CN" altLang="en-US" sz="2400" b="1" dirty="0">
            <a:solidFill>
              <a:srgbClr val="FF0000"/>
            </a:solidFill>
            <a:latin typeface="微软雅黑" panose="020B0503020204020204" charset="-122"/>
            <a:ea typeface="微软雅黑" panose="020B0503020204020204" charset="-122"/>
          </a:endParaRPr>
        </a:p>
      </dsp:txBody>
      <dsp:txXfrm rot="-5400000">
        <a:off x="-1162266" y="1162266"/>
        <a:ext cx="3968702" cy="1644171"/>
      </dsp:txXfrm>
    </dsp:sp>
    <dsp:sp modelId="{685DDBFF-01A7-4BE6-BEFE-E89B5D54775F}">
      <dsp:nvSpPr>
        <dsp:cNvPr id="4" name="流程图: 手动操作 3"/>
        <dsp:cNvSpPr/>
      </dsp:nvSpPr>
      <dsp:spPr bwMode="white">
        <a:xfrm rot="-5400000">
          <a:off x="605218" y="1162266"/>
          <a:ext cx="3968702" cy="1644171"/>
        </a:xfrm>
        <a:prstGeom prst="flowChartManualOperation">
          <a:avLst/>
        </a:prstGeom>
        <a:sp3d prstMaterial="translucentPowder">
          <a:bevelT w="127000" h="25400" prst="softRound"/>
        </a:sp3d>
      </dsp:spPr>
      <dsp:style>
        <a:lnRef idx="0">
          <a:schemeClr val="dk2">
            <a:shade val="80000"/>
          </a:schemeClr>
        </a:lnRef>
        <a:fillRef idx="1">
          <a:schemeClr val="lt1"/>
        </a:fillRef>
        <a:effectRef idx="0">
          <a:scrgbClr r="0" g="0" b="0"/>
        </a:effectRef>
        <a:fontRef idx="minor">
          <a:schemeClr val="lt1"/>
        </a:fontRef>
      </dsp:style>
      <dsp:txBody>
        <a:bodyPr rot="5400000" vert="horz" wrap="square" lIns="152400" tIns="0" rIns="3048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mj-lt"/>
          </a:pPr>
          <a:r>
            <a:rPr lang="zh-CN" altLang="en-US" sz="2400" b="1" i="0" kern="1200" dirty="0">
              <a:solidFill>
                <a:schemeClr val="dk2"/>
              </a:solidFill>
              <a:latin typeface="Calibri" panose="020F0502020204030204"/>
              <a:ea typeface="微软雅黑" panose="020B0503020204020204" charset="-122"/>
              <a:cs typeface="+mn-cs"/>
            </a:rPr>
            <a:t>建立生产工艺监控参数条件及制度</a:t>
          </a:r>
          <a:endParaRPr sz="6500">
            <a:solidFill>
              <a:schemeClr val="dk2"/>
            </a:solidFill>
          </a:endParaRPr>
        </a:p>
      </dsp:txBody>
      <dsp:txXfrm rot="-5400000">
        <a:off x="605218" y="1162266"/>
        <a:ext cx="3968702" cy="1644171"/>
      </dsp:txXfrm>
    </dsp:sp>
    <dsp:sp modelId="{62C67043-9039-4290-8550-3D296ACE4CB2}">
      <dsp:nvSpPr>
        <dsp:cNvPr id="5" name="流程图: 手动操作 4"/>
        <dsp:cNvSpPr/>
      </dsp:nvSpPr>
      <dsp:spPr bwMode="white">
        <a:xfrm rot="-5400000">
          <a:off x="2372702" y="1162266"/>
          <a:ext cx="3968702" cy="1644171"/>
        </a:xfrm>
        <a:prstGeom prst="flowChartManualOperation">
          <a:avLst/>
        </a:prstGeom>
        <a:sp3d prstMaterial="translucentPowder">
          <a:bevelT w="127000" h="25400" prst="softRound"/>
        </a:sp3d>
      </dsp:spPr>
      <dsp:style>
        <a:lnRef idx="0">
          <a:schemeClr val="dk2">
            <a:shade val="80000"/>
          </a:schemeClr>
        </a:lnRef>
        <a:fillRef idx="1">
          <a:schemeClr val="lt1"/>
        </a:fillRef>
        <a:effectRef idx="0">
          <a:scrgbClr r="0" g="0" b="0"/>
        </a:effectRef>
        <a:fontRef idx="minor">
          <a:schemeClr val="lt1"/>
        </a:fontRef>
      </dsp:style>
      <dsp:txBody>
        <a:bodyPr rot="5400000" lIns="152400" tIns="0" rIns="3048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i="0" kern="1200" dirty="0">
              <a:solidFill>
                <a:schemeClr val="dk2"/>
              </a:solidFill>
              <a:latin typeface="Calibri" panose="020F0502020204030204"/>
              <a:ea typeface="微软雅黑" panose="020B0503020204020204" charset="-122"/>
              <a:cs typeface="+mn-cs"/>
            </a:rPr>
            <a:t>基本信息和风险物质的控制措施要清晰</a:t>
          </a:r>
          <a:endParaRPr>
            <a:solidFill>
              <a:schemeClr val="dk2"/>
            </a:solidFill>
          </a:endParaRPr>
        </a:p>
      </dsp:txBody>
      <dsp:txXfrm rot="-5400000">
        <a:off x="2372702" y="1162266"/>
        <a:ext cx="3968702" cy="1644171"/>
      </dsp:txXfrm>
    </dsp:sp>
    <dsp:sp modelId="{26D7F8A6-9445-4403-9341-ABBFE3CB4C6E}">
      <dsp:nvSpPr>
        <dsp:cNvPr id="6" name="流程图: 手动操作 5"/>
        <dsp:cNvSpPr/>
      </dsp:nvSpPr>
      <dsp:spPr bwMode="white">
        <a:xfrm rot="-5400000">
          <a:off x="4140185" y="1162266"/>
          <a:ext cx="3968702" cy="1644171"/>
        </a:xfrm>
        <a:prstGeom prst="flowChartManualOperation">
          <a:avLst/>
        </a:prstGeom>
        <a:sp3d prstMaterial="translucentPowder">
          <a:bevelT w="127000" h="25400" prst="softRound"/>
        </a:sp3d>
      </dsp:spPr>
      <dsp:style>
        <a:lnRef idx="0">
          <a:schemeClr val="dk2">
            <a:shade val="80000"/>
          </a:schemeClr>
        </a:lnRef>
        <a:fillRef idx="1">
          <a:schemeClr val="lt1"/>
        </a:fillRef>
        <a:effectRef idx="0">
          <a:scrgbClr r="0" g="0" b="0"/>
        </a:effectRef>
        <a:fontRef idx="minor">
          <a:schemeClr val="lt1"/>
        </a:fontRef>
      </dsp:style>
      <dsp:txBody>
        <a:bodyPr rot="5400000" lIns="152400" tIns="0" rIns="3048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i="0" kern="1200" dirty="0">
              <a:solidFill>
                <a:schemeClr val="dk2"/>
              </a:solidFill>
              <a:latin typeface="Calibri" panose="020F0502020204030204"/>
              <a:ea typeface="微软雅黑" panose="020B0503020204020204" charset="-122"/>
              <a:cs typeface="+mn-cs"/>
            </a:rPr>
            <a:t>品种和添加量建立明确的控制方案</a:t>
          </a:r>
          <a:endParaRPr>
            <a:solidFill>
              <a:schemeClr val="dk2"/>
            </a:solidFill>
          </a:endParaRPr>
        </a:p>
      </dsp:txBody>
      <dsp:txXfrm rot="-5400000">
        <a:off x="4140185" y="1162266"/>
        <a:ext cx="3968702" cy="1644171"/>
      </dsp:txXfrm>
    </dsp:sp>
    <dsp:sp modelId="{2469FF81-E703-4D69-A095-5E1D1B346A6A}">
      <dsp:nvSpPr>
        <dsp:cNvPr id="7" name="流程图: 手动操作 6"/>
        <dsp:cNvSpPr/>
      </dsp:nvSpPr>
      <dsp:spPr bwMode="white">
        <a:xfrm rot="-5400000">
          <a:off x="5907669" y="1162266"/>
          <a:ext cx="3968702" cy="1644171"/>
        </a:xfrm>
        <a:prstGeom prst="flowChartManualOperation">
          <a:avLst/>
        </a:prstGeom>
        <a:sp3d prstMaterial="translucentPowder">
          <a:bevelT w="127000" h="25400" prst="softRound"/>
        </a:sp3d>
      </dsp:spPr>
      <dsp:style>
        <a:lnRef idx="0">
          <a:schemeClr val="dk2">
            <a:shade val="80000"/>
          </a:schemeClr>
        </a:lnRef>
        <a:fillRef idx="1">
          <a:schemeClr val="lt1"/>
        </a:fillRef>
        <a:effectRef idx="0">
          <a:scrgbClr r="0" g="0" b="0"/>
        </a:effectRef>
        <a:fontRef idx="minor">
          <a:schemeClr val="lt1"/>
        </a:fontRef>
      </dsp:style>
      <dsp:txBody>
        <a:bodyPr rot="5400000" lIns="152400" tIns="0" rIns="3048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i="0" kern="1200" dirty="0">
              <a:solidFill>
                <a:schemeClr val="dk2"/>
              </a:solidFill>
              <a:latin typeface="Calibri" panose="020F0502020204030204"/>
              <a:ea typeface="微软雅黑" panose="020B0503020204020204" charset="-122"/>
              <a:cs typeface="+mn-cs"/>
            </a:rPr>
            <a:t>加强对</a:t>
          </a:r>
          <a:r>
            <a:rPr lang="zh-CN" altLang="en-US" sz="2400" b="1" i="0" kern="1200" dirty="0">
              <a:solidFill>
                <a:srgbClr val="FF0000"/>
              </a:solidFill>
              <a:latin typeface="Calibri" panose="020F0502020204030204"/>
              <a:ea typeface="微软雅黑" panose="020B0503020204020204" charset="-122"/>
              <a:cs typeface="+mn-cs"/>
            </a:rPr>
            <a:t>油墨</a:t>
          </a:r>
          <a:r>
            <a:rPr lang="zh-CN" altLang="en-US" sz="2400" b="1" i="0" kern="1200" dirty="0">
              <a:solidFill>
                <a:schemeClr val="dk2"/>
              </a:solidFill>
              <a:latin typeface="Calibri" panose="020F0502020204030204"/>
              <a:ea typeface="微软雅黑" panose="020B0503020204020204" charset="-122"/>
              <a:cs typeface="+mn-cs"/>
            </a:rPr>
            <a:t>的相关研究并进行风险评估</a:t>
          </a:r>
          <a:endParaRPr>
            <a:solidFill>
              <a:schemeClr val="dk2"/>
            </a:solidFill>
          </a:endParaRPr>
        </a:p>
      </dsp:txBody>
      <dsp:txXfrm rot="-5400000">
        <a:off x="5907669" y="1162266"/>
        <a:ext cx="3968702" cy="1644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05762" cy="3972061"/>
        <a:chOff x="0" y="0"/>
        <a:chExt cx="8005762" cy="3972061"/>
      </a:xfrm>
    </dsp:grpSpPr>
    <dsp:sp modelId="{FBF0239B-744C-40F1-A887-4D18BAF68446}">
      <dsp:nvSpPr>
        <dsp:cNvPr id="3" name="椭圆 2"/>
        <dsp:cNvSpPr/>
      </dsp:nvSpPr>
      <dsp:spPr bwMode="white">
        <a:xfrm>
          <a:off x="0" y="808713"/>
          <a:ext cx="2354636" cy="2354636"/>
        </a:xfrm>
        <a:prstGeom prst="ellipse">
          <a:avLst/>
        </a:prstGeom>
      </dsp:spPr>
      <dsp:style>
        <a:lnRef idx="2">
          <a:schemeClr val="lt1"/>
        </a:lnRef>
        <a:fillRef idx="1">
          <a:schemeClr val="accent2">
            <a:alpha val="50000"/>
            <a:hueOff val="0"/>
            <a:satOff val="0"/>
            <a:lumOff val="0"/>
            <a:alpha val="50196"/>
          </a:schemeClr>
        </a:fillRef>
        <a:effectRef idx="0">
          <a:scrgbClr r="0" g="0" b="0"/>
        </a:effectRef>
        <a:fontRef idx="minor">
          <a:schemeClr val="tx1"/>
        </a:fontRef>
      </dsp:style>
      <dsp:txBody>
        <a:bodyPr lIns="129583" tIns="30480" rIns="129583"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i="0" dirty="0">
              <a:solidFill>
                <a:srgbClr val="C00000"/>
              </a:solidFill>
              <a:latin typeface="华文中宋" panose="02010600040101010101" charset="-122"/>
              <a:ea typeface="华文中宋" panose="02010600040101010101" charset="-122"/>
            </a:rPr>
            <a:t>食品包装材料安全标准制定程序</a:t>
          </a:r>
          <a:endParaRPr lang="zh-CN" altLang="en-US" sz="2400" dirty="0">
            <a:solidFill>
              <a:srgbClr val="C00000"/>
            </a:solidFill>
            <a:latin typeface="华文中宋" panose="02010600040101010101" charset="-122"/>
            <a:ea typeface="华文中宋" panose="02010600040101010101" charset="-122"/>
          </a:endParaRPr>
        </a:p>
      </dsp:txBody>
      <dsp:txXfrm>
        <a:off x="0" y="808713"/>
        <a:ext cx="2354636" cy="2354636"/>
      </dsp:txXfrm>
    </dsp:sp>
    <dsp:sp modelId="{141EAAC6-2A9A-4C94-B137-76A74027588F}">
      <dsp:nvSpPr>
        <dsp:cNvPr id="4" name="椭圆 3"/>
        <dsp:cNvSpPr/>
      </dsp:nvSpPr>
      <dsp:spPr bwMode="white">
        <a:xfrm>
          <a:off x="1883709" y="808713"/>
          <a:ext cx="2354636" cy="2354636"/>
        </a:xfrm>
        <a:prstGeom prst="ellipse">
          <a:avLst/>
        </a:prstGeom>
      </dsp:spPr>
      <dsp:style>
        <a:lnRef idx="2">
          <a:schemeClr val="lt1"/>
        </a:lnRef>
        <a:fillRef idx="1">
          <a:schemeClr val="accent2">
            <a:alpha val="50000"/>
            <a:hueOff val="-499999"/>
            <a:satOff val="-27973"/>
            <a:lumOff val="2876"/>
            <a:alpha val="50196"/>
          </a:schemeClr>
        </a:fillRef>
        <a:effectRef idx="0">
          <a:scrgbClr r="0" g="0" b="0"/>
        </a:effectRef>
        <a:fontRef idx="minor">
          <a:schemeClr val="tx1"/>
        </a:fontRef>
      </dsp:style>
      <dsp:txBody>
        <a:bodyPr lIns="129583" tIns="22860" rIns="129583"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0" i="0" dirty="0">
              <a:latin typeface="微软雅黑" panose="020B0503020204020204" charset="-122"/>
              <a:ea typeface="微软雅黑" panose="020B0503020204020204" charset="-122"/>
            </a:rPr>
            <a:t>完善食品包装材料的安全标准</a:t>
          </a:r>
          <a:endParaRPr lang="zh-CN" altLang="en-US" sz="1800" dirty="0">
            <a:latin typeface="微软雅黑" panose="020B0503020204020204" charset="-122"/>
            <a:ea typeface="微软雅黑" panose="020B0503020204020204" charset="-122"/>
          </a:endParaRPr>
        </a:p>
      </dsp:txBody>
      <dsp:txXfrm>
        <a:off x="1883709" y="808713"/>
        <a:ext cx="2354636" cy="2354636"/>
      </dsp:txXfrm>
    </dsp:sp>
    <dsp:sp modelId="{4FCFB229-425F-421A-A6E3-1559E14509DF}">
      <dsp:nvSpPr>
        <dsp:cNvPr id="5" name="椭圆 4"/>
        <dsp:cNvSpPr/>
      </dsp:nvSpPr>
      <dsp:spPr bwMode="white">
        <a:xfrm>
          <a:off x="3767417" y="808713"/>
          <a:ext cx="2354636" cy="2354636"/>
        </a:xfrm>
        <a:prstGeom prst="ellipse">
          <a:avLst/>
        </a:prstGeom>
      </dsp:spPr>
      <dsp:style>
        <a:lnRef idx="2">
          <a:schemeClr val="lt1"/>
        </a:lnRef>
        <a:fillRef idx="1">
          <a:schemeClr val="accent2">
            <a:alpha val="50000"/>
            <a:hueOff val="-999999"/>
            <a:satOff val="-55947"/>
            <a:lumOff val="5752"/>
            <a:alpha val="50196"/>
          </a:schemeClr>
        </a:fillRef>
        <a:effectRef idx="0">
          <a:scrgbClr r="0" g="0" b="0"/>
        </a:effectRef>
        <a:fontRef idx="minor">
          <a:schemeClr val="tx1"/>
        </a:fontRef>
      </dsp:style>
      <dsp:txBody>
        <a:bodyPr lIns="129583" tIns="22860" rIns="129583"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800" b="0" i="0" kern="1200" dirty="0">
              <a:solidFill>
                <a:prstClr val="black"/>
              </a:solidFill>
              <a:latin typeface="微软雅黑" panose="020B0503020204020204" charset="-122"/>
              <a:ea typeface="微软雅黑" panose="020B0503020204020204" charset="-122"/>
              <a:cs typeface="+mn-cs"/>
            </a:rPr>
            <a:t>建立以</a:t>
          </a:r>
          <a:r>
            <a:rPr lang="zh-CN" sz="1800" b="0" i="0" kern="1200" dirty="0">
              <a:solidFill>
                <a:srgbClr val="FF0000"/>
              </a:solidFill>
              <a:latin typeface="微软雅黑" panose="020B0503020204020204" charset="-122"/>
              <a:ea typeface="微软雅黑" panose="020B0503020204020204" charset="-122"/>
              <a:cs typeface="+mn-cs"/>
            </a:rPr>
            <a:t>风险评估</a:t>
          </a:r>
          <a:r>
            <a:rPr lang="zh-CN" sz="1800" b="0" i="0" kern="1200" dirty="0">
              <a:solidFill>
                <a:prstClr val="black"/>
              </a:solidFill>
              <a:latin typeface="微软雅黑" panose="020B0503020204020204" charset="-122"/>
              <a:ea typeface="微软雅黑" panose="020B0503020204020204" charset="-122"/>
              <a:cs typeface="+mn-cs"/>
            </a:rPr>
            <a:t>为基础的科学性标准制定程序</a:t>
          </a:r>
          <a:endParaRPr lang="zh-CN" altLang="en-US" sz="1800" b="0" i="0" kern="1200" dirty="0">
            <a:solidFill>
              <a:prstClr val="black"/>
            </a:solidFill>
            <a:latin typeface="微软雅黑" panose="020B0503020204020204" charset="-122"/>
            <a:ea typeface="微软雅黑" panose="020B0503020204020204" charset="-122"/>
            <a:cs typeface="+mn-cs"/>
          </a:endParaRPr>
        </a:p>
      </dsp:txBody>
      <dsp:txXfrm>
        <a:off x="3767417" y="808713"/>
        <a:ext cx="2354636" cy="2354636"/>
      </dsp:txXfrm>
    </dsp:sp>
    <dsp:sp modelId="{368E3AFA-DB59-4D2D-AACD-576A8CDED062}">
      <dsp:nvSpPr>
        <dsp:cNvPr id="6" name="椭圆 5"/>
        <dsp:cNvSpPr/>
      </dsp:nvSpPr>
      <dsp:spPr bwMode="white">
        <a:xfrm>
          <a:off x="5651126" y="808713"/>
          <a:ext cx="2354636" cy="2354636"/>
        </a:xfrm>
        <a:prstGeom prst="ellipse">
          <a:avLst/>
        </a:prstGeom>
      </dsp:spPr>
      <dsp:style>
        <a:lnRef idx="2">
          <a:schemeClr val="lt1"/>
        </a:lnRef>
        <a:fillRef idx="1">
          <a:schemeClr val="accent2">
            <a:alpha val="50000"/>
            <a:hueOff val="-1500000"/>
            <a:satOff val="-83921"/>
            <a:lumOff val="8627"/>
            <a:alpha val="50196"/>
          </a:schemeClr>
        </a:fillRef>
        <a:effectRef idx="0">
          <a:scrgbClr r="0" g="0" b="0"/>
        </a:effectRef>
        <a:fontRef idx="minor">
          <a:schemeClr val="tx1"/>
        </a:fontRef>
      </dsp:style>
      <dsp:txBody>
        <a:bodyPr lIns="129583" tIns="22860" rIns="129583"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800" b="0" i="0" kern="1200" dirty="0">
              <a:solidFill>
                <a:prstClr val="black"/>
              </a:solidFill>
              <a:latin typeface="微软雅黑" panose="020B0503020204020204" charset="-122"/>
              <a:ea typeface="微软雅黑" panose="020B0503020204020204" charset="-122"/>
              <a:cs typeface="+mn-cs"/>
            </a:rPr>
            <a:t>加强食品标准的风险评估基础研究</a:t>
          </a:r>
          <a:endParaRPr lang="zh-CN" altLang="en-US" sz="1800" b="0" i="0" kern="1200" dirty="0">
            <a:solidFill>
              <a:prstClr val="black"/>
            </a:solidFill>
            <a:latin typeface="微软雅黑" panose="020B0503020204020204" charset="-122"/>
            <a:ea typeface="微软雅黑" panose="020B0503020204020204" charset="-122"/>
            <a:cs typeface="+mn-cs"/>
          </a:endParaRPr>
        </a:p>
      </dsp:txBody>
      <dsp:txXfrm>
        <a:off x="5651126" y="808713"/>
        <a:ext cx="2354636" cy="235463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type="round2SameRect" r:blip="" rot="180">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2">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4#2">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8BCD4-7AC0-4609-96EA-C871EA62BE6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39305-DC35-45B4-B553-CDDE14D7A7E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C69432-7CE9-4CB9-A4F5-D271580C04C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tv.sohu.com/20111111/n325367376.shtml?vid=481957&amp;wx=0&amp;channeled=1211020100&amp;aid=1006310" TargetMode="External"/><Relationship Id="rId2" Type="http://schemas.openxmlformats.org/officeDocument/2006/relationships/image" Target="../media/image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4.png"/><Relationship Id="rId11" Type="http://schemas.openxmlformats.org/officeDocument/2006/relationships/slideLayout" Target="../slideLayouts/slideLayout1.xml"/><Relationship Id="rId10" Type="http://schemas.openxmlformats.org/officeDocument/2006/relationships/tags" Target="../tags/tag23.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slideLayout" Target="../slideLayouts/slideLayout1.xml"/><Relationship Id="rId12" Type="http://schemas.openxmlformats.org/officeDocument/2006/relationships/image" Target="../media/image4.png"/><Relationship Id="rId11" Type="http://schemas.openxmlformats.org/officeDocument/2006/relationships/image" Target="../media/image3.png"/><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9" Type="http://schemas.openxmlformats.org/officeDocument/2006/relationships/image" Target="../media/image46.svg"/><Relationship Id="rId8" Type="http://schemas.openxmlformats.org/officeDocument/2006/relationships/image" Target="../media/image45.png"/><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9" Type="http://schemas.microsoft.com/office/2007/relationships/diagramDrawing" Target="../diagrams/drawing2.xml"/><Relationship Id="rId8" Type="http://schemas.openxmlformats.org/officeDocument/2006/relationships/diagramColors" Target="../diagrams/colors2.xml"/><Relationship Id="rId7" Type="http://schemas.openxmlformats.org/officeDocument/2006/relationships/diagramQuickStyle" Target="../diagrams/quickStyl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6.svg"/><Relationship Id="rId3" Type="http://schemas.openxmlformats.org/officeDocument/2006/relationships/image" Target="../media/image45.png"/><Relationship Id="rId2" Type="http://schemas.openxmlformats.org/officeDocument/2006/relationships/image" Target="../media/image4.png"/><Relationship Id="rId11" Type="http://schemas.openxmlformats.org/officeDocument/2006/relationships/notesSlide" Target="../notesSlides/notesSlide1.xml"/><Relationship Id="rId10" Type="http://schemas.openxmlformats.org/officeDocument/2006/relationships/slideLayout" Target="../slideLayouts/slideLayout4.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8.jpeg"/><Relationship Id="rId6" Type="http://schemas.openxmlformats.org/officeDocument/2006/relationships/image" Target="../media/image47.jpeg"/><Relationship Id="rId5" Type="http://schemas.openxmlformats.org/officeDocument/2006/relationships/image" Target="../media/image46.svg"/><Relationship Id="rId4" Type="http://schemas.openxmlformats.org/officeDocument/2006/relationships/image" Target="../media/image45.png"/><Relationship Id="rId3" Type="http://schemas.openxmlformats.org/officeDocument/2006/relationships/tags" Target="../tags/tag24.xml"/><Relationship Id="rId2" Type="http://schemas.openxmlformats.org/officeDocument/2006/relationships/image" Target="../media/image4.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1.jpeg"/><Relationship Id="rId7" Type="http://schemas.openxmlformats.org/officeDocument/2006/relationships/image" Target="../media/image50.jpeg"/><Relationship Id="rId6" Type="http://schemas.openxmlformats.org/officeDocument/2006/relationships/image" Target="../media/image49.jpeg"/><Relationship Id="rId5" Type="http://schemas.openxmlformats.org/officeDocument/2006/relationships/image" Target="../media/image46.svg"/><Relationship Id="rId4" Type="http://schemas.openxmlformats.org/officeDocument/2006/relationships/image" Target="../media/image45.png"/><Relationship Id="rId3" Type="http://schemas.openxmlformats.org/officeDocument/2006/relationships/tags" Target="../tags/tag25.xml"/><Relationship Id="rId2" Type="http://schemas.openxmlformats.org/officeDocument/2006/relationships/image" Target="../media/image4.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9" Type="http://schemas.openxmlformats.org/officeDocument/2006/relationships/image" Target="../media/image45.png"/><Relationship Id="rId8" Type="http://schemas.microsoft.com/office/2007/relationships/diagramDrawing" Target="../diagrams/drawing3.xml"/><Relationship Id="rId7" Type="http://schemas.openxmlformats.org/officeDocument/2006/relationships/diagramColors" Target="../diagrams/colors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3" Type="http://schemas.openxmlformats.org/officeDocument/2006/relationships/tags" Target="../tags/tag26.xml"/><Relationship Id="rId2" Type="http://schemas.openxmlformats.org/officeDocument/2006/relationships/image" Target="../media/image4.png"/><Relationship Id="rId11" Type="http://schemas.openxmlformats.org/officeDocument/2006/relationships/slideLayout" Target="../slideLayouts/slideLayout1.xml"/><Relationship Id="rId10" Type="http://schemas.openxmlformats.org/officeDocument/2006/relationships/image" Target="../media/image46.sv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2.jpeg"/><Relationship Id="rId2" Type="http://schemas.openxmlformats.org/officeDocument/2006/relationships/image" Target="../media/image4.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hyperlink" Target="https://www.bilibili.com/video/BV1Za411A7EA/?spm_id_from=333.1007.top_right_bar_window_custom_collection.content.click&#13;" TargetMode="Externa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9.png"/><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5678059"/>
            <a:ext cx="12192000" cy="19364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42670" y="2230710"/>
            <a:ext cx="10405745" cy="2281374"/>
            <a:chOff x="1124585" y="3040970"/>
            <a:chExt cx="10405745" cy="2281374"/>
          </a:xfrm>
        </p:grpSpPr>
        <p:sp>
          <p:nvSpPr>
            <p:cNvPr id="25" name="文本框 24"/>
            <p:cNvSpPr txBox="1"/>
            <p:nvPr/>
          </p:nvSpPr>
          <p:spPr>
            <a:xfrm>
              <a:off x="1124585" y="3040970"/>
              <a:ext cx="10405745" cy="2122805"/>
            </a:xfrm>
            <a:prstGeom prst="rect">
              <a:avLst/>
            </a:prstGeom>
            <a:noFill/>
          </p:spPr>
          <p:txBody>
            <a:bodyPr wrap="square">
              <a:spAutoFit/>
            </a:bodyPr>
            <a:lstStyle/>
            <a:p>
              <a:pPr algn="ctr"/>
              <a:r>
                <a:rPr lang="zh-CN" altLang="en-US" sz="66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纸类食品接触材料引发的食品安全案例</a:t>
              </a:r>
              <a:endParaRPr lang="zh-CN" altLang="en-US" sz="66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endParaRPr>
            </a:p>
          </p:txBody>
        </p:sp>
        <p:cxnSp>
          <p:nvCxnSpPr>
            <p:cNvPr id="30" name="直接连接符 29"/>
            <p:cNvCxnSpPr/>
            <p:nvPr/>
          </p:nvCxnSpPr>
          <p:spPr>
            <a:xfrm flipV="1">
              <a:off x="2614326" y="5314724"/>
              <a:ext cx="7259320" cy="7620"/>
            </a:xfrm>
            <a:prstGeom prst="line">
              <a:avLst/>
            </a:prstGeom>
            <a:ln w="158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 name="矩形: 圆角 35"/>
          <p:cNvSpPr/>
          <p:nvPr/>
        </p:nvSpPr>
        <p:spPr>
          <a:xfrm>
            <a:off x="3513220" y="5447415"/>
            <a:ext cx="5165560" cy="654935"/>
          </a:xfrm>
          <a:prstGeom prst="roundRect">
            <a:avLst>
              <a:gd name="adj" fmla="val 5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512820" y="5544820"/>
            <a:ext cx="5068570" cy="460375"/>
          </a:xfrm>
          <a:prstGeom prst="rect">
            <a:avLst/>
          </a:prstGeom>
          <a:solidFill>
            <a:schemeClr val="accent4">
              <a:lumMod val="50000"/>
            </a:schemeClr>
          </a:solidFill>
        </p:spPr>
        <p:txBody>
          <a:bodyPr wrap="square" rtlCol="0">
            <a:spAutoFit/>
          </a:bodyPr>
          <a:lstStyle/>
          <a:p>
            <a:pPr algn="ctr"/>
            <a:r>
              <a:rPr lang="zh-CN" altLang="en-US"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小组成员：柴雪强</a:t>
            </a:r>
            <a:r>
              <a:rPr lang="en-US" altLang="zh-CN"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   </a:t>
            </a:r>
            <a:r>
              <a:rPr lang="zh-CN" altLang="en-US"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张雅慧</a:t>
            </a:r>
            <a:r>
              <a:rPr lang="en-US" altLang="zh-CN"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   </a:t>
            </a:r>
            <a:r>
              <a:rPr lang="zh-CN" altLang="en-US"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贺梦欣</a:t>
            </a:r>
            <a:endParaRPr lang="zh-CN" altLang="en-US"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pic>
        <p:nvPicPr>
          <p:cNvPr id="10" name="图片 9" descr="E:\科技对接服务\学校Logo\山东农业大学校徽.png"/>
          <p:cNvPicPr>
            <a:picLocks noChangeAspect="1" noChangeArrowheads="1"/>
          </p:cNvPicPr>
          <p:nvPr/>
        </p:nvPicPr>
        <p:blipFill>
          <a:blip r:embed="rId1"/>
          <a:srcRect/>
          <a:stretch>
            <a:fillRect/>
          </a:stretch>
        </p:blipFill>
        <p:spPr>
          <a:xfrm>
            <a:off x="4382136" y="497841"/>
            <a:ext cx="713739" cy="713739"/>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5216431" y="497841"/>
            <a:ext cx="2483233" cy="7137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74889"/>
            <a:ext cx="12192000" cy="383111"/>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028700" y="2445938"/>
            <a:ext cx="10765790" cy="2587444"/>
            <a:chOff x="1028700" y="2410415"/>
            <a:chExt cx="10765790" cy="2587444"/>
          </a:xfrm>
        </p:grpSpPr>
        <p:sp>
          <p:nvSpPr>
            <p:cNvPr id="6" name="文本框 5"/>
            <p:cNvSpPr txBox="1"/>
            <p:nvPr/>
          </p:nvSpPr>
          <p:spPr>
            <a:xfrm>
              <a:off x="1028700" y="2410415"/>
              <a:ext cx="10134600" cy="1938020"/>
            </a:xfrm>
            <a:prstGeom prst="rect">
              <a:avLst/>
            </a:prstGeom>
            <a:noFill/>
          </p:spPr>
          <p:txBody>
            <a:bodyPr wrap="square">
              <a:spAutoFit/>
            </a:bodyPr>
            <a:lstStyle/>
            <a:p>
              <a:pPr algn="ctr"/>
              <a:r>
                <a:rPr lang="zh-CN" altLang="en-US" sz="60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纸类食品接触材料中有害物质来源及危害</a:t>
              </a:r>
              <a:endParaRPr lang="zh-CN" altLang="en-US" sz="60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endParaRPr>
            </a:p>
          </p:txBody>
        </p:sp>
        <p:sp>
          <p:nvSpPr>
            <p:cNvPr id="7" name="文本框 6"/>
            <p:cNvSpPr txBox="1"/>
            <p:nvPr/>
          </p:nvSpPr>
          <p:spPr>
            <a:xfrm>
              <a:off x="2411186" y="4317472"/>
              <a:ext cx="7369628" cy="336695"/>
            </a:xfrm>
            <a:prstGeom prst="rect">
              <a:avLst/>
            </a:prstGeom>
            <a:noFill/>
          </p:spPr>
          <p:txBody>
            <a:bodyPr wrap="square">
              <a:spAutoFit/>
            </a:bodyPr>
            <a:lstStyle/>
            <a:p>
              <a:pPr algn="ctr">
                <a:lnSpc>
                  <a:spcPct val="150000"/>
                </a:lnSpc>
                <a:spcBef>
                  <a:spcPts val="800"/>
                </a:spcBef>
              </a:pPr>
              <a:endParaRPr lang="en-US" altLang="zh-CN" sz="1200" dirty="0">
                <a:solidFill>
                  <a:schemeClr val="tx1">
                    <a:lumMod val="75000"/>
                    <a:lumOff val="25000"/>
                  </a:schemeClr>
                </a:solidFill>
                <a:latin typeface="微软雅黑" panose="020B0503020204020204" charset="-122"/>
                <a:ea typeface="微软雅黑" panose="020B0503020204020204" charset="-122"/>
                <a:cs typeface="OPPOSans R" panose="00020600040101010101" pitchFamily="18" charset="-122"/>
                <a:sym typeface="汉仪旗黑X1-55W" panose="00020600040101010101" pitchFamily="18" charset="-122"/>
              </a:endParaRPr>
            </a:p>
          </p:txBody>
        </p:sp>
        <p:sp>
          <p:nvSpPr>
            <p:cNvPr id="8" name="文本框 7"/>
            <p:cNvSpPr txBox="1"/>
            <p:nvPr/>
          </p:nvSpPr>
          <p:spPr>
            <a:xfrm>
              <a:off x="2170430" y="4387170"/>
              <a:ext cx="9624060" cy="553085"/>
            </a:xfrm>
            <a:prstGeom prst="rect">
              <a:avLst/>
            </a:prstGeom>
            <a:noFill/>
          </p:spPr>
          <p:txBody>
            <a:bodyPr wrap="square">
              <a:spAutoFit/>
            </a:bodyPr>
            <a:lstStyle/>
            <a:p>
              <a:pPr>
                <a:lnSpc>
                  <a:spcPct val="150000"/>
                </a:lnSpc>
              </a:pPr>
              <a:r>
                <a:rPr lang="en-US" altLang="zh-CN" sz="2000" dirty="0">
                  <a:latin typeface="Times New Roman" panose="02020603050405020304" charset="0"/>
                  <a:ea typeface="汉仪旗黑X1-55W" panose="00020600040101010101" pitchFamily="18" charset="-122"/>
                  <a:cs typeface="Times New Roman" panose="02020603050405020304" charset="0"/>
                  <a:sym typeface="汉仪旗黑X1-55W" panose="00020600040101010101" pitchFamily="18" charset="-122"/>
                </a:rPr>
                <a:t>Sources and Hazards of Harmful Substances in Paper Food Contact Materials</a:t>
              </a:r>
              <a:endParaRPr lang="en-US" altLang="zh-CN" sz="2000" dirty="0">
                <a:latin typeface="Times New Roman" panose="02020603050405020304" charset="0"/>
                <a:ea typeface="汉仪旗黑X1-55W" panose="00020600040101010101" pitchFamily="18" charset="-122"/>
                <a:cs typeface="Times New Roman" panose="02020603050405020304" charset="0"/>
                <a:sym typeface="汉仪旗黑X1-55W" panose="00020600040101010101" pitchFamily="18" charset="-122"/>
              </a:endParaRPr>
            </a:p>
          </p:txBody>
        </p:sp>
        <p:cxnSp>
          <p:nvCxnSpPr>
            <p:cNvPr id="9" name="直接连接符 8"/>
            <p:cNvCxnSpPr/>
            <p:nvPr/>
          </p:nvCxnSpPr>
          <p:spPr>
            <a:xfrm flipV="1">
              <a:off x="1912016" y="4963569"/>
              <a:ext cx="8588375" cy="34290"/>
            </a:xfrm>
            <a:prstGeom prst="line">
              <a:avLst/>
            </a:prstGeom>
            <a:ln w="158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0" y="1227076"/>
            <a:ext cx="12192000" cy="654935"/>
            <a:chOff x="0" y="5650615"/>
            <a:chExt cx="12192000" cy="654935"/>
          </a:xfrm>
          <a:solidFill>
            <a:schemeClr val="accent4">
              <a:lumMod val="50000"/>
            </a:schemeClr>
          </a:solidFill>
        </p:grpSpPr>
        <p:sp>
          <p:nvSpPr>
            <p:cNvPr id="11" name="矩形 10"/>
            <p:cNvSpPr/>
            <p:nvPr/>
          </p:nvSpPr>
          <p:spPr>
            <a:xfrm>
              <a:off x="0" y="5881259"/>
              <a:ext cx="12192000" cy="193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p:cNvSpPr/>
            <p:nvPr/>
          </p:nvSpPr>
          <p:spPr>
            <a:xfrm>
              <a:off x="4648200" y="5650615"/>
              <a:ext cx="2895600" cy="6549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648200" y="5716472"/>
              <a:ext cx="2895600" cy="521970"/>
            </a:xfrm>
            <a:prstGeom prst="rect">
              <a:avLst/>
            </a:prstGeom>
            <a:grpFill/>
          </p:spPr>
          <p:txBody>
            <a:bodyPr wrap="square">
              <a:spAutoFit/>
            </a:bodyPr>
            <a:lstStyle/>
            <a:p>
              <a:pPr algn="ctr"/>
              <a:r>
                <a:rPr lang="en-US" altLang="zh-CN" sz="28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rPr>
                <a:t>Part 02</a:t>
              </a:r>
              <a:endParaRPr lang="en-US" altLang="zh-CN" sz="28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endParaRPr>
            </a:p>
          </p:txBody>
        </p:sp>
      </p:grpSp>
      <p:pic>
        <p:nvPicPr>
          <p:cNvPr id="14" name="图片 13"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5" name="图片 14"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769768"/>
            <a:ext cx="12192000" cy="88232"/>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16" name="文本框 15"/>
          <p:cNvSpPr txBox="1"/>
          <p:nvPr/>
        </p:nvSpPr>
        <p:spPr>
          <a:xfrm>
            <a:off x="804862" y="5648147"/>
            <a:ext cx="1962150" cy="461665"/>
          </a:xfrm>
          <a:prstGeom prst="rect">
            <a:avLst/>
          </a:prstGeom>
          <a:noFill/>
        </p:spPr>
        <p:txBody>
          <a:bodyPr wrap="square">
            <a:spAutoFit/>
          </a:bodyPr>
          <a:lstStyle/>
          <a:p>
            <a:pPr algn="ctr"/>
            <a:r>
              <a:rPr lang="en-US" altLang="zh-CN" sz="24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rPr>
              <a:t>01</a:t>
            </a:r>
            <a:endParaRPr lang="zh-CN" altLang="en-US" sz="24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endParaRPr>
          </a:p>
        </p:txBody>
      </p:sp>
      <p:sp>
        <p:nvSpPr>
          <p:cNvPr id="2" name="文本框 1"/>
          <p:cNvSpPr txBox="1"/>
          <p:nvPr/>
        </p:nvSpPr>
        <p:spPr>
          <a:xfrm>
            <a:off x="0" y="259080"/>
            <a:ext cx="8775700" cy="645160"/>
          </a:xfrm>
          <a:prstGeom prst="rect">
            <a:avLst/>
          </a:prstGeom>
          <a:noFill/>
        </p:spPr>
        <p:txBody>
          <a:bodyPr wrap="square" rtlCol="0">
            <a:spAutoFit/>
          </a:bodyPr>
          <a:lstStyle/>
          <a:p>
            <a:pPr algn="ctr"/>
            <a:r>
              <a:rPr lang="zh-CN" altLang="en-US" sz="3600"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纸类食品接触材料中有害物质来源及危害</a:t>
            </a:r>
            <a:endParaRPr lang="zh-CN" altLang="en-US" sz="3600" b="1" dirty="0">
              <a:solidFill>
                <a:srgbClr val="1E4D8A"/>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pic>
        <p:nvPicPr>
          <p:cNvPr id="3" name="图片 2"/>
          <p:cNvPicPr/>
          <p:nvPr/>
        </p:nvPicPr>
        <p:blipFill>
          <a:blip r:embed="rId3"/>
          <a:stretch>
            <a:fillRect/>
          </a:stretch>
        </p:blipFill>
        <p:spPr>
          <a:xfrm>
            <a:off x="6332855" y="1577975"/>
            <a:ext cx="5285105" cy="4337685"/>
          </a:xfrm>
          <a:prstGeom prst="rect">
            <a:avLst/>
          </a:prstGeom>
        </p:spPr>
      </p:pic>
      <p:sp>
        <p:nvSpPr>
          <p:cNvPr id="36" name="椭圆 35"/>
          <p:cNvSpPr/>
          <p:nvPr/>
        </p:nvSpPr>
        <p:spPr>
          <a:xfrm>
            <a:off x="932815" y="1830705"/>
            <a:ext cx="443230" cy="409575"/>
          </a:xfrm>
          <a:prstGeom prst="ellipse">
            <a:avLst/>
          </a:prstGeom>
          <a:solidFill>
            <a:schemeClr val="accent4">
              <a:lumMod val="50000"/>
            </a:schemeClr>
          </a:solidFill>
          <a:ln w="25400">
            <a:solidFill>
              <a:schemeClr val="accent4">
                <a:lumMod val="50000"/>
              </a:schemeClr>
            </a:soli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Group 36"/>
          <p:cNvGrpSpPr>
            <a:grpSpLocks noChangeAspect="1"/>
          </p:cNvGrpSpPr>
          <p:nvPr/>
        </p:nvGrpSpPr>
        <p:grpSpPr bwMode="auto">
          <a:xfrm>
            <a:off x="1037590" y="1930083"/>
            <a:ext cx="243840" cy="210820"/>
            <a:chOff x="3321" y="1710"/>
            <a:chExt cx="1042" cy="900"/>
          </a:xfrm>
          <a:solidFill>
            <a:schemeClr val="bg1"/>
          </a:solidFill>
        </p:grpSpPr>
        <p:sp>
          <p:nvSpPr>
            <p:cNvPr id="38"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 name="椭圆 3"/>
          <p:cNvSpPr/>
          <p:nvPr/>
        </p:nvSpPr>
        <p:spPr>
          <a:xfrm>
            <a:off x="932815" y="2699385"/>
            <a:ext cx="443230" cy="409575"/>
          </a:xfrm>
          <a:prstGeom prst="ellipse">
            <a:avLst/>
          </a:prstGeom>
          <a:solidFill>
            <a:schemeClr val="accent4">
              <a:lumMod val="50000"/>
            </a:schemeClr>
          </a:solidFill>
          <a:ln w="25400">
            <a:solidFill>
              <a:schemeClr val="accent4">
                <a:lumMod val="50000"/>
              </a:schemeClr>
            </a:soli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Group 36"/>
          <p:cNvGrpSpPr>
            <a:grpSpLocks noChangeAspect="1"/>
          </p:cNvGrpSpPr>
          <p:nvPr/>
        </p:nvGrpSpPr>
        <p:grpSpPr bwMode="auto">
          <a:xfrm>
            <a:off x="1037590" y="2798763"/>
            <a:ext cx="243840" cy="210820"/>
            <a:chOff x="3321" y="1710"/>
            <a:chExt cx="1042" cy="900"/>
          </a:xfrm>
          <a:solidFill>
            <a:schemeClr val="bg1"/>
          </a:solidFill>
        </p:grpSpPr>
        <p:sp>
          <p:nvSpPr>
            <p:cNvPr id="6"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2" name="椭圆 11"/>
          <p:cNvSpPr/>
          <p:nvPr/>
        </p:nvSpPr>
        <p:spPr>
          <a:xfrm>
            <a:off x="972820" y="3648075"/>
            <a:ext cx="443230" cy="409575"/>
          </a:xfrm>
          <a:prstGeom prst="ellipse">
            <a:avLst/>
          </a:prstGeom>
          <a:solidFill>
            <a:schemeClr val="accent4">
              <a:lumMod val="50000"/>
            </a:schemeClr>
          </a:solidFill>
          <a:ln w="25400">
            <a:solidFill>
              <a:schemeClr val="accent4">
                <a:lumMod val="50000"/>
              </a:schemeClr>
            </a:soli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Group 36"/>
          <p:cNvGrpSpPr>
            <a:grpSpLocks noChangeAspect="1"/>
          </p:cNvGrpSpPr>
          <p:nvPr/>
        </p:nvGrpSpPr>
        <p:grpSpPr bwMode="auto">
          <a:xfrm>
            <a:off x="1077595" y="3747453"/>
            <a:ext cx="243840" cy="210820"/>
            <a:chOff x="3321" y="1710"/>
            <a:chExt cx="1042" cy="900"/>
          </a:xfrm>
          <a:solidFill>
            <a:schemeClr val="bg1"/>
          </a:solidFill>
        </p:grpSpPr>
        <p:sp>
          <p:nvSpPr>
            <p:cNvPr id="14"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椭圆 19"/>
          <p:cNvSpPr/>
          <p:nvPr/>
        </p:nvSpPr>
        <p:spPr>
          <a:xfrm>
            <a:off x="984885" y="4494530"/>
            <a:ext cx="443230" cy="409575"/>
          </a:xfrm>
          <a:prstGeom prst="ellipse">
            <a:avLst/>
          </a:prstGeom>
          <a:solidFill>
            <a:schemeClr val="accent4">
              <a:lumMod val="50000"/>
            </a:schemeClr>
          </a:solidFill>
          <a:ln w="25400">
            <a:solidFill>
              <a:schemeClr val="accent4">
                <a:lumMod val="50000"/>
              </a:schemeClr>
            </a:soli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Group 36"/>
          <p:cNvGrpSpPr>
            <a:grpSpLocks noChangeAspect="1"/>
          </p:cNvGrpSpPr>
          <p:nvPr/>
        </p:nvGrpSpPr>
        <p:grpSpPr bwMode="auto">
          <a:xfrm>
            <a:off x="1089660" y="4593908"/>
            <a:ext cx="243840" cy="210820"/>
            <a:chOff x="3321" y="1710"/>
            <a:chExt cx="1042" cy="900"/>
          </a:xfrm>
          <a:solidFill>
            <a:schemeClr val="bg1"/>
          </a:solidFill>
        </p:grpSpPr>
        <p:sp>
          <p:nvSpPr>
            <p:cNvPr id="26"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1" name="圆角矩形 30"/>
          <p:cNvSpPr/>
          <p:nvPr/>
        </p:nvSpPr>
        <p:spPr>
          <a:xfrm>
            <a:off x="1645920" y="1694815"/>
            <a:ext cx="2651760" cy="630555"/>
          </a:xfrm>
          <a:prstGeom prst="roundRect">
            <a:avLst/>
          </a:prstGeom>
          <a:solidFill>
            <a:schemeClr val="accent4">
              <a:lumMod val="20000"/>
              <a:lumOff val="80000"/>
            </a:schemeClr>
          </a:solidFill>
          <a:ln>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4"/>
          </a:lnRef>
          <a:fillRef idx="2">
            <a:schemeClr val="accent4"/>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chemeClr val="accent4">
                    <a:lumMod val="50000"/>
                  </a:schemeClr>
                </a:solidFill>
                <a:sym typeface="+mn-ea"/>
              </a:rPr>
              <a:t>原料</a:t>
            </a:r>
            <a:endParaRPr lang="zh-CN" altLang="en-US" sz="2800" b="1">
              <a:solidFill>
                <a:schemeClr val="accent4">
                  <a:lumMod val="50000"/>
                </a:schemeClr>
              </a:solidFill>
              <a:sym typeface="+mn-ea"/>
            </a:endParaRPr>
          </a:p>
        </p:txBody>
      </p:sp>
      <p:sp>
        <p:nvSpPr>
          <p:cNvPr id="32" name="圆角矩形 31"/>
          <p:cNvSpPr/>
          <p:nvPr/>
        </p:nvSpPr>
        <p:spPr>
          <a:xfrm>
            <a:off x="1645920" y="2588895"/>
            <a:ext cx="2651760" cy="630555"/>
          </a:xfrm>
          <a:prstGeom prst="roundRect">
            <a:avLst/>
          </a:prstGeom>
          <a:solidFill>
            <a:schemeClr val="accent4">
              <a:lumMod val="20000"/>
              <a:lumOff val="80000"/>
            </a:schemeClr>
          </a:solidFill>
          <a:ln>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4"/>
          </a:lnRef>
          <a:fillRef idx="2">
            <a:schemeClr val="accent4"/>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chemeClr val="accent4">
                    <a:lumMod val="50000"/>
                  </a:schemeClr>
                </a:solidFill>
                <a:sym typeface="+mn-ea"/>
              </a:rPr>
              <a:t>造纸助剂</a:t>
            </a:r>
            <a:endParaRPr lang="zh-CN" altLang="en-US" sz="2800" b="1">
              <a:solidFill>
                <a:schemeClr val="accent4">
                  <a:lumMod val="50000"/>
                </a:schemeClr>
              </a:solidFill>
              <a:sym typeface="+mn-ea"/>
            </a:endParaRPr>
          </a:p>
        </p:txBody>
      </p:sp>
      <p:sp>
        <p:nvSpPr>
          <p:cNvPr id="33" name="圆角矩形 32"/>
          <p:cNvSpPr/>
          <p:nvPr/>
        </p:nvSpPr>
        <p:spPr>
          <a:xfrm>
            <a:off x="1645920" y="3559175"/>
            <a:ext cx="2651760" cy="630555"/>
          </a:xfrm>
          <a:prstGeom prst="roundRect">
            <a:avLst/>
          </a:prstGeom>
          <a:solidFill>
            <a:schemeClr val="accent4">
              <a:lumMod val="20000"/>
              <a:lumOff val="80000"/>
            </a:schemeClr>
          </a:solidFill>
          <a:ln>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4"/>
          </a:lnRef>
          <a:fillRef idx="2">
            <a:schemeClr val="accent4"/>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chemeClr val="accent4">
                    <a:lumMod val="50000"/>
                  </a:schemeClr>
                </a:solidFill>
                <a:sym typeface="+mn-ea"/>
              </a:rPr>
              <a:t>黏合剂</a:t>
            </a:r>
            <a:endParaRPr lang="zh-CN" altLang="en-US" sz="2800" b="1">
              <a:solidFill>
                <a:schemeClr val="accent4">
                  <a:lumMod val="50000"/>
                </a:schemeClr>
              </a:solidFill>
              <a:sym typeface="+mn-ea"/>
            </a:endParaRPr>
          </a:p>
        </p:txBody>
      </p:sp>
      <p:sp>
        <p:nvSpPr>
          <p:cNvPr id="34" name="圆角矩形 33"/>
          <p:cNvSpPr/>
          <p:nvPr/>
        </p:nvSpPr>
        <p:spPr>
          <a:xfrm>
            <a:off x="1645920" y="4399280"/>
            <a:ext cx="2651760" cy="630555"/>
          </a:xfrm>
          <a:prstGeom prst="roundRect">
            <a:avLst/>
          </a:prstGeom>
          <a:solidFill>
            <a:schemeClr val="accent4">
              <a:lumMod val="20000"/>
              <a:lumOff val="80000"/>
            </a:schemeClr>
          </a:solidFill>
          <a:ln>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4"/>
          </a:lnRef>
          <a:fillRef idx="2">
            <a:schemeClr val="accent4"/>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chemeClr val="accent4">
                    <a:lumMod val="50000"/>
                  </a:schemeClr>
                </a:solidFill>
                <a:sym typeface="+mn-ea"/>
              </a:rPr>
              <a:t>其他有害物质</a:t>
            </a:r>
            <a:endParaRPr lang="zh-CN" altLang="en-US" sz="2800" b="1">
              <a:solidFill>
                <a:schemeClr val="accent4">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000"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ppt_x"/>
                                          </p:val>
                                        </p:tav>
                                        <p:tav tm="100000">
                                          <p:val>
                                            <p:strVal val="#ppt_x"/>
                                          </p:val>
                                        </p:tav>
                                      </p:tavLst>
                                    </p:anim>
                                    <p:anim calcmode="lin" valueType="num">
                                      <p:cBhvr additive="base">
                                        <p:cTn id="12" dur="10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000"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000"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000"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000"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000"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000"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ppt_x"/>
                                          </p:val>
                                        </p:tav>
                                        <p:tav tm="100000">
                                          <p:val>
                                            <p:strVal val="#ppt_x"/>
                                          </p:val>
                                        </p:tav>
                                      </p:tavLst>
                                    </p:anim>
                                    <p:anim calcmode="lin" valueType="num">
                                      <p:cBhvr additive="base">
                                        <p:cTn id="36" dur="10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000"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000"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ppt_x"/>
                                          </p:val>
                                        </p:tav>
                                        <p:tav tm="100000">
                                          <p:val>
                                            <p:strVal val="#ppt_x"/>
                                          </p:val>
                                        </p:tav>
                                      </p:tavLst>
                                    </p:anim>
                                    <p:anim calcmode="lin" valueType="num">
                                      <p:cBhvr additive="base">
                                        <p:cTn id="44" dur="10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000" fill="hold">
                                          <p:stCondLst>
                                            <p:cond delay="0"/>
                                          </p:stCondLst>
                                        </p:cTn>
                                        <p:tgtEl>
                                          <p:spTgt spid="33"/>
                                        </p:tgtEl>
                                        <p:attrNameLst>
                                          <p:attrName>style.visibility</p:attrName>
                                        </p:attrNameLst>
                                      </p:cBhvr>
                                      <p:to>
                                        <p:strVal val="visible"/>
                                      </p:to>
                                    </p:set>
                                    <p:anim calcmode="lin" valueType="num">
                                      <p:cBhvr additive="base">
                                        <p:cTn id="47" dur="1000" fill="hold"/>
                                        <p:tgtEl>
                                          <p:spTgt spid="33"/>
                                        </p:tgtEl>
                                        <p:attrNameLst>
                                          <p:attrName>ppt_x</p:attrName>
                                        </p:attrNameLst>
                                      </p:cBhvr>
                                      <p:tavLst>
                                        <p:tav tm="0">
                                          <p:val>
                                            <p:strVal val="#ppt_x"/>
                                          </p:val>
                                        </p:tav>
                                        <p:tav tm="100000">
                                          <p:val>
                                            <p:strVal val="#ppt_x"/>
                                          </p:val>
                                        </p:tav>
                                      </p:tavLst>
                                    </p:anim>
                                    <p:anim calcmode="lin" valueType="num">
                                      <p:cBhvr additive="base">
                                        <p:cTn id="48" dur="10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000" fill="hold">
                                          <p:stCondLst>
                                            <p:cond delay="0"/>
                                          </p:stCondLst>
                                        </p:cTn>
                                        <p:tgtEl>
                                          <p:spTgt spid="34"/>
                                        </p:tgtEl>
                                        <p:attrNameLst>
                                          <p:attrName>style.visibility</p:attrName>
                                        </p:attrNameLst>
                                      </p:cBhvr>
                                      <p:to>
                                        <p:strVal val="visible"/>
                                      </p:to>
                                    </p:set>
                                    <p:anim calcmode="lin" valueType="num">
                                      <p:cBhvr additive="base">
                                        <p:cTn id="51" dur="1000" fill="hold"/>
                                        <p:tgtEl>
                                          <p:spTgt spid="34"/>
                                        </p:tgtEl>
                                        <p:attrNameLst>
                                          <p:attrName>ppt_x</p:attrName>
                                        </p:attrNameLst>
                                      </p:cBhvr>
                                      <p:tavLst>
                                        <p:tav tm="0">
                                          <p:val>
                                            <p:strVal val="#ppt_x"/>
                                          </p:val>
                                        </p:tav>
                                        <p:tav tm="100000">
                                          <p:val>
                                            <p:strVal val="#ppt_x"/>
                                          </p:val>
                                        </p:tav>
                                      </p:tavLst>
                                    </p:anim>
                                    <p:anim calcmode="lin" valueType="num">
                                      <p:cBhvr additive="base">
                                        <p:cTn id="52" dur="10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000" fill="hold">
                                          <p:stCondLst>
                                            <p:cond delay="0"/>
                                          </p:stCondLst>
                                        </p:cTn>
                                        <p:tgtEl>
                                          <p:spTgt spid="3"/>
                                        </p:tgtEl>
                                        <p:attrNameLst>
                                          <p:attrName>style.visibility</p:attrName>
                                        </p:attrNameLst>
                                      </p:cBhvr>
                                      <p:to>
                                        <p:strVal val="visible"/>
                                      </p:to>
                                    </p:set>
                                    <p:anim calcmode="lin" valueType="num">
                                      <p:cBhvr additive="base">
                                        <p:cTn id="55" dur="1000" fill="hold"/>
                                        <p:tgtEl>
                                          <p:spTgt spid="3"/>
                                        </p:tgtEl>
                                        <p:attrNameLst>
                                          <p:attrName>ppt_x</p:attrName>
                                        </p:attrNameLst>
                                      </p:cBhvr>
                                      <p:tavLst>
                                        <p:tav tm="0">
                                          <p:val>
                                            <p:strVal val="#ppt_x"/>
                                          </p:val>
                                        </p:tav>
                                        <p:tav tm="100000">
                                          <p:val>
                                            <p:strVal val="#ppt_x"/>
                                          </p:val>
                                        </p:tav>
                                      </p:tavLst>
                                    </p:anim>
                                    <p:anim calcmode="lin" valueType="num">
                                      <p:cBhvr additive="base">
                                        <p:cTn id="5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4" grpId="0" bldLvl="0" animBg="1"/>
      <p:bldP spid="12" grpId="0" bldLvl="0" animBg="1"/>
      <p:bldP spid="20" grpId="0" bldLvl="0" animBg="1"/>
      <p:bldP spid="31" grpId="0" bldLvl="0" animBg="1"/>
      <p:bldP spid="32" grpId="0" bldLvl="0" animBg="1"/>
      <p:bldP spid="33" grpId="0" bldLvl="0" animBg="1"/>
      <p:bldP spid="3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nvPr/>
        </p:nvPicPr>
        <p:blipFill>
          <a:blip r:embed="rId1"/>
          <a:stretch>
            <a:fillRect/>
          </a:stretch>
        </p:blipFill>
        <p:spPr>
          <a:xfrm>
            <a:off x="7720330" y="4037330"/>
            <a:ext cx="4126230" cy="2468245"/>
          </a:xfrm>
          <a:prstGeom prst="rect">
            <a:avLst/>
          </a:prstGeom>
        </p:spPr>
      </p:pic>
      <p:pic>
        <p:nvPicPr>
          <p:cNvPr id="10" name="图片 9" descr="E:\科技对接服务\学校Logo\山东农业大学校徽.png"/>
          <p:cNvPicPr>
            <a:picLocks noChangeAspect="1" noChangeArrowheads="1"/>
          </p:cNvPicPr>
          <p:nvPr/>
        </p:nvPicPr>
        <p:blipFill>
          <a:blip r:embed="rId2"/>
          <a:srcRect/>
          <a:stretch>
            <a:fillRect/>
          </a:stretch>
        </p:blipFill>
        <p:spPr>
          <a:xfrm>
            <a:off x="9115425" y="179705"/>
            <a:ext cx="621030" cy="621030"/>
          </a:xfrm>
          <a:prstGeom prst="rect">
            <a:avLst/>
          </a:prstGeom>
          <a:noFill/>
          <a:ln>
            <a:noFill/>
          </a:ln>
        </p:spPr>
      </p:pic>
      <p:pic>
        <p:nvPicPr>
          <p:cNvPr id="2" name="图片 1" descr="E:\科技对接服务\学校Logo\山东农业大学文字.png"/>
          <p:cNvPicPr>
            <a:picLocks noChangeAspect="1" noChangeArrowheads="1"/>
          </p:cNvPicPr>
          <p:nvPr/>
        </p:nvPicPr>
        <p:blipFill>
          <a:blip r:embed="rId3"/>
          <a:srcRect/>
          <a:stretch>
            <a:fillRect/>
          </a:stretch>
        </p:blipFill>
        <p:spPr>
          <a:xfrm>
            <a:off x="9838055" y="169545"/>
            <a:ext cx="2140585" cy="615315"/>
          </a:xfrm>
          <a:prstGeom prst="rect">
            <a:avLst/>
          </a:prstGeom>
          <a:noFill/>
          <a:ln>
            <a:noFill/>
          </a:ln>
        </p:spPr>
      </p:pic>
      <p:sp>
        <p:nvSpPr>
          <p:cNvPr id="3" name="文本框 2"/>
          <p:cNvSpPr txBox="1"/>
          <p:nvPr/>
        </p:nvSpPr>
        <p:spPr>
          <a:xfrm>
            <a:off x="65405" y="179705"/>
            <a:ext cx="8791575" cy="645160"/>
          </a:xfrm>
          <a:prstGeom prst="rect">
            <a:avLst/>
          </a:prstGeom>
          <a:noFill/>
        </p:spPr>
        <p:txBody>
          <a:bodyPr wrap="square" rtlCol="0">
            <a:spAutoFit/>
          </a:bodyPr>
          <a:lstStyle/>
          <a:p>
            <a:pPr algn="ctr"/>
            <a:r>
              <a:rPr lang="zh-CN" altLang="en-US" sz="3600"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纸类食品接触材料中有害物质来源及危害</a:t>
            </a:r>
            <a:endParaRPr lang="zh-CN" altLang="en-US" sz="3600" b="1" dirty="0">
              <a:solidFill>
                <a:srgbClr val="1E4D8A"/>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4" name="文本框 3"/>
          <p:cNvSpPr txBox="1"/>
          <p:nvPr/>
        </p:nvSpPr>
        <p:spPr>
          <a:xfrm>
            <a:off x="464820" y="1731010"/>
            <a:ext cx="7037070" cy="3784600"/>
          </a:xfrm>
          <a:prstGeom prst="rect">
            <a:avLst/>
          </a:prstGeom>
          <a:noFill/>
        </p:spPr>
        <p:txBody>
          <a:bodyPr wrap="square" rtlCol="0">
            <a:spAutoFit/>
          </a:bodyPr>
          <a:lstStyle/>
          <a:p>
            <a:pPr indent="457200" algn="just" fontAlgn="auto">
              <a:lnSpc>
                <a:spcPct val="120000"/>
              </a:lnSpc>
            </a:pPr>
            <a:r>
              <a:rPr lang="zh-CN" altLang="en-US" sz="2000" b="1" dirty="0">
                <a:solidFill>
                  <a:schemeClr val="accent4">
                    <a:lumMod val="50000"/>
                  </a:schemeClr>
                </a:solidFill>
              </a:rPr>
              <a:t>制备食品用纸包装及容器的原料主要为</a:t>
            </a:r>
            <a:r>
              <a:rPr lang="zh-CN" altLang="en-US" sz="2000" b="1" dirty="0">
                <a:solidFill>
                  <a:srgbClr val="FF0000"/>
                </a:solidFill>
              </a:rPr>
              <a:t>木质纤维、非木质纤维和非植物纤维。</a:t>
            </a:r>
            <a:endParaRPr lang="zh-CN" altLang="en-US" sz="2000" b="1" dirty="0">
              <a:solidFill>
                <a:srgbClr val="FF0000"/>
              </a:solidFill>
            </a:endParaRPr>
          </a:p>
          <a:p>
            <a:pPr indent="457200" algn="just" fontAlgn="auto">
              <a:lnSpc>
                <a:spcPct val="120000"/>
              </a:lnSpc>
            </a:pPr>
            <a:r>
              <a:rPr lang="zh-CN" altLang="en-US" sz="2000" b="1" dirty="0">
                <a:solidFill>
                  <a:schemeClr val="accent4">
                    <a:lumMod val="50000"/>
                  </a:schemeClr>
                </a:solidFill>
              </a:rPr>
              <a:t>由于原料作物在种植过程中使用</a:t>
            </a:r>
            <a:r>
              <a:rPr lang="zh-CN" altLang="en-US" sz="2000" b="1" dirty="0">
                <a:solidFill>
                  <a:srgbClr val="FF0000"/>
                </a:solidFill>
              </a:rPr>
              <a:t>农药</a:t>
            </a:r>
            <a:r>
              <a:rPr lang="zh-CN" altLang="en-US" sz="2000" b="1" dirty="0">
                <a:solidFill>
                  <a:schemeClr val="accent4">
                    <a:lumMod val="50000"/>
                  </a:schemeClr>
                </a:solidFill>
              </a:rPr>
              <a:t>等，可能存在有害物质。有的原料掺有一定比例的</a:t>
            </a:r>
            <a:r>
              <a:rPr lang="zh-CN" altLang="en-US" sz="2000" b="1" dirty="0">
                <a:solidFill>
                  <a:srgbClr val="FF0000"/>
                </a:solidFill>
              </a:rPr>
              <a:t>回收废纸或再生纸材料</a:t>
            </a:r>
            <a:r>
              <a:rPr lang="zh-CN" altLang="en-US" sz="2000" b="1" dirty="0">
                <a:solidFill>
                  <a:schemeClr val="accent4">
                    <a:lumMod val="50000"/>
                  </a:schemeClr>
                </a:solidFill>
              </a:rPr>
              <a:t>，可能含有致病菌、霉菌等微生物或铅、镉、苯及联苯的多氯取代物等有害物质。</a:t>
            </a:r>
            <a:endParaRPr lang="zh-CN" altLang="en-US" sz="2000" b="1" dirty="0">
              <a:solidFill>
                <a:schemeClr val="accent4">
                  <a:lumMod val="50000"/>
                </a:schemeClr>
              </a:solidFill>
            </a:endParaRPr>
          </a:p>
          <a:p>
            <a:pPr indent="457200" algn="just" fontAlgn="auto">
              <a:lnSpc>
                <a:spcPct val="120000"/>
              </a:lnSpc>
            </a:pPr>
            <a:r>
              <a:rPr lang="zh-CN" altLang="en-US" sz="2000" b="1" dirty="0">
                <a:solidFill>
                  <a:schemeClr val="accent4">
                    <a:lumMod val="50000"/>
                  </a:schemeClr>
                </a:solidFill>
              </a:rPr>
              <a:t>因此，造纸原料中可能存在</a:t>
            </a:r>
            <a:r>
              <a:rPr lang="zh-CN" altLang="en-US" sz="2000" b="1" dirty="0">
                <a:solidFill>
                  <a:srgbClr val="FF0000"/>
                </a:solidFill>
              </a:rPr>
              <a:t>杀虫剂、农药残留及再生纤维</a:t>
            </a:r>
            <a:r>
              <a:rPr lang="zh-CN" altLang="en-US" sz="2000" b="1" dirty="0">
                <a:solidFill>
                  <a:schemeClr val="accent4">
                    <a:lumMod val="50000"/>
                  </a:schemeClr>
                </a:solidFill>
              </a:rPr>
              <a:t>带来的污染，这些残留污染物直接与食品接触，通过吸收、溶解、扩散等过程迁移到食品中，从而影响食品的安全性，继而危害人体健康。</a:t>
            </a:r>
            <a:endParaRPr lang="zh-CN" altLang="en-US" sz="2000" b="1" dirty="0">
              <a:solidFill>
                <a:schemeClr val="accent4">
                  <a:lumMod val="50000"/>
                </a:schemeClr>
              </a:solidFill>
            </a:endParaRPr>
          </a:p>
        </p:txBody>
      </p:sp>
      <p:sp>
        <p:nvSpPr>
          <p:cNvPr id="5" name="文本框 4"/>
          <p:cNvSpPr txBox="1"/>
          <p:nvPr/>
        </p:nvSpPr>
        <p:spPr>
          <a:xfrm>
            <a:off x="400050" y="1133475"/>
            <a:ext cx="6096000" cy="398780"/>
          </a:xfrm>
          <a:prstGeom prst="rect">
            <a:avLst/>
          </a:prstGeom>
          <a:noFill/>
        </p:spPr>
        <p:txBody>
          <a:bodyPr wrap="square" rtlCol="0" anchor="t">
            <a:spAutoFit/>
          </a:bodyPr>
          <a:lstStyle/>
          <a:p>
            <a:r>
              <a:rPr lang="zh-CN" altLang="en-US" sz="2000" b="1" dirty="0">
                <a:solidFill>
                  <a:schemeClr val="accent4">
                    <a:lumMod val="50000"/>
                  </a:schemeClr>
                </a:solidFill>
                <a:sym typeface="+mn-ea"/>
              </a:rPr>
              <a:t>(1)</a:t>
            </a:r>
            <a:r>
              <a:rPr lang="en-US" altLang="zh-CN" sz="2000" b="1" dirty="0">
                <a:solidFill>
                  <a:schemeClr val="accent4">
                    <a:lumMod val="50000"/>
                  </a:schemeClr>
                </a:solidFill>
                <a:sym typeface="+mn-ea"/>
              </a:rPr>
              <a:t> </a:t>
            </a:r>
            <a:r>
              <a:rPr lang="zh-CN" altLang="en-US" sz="2000" b="1" dirty="0">
                <a:solidFill>
                  <a:schemeClr val="accent4">
                    <a:lumMod val="50000"/>
                  </a:schemeClr>
                </a:solidFill>
                <a:sym typeface="+mn-ea"/>
              </a:rPr>
              <a:t>原料</a:t>
            </a:r>
            <a:endParaRPr lang="zh-CN" altLang="en-US" sz="2000" b="1" dirty="0">
              <a:solidFill>
                <a:schemeClr val="accent4">
                  <a:lumMod val="50000"/>
                </a:schemeClr>
              </a:solidFill>
              <a:sym typeface="+mn-ea"/>
            </a:endParaRPr>
          </a:p>
        </p:txBody>
      </p:sp>
      <p:pic>
        <p:nvPicPr>
          <p:cNvPr id="12" name="图片 11"/>
          <p:cNvPicPr>
            <a:picLocks noChangeAspect="1"/>
          </p:cNvPicPr>
          <p:nvPr/>
        </p:nvPicPr>
        <p:blipFill>
          <a:blip r:embed="rId4">
            <a:clrChange>
              <a:clrFrom>
                <a:srgbClr val="FDFDFD">
                  <a:alpha val="100000"/>
                </a:srgbClr>
              </a:clrFrom>
              <a:clrTo>
                <a:srgbClr val="FDFDFD">
                  <a:alpha val="100000"/>
                  <a:alpha val="0"/>
                </a:srgbClr>
              </a:clrTo>
            </a:clrChange>
          </a:blip>
          <a:stretch>
            <a:fillRect/>
          </a:stretch>
        </p:blipFill>
        <p:spPr>
          <a:xfrm>
            <a:off x="7720330" y="1157605"/>
            <a:ext cx="3935730" cy="2607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000"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par>
                                <p:cTn id="14" presetID="55"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0.70"/>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Effect transition="in" filter="fade">
                                      <p:cBhvr>
                                        <p:cTn id="18" dur="1000"/>
                                        <p:tgtEl>
                                          <p:spTgt spid="12"/>
                                        </p:tgtEl>
                                      </p:cBhvr>
                                    </p:animEffect>
                                  </p:childTnLst>
                                </p:cTn>
                              </p:par>
                              <p:par>
                                <p:cTn id="19" presetID="55"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2" name="图片 1"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3" name="文本框 2"/>
          <p:cNvSpPr txBox="1"/>
          <p:nvPr/>
        </p:nvSpPr>
        <p:spPr>
          <a:xfrm>
            <a:off x="65405" y="179705"/>
            <a:ext cx="8949055" cy="645160"/>
          </a:xfrm>
          <a:prstGeom prst="rect">
            <a:avLst/>
          </a:prstGeom>
          <a:noFill/>
        </p:spPr>
        <p:txBody>
          <a:bodyPr wrap="square" rtlCol="0">
            <a:spAutoFit/>
          </a:bodyPr>
          <a:lstStyle/>
          <a:p>
            <a:pPr algn="ctr"/>
            <a:r>
              <a:rPr lang="zh-CN" altLang="en-US" sz="3600"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纸类食品接触材料中有害物质来源及危害</a:t>
            </a:r>
            <a:endParaRPr lang="zh-CN" altLang="en-US" sz="3600" b="1" dirty="0">
              <a:solidFill>
                <a:srgbClr val="1E4D8A"/>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4" name="文本框 3"/>
          <p:cNvSpPr txBox="1"/>
          <p:nvPr/>
        </p:nvSpPr>
        <p:spPr>
          <a:xfrm>
            <a:off x="370840" y="1683385"/>
            <a:ext cx="7037070" cy="2713355"/>
          </a:xfrm>
          <a:prstGeom prst="rect">
            <a:avLst/>
          </a:prstGeom>
          <a:noFill/>
        </p:spPr>
        <p:txBody>
          <a:bodyPr wrap="square" rtlCol="0">
            <a:noAutofit/>
          </a:bodyPr>
          <a:lstStyle/>
          <a:p>
            <a:pPr indent="457200" fontAlgn="auto">
              <a:lnSpc>
                <a:spcPct val="120000"/>
              </a:lnSpc>
            </a:pPr>
            <a:r>
              <a:rPr lang="zh-CN" altLang="en-US" sz="2000" b="1" dirty="0">
                <a:solidFill>
                  <a:schemeClr val="accent4">
                    <a:lumMod val="50000"/>
                  </a:schemeClr>
                </a:solidFill>
              </a:rPr>
              <a:t>为提高纸浆强度、改善纸张性状、降低原料消耗及改良操作条件等，在制浆造纸过程中常采用一些化学物质作为助剂，如</a:t>
            </a:r>
            <a:r>
              <a:rPr lang="zh-CN" altLang="en-US" sz="2000" b="1" dirty="0">
                <a:solidFill>
                  <a:srgbClr val="FF0000"/>
                </a:solidFill>
              </a:rPr>
              <a:t>荧光增白剂、油墨、印刷剂</a:t>
            </a:r>
            <a:r>
              <a:rPr lang="zh-CN" altLang="en-US" sz="2000" b="1" dirty="0">
                <a:solidFill>
                  <a:schemeClr val="accent4">
                    <a:lumMod val="50000"/>
                  </a:schemeClr>
                </a:solidFill>
              </a:rPr>
              <a:t>等。</a:t>
            </a:r>
            <a:endParaRPr lang="zh-CN" altLang="en-US" sz="2000" b="1" dirty="0">
              <a:solidFill>
                <a:schemeClr val="accent4">
                  <a:lumMod val="50000"/>
                </a:schemeClr>
              </a:solidFill>
            </a:endParaRPr>
          </a:p>
          <a:p>
            <a:pPr indent="457200" fontAlgn="auto">
              <a:lnSpc>
                <a:spcPct val="120000"/>
              </a:lnSpc>
            </a:pPr>
            <a:r>
              <a:rPr lang="zh-CN" altLang="en-US" sz="2000" b="1" dirty="0">
                <a:solidFill>
                  <a:schemeClr val="accent4">
                    <a:lumMod val="50000"/>
                  </a:schemeClr>
                </a:solidFill>
              </a:rPr>
              <a:t>以上加工助剂可能残留的</a:t>
            </a:r>
            <a:r>
              <a:rPr lang="zh-CN" altLang="en-US" sz="2000" b="1" dirty="0">
                <a:solidFill>
                  <a:srgbClr val="FF0000"/>
                </a:solidFill>
              </a:rPr>
              <a:t>有机氯化物</a:t>
            </a:r>
            <a:r>
              <a:rPr lang="zh-CN" altLang="en-US" sz="2000" b="1" dirty="0">
                <a:solidFill>
                  <a:schemeClr val="accent4">
                    <a:lumMod val="50000"/>
                  </a:schemeClr>
                </a:solidFill>
              </a:rPr>
              <a:t>（五氯苯酚、多氯联苯等）、印刷油墨中的一些</a:t>
            </a:r>
            <a:r>
              <a:rPr lang="zh-CN" altLang="en-US" sz="2000" b="1" dirty="0">
                <a:solidFill>
                  <a:srgbClr val="FF0000"/>
                </a:solidFill>
              </a:rPr>
              <a:t>有机挥发物</a:t>
            </a:r>
            <a:r>
              <a:rPr lang="zh-CN" altLang="en-US" sz="2000" b="1" dirty="0">
                <a:solidFill>
                  <a:schemeClr val="accent4">
                    <a:lumMod val="50000"/>
                  </a:schemeClr>
                </a:solidFill>
              </a:rPr>
              <a:t>，在贮存、运输和食用过程中向食品中迁移，对食品安全造成影响，危害人体健康。</a:t>
            </a:r>
            <a:endParaRPr lang="zh-CN" altLang="en-US" sz="2000" b="1" dirty="0">
              <a:solidFill>
                <a:schemeClr val="accent4">
                  <a:lumMod val="50000"/>
                </a:schemeClr>
              </a:solidFill>
            </a:endParaRPr>
          </a:p>
        </p:txBody>
      </p:sp>
      <p:sp>
        <p:nvSpPr>
          <p:cNvPr id="5" name="文本框 4"/>
          <p:cNvSpPr txBox="1"/>
          <p:nvPr/>
        </p:nvSpPr>
        <p:spPr>
          <a:xfrm>
            <a:off x="335280" y="1133475"/>
            <a:ext cx="6096000" cy="398780"/>
          </a:xfrm>
          <a:prstGeom prst="rect">
            <a:avLst/>
          </a:prstGeom>
          <a:noFill/>
        </p:spPr>
        <p:txBody>
          <a:bodyPr wrap="square" rtlCol="0" anchor="t">
            <a:spAutoFit/>
          </a:bodyPr>
          <a:lstStyle/>
          <a:p>
            <a:r>
              <a:rPr lang="zh-CN" altLang="en-US" sz="2000" b="1" dirty="0">
                <a:solidFill>
                  <a:schemeClr val="accent4">
                    <a:lumMod val="50000"/>
                  </a:schemeClr>
                </a:solidFill>
                <a:sym typeface="+mn-ea"/>
              </a:rPr>
              <a:t>(2)造纸助剂</a:t>
            </a:r>
            <a:endParaRPr lang="zh-CN" altLang="en-US" sz="2000" b="1" dirty="0">
              <a:solidFill>
                <a:schemeClr val="accent4">
                  <a:lumMod val="50000"/>
                </a:schemeClr>
              </a:solidFill>
              <a:sym typeface="+mn-ea"/>
            </a:endParaRPr>
          </a:p>
        </p:txBody>
      </p:sp>
      <p:pic>
        <p:nvPicPr>
          <p:cNvPr id="6" name="图片 5"/>
          <p:cNvPicPr>
            <a:picLocks noChangeAspect="1"/>
          </p:cNvPicPr>
          <p:nvPr/>
        </p:nvPicPr>
        <p:blipFill>
          <a:blip r:embed="rId3"/>
          <a:stretch>
            <a:fillRect/>
          </a:stretch>
        </p:blipFill>
        <p:spPr>
          <a:xfrm>
            <a:off x="7644130" y="1167130"/>
            <a:ext cx="3891280" cy="2378075"/>
          </a:xfrm>
          <a:prstGeom prst="rect">
            <a:avLst/>
          </a:prstGeom>
        </p:spPr>
      </p:pic>
      <p:pic>
        <p:nvPicPr>
          <p:cNvPr id="11" name="图片 10"/>
          <p:cNvPicPr/>
          <p:nvPr/>
        </p:nvPicPr>
        <p:blipFill>
          <a:blip r:embed="rId4"/>
          <a:stretch>
            <a:fillRect/>
          </a:stretch>
        </p:blipFill>
        <p:spPr>
          <a:xfrm>
            <a:off x="189230" y="4472305"/>
            <a:ext cx="3561080" cy="2059305"/>
          </a:xfrm>
          <a:prstGeom prst="rect">
            <a:avLst/>
          </a:prstGeom>
        </p:spPr>
      </p:pic>
      <p:pic>
        <p:nvPicPr>
          <p:cNvPr id="14" name="图片 13"/>
          <p:cNvPicPr/>
          <p:nvPr/>
        </p:nvPicPr>
        <p:blipFill>
          <a:blip r:embed="rId5"/>
          <a:stretch>
            <a:fillRect/>
          </a:stretch>
        </p:blipFill>
        <p:spPr>
          <a:xfrm>
            <a:off x="3825240" y="4396740"/>
            <a:ext cx="3678555" cy="2341245"/>
          </a:xfrm>
          <a:prstGeom prst="rect">
            <a:avLst/>
          </a:prstGeom>
        </p:spPr>
      </p:pic>
      <p:pic>
        <p:nvPicPr>
          <p:cNvPr id="12" name="图片 11"/>
          <p:cNvPicPr/>
          <p:nvPr/>
        </p:nvPicPr>
        <p:blipFill>
          <a:blip r:embed="rId6"/>
          <a:stretch>
            <a:fillRect/>
          </a:stretch>
        </p:blipFill>
        <p:spPr>
          <a:xfrm>
            <a:off x="7661275" y="3927475"/>
            <a:ext cx="3874135" cy="25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2" presetClass="entr" presetSubtype="4" fill="hold" nodeType="afterEffect">
                                  <p:stCondLst>
                                    <p:cond delay="0"/>
                                  </p:stCondLst>
                                  <p:childTnLst>
                                    <p:set>
                                      <p:cBhvr>
                                        <p:cTn id="11" dur="1000" fill="hold">
                                          <p:stCondLst>
                                            <p:cond delay="0"/>
                                          </p:stCondLst>
                                        </p:cTn>
                                        <p:tgtEl>
                                          <p:spTgt spid="4">
                                            <p:txEl>
                                              <p:pRg st="0" end="0"/>
                                            </p:txEl>
                                          </p:spTgt>
                                        </p:tgtEl>
                                        <p:attrNameLst>
                                          <p:attrName>style.visibility</p:attrName>
                                        </p:attrNameLst>
                                      </p:cBhvr>
                                      <p:to>
                                        <p:strVal val="visible"/>
                                      </p:to>
                                    </p:set>
                                    <p:anim calcmode="lin" valueType="num">
                                      <p:cBhvr additive="base">
                                        <p:cTn id="12" dur="10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3" dur="1000"/>
                                        <p:tgtEl>
                                          <p:spTgt spid="4">
                                            <p:txEl>
                                              <p:pRg st="0" end="0"/>
                                            </p:txEl>
                                          </p:spTgt>
                                        </p:tgtEl>
                                      </p:cBhvr>
                                    </p:animEffect>
                                  </p:childTnLst>
                                </p:cTn>
                              </p:par>
                              <p:par>
                                <p:cTn id="14" presetID="12" presetClass="entr" presetSubtype="4" fill="hold" nodeType="withEffect">
                                  <p:stCondLst>
                                    <p:cond delay="0"/>
                                  </p:stCondLst>
                                  <p:childTnLst>
                                    <p:set>
                                      <p:cBhvr>
                                        <p:cTn id="15" dur="1000" fill="hold">
                                          <p:stCondLst>
                                            <p:cond delay="0"/>
                                          </p:stCondLst>
                                        </p:cTn>
                                        <p:tgtEl>
                                          <p:spTgt spid="4">
                                            <p:txEl>
                                              <p:pRg st="1" end="1"/>
                                            </p:txEl>
                                          </p:spTgt>
                                        </p:tgtEl>
                                        <p:attrNameLst>
                                          <p:attrName>style.visibility</p:attrName>
                                        </p:attrNameLst>
                                      </p:cBhvr>
                                      <p:to>
                                        <p:strVal val="visible"/>
                                      </p:to>
                                    </p:set>
                                    <p:anim calcmode="lin" valueType="num">
                                      <p:cBhvr additive="base">
                                        <p:cTn id="16" dur="10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7" dur="1000"/>
                                        <p:tgtEl>
                                          <p:spTgt spid="4">
                                            <p:txEl>
                                              <p:pRg st="1" end="1"/>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par>
                                <p:cTn id="23" presetID="55"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strVal val="#ppt_w*0.70"/>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Effect transition="in" filter="fade">
                                      <p:cBhvr>
                                        <p:cTn id="27" dur="1000"/>
                                        <p:tgtEl>
                                          <p:spTgt spid="12"/>
                                        </p:tgtEl>
                                      </p:cBhvr>
                                    </p:animEffect>
                                  </p:childTnLst>
                                </p:cTn>
                              </p:par>
                              <p:par>
                                <p:cTn id="28" presetID="55"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strVal val="#ppt_w*0.70"/>
                                          </p:val>
                                        </p:tav>
                                        <p:tav tm="100000">
                                          <p:val>
                                            <p:strVal val="#ppt_w"/>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animEffect transition="in" filter="fade">
                                      <p:cBhvr>
                                        <p:cTn id="32" dur="1000"/>
                                        <p:tgtEl>
                                          <p:spTgt spid="14"/>
                                        </p:tgtEl>
                                      </p:cBhvr>
                                    </p:animEffect>
                                  </p:childTnLst>
                                </p:cTn>
                              </p:par>
                              <p:par>
                                <p:cTn id="33" presetID="55"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strVal val="#ppt_w*0.70"/>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Effect transition="in" filter="fade">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16" name="文本框 15"/>
          <p:cNvSpPr txBox="1"/>
          <p:nvPr/>
        </p:nvSpPr>
        <p:spPr>
          <a:xfrm>
            <a:off x="804862" y="5648147"/>
            <a:ext cx="1962150" cy="461665"/>
          </a:xfrm>
          <a:prstGeom prst="rect">
            <a:avLst/>
          </a:prstGeom>
          <a:noFill/>
        </p:spPr>
        <p:txBody>
          <a:bodyPr wrap="square">
            <a:spAutoFit/>
          </a:bodyPr>
          <a:lstStyle/>
          <a:p>
            <a:pPr algn="ctr"/>
            <a:r>
              <a:rPr lang="en-US" altLang="zh-CN" sz="24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rPr>
              <a:t>01</a:t>
            </a:r>
            <a:endParaRPr lang="zh-CN" altLang="en-US" sz="24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endParaRPr>
          </a:p>
        </p:txBody>
      </p:sp>
      <p:sp>
        <p:nvSpPr>
          <p:cNvPr id="22" name="文本框 21"/>
          <p:cNvSpPr txBox="1"/>
          <p:nvPr/>
        </p:nvSpPr>
        <p:spPr>
          <a:xfrm>
            <a:off x="143510" y="280670"/>
            <a:ext cx="9065895" cy="645160"/>
          </a:xfrm>
          <a:prstGeom prst="rect">
            <a:avLst/>
          </a:prstGeom>
          <a:noFill/>
        </p:spPr>
        <p:txBody>
          <a:bodyPr wrap="square" rtlCol="0">
            <a:spAutoFit/>
          </a:bodyPr>
          <a:lstStyle/>
          <a:p>
            <a:pPr algn="ctr"/>
            <a:r>
              <a:rPr lang="zh-CN" altLang="en-US" sz="3600"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纸类食品接触材料中有害物质来源及危害</a:t>
            </a:r>
            <a:endParaRPr lang="en-US" altLang="zh-CN" sz="3600" b="1" dirty="0">
              <a:solidFill>
                <a:srgbClr val="1E4D8A"/>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2" name="文本框 1"/>
          <p:cNvSpPr txBox="1"/>
          <p:nvPr/>
        </p:nvSpPr>
        <p:spPr>
          <a:xfrm>
            <a:off x="489585" y="1038860"/>
            <a:ext cx="7389495" cy="2914650"/>
          </a:xfrm>
          <a:prstGeom prst="rect">
            <a:avLst/>
          </a:prstGeom>
          <a:noFill/>
        </p:spPr>
        <p:txBody>
          <a:bodyPr wrap="square" rtlCol="0">
            <a:noAutofit/>
          </a:bodyPr>
          <a:lstStyle/>
          <a:p>
            <a:r>
              <a:rPr lang="zh-CN" altLang="en-US" sz="2000" b="1">
                <a:solidFill>
                  <a:schemeClr val="accent4">
                    <a:lumMod val="50000"/>
                  </a:schemeClr>
                </a:solidFill>
              </a:rPr>
              <a:t>（3）黏合剂</a:t>
            </a:r>
            <a:endParaRPr lang="zh-CN" altLang="en-US" sz="2000" b="1">
              <a:solidFill>
                <a:schemeClr val="accent4">
                  <a:lumMod val="50000"/>
                </a:schemeClr>
              </a:solidFill>
            </a:endParaRPr>
          </a:p>
          <a:p>
            <a:pPr indent="0" fontAlgn="auto">
              <a:lnSpc>
                <a:spcPct val="120000"/>
              </a:lnSpc>
            </a:pPr>
            <a:r>
              <a:rPr lang="en-US" altLang="zh-CN" sz="2000" b="1">
                <a:solidFill>
                  <a:schemeClr val="accent4">
                    <a:lumMod val="50000"/>
                  </a:schemeClr>
                </a:solidFill>
              </a:rPr>
              <a:t>        </a:t>
            </a:r>
            <a:r>
              <a:rPr lang="zh-CN" altLang="en-US" sz="2000" b="1">
                <a:solidFill>
                  <a:schemeClr val="accent4">
                    <a:lumMod val="50000"/>
                  </a:schemeClr>
                </a:solidFill>
              </a:rPr>
              <a:t>纸类包装产品覆膜时一般使用黏合剂。黏合剂大致分为溶剂型及无溶剂聚氨酯类黏合剂、丙烯酸酯类黏合剂、聚乙酸乙烯乳液胶等，其中以乙烯﹣乙酸乙烯共聚物为主体树脂的热融型黏合剂及芳香族聚氨酯黏合剂应用最广泛。</a:t>
            </a:r>
            <a:endParaRPr lang="zh-CN" altLang="en-US" sz="2000" b="1">
              <a:solidFill>
                <a:schemeClr val="accent4">
                  <a:lumMod val="50000"/>
                </a:schemeClr>
              </a:solidFill>
            </a:endParaRPr>
          </a:p>
          <a:p>
            <a:pPr indent="0" fontAlgn="auto">
              <a:lnSpc>
                <a:spcPct val="120000"/>
              </a:lnSpc>
            </a:pPr>
            <a:r>
              <a:rPr lang="zh-CN" altLang="en-US" sz="2000" b="1">
                <a:solidFill>
                  <a:schemeClr val="accent4">
                    <a:lumMod val="50000"/>
                  </a:schemeClr>
                </a:solidFill>
              </a:rPr>
              <a:t> </a:t>
            </a:r>
            <a:r>
              <a:rPr lang="en-US" altLang="zh-CN" sz="2000" b="1">
                <a:solidFill>
                  <a:schemeClr val="accent4">
                    <a:lumMod val="50000"/>
                  </a:schemeClr>
                </a:solidFill>
              </a:rPr>
              <a:t>        </a:t>
            </a:r>
            <a:r>
              <a:rPr lang="zh-CN" altLang="en-US" sz="2000" b="1">
                <a:solidFill>
                  <a:schemeClr val="accent4">
                    <a:lumMod val="50000"/>
                  </a:schemeClr>
                </a:solidFill>
              </a:rPr>
              <a:t>黏合剂中的主要风险物质包括</a:t>
            </a:r>
            <a:r>
              <a:rPr lang="zh-CN" altLang="en-US" sz="2000" b="1">
                <a:solidFill>
                  <a:srgbClr val="FF0000"/>
                </a:solidFill>
              </a:rPr>
              <a:t>初级芳香胺、残留单体、易迁移的低聚物、重金属、甲醛及苯类溶剂残留</a:t>
            </a:r>
            <a:r>
              <a:rPr lang="zh-CN" altLang="en-US" sz="2000" b="1">
                <a:solidFill>
                  <a:schemeClr val="accent4">
                    <a:lumMod val="50000"/>
                  </a:schemeClr>
                </a:solidFill>
              </a:rPr>
              <a:t>等，这些物质可能迁移到食品中，造成安全风险。</a:t>
            </a:r>
            <a:endParaRPr lang="zh-CN" altLang="en-US" sz="2000" b="1">
              <a:solidFill>
                <a:schemeClr val="accent4">
                  <a:lumMod val="50000"/>
                </a:schemeClr>
              </a:solidFill>
            </a:endParaRPr>
          </a:p>
        </p:txBody>
      </p:sp>
      <p:pic>
        <p:nvPicPr>
          <p:cNvPr id="3" name="图片 2"/>
          <p:cNvPicPr/>
          <p:nvPr/>
        </p:nvPicPr>
        <p:blipFill>
          <a:blip r:embed="rId3"/>
          <a:stretch>
            <a:fillRect/>
          </a:stretch>
        </p:blipFill>
        <p:spPr>
          <a:xfrm>
            <a:off x="8473440" y="1061085"/>
            <a:ext cx="3422015" cy="2961005"/>
          </a:xfrm>
          <a:prstGeom prst="rect">
            <a:avLst/>
          </a:prstGeom>
        </p:spPr>
      </p:pic>
      <p:pic>
        <p:nvPicPr>
          <p:cNvPr id="7" name="图片 6"/>
          <p:cNvPicPr/>
          <p:nvPr/>
        </p:nvPicPr>
        <p:blipFill>
          <a:blip r:embed="rId4">
            <a:clrChange>
              <a:clrFrom>
                <a:srgbClr val="F6F5FD">
                  <a:alpha val="100000"/>
                </a:srgbClr>
              </a:clrFrom>
              <a:clrTo>
                <a:srgbClr val="F6F5FD">
                  <a:alpha val="100000"/>
                  <a:alpha val="0"/>
                </a:srgbClr>
              </a:clrTo>
            </a:clrChange>
          </a:blip>
          <a:stretch>
            <a:fillRect/>
          </a:stretch>
        </p:blipFill>
        <p:spPr>
          <a:xfrm>
            <a:off x="374650" y="4319905"/>
            <a:ext cx="3187700" cy="2421890"/>
          </a:xfrm>
          <a:prstGeom prst="rect">
            <a:avLst/>
          </a:prstGeom>
        </p:spPr>
      </p:pic>
      <p:pic>
        <p:nvPicPr>
          <p:cNvPr id="9" name="图片 8"/>
          <p:cNvPicPr/>
          <p:nvPr/>
        </p:nvPicPr>
        <p:blipFill>
          <a:blip r:embed="rId5"/>
          <a:srcRect/>
          <a:stretch>
            <a:fillRect/>
          </a:stretch>
        </p:blipFill>
        <p:spPr>
          <a:xfrm>
            <a:off x="4429125" y="4035425"/>
            <a:ext cx="3039745" cy="2729230"/>
          </a:xfrm>
          <a:prstGeom prst="rect">
            <a:avLst/>
          </a:prstGeom>
        </p:spPr>
      </p:pic>
      <p:pic>
        <p:nvPicPr>
          <p:cNvPr id="4" name="图片 3"/>
          <p:cNvPicPr/>
          <p:nvPr/>
        </p:nvPicPr>
        <p:blipFill>
          <a:blip r:embed="rId6"/>
          <a:srcRect/>
          <a:stretch>
            <a:fillRect/>
          </a:stretch>
        </p:blipFill>
        <p:spPr>
          <a:xfrm>
            <a:off x="8599805" y="3681730"/>
            <a:ext cx="3169285" cy="2924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000"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000"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000" fill="hold">
                                          <p:stCondLst>
                                            <p:cond delay="0"/>
                                          </p:stCondLst>
                                        </p:cTn>
                                        <p:tgtEl>
                                          <p:spTgt spid="2">
                                            <p:txEl>
                                              <p:pRg st="2" end="2"/>
                                            </p:txEl>
                                          </p:spTgt>
                                        </p:tgtEl>
                                        <p:attrNameLst>
                                          <p:attrName>style.visibility</p:attrName>
                                        </p:attrNameLst>
                                      </p:cBhvr>
                                      <p:to>
                                        <p:strVal val="visible"/>
                                      </p:to>
                                    </p:set>
                                    <p:anim calcmode="lin" valueType="num">
                                      <p:cBhvr additive="base">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
                                            <p:txEl>
                                              <p:pRg st="2" end="2"/>
                                            </p:txEl>
                                          </p:spTgt>
                                        </p:tgtEl>
                                        <p:attrNameLst>
                                          <p:attrName>ppt_y</p:attrName>
                                        </p:attrNameLst>
                                      </p:cBhvr>
                                      <p:tavLst>
                                        <p:tav tm="0">
                                          <p:val>
                                            <p:strVal val="1+#ppt_h/2"/>
                                          </p:val>
                                        </p:tav>
                                        <p:tav tm="100000">
                                          <p:val>
                                            <p:strVal val="#ppt_y"/>
                                          </p:val>
                                        </p:tav>
                                      </p:tavLst>
                                    </p:anim>
                                  </p:childTnLst>
                                </p:cTn>
                              </p:par>
                              <p:par>
                                <p:cTn id="18" presetID="55"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0.7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par>
                                <p:cTn id="23" presetID="55"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0.7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par>
                                <p:cTn id="28" presetID="55"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0.7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par>
                                <p:cTn id="33" presetID="55"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16" name="文本框 15"/>
          <p:cNvSpPr txBox="1"/>
          <p:nvPr/>
        </p:nvSpPr>
        <p:spPr>
          <a:xfrm>
            <a:off x="804862" y="5648147"/>
            <a:ext cx="1962150" cy="461665"/>
          </a:xfrm>
          <a:prstGeom prst="rect">
            <a:avLst/>
          </a:prstGeom>
          <a:noFill/>
        </p:spPr>
        <p:txBody>
          <a:bodyPr wrap="square">
            <a:spAutoFit/>
          </a:bodyPr>
          <a:lstStyle/>
          <a:p>
            <a:pPr algn="ctr"/>
            <a:r>
              <a:rPr lang="en-US" altLang="zh-CN" sz="24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rPr>
              <a:t>01</a:t>
            </a:r>
            <a:endParaRPr lang="zh-CN" altLang="en-US" sz="24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endParaRPr>
          </a:p>
        </p:txBody>
      </p:sp>
      <p:sp>
        <p:nvSpPr>
          <p:cNvPr id="22" name="文本框 21"/>
          <p:cNvSpPr txBox="1"/>
          <p:nvPr/>
        </p:nvSpPr>
        <p:spPr>
          <a:xfrm>
            <a:off x="-441960" y="245110"/>
            <a:ext cx="9812020" cy="645160"/>
          </a:xfrm>
          <a:prstGeom prst="rect">
            <a:avLst/>
          </a:prstGeom>
          <a:noFill/>
        </p:spPr>
        <p:txBody>
          <a:bodyPr wrap="square" rtlCol="0">
            <a:spAutoFit/>
          </a:bodyPr>
          <a:lstStyle/>
          <a:p>
            <a:pPr algn="ctr"/>
            <a:r>
              <a:rPr lang="zh-CN" altLang="en-US" sz="3600"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纸类食品接触材料中有害物质来源及危害</a:t>
            </a:r>
            <a:endParaRPr lang="en-US" altLang="zh-CN" sz="3600" b="1" dirty="0">
              <a:solidFill>
                <a:srgbClr val="1E4D8A"/>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4" name="文本框 3"/>
          <p:cNvSpPr txBox="1"/>
          <p:nvPr/>
        </p:nvSpPr>
        <p:spPr>
          <a:xfrm>
            <a:off x="594995" y="1341755"/>
            <a:ext cx="6497955" cy="2306955"/>
          </a:xfrm>
          <a:prstGeom prst="rect">
            <a:avLst/>
          </a:prstGeom>
          <a:noFill/>
        </p:spPr>
        <p:txBody>
          <a:bodyPr wrap="square" rtlCol="0">
            <a:spAutoFit/>
          </a:bodyPr>
          <a:lstStyle/>
          <a:p>
            <a:pPr indent="0" fontAlgn="auto">
              <a:lnSpc>
                <a:spcPct val="120000"/>
              </a:lnSpc>
            </a:pPr>
            <a:r>
              <a:rPr lang="zh-CN" altLang="en-US" sz="2000" b="1">
                <a:solidFill>
                  <a:schemeClr val="accent4">
                    <a:lumMod val="50000"/>
                  </a:schemeClr>
                </a:solidFill>
                <a:latin typeface="微软雅黑" panose="020B0503020204020204" charset="-122"/>
                <a:ea typeface="微软雅黑" panose="020B0503020204020204" charset="-122"/>
                <a:cs typeface="微软雅黑" panose="020B0503020204020204" charset="-122"/>
              </a:rPr>
              <a:t>（</a:t>
            </a:r>
            <a:r>
              <a:rPr lang="en-US" altLang="zh-CN" sz="2000" b="1">
                <a:solidFill>
                  <a:schemeClr val="accent4">
                    <a:lumMod val="50000"/>
                  </a:schemeClr>
                </a:solidFill>
                <a:latin typeface="微软雅黑" panose="020B0503020204020204" charset="-122"/>
                <a:ea typeface="微软雅黑" panose="020B0503020204020204" charset="-122"/>
                <a:cs typeface="微软雅黑" panose="020B0503020204020204" charset="-122"/>
              </a:rPr>
              <a:t>4</a:t>
            </a:r>
            <a:r>
              <a:rPr lang="zh-CN" altLang="en-US" sz="2000" b="1">
                <a:solidFill>
                  <a:schemeClr val="accent4">
                    <a:lumMod val="50000"/>
                  </a:schemeClr>
                </a:solidFill>
                <a:latin typeface="微软雅黑" panose="020B0503020204020204" charset="-122"/>
                <a:ea typeface="微软雅黑" panose="020B0503020204020204" charset="-122"/>
                <a:cs typeface="微软雅黑" panose="020B0503020204020204" charset="-122"/>
              </a:rPr>
              <a:t>）其他有害物质</a:t>
            </a:r>
            <a:r>
              <a:rPr lang="en-US" altLang="zh-CN" sz="2000" b="1">
                <a:solidFill>
                  <a:schemeClr val="accent4">
                    <a:lumMod val="50000"/>
                  </a:schemeClr>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accent4">
                    <a:lumMod val="50000"/>
                  </a:schemeClr>
                </a:solidFill>
                <a:latin typeface="微软雅黑" panose="020B0503020204020204" charset="-122"/>
                <a:ea typeface="微软雅黑" panose="020B0503020204020204" charset="-122"/>
                <a:cs typeface="微软雅黑" panose="020B0503020204020204" charset="-122"/>
              </a:rPr>
              <a:t>重金属 </a:t>
            </a:r>
            <a:endParaRPr lang="zh-CN" altLang="en-US" sz="2000" b="1">
              <a:solidFill>
                <a:schemeClr val="accent4">
                  <a:lumMod val="5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20000"/>
              </a:lnSpc>
            </a:pPr>
            <a:r>
              <a:rPr lang="zh-CN" altLang="en-US" sz="2000" b="1">
                <a:solidFill>
                  <a:schemeClr val="accent4">
                    <a:lumMod val="50000"/>
                  </a:schemeClr>
                </a:solidFill>
                <a:latin typeface="微软雅黑" panose="020B0503020204020204" charset="-122"/>
                <a:ea typeface="微软雅黑" panose="020B0503020204020204" charset="-122"/>
                <a:cs typeface="微软雅黑" panose="020B0503020204020204" charset="-122"/>
              </a:rPr>
              <a:t>食品接触纸质包装在生产过程中会使用各种</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助剂、印刷用颜料、油墨</a:t>
            </a:r>
            <a:r>
              <a:rPr lang="zh-CN" altLang="en-US" sz="2000" b="1">
                <a:solidFill>
                  <a:schemeClr val="accent4">
                    <a:lumMod val="50000"/>
                  </a:schemeClr>
                </a:solidFill>
                <a:latin typeface="微软雅黑" panose="020B0503020204020204" charset="-122"/>
                <a:ea typeface="微软雅黑" panose="020B0503020204020204" charset="-122"/>
                <a:cs typeface="微软雅黑" panose="020B0503020204020204" charset="-122"/>
              </a:rPr>
              <a:t>等，存在重金属残留和迁移的风险。在使用过程中铅、镉、砷、汞等重金属会迁移到食物中，对人体存在一定的安全隐患，该类有害物质无法通过代谢排出，长期接触会在人体内蓄积，导致慢性中毒。</a:t>
            </a:r>
            <a:endParaRPr lang="zh-CN" altLang="en-US" sz="2000" b="1">
              <a:solidFill>
                <a:schemeClr val="accent4">
                  <a:lumMod val="50000"/>
                </a:schemeClr>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clrChange>
              <a:clrFrom>
                <a:srgbClr val="FDFBFE">
                  <a:alpha val="100000"/>
                </a:srgbClr>
              </a:clrFrom>
              <a:clrTo>
                <a:srgbClr val="FDFBFE">
                  <a:alpha val="100000"/>
                  <a:alpha val="0"/>
                </a:srgbClr>
              </a:clrTo>
            </a:clrChange>
          </a:blip>
          <a:stretch>
            <a:fillRect/>
          </a:stretch>
        </p:blipFill>
        <p:spPr>
          <a:xfrm>
            <a:off x="594995" y="3990975"/>
            <a:ext cx="6407785" cy="2823210"/>
          </a:xfrm>
          <a:prstGeom prst="rect">
            <a:avLst/>
          </a:prstGeom>
        </p:spPr>
      </p:pic>
      <p:pic>
        <p:nvPicPr>
          <p:cNvPr id="9" name="图片 8"/>
          <p:cNvPicPr/>
          <p:nvPr/>
        </p:nvPicPr>
        <p:blipFill>
          <a:blip r:embed="rId4"/>
          <a:stretch>
            <a:fillRect/>
          </a:stretch>
        </p:blipFill>
        <p:spPr>
          <a:xfrm>
            <a:off x="7758430" y="1341755"/>
            <a:ext cx="3790315" cy="2406015"/>
          </a:xfrm>
          <a:prstGeom prst="rect">
            <a:avLst/>
          </a:prstGeom>
        </p:spPr>
      </p:pic>
      <p:pic>
        <p:nvPicPr>
          <p:cNvPr id="12" name="图片 11"/>
          <p:cNvPicPr/>
          <p:nvPr/>
        </p:nvPicPr>
        <p:blipFill>
          <a:blip r:embed="rId5"/>
          <a:stretch>
            <a:fillRect/>
          </a:stretch>
        </p:blipFill>
        <p:spPr>
          <a:xfrm>
            <a:off x="7767955" y="4199255"/>
            <a:ext cx="3780790" cy="2383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55"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0.7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par>
                                <p:cTn id="19" presetID="55"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par>
                                <p:cTn id="24" presetID="55"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16" name="文本框 15"/>
          <p:cNvSpPr txBox="1"/>
          <p:nvPr/>
        </p:nvSpPr>
        <p:spPr>
          <a:xfrm>
            <a:off x="804862" y="5648147"/>
            <a:ext cx="1962150" cy="461665"/>
          </a:xfrm>
          <a:prstGeom prst="rect">
            <a:avLst/>
          </a:prstGeom>
          <a:noFill/>
        </p:spPr>
        <p:txBody>
          <a:bodyPr wrap="square">
            <a:spAutoFit/>
          </a:bodyPr>
          <a:lstStyle/>
          <a:p>
            <a:pPr algn="ctr"/>
            <a:r>
              <a:rPr lang="en-US" altLang="zh-CN" sz="24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rPr>
              <a:t>01</a:t>
            </a:r>
            <a:endParaRPr lang="zh-CN" altLang="en-US" sz="24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endParaRPr>
          </a:p>
        </p:txBody>
      </p:sp>
      <p:sp>
        <p:nvSpPr>
          <p:cNvPr id="22" name="文本框 21"/>
          <p:cNvSpPr txBox="1"/>
          <p:nvPr/>
        </p:nvSpPr>
        <p:spPr>
          <a:xfrm>
            <a:off x="117475" y="334010"/>
            <a:ext cx="9812020" cy="645160"/>
          </a:xfrm>
          <a:prstGeom prst="rect">
            <a:avLst/>
          </a:prstGeom>
          <a:noFill/>
        </p:spPr>
        <p:txBody>
          <a:bodyPr wrap="square" rtlCol="0">
            <a:spAutoFit/>
          </a:bodyPr>
          <a:lstStyle/>
          <a:p>
            <a:pPr algn="l"/>
            <a:r>
              <a:rPr lang="zh-CN" altLang="en-US" sz="3600"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问题</a:t>
            </a:r>
            <a:endParaRPr lang="en-US" altLang="zh-CN" sz="3600" b="1" dirty="0">
              <a:solidFill>
                <a:srgbClr val="1E4D8A"/>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2" name="圆角矩形 1"/>
          <p:cNvSpPr/>
          <p:nvPr/>
        </p:nvSpPr>
        <p:spPr>
          <a:xfrm>
            <a:off x="0" y="2376805"/>
            <a:ext cx="12150090" cy="2105025"/>
          </a:xfrm>
          <a:prstGeom prst="roundRect">
            <a:avLst/>
          </a:prstGeom>
          <a:solidFill>
            <a:schemeClr val="accent4">
              <a:lumMod val="20000"/>
              <a:lumOff val="80000"/>
              <a:alpha val="80000"/>
            </a:schemeClr>
          </a:solidFill>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p:cNvPicPr/>
          <p:nvPr/>
        </p:nvPicPr>
        <p:blipFill>
          <a:blip r:embed="rId3">
            <a:clrChange>
              <a:clrFrom>
                <a:srgbClr val="FFFFFF">
                  <a:alpha val="100000"/>
                </a:srgbClr>
              </a:clrFrom>
              <a:clrTo>
                <a:srgbClr val="FFFFFF">
                  <a:alpha val="100000"/>
                  <a:alpha val="0"/>
                </a:srgbClr>
              </a:clrTo>
            </a:clrChange>
          </a:blip>
          <a:srcRect/>
          <a:stretch>
            <a:fillRect/>
          </a:stretch>
        </p:blipFill>
        <p:spPr>
          <a:xfrm>
            <a:off x="454025" y="2468880"/>
            <a:ext cx="1474470" cy="1920875"/>
          </a:xfrm>
          <a:prstGeom prst="rect">
            <a:avLst/>
          </a:prstGeom>
        </p:spPr>
      </p:pic>
      <p:sp>
        <p:nvSpPr>
          <p:cNvPr id="8" name="文本框 7"/>
          <p:cNvSpPr txBox="1"/>
          <p:nvPr/>
        </p:nvSpPr>
        <p:spPr>
          <a:xfrm>
            <a:off x="1928495" y="3136900"/>
            <a:ext cx="9732010" cy="583565"/>
          </a:xfrm>
          <a:prstGeom prst="rect">
            <a:avLst/>
          </a:prstGeom>
          <a:noFill/>
        </p:spPr>
        <p:txBody>
          <a:bodyPr wrap="square" rtlCol="0">
            <a:spAutoFit/>
          </a:bodyPr>
          <a:p>
            <a:r>
              <a:rPr lang="zh-CN" altLang="en-US" sz="3200" b="1">
                <a:solidFill>
                  <a:schemeClr val="accent4">
                    <a:lumMod val="50000"/>
                  </a:schemeClr>
                </a:solidFill>
              </a:rPr>
              <a:t>观看视频，说出视频中提到的两个国家标准有何区别</a:t>
            </a:r>
            <a:endParaRPr lang="zh-CN" altLang="en-US" sz="3200" b="1">
              <a:solidFill>
                <a:schemeClr val="accent4">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769768"/>
            <a:ext cx="12192000" cy="88232"/>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151765"/>
            <a:ext cx="12192000" cy="705485"/>
            <a:chOff x="0" y="2445938"/>
            <a:chExt cx="12192000" cy="827103"/>
          </a:xfrm>
        </p:grpSpPr>
        <p:sp>
          <p:nvSpPr>
            <p:cNvPr id="3" name="文本框 2"/>
            <p:cNvSpPr txBox="1"/>
            <p:nvPr/>
          </p:nvSpPr>
          <p:spPr>
            <a:xfrm>
              <a:off x="3505200" y="2445938"/>
              <a:ext cx="5181600" cy="523220"/>
            </a:xfrm>
            <a:prstGeom prst="rect">
              <a:avLst/>
            </a:prstGeom>
            <a:noFill/>
          </p:spPr>
          <p:txBody>
            <a:bodyPr wrap="square">
              <a:spAutoFit/>
            </a:bodyPr>
            <a:lstStyle/>
            <a:p>
              <a:pPr algn="ctr"/>
              <a:endParaRPr lang="zh-CN" altLang="en-US" sz="2800" dirty="0">
                <a:solidFill>
                  <a:srgbClr val="1E4D8A"/>
                </a:solidFill>
                <a:latin typeface="微软雅黑" panose="020B0503020204020204" charset="-122"/>
                <a:ea typeface="微软雅黑" panose="020B0503020204020204" charset="-122"/>
                <a:cs typeface="阿里巴巴普惠体 B" panose="00020600040101010101" pitchFamily="18" charset="-122"/>
                <a:sym typeface="汉仪旗黑X1-75W" panose="00020600040101010101" pitchFamily="18" charset="-122"/>
              </a:endParaRPr>
            </a:p>
          </p:txBody>
        </p:sp>
        <p:sp>
          <p:nvSpPr>
            <p:cNvPr id="27" name="文本框 26"/>
            <p:cNvSpPr txBox="1"/>
            <p:nvPr/>
          </p:nvSpPr>
          <p:spPr>
            <a:xfrm>
              <a:off x="4075648" y="2921311"/>
              <a:ext cx="3810000" cy="261610"/>
            </a:xfrm>
            <a:prstGeom prst="rect">
              <a:avLst/>
            </a:prstGeom>
            <a:noFill/>
          </p:spPr>
          <p:txBody>
            <a:bodyPr wrap="square">
              <a:spAutoFit/>
            </a:bodyPr>
            <a:lstStyle/>
            <a:p>
              <a:pPr algn="dist"/>
              <a:endParaRPr lang="en-US" altLang="zh-CN" sz="1100" dirty="0">
                <a:solidFill>
                  <a:schemeClr val="bg1">
                    <a:lumMod val="75000"/>
                  </a:schemeClr>
                </a:solidFill>
                <a:latin typeface="Times New Roman" panose="02020603050405020304" charset="0"/>
                <a:ea typeface="微软雅黑" panose="020B0503020204020204" charset="-122"/>
                <a:cs typeface="Times New Roman" panose="02020603050405020304" charset="0"/>
                <a:sym typeface="汉仪旗黑X1-55W" panose="00020600040101010101" pitchFamily="18" charset="-122"/>
              </a:endParaRPr>
            </a:p>
          </p:txBody>
        </p:sp>
        <p:cxnSp>
          <p:nvCxnSpPr>
            <p:cNvPr id="30" name="直接连接符 29"/>
            <p:cNvCxnSpPr/>
            <p:nvPr/>
          </p:nvCxnSpPr>
          <p:spPr>
            <a:xfrm>
              <a:off x="0" y="3273041"/>
              <a:ext cx="12192000" cy="0"/>
            </a:xfrm>
            <a:prstGeom prst="line">
              <a:avLst/>
            </a:prstGeom>
            <a:ln w="158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 name="图片 3"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5" name="图片 4"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6" name="文本框 5"/>
          <p:cNvSpPr txBox="1"/>
          <p:nvPr/>
        </p:nvSpPr>
        <p:spPr>
          <a:xfrm>
            <a:off x="198755" y="268757"/>
            <a:ext cx="2980690" cy="645160"/>
          </a:xfrm>
          <a:prstGeom prst="rect">
            <a:avLst/>
          </a:prstGeom>
          <a:noFill/>
        </p:spPr>
        <p:txBody>
          <a:bodyPr wrap="square">
            <a:spAutoFit/>
          </a:bodyPr>
          <a:lstStyle/>
          <a:p>
            <a:pPr algn="l">
              <a:buClrTx/>
              <a:buSzTx/>
              <a:buFontTx/>
            </a:pPr>
            <a:r>
              <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rPr>
              <a:t>观看视频</a:t>
            </a:r>
            <a:endPar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9" name="文本框 8"/>
          <p:cNvSpPr txBox="1"/>
          <p:nvPr/>
        </p:nvSpPr>
        <p:spPr>
          <a:xfrm>
            <a:off x="308610" y="1042670"/>
            <a:ext cx="11670030" cy="1708150"/>
          </a:xfrm>
          <a:prstGeom prst="rect">
            <a:avLst/>
          </a:prstGeom>
          <a:noFill/>
        </p:spPr>
        <p:txBody>
          <a:bodyPr wrap="square" rtlCol="0">
            <a:noAutofit/>
          </a:bodyPr>
          <a:p>
            <a:r>
              <a:rPr lang="zh-CN" altLang="en-US" sz="2800">
                <a:latin typeface="Times New Roman" panose="02020603050405020304" charset="0"/>
                <a:cs typeface="Times New Roman" panose="02020603050405020304" charset="0"/>
                <a:hlinkClick r:id="rId3" action="ppaction://hlinkfile"/>
              </a:rPr>
              <a:t>https://tv.sohu.com/20111111/n325367376.shtml?vid=481957&amp;wx=0&amp;channeled=1211020100&amp;aid=1006310</a:t>
            </a:r>
            <a:endParaRPr lang="zh-CN" alt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16" name="文本框 15"/>
          <p:cNvSpPr txBox="1"/>
          <p:nvPr/>
        </p:nvSpPr>
        <p:spPr>
          <a:xfrm>
            <a:off x="804862" y="5648147"/>
            <a:ext cx="1962150" cy="461665"/>
          </a:xfrm>
          <a:prstGeom prst="rect">
            <a:avLst/>
          </a:prstGeom>
          <a:noFill/>
        </p:spPr>
        <p:txBody>
          <a:bodyPr wrap="square">
            <a:spAutoFit/>
          </a:bodyPr>
          <a:lstStyle/>
          <a:p>
            <a:pPr algn="ctr"/>
            <a:r>
              <a:rPr lang="en-US" altLang="zh-CN" sz="24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rPr>
              <a:t>01</a:t>
            </a:r>
            <a:endParaRPr lang="zh-CN" altLang="en-US" sz="24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endParaRPr>
          </a:p>
        </p:txBody>
      </p:sp>
      <p:sp>
        <p:nvSpPr>
          <p:cNvPr id="22" name="文本框 21"/>
          <p:cNvSpPr txBox="1"/>
          <p:nvPr/>
        </p:nvSpPr>
        <p:spPr>
          <a:xfrm>
            <a:off x="117475" y="334010"/>
            <a:ext cx="9812020" cy="645160"/>
          </a:xfrm>
          <a:prstGeom prst="rect">
            <a:avLst/>
          </a:prstGeom>
          <a:noFill/>
        </p:spPr>
        <p:txBody>
          <a:bodyPr wrap="square" rtlCol="0">
            <a:spAutoFit/>
          </a:bodyPr>
          <a:lstStyle/>
          <a:p>
            <a:pPr algn="l"/>
            <a:r>
              <a:rPr lang="zh-CN" altLang="en-US" sz="3600"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问题</a:t>
            </a:r>
            <a:endParaRPr lang="en-US" altLang="zh-CN" sz="3600" b="1" dirty="0">
              <a:solidFill>
                <a:srgbClr val="1E4D8A"/>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grpSp>
        <p:nvGrpSpPr>
          <p:cNvPr id="34" name="组合 33"/>
          <p:cNvGrpSpPr/>
          <p:nvPr>
            <p:custDataLst>
              <p:tags r:id="rId3"/>
            </p:custDataLst>
          </p:nvPr>
        </p:nvGrpSpPr>
        <p:grpSpPr>
          <a:xfrm>
            <a:off x="1383030" y="1807210"/>
            <a:ext cx="9161780" cy="3742690"/>
            <a:chOff x="947737" y="2745285"/>
            <a:chExt cx="5148263" cy="2749551"/>
          </a:xfrm>
        </p:grpSpPr>
        <p:sp>
          <p:nvSpPr>
            <p:cNvPr id="3" name="矩形: 圆角 1"/>
            <p:cNvSpPr/>
            <p:nvPr>
              <p:custDataLst>
                <p:tags r:id="rId4"/>
              </p:custDataLst>
            </p:nvPr>
          </p:nvSpPr>
          <p:spPr>
            <a:xfrm>
              <a:off x="947738" y="2861399"/>
              <a:ext cx="2535691" cy="2633437"/>
            </a:xfrm>
            <a:prstGeom prst="roundRect">
              <a:avLst>
                <a:gd name="adj" fmla="val 0"/>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en-US" altLang="zh-CN"/>
                <a:t>11111</a:t>
              </a:r>
              <a:r>
                <a:rPr lang="zh-CN" altLang="en-US"/>
                <a:t>的</a:t>
              </a:r>
              <a:endParaRPr lang="zh-CN" altLang="en-US"/>
            </a:p>
          </p:txBody>
        </p:sp>
        <p:sp>
          <p:nvSpPr>
            <p:cNvPr id="4" name="矩形: 圆角 4"/>
            <p:cNvSpPr/>
            <p:nvPr>
              <p:custDataLst>
                <p:tags r:id="rId5"/>
              </p:custDataLst>
            </p:nvPr>
          </p:nvSpPr>
          <p:spPr>
            <a:xfrm>
              <a:off x="947737" y="2745285"/>
              <a:ext cx="2535691" cy="395514"/>
            </a:xfrm>
            <a:prstGeom prst="roundRect">
              <a:avLst>
                <a:gd name="adj" fmla="val 0"/>
              </a:avLst>
            </a:prstGeom>
            <a:solidFill>
              <a:schemeClr val="accent4">
                <a:lumMod val="20000"/>
                <a:lumOff val="80000"/>
              </a:schemeClr>
            </a:solidFill>
            <a:ln>
              <a:solidFill>
                <a:srgbClr val="DCD0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cs typeface="+mn-ea"/>
              </a:endParaRPr>
            </a:p>
          </p:txBody>
        </p:sp>
        <p:sp>
          <p:nvSpPr>
            <p:cNvPr id="7" name="Text 4"/>
            <p:cNvSpPr/>
            <p:nvPr>
              <p:custDataLst>
                <p:tags r:id="rId6"/>
              </p:custDataLst>
            </p:nvPr>
          </p:nvSpPr>
          <p:spPr>
            <a:xfrm>
              <a:off x="1351746" y="2893998"/>
              <a:ext cx="1673434" cy="279400"/>
            </a:xfrm>
            <a:prstGeom prst="rect">
              <a:avLst/>
            </a:prstGeom>
            <a:noFill/>
          </p:spPr>
          <p:txBody>
            <a:bodyPr vert="horz" wrap="square" lIns="0" tIns="0" rIns="0" bIns="0" rtlCol="0" anchor="ctr"/>
            <a:p>
              <a:pPr algn="ctr">
                <a:lnSpc>
                  <a:spcPts val="2200"/>
                </a:lnSpc>
              </a:pPr>
              <a:r>
                <a:rPr lang="zh-CN" altLang="en-US" sz="2800" b="1" dirty="0">
                  <a:solidFill>
                    <a:schemeClr val="accent4">
                      <a:lumMod val="50000"/>
                    </a:schemeClr>
                  </a:solidFill>
                  <a:cs typeface="+mn-ea"/>
                  <a:sym typeface="+mn-lt"/>
                </a:rPr>
                <a:t>《</a:t>
              </a:r>
              <a:r>
                <a:rPr lang="en-US" sz="2800" b="1" dirty="0">
                  <a:solidFill>
                    <a:schemeClr val="accent4">
                      <a:lumMod val="50000"/>
                    </a:schemeClr>
                  </a:solidFill>
                  <a:cs typeface="+mn-ea"/>
                  <a:sym typeface="+mn-lt"/>
                </a:rPr>
                <a:t>GB/T 26174</a:t>
              </a:r>
              <a:r>
                <a:rPr lang="zh-CN" altLang="en-US" sz="2800" b="1" dirty="0">
                  <a:solidFill>
                    <a:schemeClr val="accent4">
                      <a:lumMod val="50000"/>
                    </a:schemeClr>
                  </a:solidFill>
                  <a:cs typeface="+mn-ea"/>
                  <a:sym typeface="+mn-lt"/>
                </a:rPr>
                <a:t>》</a:t>
              </a:r>
              <a:endParaRPr lang="zh-CN" altLang="en-US" sz="2800" b="1" dirty="0">
                <a:solidFill>
                  <a:schemeClr val="accent4">
                    <a:lumMod val="50000"/>
                  </a:schemeClr>
                </a:solidFill>
                <a:cs typeface="+mn-ea"/>
                <a:sym typeface="+mn-lt"/>
              </a:endParaRPr>
            </a:p>
          </p:txBody>
        </p:sp>
        <p:sp>
          <p:nvSpPr>
            <p:cNvPr id="6" name="Text 5"/>
            <p:cNvSpPr/>
            <p:nvPr>
              <p:custDataLst>
                <p:tags r:id="rId7"/>
              </p:custDataLst>
            </p:nvPr>
          </p:nvSpPr>
          <p:spPr>
            <a:xfrm>
              <a:off x="1230222" y="3488236"/>
              <a:ext cx="1970722" cy="304158"/>
            </a:xfrm>
            <a:prstGeom prst="rect">
              <a:avLst/>
            </a:prstGeom>
            <a:noFill/>
          </p:spPr>
          <p:txBody>
            <a:bodyPr wrap="square">
              <a:spAutoFit/>
            </a:bodyPr>
            <a:p>
              <a:pPr>
                <a:lnSpc>
                  <a:spcPct val="150000"/>
                </a:lnSpc>
              </a:pPr>
              <a:endParaRPr lang="en-US" sz="1400" dirty="0">
                <a:solidFill>
                  <a:schemeClr val="bg1">
                    <a:lumMod val="50000"/>
                  </a:schemeClr>
                </a:solidFill>
                <a:sym typeface="+mn-lt"/>
              </a:endParaRPr>
            </a:p>
          </p:txBody>
        </p:sp>
        <p:sp>
          <p:nvSpPr>
            <p:cNvPr id="19" name="矩形: 圆角 18"/>
            <p:cNvSpPr/>
            <p:nvPr>
              <p:custDataLst>
                <p:tags r:id="rId8"/>
              </p:custDataLst>
            </p:nvPr>
          </p:nvSpPr>
          <p:spPr>
            <a:xfrm>
              <a:off x="3560309" y="2861399"/>
              <a:ext cx="2535691" cy="2633437"/>
            </a:xfrm>
            <a:prstGeom prst="roundRect">
              <a:avLst>
                <a:gd name="adj" fmla="val 0"/>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圆角 19"/>
            <p:cNvSpPr/>
            <p:nvPr>
              <p:custDataLst>
                <p:tags r:id="rId9"/>
              </p:custDataLst>
            </p:nvPr>
          </p:nvSpPr>
          <p:spPr>
            <a:xfrm>
              <a:off x="3560308" y="2745285"/>
              <a:ext cx="2535691" cy="395514"/>
            </a:xfrm>
            <a:prstGeom prst="roundRect">
              <a:avLst>
                <a:gd name="adj" fmla="val 0"/>
              </a:avLst>
            </a:prstGeom>
            <a:solidFill>
              <a:schemeClr val="accent1">
                <a:lumMod val="20000"/>
                <a:lumOff val="80000"/>
              </a:schemeClr>
            </a:solidFill>
            <a:ln>
              <a:solidFill>
                <a:srgbClr val="1D41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cs typeface="+mn-ea"/>
              </a:endParaRPr>
            </a:p>
          </p:txBody>
        </p:sp>
        <p:sp>
          <p:nvSpPr>
            <p:cNvPr id="21" name="Text 4"/>
            <p:cNvSpPr/>
            <p:nvPr>
              <p:custDataLst>
                <p:tags r:id="rId10"/>
              </p:custDataLst>
            </p:nvPr>
          </p:nvSpPr>
          <p:spPr>
            <a:xfrm>
              <a:off x="4022480" y="2893998"/>
              <a:ext cx="1673434" cy="279400"/>
            </a:xfrm>
            <a:prstGeom prst="rect">
              <a:avLst/>
            </a:prstGeom>
            <a:noFill/>
          </p:spPr>
          <p:txBody>
            <a:bodyPr vert="horz" wrap="square" lIns="0" tIns="0" rIns="0" bIns="0" rtlCol="0" anchor="ctr"/>
            <a:p>
              <a:pPr algn="ctr">
                <a:lnSpc>
                  <a:spcPts val="2200"/>
                </a:lnSpc>
              </a:pPr>
              <a:r>
                <a:rPr lang="zh-CN" altLang="en-US" sz="2800" b="1" dirty="0">
                  <a:solidFill>
                    <a:schemeClr val="accent4">
                      <a:lumMod val="50000"/>
                    </a:schemeClr>
                  </a:solidFill>
                  <a:cs typeface="+mn-ea"/>
                  <a:sym typeface="+mn-lt"/>
                </a:rPr>
                <a:t>《</a:t>
              </a:r>
              <a:r>
                <a:rPr lang="en-US" sz="2800" b="1" dirty="0">
                  <a:solidFill>
                    <a:schemeClr val="accent4">
                      <a:lumMod val="50000"/>
                    </a:schemeClr>
                  </a:solidFill>
                  <a:cs typeface="+mn-ea"/>
                  <a:sym typeface="+mn-lt"/>
                </a:rPr>
                <a:t>GB 4806.8-2022</a:t>
              </a:r>
              <a:r>
                <a:rPr lang="zh-CN" altLang="en-US" sz="2800" b="1" dirty="0">
                  <a:solidFill>
                    <a:schemeClr val="accent4">
                      <a:lumMod val="50000"/>
                    </a:schemeClr>
                  </a:solidFill>
                  <a:cs typeface="+mn-ea"/>
                  <a:sym typeface="+mn-lt"/>
                </a:rPr>
                <a:t>》</a:t>
              </a:r>
              <a:endParaRPr lang="zh-CN" altLang="en-US" sz="2800" b="1" dirty="0">
                <a:solidFill>
                  <a:schemeClr val="accent4">
                    <a:lumMod val="50000"/>
                  </a:schemeClr>
                </a:solidFill>
                <a:cs typeface="+mn-ea"/>
                <a:sym typeface="+mn-lt"/>
              </a:endParaRPr>
            </a:p>
          </p:txBody>
        </p:sp>
      </p:grpSp>
      <p:sp>
        <p:nvSpPr>
          <p:cNvPr id="13" name="文本框 12"/>
          <p:cNvSpPr txBox="1"/>
          <p:nvPr/>
        </p:nvSpPr>
        <p:spPr>
          <a:xfrm>
            <a:off x="1383030" y="2576830"/>
            <a:ext cx="4450080" cy="1689735"/>
          </a:xfrm>
          <a:prstGeom prst="rect">
            <a:avLst/>
          </a:prstGeom>
          <a:noFill/>
        </p:spPr>
        <p:txBody>
          <a:bodyPr wrap="square" rtlCol="0">
            <a:noAutofit/>
          </a:bodyPr>
          <a:p>
            <a:pPr>
              <a:lnSpc>
                <a:spcPct val="150000"/>
              </a:lnSpc>
            </a:pPr>
            <a:r>
              <a:rPr lang="en-US" altLang="zh-CN" sz="2000" b="1">
                <a:solidFill>
                  <a:schemeClr val="accent4">
                    <a:lumMod val="50000"/>
                  </a:schemeClr>
                </a:solidFill>
              </a:rPr>
              <a:t>1.</a:t>
            </a:r>
            <a:r>
              <a:rPr lang="zh-CN" altLang="en-US" sz="2000" b="1">
                <a:solidFill>
                  <a:schemeClr val="accent4">
                    <a:lumMod val="50000"/>
                  </a:schemeClr>
                </a:solidFill>
              </a:rPr>
              <a:t>产品不可直接接触食物。</a:t>
            </a:r>
            <a:endParaRPr lang="zh-CN" altLang="en-US" sz="2000" b="1">
              <a:solidFill>
                <a:schemeClr val="accent4">
                  <a:lumMod val="50000"/>
                </a:schemeClr>
              </a:solidFill>
            </a:endParaRPr>
          </a:p>
          <a:p>
            <a:pPr>
              <a:lnSpc>
                <a:spcPct val="150000"/>
              </a:lnSpc>
            </a:pPr>
            <a:r>
              <a:rPr lang="en-US" altLang="zh-CN" sz="2000" b="1">
                <a:solidFill>
                  <a:schemeClr val="accent4">
                    <a:lumMod val="50000"/>
                  </a:schemeClr>
                </a:solidFill>
              </a:rPr>
              <a:t>2.</a:t>
            </a:r>
            <a:r>
              <a:rPr lang="zh-CN" altLang="en-US" sz="2000" b="1">
                <a:solidFill>
                  <a:schemeClr val="accent4">
                    <a:lumMod val="50000"/>
                  </a:schemeClr>
                </a:solidFill>
              </a:rPr>
              <a:t>用途：厨房擦拭、清洁等</a:t>
            </a:r>
            <a:endParaRPr lang="zh-CN" altLang="en-US" sz="2000" b="1">
              <a:solidFill>
                <a:schemeClr val="accent4">
                  <a:lumMod val="50000"/>
                </a:schemeClr>
              </a:solidFill>
            </a:endParaRPr>
          </a:p>
          <a:p>
            <a:pPr>
              <a:lnSpc>
                <a:spcPct val="150000"/>
              </a:lnSpc>
            </a:pPr>
            <a:r>
              <a:rPr lang="en-US" altLang="zh-CN" sz="2000" b="1">
                <a:solidFill>
                  <a:schemeClr val="accent4">
                    <a:lumMod val="50000"/>
                  </a:schemeClr>
                </a:solidFill>
              </a:rPr>
              <a:t>3.</a:t>
            </a:r>
            <a:r>
              <a:rPr lang="zh-CN" altLang="en-US" sz="2000" b="1">
                <a:solidFill>
                  <a:schemeClr val="accent4">
                    <a:lumMod val="50000"/>
                  </a:schemeClr>
                </a:solidFill>
              </a:rPr>
              <a:t>仅规定了至今的外观、吸水强度、菌落数等，对于重金属、荧光强度等没有检测要求。</a:t>
            </a:r>
            <a:endParaRPr lang="zh-CN" altLang="en-US" sz="2000" b="1">
              <a:solidFill>
                <a:schemeClr val="accent4">
                  <a:lumMod val="50000"/>
                </a:schemeClr>
              </a:solidFill>
            </a:endParaRPr>
          </a:p>
        </p:txBody>
      </p:sp>
      <p:sp>
        <p:nvSpPr>
          <p:cNvPr id="14" name="文本框 13"/>
          <p:cNvSpPr txBox="1"/>
          <p:nvPr/>
        </p:nvSpPr>
        <p:spPr>
          <a:xfrm>
            <a:off x="6032500" y="2672715"/>
            <a:ext cx="4512310" cy="1938020"/>
          </a:xfrm>
          <a:prstGeom prst="rect">
            <a:avLst/>
          </a:prstGeom>
          <a:noFill/>
        </p:spPr>
        <p:txBody>
          <a:bodyPr wrap="square" rtlCol="0">
            <a:spAutoFit/>
          </a:bodyPr>
          <a:p>
            <a:pPr>
              <a:lnSpc>
                <a:spcPct val="150000"/>
              </a:lnSpc>
            </a:pPr>
            <a:r>
              <a:rPr lang="en-US" altLang="zh-CN" sz="2000" b="1">
                <a:solidFill>
                  <a:schemeClr val="accent4">
                    <a:lumMod val="50000"/>
                  </a:schemeClr>
                </a:solidFill>
              </a:rPr>
              <a:t>1.</a:t>
            </a:r>
            <a:r>
              <a:rPr lang="zh-CN" altLang="en-US" sz="2000" b="1">
                <a:solidFill>
                  <a:schemeClr val="accent4">
                    <a:lumMod val="50000"/>
                  </a:schemeClr>
                </a:solidFill>
              </a:rPr>
              <a:t>产品可直接接触食物。</a:t>
            </a:r>
            <a:endParaRPr lang="zh-CN" altLang="en-US" sz="2000" b="1">
              <a:solidFill>
                <a:schemeClr val="accent4">
                  <a:lumMod val="50000"/>
                </a:schemeClr>
              </a:solidFill>
            </a:endParaRPr>
          </a:p>
          <a:p>
            <a:pPr>
              <a:lnSpc>
                <a:spcPct val="150000"/>
              </a:lnSpc>
            </a:pPr>
            <a:r>
              <a:rPr lang="en-US" altLang="zh-CN" sz="2000" b="1">
                <a:solidFill>
                  <a:schemeClr val="accent4">
                    <a:lumMod val="50000"/>
                  </a:schemeClr>
                </a:solidFill>
              </a:rPr>
              <a:t>2.</a:t>
            </a:r>
            <a:r>
              <a:rPr lang="zh-CN" altLang="en-US" sz="2000" b="1">
                <a:solidFill>
                  <a:schemeClr val="accent4">
                    <a:lumMod val="50000"/>
                  </a:schemeClr>
                </a:solidFill>
              </a:rPr>
              <a:t>用途：擦拭肉表面的水分等。</a:t>
            </a:r>
            <a:endParaRPr lang="zh-CN" altLang="en-US" sz="2000" b="1">
              <a:solidFill>
                <a:schemeClr val="accent4">
                  <a:lumMod val="50000"/>
                </a:schemeClr>
              </a:solidFill>
            </a:endParaRPr>
          </a:p>
          <a:p>
            <a:pPr>
              <a:lnSpc>
                <a:spcPct val="150000"/>
              </a:lnSpc>
            </a:pPr>
            <a:r>
              <a:rPr lang="en-US" altLang="zh-CN" sz="2000" b="1">
                <a:solidFill>
                  <a:schemeClr val="accent4">
                    <a:lumMod val="50000"/>
                  </a:schemeClr>
                </a:solidFill>
              </a:rPr>
              <a:t>3.</a:t>
            </a:r>
            <a:r>
              <a:rPr lang="zh-CN" altLang="en-US" sz="2000" b="1">
                <a:solidFill>
                  <a:schemeClr val="accent4">
                    <a:lumMod val="50000"/>
                  </a:schemeClr>
                </a:solidFill>
              </a:rPr>
              <a:t>不仅规定菌落数，还要求了重金属、荧光剂、甲醛等残留量和迁移量。</a:t>
            </a:r>
            <a:endParaRPr lang="zh-CN" altLang="en-US" sz="2000" b="1">
              <a:solidFill>
                <a:schemeClr val="accent4">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769768"/>
            <a:ext cx="12192000" cy="88232"/>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2" name="图片 1"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3" name="文本框 2"/>
          <p:cNvSpPr txBox="1"/>
          <p:nvPr/>
        </p:nvSpPr>
        <p:spPr>
          <a:xfrm>
            <a:off x="65314" y="179705"/>
            <a:ext cx="6802017" cy="645160"/>
          </a:xfrm>
          <a:prstGeom prst="rect">
            <a:avLst/>
          </a:prstGeom>
          <a:noFill/>
        </p:spPr>
        <p:txBody>
          <a:bodyPr wrap="square" rtlCol="0">
            <a:spAutoFit/>
          </a:bodyPr>
          <a:lstStyle/>
          <a:p>
            <a:r>
              <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rPr>
              <a:t>食品用纸选购要点</a:t>
            </a:r>
            <a:endPar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11" name="圆角矩形 10"/>
          <p:cNvSpPr/>
          <p:nvPr/>
        </p:nvSpPr>
        <p:spPr>
          <a:xfrm>
            <a:off x="440055" y="1281430"/>
            <a:ext cx="8718550" cy="147637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2000" b="1" dirty="0">
                <a:solidFill>
                  <a:srgbClr val="FF0000"/>
                </a:solidFill>
              </a:rPr>
              <a:t>注意检查包装等外观：</a:t>
            </a:r>
            <a:r>
              <a:rPr lang="zh-CN" altLang="en-US" sz="2000" b="1" dirty="0">
                <a:solidFill>
                  <a:schemeClr val="accent4">
                    <a:lumMod val="50000"/>
                  </a:schemeClr>
                </a:solidFill>
              </a:rPr>
              <a:t>选择包装完好产品，以防因外包装破损、产品过期导致产品受细菌、霉菌污染，卫生无法保证。外观色泽应正常，无霉点、无结块等缺陷。</a:t>
            </a:r>
            <a:endParaRPr lang="zh-CN" altLang="en-US" sz="2000" b="1" dirty="0">
              <a:solidFill>
                <a:schemeClr val="accent4">
                  <a:lumMod val="50000"/>
                </a:schemeClr>
              </a:solidFill>
            </a:endParaRPr>
          </a:p>
        </p:txBody>
      </p:sp>
      <p:sp>
        <p:nvSpPr>
          <p:cNvPr id="20" name="圆角矩形 19"/>
          <p:cNvSpPr/>
          <p:nvPr/>
        </p:nvSpPr>
        <p:spPr>
          <a:xfrm>
            <a:off x="3348355" y="2919730"/>
            <a:ext cx="8675370" cy="192468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2000" b="1" dirty="0">
                <a:solidFill>
                  <a:srgbClr val="FF0000"/>
                </a:solidFill>
              </a:rPr>
              <a:t>核查标识：</a:t>
            </a:r>
            <a:r>
              <a:rPr lang="zh-CN" altLang="en-US" sz="2000" b="1" dirty="0">
                <a:solidFill>
                  <a:schemeClr val="accent4">
                    <a:lumMod val="50000"/>
                  </a:schemeClr>
                </a:solidFill>
              </a:rPr>
              <a:t>标识内容应包括产品名称、材质、生产者和（或）经销者的名称、地址和联系方式、生产日期和保质期等相关信息。食品接触纸制品的终产品，还应有“食品接触用”“食品包装用”或类似用语，或加印、加贴调羹筷子标志。</a:t>
            </a:r>
            <a:endParaRPr lang="zh-CN" altLang="en-US" sz="2000" b="1" dirty="0">
              <a:solidFill>
                <a:schemeClr val="accent4">
                  <a:lumMod val="50000"/>
                </a:schemeClr>
              </a:solidFill>
            </a:endParaRPr>
          </a:p>
        </p:txBody>
      </p:sp>
      <p:sp>
        <p:nvSpPr>
          <p:cNvPr id="21" name="圆角矩形 20"/>
          <p:cNvSpPr/>
          <p:nvPr/>
        </p:nvSpPr>
        <p:spPr>
          <a:xfrm>
            <a:off x="483235" y="5005705"/>
            <a:ext cx="8632190" cy="143065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2000" b="1" dirty="0">
                <a:solidFill>
                  <a:srgbClr val="FF0000"/>
                </a:solidFill>
              </a:rPr>
              <a:t>注意硬度：</a:t>
            </a:r>
            <a:r>
              <a:rPr lang="zh-CN" altLang="en-US" sz="2000" b="1" dirty="0">
                <a:solidFill>
                  <a:schemeClr val="accent4">
                    <a:lumMod val="50000"/>
                  </a:schemeClr>
                </a:solidFill>
              </a:rPr>
              <a:t>对纸盒、纸碗、纸杯等餐具类食品接触纸制品，可通过触摸、轻轻按压等方式，判断其是否具备合适的硬度，以免在使用中对人体安全造成威胁。</a:t>
            </a:r>
            <a:endParaRPr lang="zh-CN" altLang="en-US" sz="2000" b="1" dirty="0">
              <a:solidFill>
                <a:schemeClr val="accent4">
                  <a:lumMod val="50000"/>
                </a:schemeClr>
              </a:solidFill>
            </a:endParaRPr>
          </a:p>
        </p:txBody>
      </p:sp>
      <p:pic>
        <p:nvPicPr>
          <p:cNvPr id="4" name="图片 3"/>
          <p:cNvPicPr/>
          <p:nvPr/>
        </p:nvPicPr>
        <p:blipFill>
          <a:blip r:embed="rId3"/>
          <a:stretch>
            <a:fillRect/>
          </a:stretch>
        </p:blipFill>
        <p:spPr>
          <a:xfrm>
            <a:off x="9450705" y="1070610"/>
            <a:ext cx="2305685" cy="1880870"/>
          </a:xfrm>
          <a:prstGeom prst="rect">
            <a:avLst/>
          </a:prstGeom>
        </p:spPr>
      </p:pic>
      <p:pic>
        <p:nvPicPr>
          <p:cNvPr id="13" name="图片 12"/>
          <p:cNvPicPr/>
          <p:nvPr/>
        </p:nvPicPr>
        <p:blipFill>
          <a:blip r:embed="rId4"/>
          <a:stretch>
            <a:fillRect/>
          </a:stretch>
        </p:blipFill>
        <p:spPr>
          <a:xfrm>
            <a:off x="9450705" y="4892040"/>
            <a:ext cx="2411730" cy="1544320"/>
          </a:xfrm>
          <a:prstGeom prst="rect">
            <a:avLst/>
          </a:prstGeom>
        </p:spPr>
      </p:pic>
      <p:pic>
        <p:nvPicPr>
          <p:cNvPr id="14" name="图片 13"/>
          <p:cNvPicPr/>
          <p:nvPr/>
        </p:nvPicPr>
        <p:blipFill>
          <a:blip r:embed="rId5"/>
          <a:srcRect/>
          <a:stretch>
            <a:fillRect/>
          </a:stretch>
        </p:blipFill>
        <p:spPr>
          <a:xfrm>
            <a:off x="319405" y="2989580"/>
            <a:ext cx="2821940" cy="1805940"/>
          </a:xfrm>
          <a:prstGeom prst="rect">
            <a:avLst/>
          </a:prstGeom>
        </p:spPr>
      </p:pic>
      <p:pic>
        <p:nvPicPr>
          <p:cNvPr id="9" name="图片 8"/>
          <p:cNvPicPr>
            <a:picLocks noChangeAspect="1"/>
          </p:cNvPicPr>
          <p:nvPr/>
        </p:nvPicPr>
        <p:blipFill>
          <a:blip r:embed="rId6"/>
          <a:stretch>
            <a:fillRect/>
          </a:stretch>
        </p:blipFill>
        <p:spPr>
          <a:xfrm>
            <a:off x="7231380" y="1727200"/>
            <a:ext cx="3953510" cy="4016375"/>
          </a:xfrm>
          <a:prstGeom prst="rect">
            <a:avLst/>
          </a:prstGeom>
        </p:spPr>
      </p:pic>
      <p:pic>
        <p:nvPicPr>
          <p:cNvPr id="5" name="图片 4"/>
          <p:cNvPicPr>
            <a:picLocks noChangeAspect="1"/>
          </p:cNvPicPr>
          <p:nvPr/>
        </p:nvPicPr>
        <p:blipFill>
          <a:blip r:embed="rId7"/>
          <a:stretch>
            <a:fillRect/>
          </a:stretch>
        </p:blipFill>
        <p:spPr>
          <a:xfrm>
            <a:off x="982980" y="1920875"/>
            <a:ext cx="5139055" cy="3629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par>
                                <p:cTn id="9" presetID="1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p:tgtEl>
                                          <p:spTgt spid="20"/>
                                        </p:tgtEl>
                                        <p:attrNameLst>
                                          <p:attrName>ppt_x</p:attrName>
                                        </p:attrNameLst>
                                      </p:cBhvr>
                                      <p:tavLst>
                                        <p:tav tm="0">
                                          <p:val>
                                            <p:strVal val="#ppt_x-#ppt_w*1.125000"/>
                                          </p:val>
                                        </p:tav>
                                        <p:tav tm="100000">
                                          <p:val>
                                            <p:strVal val="#ppt_x"/>
                                          </p:val>
                                        </p:tav>
                                      </p:tavLst>
                                    </p:anim>
                                    <p:animEffect transition="in" filter="wipe(right)">
                                      <p:cBhvr>
                                        <p:cTn id="17" dur="500"/>
                                        <p:tgtEl>
                                          <p:spTgt spid="20"/>
                                        </p:tgtEl>
                                      </p:cBhvr>
                                    </p:animEffect>
                                  </p:childTnLst>
                                </p:cTn>
                              </p:par>
                              <p:par>
                                <p:cTn id="18" presetID="1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9"/>
                                        </p:tgtEl>
                                        <p:attrNameLst>
                                          <p:attrName>ppt_x</p:attrName>
                                        </p:attrNameLst>
                                      </p:cBhvr>
                                      <p:tavLst>
                                        <p:tav tm="0">
                                          <p:val>
                                            <p:strVal val="ppt_x"/>
                                          </p:val>
                                        </p:tav>
                                        <p:tav tm="100000">
                                          <p:val>
                                            <p:strVal val="ppt_x"/>
                                          </p:val>
                                        </p:tav>
                                      </p:tavLst>
                                    </p:anim>
                                    <p:anim calcmode="lin" valueType="num">
                                      <p:cBhvr additive="base">
                                        <p:cTn id="40" dur="500"/>
                                        <p:tgtEl>
                                          <p:spTgt spid="9"/>
                                        </p:tgtEl>
                                        <p:attrNameLst>
                                          <p:attrName>ppt_y</p:attrName>
                                        </p:attrNameLst>
                                      </p:cBhvr>
                                      <p:tavLst>
                                        <p:tav tm="0">
                                          <p:val>
                                            <p:strVal val="ppt_y"/>
                                          </p:val>
                                        </p:tav>
                                        <p:tav tm="100000">
                                          <p:val>
                                            <p:strVal val="1+ppt_h/2"/>
                                          </p:val>
                                        </p:tav>
                                      </p:tavLst>
                                    </p:anim>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1+#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0" grpId="0" bldLvl="0" animBg="1"/>
      <p:bldP spid="2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487410"/>
            <a:ext cx="12192000" cy="383111"/>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0" y="497539"/>
            <a:ext cx="12192000" cy="1295866"/>
            <a:chOff x="0" y="294754"/>
            <a:chExt cx="12192000" cy="1295866"/>
          </a:xfrm>
        </p:grpSpPr>
        <p:sp>
          <p:nvSpPr>
            <p:cNvPr id="19" name="矩形 18"/>
            <p:cNvSpPr/>
            <p:nvPr/>
          </p:nvSpPr>
          <p:spPr>
            <a:xfrm>
              <a:off x="0" y="1360158"/>
              <a:ext cx="12192000" cy="10220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p:cNvSpPr/>
            <p:nvPr/>
          </p:nvSpPr>
          <p:spPr>
            <a:xfrm>
              <a:off x="641350" y="1231900"/>
              <a:ext cx="3098800" cy="358720"/>
            </a:xfrm>
            <a:prstGeom prst="roundRect">
              <a:avLst>
                <a:gd name="adj" fmla="val 5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329866" y="294754"/>
              <a:ext cx="3721768" cy="1251045"/>
              <a:chOff x="4219073" y="485254"/>
              <a:chExt cx="3721768" cy="1251045"/>
            </a:xfrm>
          </p:grpSpPr>
          <p:sp>
            <p:nvSpPr>
              <p:cNvPr id="27" name="文本框 26"/>
              <p:cNvSpPr txBox="1"/>
              <p:nvPr/>
            </p:nvSpPr>
            <p:spPr>
              <a:xfrm>
                <a:off x="4875271" y="1428522"/>
                <a:ext cx="2409372" cy="307777"/>
              </a:xfrm>
              <a:prstGeom prst="rect">
                <a:avLst/>
              </a:prstGeom>
              <a:noFill/>
            </p:spPr>
            <p:txBody>
              <a:bodyPr wrap="square">
                <a:spAutoFit/>
              </a:bodyPr>
              <a:lstStyle/>
              <a:p>
                <a:pPr algn="dist"/>
                <a:r>
                  <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CONTENT</a:t>
                </a:r>
                <a:endParaRPr lang="en-US" altLang="zh-CN" sz="1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sp>
            <p:nvSpPr>
              <p:cNvPr id="25" name="文本框 24"/>
              <p:cNvSpPr txBox="1"/>
              <p:nvPr/>
            </p:nvSpPr>
            <p:spPr>
              <a:xfrm>
                <a:off x="4219073" y="485254"/>
                <a:ext cx="3721768" cy="922020"/>
              </a:xfrm>
              <a:prstGeom prst="rect">
                <a:avLst/>
              </a:prstGeom>
              <a:noFill/>
            </p:spPr>
            <p:txBody>
              <a:bodyPr wrap="square">
                <a:spAutoFit/>
              </a:bodyPr>
              <a:lstStyle/>
              <a:p>
                <a:pPr algn="ctr"/>
                <a:r>
                  <a:rPr lang="zh-CN" altLang="en-US" sz="5400"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目录</a:t>
                </a:r>
                <a:endParaRPr lang="zh-CN" altLang="en-US" sz="5400"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endParaRPr>
              </a:p>
            </p:txBody>
          </p:sp>
        </p:grpSp>
      </p:grpSp>
      <p:grpSp>
        <p:nvGrpSpPr>
          <p:cNvPr id="6" name="组合 5"/>
          <p:cNvGrpSpPr/>
          <p:nvPr>
            <p:custDataLst>
              <p:tags r:id="rId1"/>
            </p:custDataLst>
          </p:nvPr>
        </p:nvGrpSpPr>
        <p:grpSpPr>
          <a:xfrm>
            <a:off x="833120" y="2442210"/>
            <a:ext cx="9199245" cy="2799080"/>
            <a:chOff x="0" y="2817994"/>
            <a:chExt cx="9508163" cy="2573656"/>
          </a:xfrm>
        </p:grpSpPr>
        <p:grpSp>
          <p:nvGrpSpPr>
            <p:cNvPr id="24" name="组合 23"/>
            <p:cNvGrpSpPr/>
            <p:nvPr/>
          </p:nvGrpSpPr>
          <p:grpSpPr>
            <a:xfrm>
              <a:off x="0" y="2817994"/>
              <a:ext cx="6401782" cy="992035"/>
              <a:chOff x="4484485" y="687060"/>
              <a:chExt cx="6401782" cy="992035"/>
            </a:xfrm>
          </p:grpSpPr>
          <p:grpSp>
            <p:nvGrpSpPr>
              <p:cNvPr id="54" name="组合 53"/>
              <p:cNvGrpSpPr/>
              <p:nvPr/>
            </p:nvGrpSpPr>
            <p:grpSpPr>
              <a:xfrm>
                <a:off x="4484485" y="687060"/>
                <a:ext cx="2023144" cy="742950"/>
                <a:chOff x="3189085" y="663435"/>
                <a:chExt cx="2023144" cy="742950"/>
              </a:xfrm>
            </p:grpSpPr>
            <p:sp>
              <p:nvSpPr>
                <p:cNvPr id="58" name="椭圆 57"/>
                <p:cNvSpPr/>
                <p:nvPr>
                  <p:custDataLst>
                    <p:tags r:id="rId2"/>
                  </p:custDataLst>
                </p:nvPr>
              </p:nvSpPr>
              <p:spPr>
                <a:xfrm>
                  <a:off x="3829182" y="663435"/>
                  <a:ext cx="742950" cy="74295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custDataLst>
                    <p:tags r:id="rId3"/>
                  </p:custDataLst>
                </p:nvPr>
              </p:nvSpPr>
              <p:spPr>
                <a:xfrm>
                  <a:off x="3189085" y="767035"/>
                  <a:ext cx="2023144" cy="479933"/>
                </a:xfrm>
                <a:prstGeom prst="rect">
                  <a:avLst/>
                </a:prstGeom>
                <a:noFill/>
              </p:spPr>
              <p:txBody>
                <a:bodyPr wrap="square">
                  <a:spAutoFit/>
                </a:bodyPr>
                <a:lstStyle/>
                <a:p>
                  <a:pPr algn="ctr"/>
                  <a:r>
                    <a:rPr lang="en-US" altLang="zh-CN" sz="2800" dirty="0">
                      <a:solidFill>
                        <a:schemeClr val="bg1"/>
                      </a:solidFill>
                      <a:latin typeface="汉仪旗黑X1-75W" panose="00020600040101010101" pitchFamily="18" charset="-122"/>
                      <a:ea typeface="汉仪旗黑X1-75W" panose="00020600040101010101" pitchFamily="18" charset="-122"/>
                      <a:sym typeface="汉仪旗黑X1-75W" panose="00020600040101010101" pitchFamily="18" charset="-122"/>
                    </a:rPr>
                    <a:t>01</a:t>
                  </a:r>
                  <a:endParaRPr lang="zh-CN" altLang="en-US" sz="2800" dirty="0">
                    <a:solidFill>
                      <a:schemeClr val="bg1"/>
                    </a:solidFill>
                    <a:latin typeface="汉仪旗黑X1-75W" panose="00020600040101010101" pitchFamily="18" charset="-122"/>
                    <a:ea typeface="汉仪旗黑X1-75W" panose="00020600040101010101" pitchFamily="18" charset="-122"/>
                    <a:sym typeface="汉仪旗黑X1-75W" panose="00020600040101010101" pitchFamily="18" charset="-122"/>
                  </a:endParaRPr>
                </a:p>
              </p:txBody>
            </p:sp>
          </p:grpSp>
          <p:sp>
            <p:nvSpPr>
              <p:cNvPr id="56" name="文本框 55"/>
              <p:cNvSpPr txBox="1"/>
              <p:nvPr>
                <p:custDataLst>
                  <p:tags r:id="rId4"/>
                </p:custDataLst>
              </p:nvPr>
            </p:nvSpPr>
            <p:spPr>
              <a:xfrm>
                <a:off x="6003218" y="802664"/>
                <a:ext cx="4883049" cy="876431"/>
              </a:xfrm>
              <a:prstGeom prst="rect">
                <a:avLst/>
              </a:prstGeom>
              <a:noFill/>
            </p:spPr>
            <p:txBody>
              <a:bodyPr wrap="square">
                <a:spAutoFit/>
              </a:bodyPr>
              <a:lstStyle/>
              <a:p>
                <a:r>
                  <a:rPr lang="zh-CN" altLang="en-US" sz="2800" i="0" dirty="0">
                    <a:effectLst/>
                    <a:latin typeface="汉仪旗黑X1-75W" panose="00020600040101010101" pitchFamily="18" charset="-122"/>
                    <a:ea typeface="汉仪旗黑X1-75W" panose="00020600040101010101" pitchFamily="18" charset="-122"/>
                    <a:sym typeface="汉仪旗黑X1-75W" panose="00020600040101010101" pitchFamily="18" charset="-122"/>
                  </a:rPr>
                  <a:t>食品用纸的概述及相关案例</a:t>
                </a:r>
                <a:endParaRPr lang="zh-CN" altLang="en-US" sz="2800" i="0" dirty="0">
                  <a:effectLst/>
                  <a:latin typeface="汉仪旗黑X1-75W" panose="00020600040101010101" pitchFamily="18" charset="-122"/>
                  <a:ea typeface="汉仪旗黑X1-75W" panose="00020600040101010101" pitchFamily="18" charset="-122"/>
                  <a:sym typeface="汉仪旗黑X1-75W" panose="00020600040101010101" pitchFamily="18" charset="-122"/>
                </a:endParaRPr>
              </a:p>
            </p:txBody>
          </p:sp>
        </p:grpSp>
        <p:grpSp>
          <p:nvGrpSpPr>
            <p:cNvPr id="48" name="组合 47"/>
            <p:cNvGrpSpPr/>
            <p:nvPr/>
          </p:nvGrpSpPr>
          <p:grpSpPr>
            <a:xfrm>
              <a:off x="0" y="4648700"/>
              <a:ext cx="2023144" cy="742950"/>
              <a:chOff x="3189085" y="663435"/>
              <a:chExt cx="2023144" cy="742950"/>
            </a:xfrm>
          </p:grpSpPr>
          <p:sp>
            <p:nvSpPr>
              <p:cNvPr id="52" name="椭圆 51"/>
              <p:cNvSpPr/>
              <p:nvPr>
                <p:custDataLst>
                  <p:tags r:id="rId5"/>
                </p:custDataLst>
              </p:nvPr>
            </p:nvSpPr>
            <p:spPr>
              <a:xfrm>
                <a:off x="3829182" y="663435"/>
                <a:ext cx="742950" cy="74295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custDataLst>
                  <p:tags r:id="rId6"/>
                </p:custDataLst>
              </p:nvPr>
            </p:nvSpPr>
            <p:spPr>
              <a:xfrm>
                <a:off x="3189085" y="767035"/>
                <a:ext cx="2023144" cy="479933"/>
              </a:xfrm>
              <a:prstGeom prst="rect">
                <a:avLst/>
              </a:prstGeom>
              <a:noFill/>
            </p:spPr>
            <p:txBody>
              <a:bodyPr wrap="square">
                <a:spAutoFit/>
              </a:bodyPr>
              <a:lstStyle/>
              <a:p>
                <a:pPr algn="ctr"/>
                <a:r>
                  <a:rPr lang="en-US" altLang="zh-CN" sz="2800" dirty="0">
                    <a:solidFill>
                      <a:schemeClr val="bg1"/>
                    </a:solidFill>
                    <a:latin typeface="汉仪旗黑X1-75W" panose="00020600040101010101" pitchFamily="18" charset="-122"/>
                    <a:ea typeface="汉仪旗黑X1-75W" panose="00020600040101010101" pitchFamily="18" charset="-122"/>
                    <a:sym typeface="汉仪旗黑X1-75W" panose="00020600040101010101" pitchFamily="18" charset="-122"/>
                  </a:rPr>
                  <a:t>03</a:t>
                </a:r>
                <a:endParaRPr lang="zh-CN" altLang="en-US" sz="2800" dirty="0">
                  <a:solidFill>
                    <a:schemeClr val="bg1"/>
                  </a:solidFill>
                  <a:latin typeface="汉仪旗黑X1-75W" panose="00020600040101010101" pitchFamily="18" charset="-122"/>
                  <a:ea typeface="汉仪旗黑X1-75W" panose="00020600040101010101" pitchFamily="18" charset="-122"/>
                  <a:sym typeface="汉仪旗黑X1-75W" panose="00020600040101010101" pitchFamily="18" charset="-122"/>
                </a:endParaRPr>
              </a:p>
            </p:txBody>
          </p:sp>
        </p:grpSp>
        <p:grpSp>
          <p:nvGrpSpPr>
            <p:cNvPr id="32" name="组合 31"/>
            <p:cNvGrpSpPr/>
            <p:nvPr/>
          </p:nvGrpSpPr>
          <p:grpSpPr>
            <a:xfrm>
              <a:off x="640388" y="3785099"/>
              <a:ext cx="8867775" cy="742950"/>
              <a:chOff x="-312940" y="1654165"/>
              <a:chExt cx="8867775" cy="742950"/>
            </a:xfrm>
          </p:grpSpPr>
          <p:grpSp>
            <p:nvGrpSpPr>
              <p:cNvPr id="42" name="组合 41"/>
              <p:cNvGrpSpPr/>
              <p:nvPr/>
            </p:nvGrpSpPr>
            <p:grpSpPr>
              <a:xfrm>
                <a:off x="-312940" y="1654165"/>
                <a:ext cx="743585" cy="742950"/>
                <a:chOff x="-1608340" y="1630540"/>
                <a:chExt cx="743585" cy="742950"/>
              </a:xfrm>
            </p:grpSpPr>
            <p:sp>
              <p:nvSpPr>
                <p:cNvPr id="46" name="椭圆 45"/>
                <p:cNvSpPr/>
                <p:nvPr>
                  <p:custDataLst>
                    <p:tags r:id="rId7"/>
                  </p:custDataLst>
                </p:nvPr>
              </p:nvSpPr>
              <p:spPr>
                <a:xfrm>
                  <a:off x="-1608323" y="1630540"/>
                  <a:ext cx="742950" cy="74295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custDataLst>
                    <p:tags r:id="rId8"/>
                  </p:custDataLst>
                </p:nvPr>
              </p:nvSpPr>
              <p:spPr>
                <a:xfrm>
                  <a:off x="-1608340" y="1755000"/>
                  <a:ext cx="743585" cy="479933"/>
                </a:xfrm>
                <a:prstGeom prst="rect">
                  <a:avLst/>
                </a:prstGeom>
                <a:noFill/>
              </p:spPr>
              <p:txBody>
                <a:bodyPr wrap="square">
                  <a:spAutoFit/>
                </a:bodyPr>
                <a:lstStyle/>
                <a:p>
                  <a:pPr algn="ctr"/>
                  <a:r>
                    <a:rPr lang="en-US" altLang="zh-CN" sz="2800" dirty="0">
                      <a:solidFill>
                        <a:schemeClr val="bg1"/>
                      </a:solidFill>
                      <a:latin typeface="汉仪旗黑X1-75W" panose="00020600040101010101" pitchFamily="18" charset="-122"/>
                      <a:ea typeface="汉仪旗黑X1-75W" panose="00020600040101010101" pitchFamily="18" charset="-122"/>
                      <a:sym typeface="汉仪旗黑X1-75W" panose="00020600040101010101" pitchFamily="18" charset="-122"/>
                    </a:rPr>
                    <a:t>02</a:t>
                  </a:r>
                  <a:endParaRPr lang="zh-CN" altLang="en-US" sz="2800" dirty="0">
                    <a:solidFill>
                      <a:schemeClr val="bg1"/>
                    </a:solidFill>
                    <a:latin typeface="汉仪旗黑X1-75W" panose="00020600040101010101" pitchFamily="18" charset="-122"/>
                    <a:ea typeface="汉仪旗黑X1-75W" panose="00020600040101010101" pitchFamily="18" charset="-122"/>
                    <a:sym typeface="汉仪旗黑X1-75W" panose="00020600040101010101" pitchFamily="18" charset="-122"/>
                  </a:endParaRPr>
                </a:p>
              </p:txBody>
            </p:sp>
          </p:grpSp>
          <p:sp>
            <p:nvSpPr>
              <p:cNvPr id="44" name="文本框 43"/>
              <p:cNvSpPr txBox="1"/>
              <p:nvPr>
                <p:custDataLst>
                  <p:tags r:id="rId9"/>
                </p:custDataLst>
              </p:nvPr>
            </p:nvSpPr>
            <p:spPr>
              <a:xfrm>
                <a:off x="565265" y="1720947"/>
                <a:ext cx="7989570" cy="479933"/>
              </a:xfrm>
              <a:prstGeom prst="rect">
                <a:avLst/>
              </a:prstGeom>
              <a:noFill/>
            </p:spPr>
            <p:txBody>
              <a:bodyPr wrap="square">
                <a:spAutoFit/>
              </a:bodyPr>
              <a:lstStyle/>
              <a:p>
                <a:r>
                  <a:rPr lang="zh-CN" altLang="en-US" sz="2800" dirty="0">
                    <a:effectLst/>
                    <a:latin typeface="汉仪旗黑X1-75W" panose="00020600040101010101" pitchFamily="18" charset="-122"/>
                    <a:ea typeface="汉仪旗黑X1-75W" panose="00020600040101010101" pitchFamily="18" charset="-122"/>
                    <a:sym typeface="汉仪旗黑X1-75W" panose="00020600040101010101" pitchFamily="18" charset="-122"/>
                  </a:rPr>
                  <a:t>纸类食品接触材料中有害物质来源及危害</a:t>
                </a:r>
                <a:endParaRPr lang="zh-CN" altLang="en-US" sz="2800" dirty="0">
                  <a:effectLst/>
                  <a:latin typeface="汉仪旗黑X1-75W" panose="00020600040101010101" pitchFamily="18" charset="-122"/>
                  <a:ea typeface="汉仪旗黑X1-75W" panose="00020600040101010101" pitchFamily="18" charset="-122"/>
                  <a:sym typeface="汉仪旗黑X1-75W" panose="00020600040101010101" pitchFamily="18" charset="-122"/>
                </a:endParaRPr>
              </a:p>
            </p:txBody>
          </p:sp>
        </p:grpSp>
        <p:sp>
          <p:nvSpPr>
            <p:cNvPr id="37" name="文本框 36"/>
            <p:cNvSpPr txBox="1"/>
            <p:nvPr>
              <p:custDataLst>
                <p:tags r:id="rId10"/>
              </p:custDataLst>
            </p:nvPr>
          </p:nvSpPr>
          <p:spPr>
            <a:xfrm>
              <a:off x="1518593" y="4780145"/>
              <a:ext cx="4030345" cy="479933"/>
            </a:xfrm>
            <a:prstGeom prst="rect">
              <a:avLst/>
            </a:prstGeom>
            <a:noFill/>
          </p:spPr>
          <p:txBody>
            <a:bodyPr wrap="square">
              <a:spAutoFit/>
            </a:bodyPr>
            <a:lstStyle/>
            <a:p>
              <a:r>
                <a:rPr lang="zh-CN" altLang="en-US" sz="2800" i="0" dirty="0">
                  <a:effectLst/>
                  <a:latin typeface="汉仪旗黑X1-75W" panose="00020600040101010101" pitchFamily="18" charset="-122"/>
                  <a:ea typeface="汉仪旗黑X1-75W" panose="00020600040101010101" pitchFamily="18" charset="-122"/>
                  <a:sym typeface="汉仪旗黑X1-75W" panose="00020600040101010101" pitchFamily="18" charset="-122"/>
                </a:rPr>
                <a:t>预防措施与案例启示</a:t>
              </a:r>
              <a:endParaRPr lang="zh-CN" altLang="en-US" sz="2800" i="0" dirty="0">
                <a:effectLst/>
                <a:latin typeface="汉仪旗黑X1-75W" panose="00020600040101010101" pitchFamily="18" charset="-122"/>
                <a:ea typeface="汉仪旗黑X1-75W" panose="00020600040101010101" pitchFamily="18" charset="-122"/>
                <a:sym typeface="汉仪旗黑X1-75W" panose="00020600040101010101" pitchFamily="18" charset="-122"/>
              </a:endParaRPr>
            </a:p>
          </p:txBody>
        </p:sp>
      </p:grpSp>
      <p:pic>
        <p:nvPicPr>
          <p:cNvPr id="10" name="图片 9" descr="E:\科技对接服务\学校Logo\山东农业大学校徽.png"/>
          <p:cNvPicPr>
            <a:picLocks noChangeAspect="1" noChangeArrowheads="1"/>
          </p:cNvPicPr>
          <p:nvPr/>
        </p:nvPicPr>
        <p:blipFill>
          <a:blip r:embed="rId1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12"/>
          <a:srcRect/>
          <a:stretch>
            <a:fillRect/>
          </a:stretch>
        </p:blipFill>
        <p:spPr>
          <a:xfrm>
            <a:off x="9838055" y="169545"/>
            <a:ext cx="2140585" cy="61531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769768"/>
            <a:ext cx="12192000" cy="88232"/>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2" name="图片 1"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3" name="文本框 2"/>
          <p:cNvSpPr txBox="1"/>
          <p:nvPr/>
        </p:nvSpPr>
        <p:spPr>
          <a:xfrm>
            <a:off x="231684" y="179705"/>
            <a:ext cx="6802017" cy="645160"/>
          </a:xfrm>
          <a:prstGeom prst="rect">
            <a:avLst/>
          </a:prstGeom>
          <a:noFill/>
        </p:spPr>
        <p:txBody>
          <a:bodyPr wrap="square" rtlCol="0">
            <a:spAutoFit/>
          </a:bodyPr>
          <a:lstStyle/>
          <a:p>
            <a:r>
              <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rPr>
              <a:t>使用安全提示</a:t>
            </a:r>
            <a:endPar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11" name="圆角矩形 10"/>
          <p:cNvSpPr/>
          <p:nvPr/>
        </p:nvSpPr>
        <p:spPr>
          <a:xfrm>
            <a:off x="2214245" y="1610360"/>
            <a:ext cx="8718550" cy="147637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2000" b="1" dirty="0">
                <a:solidFill>
                  <a:schemeClr val="accent4">
                    <a:lumMod val="50000"/>
                  </a:schemeClr>
                </a:solidFill>
              </a:rPr>
              <a:t>应注意产品标识中的使用方法、注意事项、用途等，尤其要注意使用温度等使用条件，尽量不要用一次性纸制品长时间盛放</a:t>
            </a:r>
            <a:r>
              <a:rPr lang="zh-CN" altLang="en-US" sz="2000" b="1" dirty="0">
                <a:solidFill>
                  <a:srgbClr val="FF0000"/>
                </a:solidFill>
              </a:rPr>
              <a:t>高温、高脂肪</a:t>
            </a:r>
            <a:r>
              <a:rPr lang="zh-CN" altLang="en-US" sz="2000" b="1" dirty="0">
                <a:solidFill>
                  <a:schemeClr val="accent4">
                    <a:lumMod val="50000"/>
                  </a:schemeClr>
                </a:solidFill>
              </a:rPr>
              <a:t>含量等食品。</a:t>
            </a:r>
            <a:endParaRPr lang="zh-CN" altLang="en-US" sz="2000" b="1" dirty="0">
              <a:solidFill>
                <a:schemeClr val="accent4">
                  <a:lumMod val="50000"/>
                </a:schemeClr>
              </a:solidFill>
            </a:endParaRPr>
          </a:p>
        </p:txBody>
      </p:sp>
      <p:pic>
        <p:nvPicPr>
          <p:cNvPr id="7" name="图片 6"/>
          <p:cNvPicPr/>
          <p:nvPr/>
        </p:nvPicPr>
        <p:blipFill>
          <a:blip r:embed="rId3"/>
          <a:stretch>
            <a:fillRect/>
          </a:stretch>
        </p:blipFill>
        <p:spPr>
          <a:xfrm>
            <a:off x="619760" y="3627755"/>
            <a:ext cx="3724275" cy="2600960"/>
          </a:xfrm>
          <a:prstGeom prst="rect">
            <a:avLst/>
          </a:prstGeom>
        </p:spPr>
      </p:pic>
      <p:pic>
        <p:nvPicPr>
          <p:cNvPr id="8" name="图片 7"/>
          <p:cNvPicPr/>
          <p:nvPr/>
        </p:nvPicPr>
        <p:blipFill>
          <a:blip r:embed="rId4">
            <a:clrChange>
              <a:clrFrom>
                <a:srgbClr val="FFFFFF">
                  <a:alpha val="100000"/>
                </a:srgbClr>
              </a:clrFrom>
              <a:clrTo>
                <a:srgbClr val="FFFFFF">
                  <a:alpha val="100000"/>
                  <a:alpha val="0"/>
                </a:srgbClr>
              </a:clrTo>
            </a:clrChange>
          </a:blip>
          <a:stretch>
            <a:fillRect/>
          </a:stretch>
        </p:blipFill>
        <p:spPr>
          <a:xfrm>
            <a:off x="534670" y="1506220"/>
            <a:ext cx="1722755" cy="1522730"/>
          </a:xfrm>
          <a:prstGeom prst="rect">
            <a:avLst/>
          </a:prstGeom>
        </p:spPr>
      </p:pic>
      <p:pic>
        <p:nvPicPr>
          <p:cNvPr id="12" name="图片 11"/>
          <p:cNvPicPr/>
          <p:nvPr/>
        </p:nvPicPr>
        <p:blipFill>
          <a:blip r:embed="rId5"/>
          <a:srcRect/>
          <a:stretch>
            <a:fillRect/>
          </a:stretch>
        </p:blipFill>
        <p:spPr>
          <a:xfrm>
            <a:off x="4761865" y="3627755"/>
            <a:ext cx="3429000" cy="2600960"/>
          </a:xfrm>
          <a:prstGeom prst="rect">
            <a:avLst/>
          </a:prstGeom>
        </p:spPr>
      </p:pic>
      <p:sp>
        <p:nvSpPr>
          <p:cNvPr id="4" name="文本框 3"/>
          <p:cNvSpPr txBox="1"/>
          <p:nvPr/>
        </p:nvSpPr>
        <p:spPr>
          <a:xfrm>
            <a:off x="8305165" y="3896360"/>
            <a:ext cx="2034540" cy="165862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4"/>
          </a:lnRef>
          <a:fillRef idx="2">
            <a:schemeClr val="accent4"/>
          </a:fillRef>
          <a:effectRef idx="0">
            <a:srgbClr val="FFFFFF"/>
          </a:effectRef>
          <a:fontRef idx="minor">
            <a:schemeClr val="lt1"/>
          </a:fontRef>
        </p:style>
        <p:txBody>
          <a:bodyPr wrap="square" rtlCol="0">
            <a:noAutofit/>
          </a:bodyPr>
          <a:lstStyle/>
          <a:p>
            <a:pPr>
              <a:lnSpc>
                <a:spcPct val="150000"/>
              </a:lnSpc>
            </a:pPr>
            <a:r>
              <a:rPr lang="zh-CN" altLang="en-US" sz="2000" b="1">
                <a:solidFill>
                  <a:schemeClr val="accent4">
                    <a:lumMod val="50000"/>
                  </a:schemeClr>
                </a:solidFill>
              </a:rPr>
              <a:t>第一层：硅油</a:t>
            </a:r>
            <a:endParaRPr lang="zh-CN" altLang="en-US" sz="2000" b="1">
              <a:solidFill>
                <a:schemeClr val="accent4">
                  <a:lumMod val="50000"/>
                </a:schemeClr>
              </a:solidFill>
            </a:endParaRPr>
          </a:p>
          <a:p>
            <a:pPr>
              <a:lnSpc>
                <a:spcPct val="150000"/>
              </a:lnSpc>
            </a:pPr>
            <a:r>
              <a:rPr lang="zh-CN" altLang="en-US" sz="2000" b="1">
                <a:solidFill>
                  <a:schemeClr val="accent4">
                    <a:lumMod val="50000"/>
                  </a:schemeClr>
                </a:solidFill>
                <a:sym typeface="+mn-ea"/>
              </a:rPr>
              <a:t>第二层：</a:t>
            </a:r>
            <a:r>
              <a:rPr lang="zh-CN" altLang="en-US" sz="2000" b="1">
                <a:solidFill>
                  <a:srgbClr val="FF0000"/>
                </a:solidFill>
                <a:sym typeface="+mn-ea"/>
              </a:rPr>
              <a:t>溶剂</a:t>
            </a:r>
            <a:endParaRPr lang="zh-CN" altLang="en-US" sz="2000" b="1">
              <a:solidFill>
                <a:schemeClr val="accent4">
                  <a:lumMod val="50000"/>
                </a:schemeClr>
              </a:solidFill>
              <a:sym typeface="+mn-ea"/>
            </a:endParaRPr>
          </a:p>
          <a:p>
            <a:pPr>
              <a:lnSpc>
                <a:spcPct val="150000"/>
              </a:lnSpc>
            </a:pPr>
            <a:r>
              <a:rPr lang="zh-CN" altLang="en-US" sz="2000" b="1">
                <a:solidFill>
                  <a:schemeClr val="accent4">
                    <a:lumMod val="50000"/>
                  </a:schemeClr>
                </a:solidFill>
                <a:sym typeface="+mn-ea"/>
              </a:rPr>
              <a:t>第三层：底纸</a:t>
            </a:r>
            <a:endParaRPr lang="zh-CN" altLang="en-US" sz="2000" b="1">
              <a:solidFill>
                <a:schemeClr val="accent4">
                  <a:lumMod val="50000"/>
                </a:schemeClr>
              </a:solidFill>
            </a:endParaRPr>
          </a:p>
          <a:p>
            <a:endParaRPr lang="zh-CN" altLang="en-US" sz="2000" b="1">
              <a:solidFill>
                <a:schemeClr val="accent4">
                  <a:lumMod val="50000"/>
                </a:schemeClr>
              </a:solidFill>
            </a:endParaRPr>
          </a:p>
          <a:p>
            <a:endParaRPr lang="zh-CN" altLang="en-US" sz="2000" b="1">
              <a:solidFill>
                <a:schemeClr val="accent4">
                  <a:lumMod val="50000"/>
                </a:schemeClr>
              </a:solidFill>
            </a:endParaRPr>
          </a:p>
        </p:txBody>
      </p:sp>
      <p:pic>
        <p:nvPicPr>
          <p:cNvPr id="16" name="图片 15"/>
          <p:cNvPicPr>
            <a:picLocks noChangeAspect="1"/>
          </p:cNvPicPr>
          <p:nvPr/>
        </p:nvPicPr>
        <p:blipFill>
          <a:blip r:embed="rId6"/>
          <a:stretch>
            <a:fillRect/>
          </a:stretch>
        </p:blipFill>
        <p:spPr>
          <a:xfrm>
            <a:off x="7964170" y="824865"/>
            <a:ext cx="3427095" cy="4319905"/>
          </a:xfrm>
          <a:prstGeom prst="rect">
            <a:avLst/>
          </a:prstGeom>
        </p:spPr>
      </p:pic>
      <p:pic>
        <p:nvPicPr>
          <p:cNvPr id="9" name="图片 8"/>
          <p:cNvPicPr>
            <a:picLocks noChangeAspect="1"/>
          </p:cNvPicPr>
          <p:nvPr/>
        </p:nvPicPr>
        <p:blipFill>
          <a:blip r:embed="rId7"/>
          <a:stretch>
            <a:fillRect/>
          </a:stretch>
        </p:blipFill>
        <p:spPr>
          <a:xfrm>
            <a:off x="1637665" y="979170"/>
            <a:ext cx="5617210" cy="416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55"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par>
                                <p:cTn id="18" presetID="55"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strVal val="#ppt_w*0.70"/>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animEffect transition="in" filter="fade">
                                      <p:cBhvr>
                                        <p:cTn id="22" dur="1000"/>
                                        <p:tgtEl>
                                          <p:spTgt spid="12"/>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0.70"/>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028700" y="2656768"/>
            <a:ext cx="10134600" cy="1925139"/>
            <a:chOff x="1028700" y="2613615"/>
            <a:chExt cx="10134600" cy="1925139"/>
          </a:xfrm>
        </p:grpSpPr>
        <p:sp>
          <p:nvSpPr>
            <p:cNvPr id="25" name="文本框 24"/>
            <p:cNvSpPr txBox="1"/>
            <p:nvPr/>
          </p:nvSpPr>
          <p:spPr>
            <a:xfrm>
              <a:off x="1028700" y="2613615"/>
              <a:ext cx="10134600" cy="1014730"/>
            </a:xfrm>
            <a:prstGeom prst="rect">
              <a:avLst/>
            </a:prstGeom>
            <a:noFill/>
          </p:spPr>
          <p:txBody>
            <a:bodyPr wrap="square">
              <a:spAutoFit/>
            </a:bodyPr>
            <a:lstStyle/>
            <a:p>
              <a:pPr algn="ctr"/>
              <a:r>
                <a:rPr lang="zh-CN" altLang="en-US" sz="60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预防措施与案例启示</a:t>
              </a:r>
              <a:endParaRPr lang="zh-CN" altLang="en-US" sz="60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endParaRPr>
            </a:p>
          </p:txBody>
        </p:sp>
        <p:sp>
          <p:nvSpPr>
            <p:cNvPr id="27" name="文本框 26"/>
            <p:cNvSpPr txBox="1"/>
            <p:nvPr/>
          </p:nvSpPr>
          <p:spPr>
            <a:xfrm>
              <a:off x="2494481" y="3915109"/>
              <a:ext cx="7154778" cy="398780"/>
            </a:xfrm>
            <a:prstGeom prst="rect">
              <a:avLst/>
            </a:prstGeom>
            <a:noFill/>
          </p:spPr>
          <p:txBody>
            <a:bodyPr wrap="square">
              <a:spAutoFit/>
            </a:bodyPr>
            <a:lstStyle/>
            <a:p>
              <a:pPr algn="dist"/>
              <a:r>
                <a:rPr lang="en-US" altLang="zh-CN" sz="2000" b="1" dirty="0">
                  <a:latin typeface="Times New Roman" panose="02020603050405020304" charset="0"/>
                  <a:ea typeface="汉仪旗黑X1-55W" panose="00020600040101010101" pitchFamily="18" charset="-122"/>
                  <a:cs typeface="Times New Roman" panose="02020603050405020304" charset="0"/>
                  <a:sym typeface="汉仪旗黑X1-55W" panose="00020600040101010101" pitchFamily="18" charset="-122"/>
                </a:rPr>
                <a:t>Preventive measures and case studies provide insights</a:t>
              </a:r>
              <a:endParaRPr lang="en-US" altLang="zh-CN" sz="2000" b="1" dirty="0">
                <a:latin typeface="Times New Roman" panose="02020603050405020304" charset="0"/>
                <a:ea typeface="汉仪旗黑X1-55W" panose="00020600040101010101" pitchFamily="18" charset="-122"/>
                <a:cs typeface="Times New Roman" panose="02020603050405020304" charset="0"/>
                <a:sym typeface="汉仪旗黑X1-55W" panose="00020600040101010101" pitchFamily="18" charset="-122"/>
              </a:endParaRPr>
            </a:p>
          </p:txBody>
        </p:sp>
        <p:cxnSp>
          <p:nvCxnSpPr>
            <p:cNvPr id="30" name="直接连接符 29"/>
            <p:cNvCxnSpPr/>
            <p:nvPr/>
          </p:nvCxnSpPr>
          <p:spPr>
            <a:xfrm>
              <a:off x="2614326" y="4538754"/>
              <a:ext cx="6963348" cy="0"/>
            </a:xfrm>
            <a:prstGeom prst="line">
              <a:avLst/>
            </a:prstGeom>
            <a:ln w="158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0" y="1255651"/>
            <a:ext cx="12192000" cy="654935"/>
            <a:chOff x="0" y="5650615"/>
            <a:chExt cx="12192000" cy="654935"/>
          </a:xfrm>
          <a:solidFill>
            <a:schemeClr val="accent4">
              <a:lumMod val="50000"/>
            </a:schemeClr>
          </a:solidFill>
        </p:grpSpPr>
        <p:sp>
          <p:nvSpPr>
            <p:cNvPr id="19" name="矩形 18"/>
            <p:cNvSpPr/>
            <p:nvPr/>
          </p:nvSpPr>
          <p:spPr>
            <a:xfrm>
              <a:off x="0" y="5881259"/>
              <a:ext cx="12192000" cy="193646"/>
            </a:xfrm>
            <a:prstGeom prst="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圆角 35"/>
            <p:cNvSpPr/>
            <p:nvPr/>
          </p:nvSpPr>
          <p:spPr>
            <a:xfrm>
              <a:off x="4648200" y="5650615"/>
              <a:ext cx="2895600" cy="654935"/>
            </a:xfrm>
            <a:prstGeom prst="roundRect">
              <a:avLst>
                <a:gd name="adj" fmla="val 50000"/>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648200" y="5707618"/>
              <a:ext cx="2895600" cy="521970"/>
            </a:xfrm>
            <a:prstGeom prst="rect">
              <a:avLst/>
            </a:prstGeom>
            <a:grpFill/>
            <a:ln>
              <a:solidFill>
                <a:schemeClr val="accent4">
                  <a:lumMod val="50000"/>
                </a:schemeClr>
              </a:solidFill>
            </a:ln>
          </p:spPr>
          <p:txBody>
            <a:bodyPr wrap="square">
              <a:spAutoFit/>
            </a:bodyPr>
            <a:lstStyle/>
            <a:p>
              <a:pPr algn="ctr"/>
              <a:r>
                <a:rPr lang="en-US" altLang="zh-CN" sz="2800" dirty="0">
                  <a:solidFill>
                    <a:schemeClr val="bg1"/>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Part 03</a:t>
              </a:r>
              <a:endParaRPr lang="zh-CN" altLang="en-US" sz="2800" dirty="0">
                <a:solidFill>
                  <a:schemeClr val="bg1"/>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endParaRPr>
            </a:p>
          </p:txBody>
        </p:sp>
      </p:grpSp>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12" name="文本框 11"/>
          <p:cNvSpPr txBox="1"/>
          <p:nvPr/>
        </p:nvSpPr>
        <p:spPr>
          <a:xfrm>
            <a:off x="438150" y="1116331"/>
            <a:ext cx="3745230" cy="523220"/>
          </a:xfrm>
          <a:prstGeom prst="rect">
            <a:avLst/>
          </a:prstGeom>
          <a:solidFill>
            <a:schemeClr val="bg2"/>
          </a:solidFill>
        </p:spPr>
        <p:txBody>
          <a:bodyPr wrap="square" rtlCol="0">
            <a:spAutoFit/>
          </a:bodyPr>
          <a:lstStyle/>
          <a:p>
            <a:r>
              <a:rPr lang="en-US" altLang="zh-CN" sz="2800" b="1" dirty="0">
                <a:latin typeface="华文中宋" panose="02010600040101010101" charset="-122"/>
                <a:ea typeface="华文中宋" panose="02010600040101010101" charset="-122"/>
                <a:cs typeface="微软雅黑" panose="020B0503020204020204" charset="-122"/>
              </a:rPr>
              <a:t>(1) </a:t>
            </a:r>
            <a:r>
              <a:rPr lang="zh-CN" altLang="en-US" sz="2800" b="1" dirty="0">
                <a:latin typeface="华文中宋" panose="02010600040101010101" charset="-122"/>
                <a:ea typeface="华文中宋" panose="02010600040101010101" charset="-122"/>
                <a:cs typeface="微软雅黑" panose="020B0503020204020204" charset="-122"/>
              </a:rPr>
              <a:t>原辅料</a:t>
            </a:r>
            <a:r>
              <a:rPr lang="zh-CN" altLang="en-US" sz="2800" b="1" dirty="0">
                <a:solidFill>
                  <a:srgbClr val="FF0000"/>
                </a:solidFill>
                <a:latin typeface="华文中宋" panose="02010600040101010101" charset="-122"/>
                <a:ea typeface="华文中宋" panose="02010600040101010101" charset="-122"/>
                <a:cs typeface="微软雅黑" panose="020B0503020204020204" charset="-122"/>
              </a:rPr>
              <a:t>来源</a:t>
            </a:r>
            <a:r>
              <a:rPr lang="zh-CN" altLang="en-US" sz="2800" b="1" dirty="0">
                <a:latin typeface="华文中宋" panose="02010600040101010101" charset="-122"/>
                <a:ea typeface="华文中宋" panose="02010600040101010101" charset="-122"/>
                <a:cs typeface="微软雅黑" panose="020B0503020204020204" charset="-122"/>
              </a:rPr>
              <a:t>控制</a:t>
            </a:r>
            <a:endParaRPr lang="zh-CN" altLang="en-US" sz="2800" b="1" dirty="0">
              <a:latin typeface="华文中宋" panose="02010600040101010101" charset="-122"/>
              <a:ea typeface="华文中宋" panose="02010600040101010101" charset="-122"/>
              <a:cs typeface="微软雅黑" panose="020B0503020204020204" charset="-122"/>
            </a:endParaRPr>
          </a:p>
        </p:txBody>
      </p:sp>
      <p:sp>
        <p:nvSpPr>
          <p:cNvPr id="24" name="文本框 23"/>
          <p:cNvSpPr txBox="1"/>
          <p:nvPr/>
        </p:nvSpPr>
        <p:spPr>
          <a:xfrm>
            <a:off x="213360" y="245428"/>
            <a:ext cx="2259965" cy="645160"/>
          </a:xfrm>
          <a:prstGeom prst="rect">
            <a:avLst/>
          </a:prstGeom>
          <a:noFill/>
        </p:spPr>
        <p:txBody>
          <a:bodyPr wrap="square">
            <a:spAutoFit/>
          </a:bodyPr>
          <a:lstStyle/>
          <a:p>
            <a:pPr algn="ctr"/>
            <a:r>
              <a:rPr lang="zh-CN" altLang="en-US" sz="36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预防措施</a:t>
            </a:r>
            <a:endParaRPr lang="zh-CN" altLang="en-US" sz="36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endParaRPr>
          </a:p>
        </p:txBody>
      </p:sp>
      <p:graphicFrame>
        <p:nvGraphicFramePr>
          <p:cNvPr id="6" name="图示 5"/>
          <p:cNvGraphicFramePr/>
          <p:nvPr/>
        </p:nvGraphicFramePr>
        <p:xfrm>
          <a:off x="1625599" y="1776711"/>
          <a:ext cx="9418321" cy="4911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图形 6" descr="警告"/>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05300" y="92074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2" grpId="2" bldLvl="0" animBg="1"/>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769768"/>
            <a:ext cx="12192000" cy="88232"/>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15" name="文本框 14"/>
          <p:cNvSpPr txBox="1"/>
          <p:nvPr/>
        </p:nvSpPr>
        <p:spPr>
          <a:xfrm>
            <a:off x="6903720" y="5298440"/>
            <a:ext cx="5216525" cy="1414145"/>
          </a:xfrm>
          <a:prstGeom prst="rect">
            <a:avLst/>
          </a:prstGeom>
        </p:spPr>
        <p:txBody>
          <a:bodyPr wrap="square">
            <a:noAutofit/>
            <a:extLst>
              <a:ext uri="{4A0BC546-FE56-4ADE-93B0-CB8AF2F6F144}">
                <wpsdc:textFrameExt xmlns:wpsdc="http://www.wps.cn/officeDocument/2022/drawingmlCustomData" type="text"/>
              </a:ext>
            </a:extLst>
          </a:bodyPr>
          <a:lstStyle/>
          <a:p>
            <a:pPr algn="l"/>
            <a:endParaRPr lang="zh-CN" altLang="en-US" b="1" dirty="0">
              <a:solidFill>
                <a:srgbClr val="FF0000"/>
              </a:solidFill>
              <a:latin typeface="Arial" panose="020B0604020202020204" pitchFamily="34" charset="0"/>
              <a:ea typeface="微软雅黑" panose="020B0503020204020204" charset="-122"/>
            </a:endParaRPr>
          </a:p>
        </p:txBody>
      </p:sp>
      <p:sp>
        <p:nvSpPr>
          <p:cNvPr id="25" name="文本框 24"/>
          <p:cNvSpPr txBox="1"/>
          <p:nvPr/>
        </p:nvSpPr>
        <p:spPr>
          <a:xfrm>
            <a:off x="476250" y="1170983"/>
            <a:ext cx="3351530" cy="523220"/>
          </a:xfrm>
          <a:prstGeom prst="rect">
            <a:avLst/>
          </a:prstGeom>
          <a:solidFill>
            <a:schemeClr val="bg2"/>
          </a:solidFill>
        </p:spPr>
        <p:txBody>
          <a:bodyPr wrap="square">
            <a:spAutoFit/>
            <a:extLst>
              <a:ext uri="{4A0BC546-FE56-4ADE-93B0-CB8AF2F6F144}">
                <wpsdc:textFrameExt xmlns:wpsdc="http://www.wps.cn/officeDocument/2022/drawingmlCustomData" type="text"/>
              </a:ext>
            </a:extLst>
          </a:bodyPr>
          <a:lstStyle/>
          <a:p>
            <a:pPr algn="l"/>
            <a:r>
              <a:rPr lang="en-US" altLang="zh-CN" sz="2800" b="1" dirty="0">
                <a:latin typeface="华文中宋" panose="02010600040101010101" charset="-122"/>
                <a:ea typeface="华文中宋" panose="02010600040101010101" charset="-122"/>
              </a:rPr>
              <a:t>(2) </a:t>
            </a:r>
            <a:r>
              <a:rPr lang="zh-CN" altLang="en-US" sz="2800" b="1" dirty="0">
                <a:solidFill>
                  <a:srgbClr val="FF0000"/>
                </a:solidFill>
                <a:latin typeface="华文中宋" panose="02010600040101010101" charset="-122"/>
                <a:ea typeface="华文中宋" panose="02010600040101010101" charset="-122"/>
              </a:rPr>
              <a:t>化学添加剂</a:t>
            </a:r>
            <a:r>
              <a:rPr lang="zh-CN" altLang="en-US" sz="2800" b="1" dirty="0">
                <a:latin typeface="华文中宋" panose="02010600040101010101" charset="-122"/>
                <a:ea typeface="华文中宋" panose="02010600040101010101" charset="-122"/>
              </a:rPr>
              <a:t>控制</a:t>
            </a:r>
            <a:endParaRPr lang="zh-CN" altLang="en-US" sz="2800" b="1" dirty="0">
              <a:latin typeface="华文中宋" panose="02010600040101010101" charset="-122"/>
              <a:ea typeface="华文中宋" panose="02010600040101010101" charset="-122"/>
            </a:endParaRPr>
          </a:p>
        </p:txBody>
      </p:sp>
      <p:sp>
        <p:nvSpPr>
          <p:cNvPr id="3" name="文本框 2"/>
          <p:cNvSpPr txBox="1"/>
          <p:nvPr/>
        </p:nvSpPr>
        <p:spPr>
          <a:xfrm>
            <a:off x="0" y="226695"/>
            <a:ext cx="2259965" cy="645160"/>
          </a:xfrm>
          <a:prstGeom prst="rect">
            <a:avLst/>
          </a:prstGeom>
          <a:noFill/>
        </p:spPr>
        <p:txBody>
          <a:bodyPr wrap="square">
            <a:spAutoFit/>
          </a:bodyPr>
          <a:lstStyle/>
          <a:p>
            <a:pPr algn="ctr"/>
            <a:r>
              <a:rPr lang="zh-CN" altLang="en-US" sz="3600" b="1" dirty="0">
                <a:solidFill>
                  <a:schemeClr val="accent4">
                    <a:lumMod val="50000"/>
                  </a:schemeClr>
                </a:solidFill>
                <a:latin typeface="华文中宋" panose="02010600040101010101" charset="-122"/>
                <a:ea typeface="华文中宋" panose="02010600040101010101" charset="-122"/>
                <a:sym typeface="汉仪旗黑X1-75W" panose="00020600040101010101" pitchFamily="18" charset="-122"/>
              </a:rPr>
              <a:t>预防措施</a:t>
            </a:r>
            <a:endParaRPr lang="zh-CN" altLang="en-US" sz="3600" b="1" dirty="0">
              <a:solidFill>
                <a:schemeClr val="accent4">
                  <a:lumMod val="50000"/>
                </a:schemeClr>
              </a:solidFill>
              <a:latin typeface="华文中宋" panose="02010600040101010101" charset="-122"/>
              <a:ea typeface="华文中宋" panose="02010600040101010101" charset="-122"/>
              <a:sym typeface="汉仪旗黑X1-75W" panose="00020600040101010101" pitchFamily="18" charset="-122"/>
            </a:endParaRPr>
          </a:p>
        </p:txBody>
      </p:sp>
      <p:pic>
        <p:nvPicPr>
          <p:cNvPr id="29" name="图形 28" descr="警告"/>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7780" y="979170"/>
            <a:ext cx="914400" cy="914400"/>
          </a:xfrm>
          <a:prstGeom prst="rect">
            <a:avLst/>
          </a:prstGeom>
        </p:spPr>
      </p:pic>
      <p:graphicFrame>
        <p:nvGraphicFramePr>
          <p:cNvPr id="31" name="图示 30"/>
          <p:cNvGraphicFramePr/>
          <p:nvPr/>
        </p:nvGraphicFramePr>
        <p:xfrm>
          <a:off x="1263015" y="1978716"/>
          <a:ext cx="8714105" cy="39687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椭圆 1"/>
          <p:cNvSpPr/>
          <p:nvPr/>
        </p:nvSpPr>
        <p:spPr>
          <a:xfrm>
            <a:off x="5286382" y="1086486"/>
            <a:ext cx="6505568" cy="82807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i="0" dirty="0">
                <a:solidFill>
                  <a:srgbClr val="05073B"/>
                </a:solidFill>
                <a:effectLst/>
                <a:latin typeface="华文中宋" panose="02010600040101010101" charset="-122"/>
                <a:ea typeface="华文中宋" panose="02010600040101010101" charset="-122"/>
              </a:rPr>
              <a:t>食品安全国家标准 食品接触材料及制品用添加剂使用标准</a:t>
            </a:r>
            <a:r>
              <a:rPr lang="en-US" altLang="zh-CN" sz="2000" b="1" i="0" dirty="0">
                <a:solidFill>
                  <a:schemeClr val="tx1"/>
                </a:solidFill>
                <a:effectLst/>
                <a:latin typeface="华文中宋" panose="02010600040101010101" charset="-122"/>
                <a:ea typeface="华文中宋" panose="02010600040101010101" charset="-122"/>
              </a:rPr>
              <a:t>》</a:t>
            </a:r>
            <a:r>
              <a:rPr lang="en-US" altLang="zh-CN" sz="2000" b="1" i="0" dirty="0">
                <a:solidFill>
                  <a:srgbClr val="FF0000"/>
                </a:solidFill>
                <a:effectLst/>
                <a:latin typeface="华文中宋" panose="02010600040101010101" charset="-122"/>
                <a:ea typeface="华文中宋" panose="02010600040101010101" charset="-122"/>
              </a:rPr>
              <a:t>(GB9685—2016)</a:t>
            </a:r>
            <a:endParaRPr lang="zh-CN" altLang="en-US" sz="2000" b="1" dirty="0">
              <a:solidFill>
                <a:srgbClr val="FF0000"/>
              </a:solidFill>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5" grpId="0" bldLvl="0" animBg="1"/>
      <p:bldGraphic spid="31" grpId="0">
        <p:bldAsOne/>
      </p:bldGraphic>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769768"/>
            <a:ext cx="12192000" cy="88232"/>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2" name="文本框 1"/>
          <p:cNvSpPr txBox="1"/>
          <p:nvPr>
            <p:custDataLst>
              <p:tags r:id="rId3"/>
            </p:custDataLst>
          </p:nvPr>
        </p:nvSpPr>
        <p:spPr>
          <a:xfrm>
            <a:off x="373831" y="1227526"/>
            <a:ext cx="3304089" cy="523220"/>
          </a:xfrm>
          <a:prstGeom prst="rect">
            <a:avLst/>
          </a:prstGeom>
          <a:solidFill>
            <a:schemeClr val="bg2"/>
          </a:solidFill>
        </p:spPr>
        <p:txBody>
          <a:bodyPr wrap="square" rtlCol="0">
            <a:spAutoFit/>
          </a:bodyPr>
          <a:lstStyle/>
          <a:p>
            <a:r>
              <a:rPr lang="en-US" altLang="zh-CN" sz="2800" b="1" dirty="0">
                <a:solidFill>
                  <a:srgbClr val="FF0000"/>
                </a:solidFill>
                <a:latin typeface="华文中宋" panose="02010600040101010101" charset="-122"/>
                <a:ea typeface="华文中宋" panose="02010600040101010101" charset="-122"/>
              </a:rPr>
              <a:t>(3) </a:t>
            </a:r>
            <a:r>
              <a:rPr lang="zh-CN" altLang="en-US" sz="2800" b="1" dirty="0">
                <a:solidFill>
                  <a:srgbClr val="FF0000"/>
                </a:solidFill>
                <a:latin typeface="华文中宋" panose="02010600040101010101" charset="-122"/>
                <a:ea typeface="华文中宋" panose="02010600040101010101" charset="-122"/>
              </a:rPr>
              <a:t>重金属元素</a:t>
            </a:r>
            <a:r>
              <a:rPr lang="zh-CN" altLang="en-US" sz="2800" b="1" dirty="0">
                <a:latin typeface="华文中宋" panose="02010600040101010101" charset="-122"/>
                <a:ea typeface="华文中宋" panose="02010600040101010101" charset="-122"/>
              </a:rPr>
              <a:t>控制</a:t>
            </a:r>
            <a:endParaRPr lang="zh-CN" altLang="en-US" sz="2800" b="1" dirty="0">
              <a:latin typeface="华文中宋" panose="02010600040101010101" charset="-122"/>
              <a:ea typeface="华文中宋" panose="02010600040101010101" charset="-122"/>
            </a:endParaRPr>
          </a:p>
        </p:txBody>
      </p:sp>
      <p:sp>
        <p:nvSpPr>
          <p:cNvPr id="24" name="文本框 23"/>
          <p:cNvSpPr txBox="1"/>
          <p:nvPr/>
        </p:nvSpPr>
        <p:spPr>
          <a:xfrm>
            <a:off x="0" y="226695"/>
            <a:ext cx="2259965" cy="645160"/>
          </a:xfrm>
          <a:prstGeom prst="rect">
            <a:avLst/>
          </a:prstGeom>
          <a:noFill/>
        </p:spPr>
        <p:txBody>
          <a:bodyPr wrap="square">
            <a:spAutoFit/>
          </a:bodyPr>
          <a:lstStyle/>
          <a:p>
            <a:pPr algn="ctr"/>
            <a:r>
              <a:rPr lang="zh-CN" altLang="en-US" sz="3600" b="1" dirty="0">
                <a:solidFill>
                  <a:schemeClr val="accent4">
                    <a:lumMod val="50000"/>
                  </a:schemeClr>
                </a:solidFill>
                <a:latin typeface="华文中宋" panose="02010600040101010101" charset="-122"/>
                <a:ea typeface="华文中宋" panose="02010600040101010101" charset="-122"/>
                <a:sym typeface="汉仪旗黑X1-75W" panose="00020600040101010101" pitchFamily="18" charset="-122"/>
              </a:rPr>
              <a:t>预防措施</a:t>
            </a:r>
            <a:endParaRPr lang="zh-CN" altLang="en-US" sz="3600" b="1" dirty="0">
              <a:solidFill>
                <a:schemeClr val="accent4">
                  <a:lumMod val="50000"/>
                </a:schemeClr>
              </a:solidFill>
              <a:latin typeface="华文中宋" panose="02010600040101010101" charset="-122"/>
              <a:ea typeface="华文中宋" panose="02010600040101010101" charset="-122"/>
              <a:sym typeface="汉仪旗黑X1-75W" panose="00020600040101010101" pitchFamily="18" charset="-122"/>
            </a:endParaRPr>
          </a:p>
        </p:txBody>
      </p:sp>
      <p:sp>
        <p:nvSpPr>
          <p:cNvPr id="7" name="文本框 6"/>
          <p:cNvSpPr txBox="1"/>
          <p:nvPr/>
        </p:nvSpPr>
        <p:spPr>
          <a:xfrm>
            <a:off x="272231" y="5543196"/>
            <a:ext cx="10268318" cy="830997"/>
          </a:xfrm>
          <a:prstGeom prst="rect">
            <a:avLst/>
          </a:prstGeom>
          <a:noFill/>
        </p:spPr>
        <p:txBody>
          <a:bodyPr wrap="square">
            <a:spAutoFit/>
          </a:bodyPr>
          <a:lstStyle/>
          <a:p>
            <a:pPr algn="l">
              <a:spcBef>
                <a:spcPts val="1050"/>
              </a:spcBef>
              <a:buFont typeface="Arial" panose="020B0604020202020204" pitchFamily="34" charset="0"/>
              <a:buChar char="•"/>
            </a:pPr>
            <a:r>
              <a:rPr lang="zh-CN" altLang="en-US" sz="2400" dirty="0">
                <a:solidFill>
                  <a:srgbClr val="FF0000"/>
                </a:solidFill>
                <a:latin typeface="华光粗圆_CNKI" panose="02000500000000000000" pitchFamily="2" charset="-122"/>
                <a:ea typeface="华光粗圆_CNKI" panose="02000500000000000000" pitchFamily="2" charset="-122"/>
              </a:rPr>
              <a:t>法规名称</a:t>
            </a:r>
            <a:r>
              <a:rPr lang="zh-CN" altLang="en-US" sz="2400" dirty="0">
                <a:solidFill>
                  <a:srgbClr val="05073B"/>
                </a:solidFill>
                <a:latin typeface="华文中宋" panose="02010600040101010101" charset="-122"/>
                <a:ea typeface="华文中宋" panose="02010600040101010101" charset="-122"/>
              </a:rPr>
              <a:t>：</a:t>
            </a:r>
            <a:r>
              <a:rPr lang="en-US" altLang="zh-CN" sz="2400" dirty="0">
                <a:solidFill>
                  <a:srgbClr val="05073B"/>
                </a:solidFill>
                <a:latin typeface="华文中宋" panose="02010600040101010101" charset="-122"/>
                <a:ea typeface="华文中宋" panose="02010600040101010101" charset="-122"/>
              </a:rPr>
              <a:t>《</a:t>
            </a:r>
            <a:r>
              <a:rPr lang="zh-CN" altLang="en-US" sz="2400" dirty="0">
                <a:solidFill>
                  <a:srgbClr val="05073B"/>
                </a:solidFill>
                <a:latin typeface="华文中宋" panose="02010600040101010101" charset="-122"/>
                <a:ea typeface="华文中宋" panose="02010600040101010101" charset="-122"/>
              </a:rPr>
              <a:t>食品安全国家标准 食品接触材料及制品用添加剂使用标准</a:t>
            </a:r>
            <a:r>
              <a:rPr lang="en-US" altLang="zh-CN" sz="2400" dirty="0">
                <a:solidFill>
                  <a:srgbClr val="05073B"/>
                </a:solidFill>
                <a:latin typeface="华文中宋" panose="02010600040101010101" charset="-122"/>
                <a:ea typeface="华文中宋" panose="02010600040101010101" charset="-122"/>
              </a:rPr>
              <a:t>》(GB 9685—2016)</a:t>
            </a:r>
            <a:r>
              <a:rPr lang="zh-CN" altLang="en-US" sz="2400" dirty="0">
                <a:solidFill>
                  <a:srgbClr val="05073B"/>
                </a:solidFill>
                <a:latin typeface="华文中宋" panose="02010600040101010101" charset="-122"/>
                <a:ea typeface="华文中宋" panose="02010600040101010101" charset="-122"/>
              </a:rPr>
              <a:t>。</a:t>
            </a:r>
            <a:endParaRPr lang="zh-CN" altLang="en-US" sz="2400" dirty="0">
              <a:solidFill>
                <a:srgbClr val="05073B"/>
              </a:solidFill>
              <a:latin typeface="华文中宋" panose="02010600040101010101" charset="-122"/>
              <a:ea typeface="华文中宋" panose="02010600040101010101" charset="-122"/>
            </a:endParaRPr>
          </a:p>
        </p:txBody>
      </p:sp>
      <p:sp>
        <p:nvSpPr>
          <p:cNvPr id="12" name="矩形 11"/>
          <p:cNvSpPr/>
          <p:nvPr/>
        </p:nvSpPr>
        <p:spPr>
          <a:xfrm>
            <a:off x="173355" y="2109511"/>
            <a:ext cx="8761279" cy="2910893"/>
          </a:xfrm>
          <a:prstGeom prst="rect">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fontAlgn="auto">
              <a:lnSpc>
                <a:spcPct val="150000"/>
              </a:lnSpc>
            </a:pP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272231" y="2318379"/>
            <a:ext cx="9464224" cy="2247795"/>
          </a:xfrm>
          <a:prstGeom prst="rect">
            <a:avLst/>
          </a:prstGeom>
          <a:noFill/>
        </p:spPr>
        <p:txBody>
          <a:bodyPr wrap="square" rtlCol="0">
            <a:spAutoFit/>
          </a:bodyPr>
          <a:lstStyle/>
          <a:p>
            <a:pPr lvl="0">
              <a:lnSpc>
                <a:spcPct val="150000"/>
              </a:lnSpc>
            </a:pPr>
            <a:r>
              <a:rPr lang="zh-CN" altLang="zh-CN" sz="2400" b="0" i="0" dirty="0">
                <a:solidFill>
                  <a:schemeClr val="bg1"/>
                </a:solidFill>
                <a:latin typeface="华光粗圆_CNKI" panose="02000500000000000000" pitchFamily="2" charset="-122"/>
                <a:ea typeface="华光粗圆_CNKI" panose="02000500000000000000" pitchFamily="2" charset="-122"/>
              </a:rPr>
              <a:t>污染源：</a:t>
            </a:r>
            <a:r>
              <a:rPr lang="zh-CN" altLang="zh-CN" sz="2400" b="0" i="0" dirty="0">
                <a:solidFill>
                  <a:srgbClr val="FF0000"/>
                </a:solidFill>
                <a:latin typeface="华光粗圆_CNKI" panose="02000500000000000000" pitchFamily="2" charset="-122"/>
                <a:ea typeface="华光粗圆_CNKI" panose="02000500000000000000" pitchFamily="2" charset="-122"/>
              </a:rPr>
              <a:t>造纸助剂、印刷用油墨</a:t>
            </a:r>
            <a:r>
              <a:rPr lang="zh-CN" altLang="zh-CN" sz="2400" b="0" i="0" dirty="0">
                <a:solidFill>
                  <a:schemeClr val="bg1"/>
                </a:solidFill>
                <a:latin typeface="华光粗圆_CNKI" panose="02000500000000000000" pitchFamily="2" charset="-122"/>
                <a:ea typeface="华光粗圆_CNKI" panose="02000500000000000000" pitchFamily="2" charset="-122"/>
              </a:rPr>
              <a:t>等</a:t>
            </a:r>
            <a:endParaRPr lang="en-US" altLang="zh-CN" sz="2400" b="0" i="0" dirty="0">
              <a:solidFill>
                <a:schemeClr val="bg1"/>
              </a:solidFill>
              <a:latin typeface="华光粗圆_CNKI" panose="02000500000000000000" pitchFamily="2" charset="-122"/>
              <a:ea typeface="华光粗圆_CNKI" panose="02000500000000000000" pitchFamily="2" charset="-122"/>
            </a:endParaRPr>
          </a:p>
          <a:p>
            <a:pPr lvl="0">
              <a:lnSpc>
                <a:spcPct val="150000"/>
              </a:lnSpc>
            </a:pPr>
            <a:r>
              <a:rPr lang="zh-CN" altLang="zh-CN" sz="2400" b="0" i="0" dirty="0">
                <a:solidFill>
                  <a:schemeClr val="bg1"/>
                </a:solidFill>
                <a:latin typeface="华光粗圆_CNKI" panose="02000500000000000000" pitchFamily="2" charset="-122"/>
                <a:ea typeface="华光粗圆_CNKI" panose="02000500000000000000" pitchFamily="2" charset="-122"/>
              </a:rPr>
              <a:t>污染物质：</a:t>
            </a:r>
            <a:r>
              <a:rPr lang="zh-CN" altLang="zh-CN" sz="2400" b="0" i="0" dirty="0">
                <a:solidFill>
                  <a:srgbClr val="FF0000"/>
                </a:solidFill>
                <a:latin typeface="华光粗圆_CNKI" panose="02000500000000000000" pitchFamily="2" charset="-122"/>
                <a:ea typeface="华光粗圆_CNKI" panose="02000500000000000000" pitchFamily="2" charset="-122"/>
              </a:rPr>
              <a:t>重金属物质（铅、镉等）</a:t>
            </a:r>
            <a:endParaRPr lang="en-US" altLang="zh-CN" sz="2400" b="0" i="0" dirty="0">
              <a:solidFill>
                <a:srgbClr val="FF0000"/>
              </a:solidFill>
              <a:latin typeface="华光粗圆_CNKI" panose="02000500000000000000" pitchFamily="2" charset="-122"/>
              <a:ea typeface="华光粗圆_CNKI" panose="02000500000000000000" pitchFamily="2" charset="-122"/>
            </a:endParaRPr>
          </a:p>
          <a:p>
            <a:pPr lvl="0">
              <a:lnSpc>
                <a:spcPct val="150000"/>
              </a:lnSpc>
            </a:pPr>
            <a:r>
              <a:rPr lang="zh-CN" altLang="zh-CN" sz="2400" dirty="0">
                <a:solidFill>
                  <a:srgbClr val="FF0000"/>
                </a:solidFill>
                <a:latin typeface="华光粗圆_CNKI" panose="02000500000000000000" pitchFamily="2" charset="-122"/>
                <a:ea typeface="华光粗圆_CNKI" panose="02000500000000000000" pitchFamily="2" charset="-122"/>
              </a:rPr>
              <a:t>采购控制</a:t>
            </a:r>
            <a:r>
              <a:rPr lang="zh-CN" altLang="zh-CN" sz="2400" dirty="0">
                <a:solidFill>
                  <a:schemeClr val="bg1"/>
                </a:solidFill>
                <a:latin typeface="华光粗圆_CNKI" panose="02000500000000000000" pitchFamily="2" charset="-122"/>
                <a:ea typeface="华光粗圆_CNKI" panose="02000500000000000000" pitchFamily="2" charset="-122"/>
              </a:rPr>
              <a:t>：</a:t>
            </a:r>
            <a:r>
              <a:rPr lang="zh-CN" altLang="zh-CN" sz="2400" i="0" dirty="0">
                <a:solidFill>
                  <a:schemeClr val="bg1"/>
                </a:solidFill>
                <a:latin typeface="华光粗圆_CNKI" panose="02000500000000000000" pitchFamily="2" charset="-122"/>
                <a:ea typeface="华光粗圆_CNKI" panose="02000500000000000000" pitchFamily="2" charset="-122"/>
              </a:rPr>
              <a:t>严格控制劣质油墨、涂料的使用</a:t>
            </a:r>
            <a:endParaRPr lang="zh-CN" altLang="zh-CN" sz="2400" dirty="0">
              <a:solidFill>
                <a:schemeClr val="bg1"/>
              </a:solidFill>
              <a:latin typeface="华光粗圆_CNKI" panose="02000500000000000000" pitchFamily="2" charset="-122"/>
              <a:ea typeface="华光粗圆_CNKI" panose="02000500000000000000" pitchFamily="2" charset="-122"/>
            </a:endParaRPr>
          </a:p>
          <a:p>
            <a:pPr lvl="0">
              <a:lnSpc>
                <a:spcPct val="150000"/>
              </a:lnSpc>
            </a:pPr>
            <a:r>
              <a:rPr lang="zh-CN" altLang="zh-CN" sz="2400" dirty="0">
                <a:solidFill>
                  <a:srgbClr val="FF0000"/>
                </a:solidFill>
                <a:latin typeface="华光粗圆_CNKI" panose="02000500000000000000" pitchFamily="2" charset="-122"/>
                <a:ea typeface="华光粗圆_CNKI" panose="02000500000000000000" pitchFamily="2" charset="-122"/>
              </a:rPr>
              <a:t>生产工艺控制</a:t>
            </a:r>
            <a:r>
              <a:rPr lang="zh-CN" altLang="zh-CN" sz="2400" i="0" dirty="0">
                <a:solidFill>
                  <a:srgbClr val="FF0000"/>
                </a:solidFill>
                <a:latin typeface="华光粗圆_CNKI" panose="02000500000000000000" pitchFamily="2" charset="-122"/>
                <a:ea typeface="华光粗圆_CNKI" panose="02000500000000000000" pitchFamily="2" charset="-122"/>
              </a:rPr>
              <a:t>：</a:t>
            </a:r>
            <a:r>
              <a:rPr lang="zh-CN" altLang="zh-CN" sz="2400" i="0" dirty="0">
                <a:solidFill>
                  <a:schemeClr val="bg1"/>
                </a:solidFill>
                <a:latin typeface="华光粗圆_CNKI" panose="02000500000000000000" pitchFamily="2" charset="-122"/>
                <a:ea typeface="华光粗圆_CNKI" panose="02000500000000000000" pitchFamily="2" charset="-122"/>
              </a:rPr>
              <a:t>严格执行相关标准，确保生产工艺不引入污染物</a:t>
            </a:r>
            <a:endParaRPr lang="zh-CN" altLang="zh-CN" sz="2400" dirty="0">
              <a:solidFill>
                <a:schemeClr val="bg1"/>
              </a:solidFill>
              <a:latin typeface="华光粗圆_CNKI" panose="02000500000000000000" pitchFamily="2" charset="-122"/>
              <a:ea typeface="华光粗圆_CNKI" panose="02000500000000000000" pitchFamily="2" charset="-122"/>
            </a:endParaRPr>
          </a:p>
        </p:txBody>
      </p:sp>
      <p:pic>
        <p:nvPicPr>
          <p:cNvPr id="3" name="图形 2" descr="警告"/>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7780" y="979170"/>
            <a:ext cx="914400" cy="914400"/>
          </a:xfrm>
          <a:prstGeom prst="rect">
            <a:avLst/>
          </a:prstGeom>
        </p:spPr>
      </p:pic>
      <p:pic>
        <p:nvPicPr>
          <p:cNvPr id="5" name="图片 4"/>
          <p:cNvPicPr>
            <a:picLocks noChangeAspect="1"/>
          </p:cNvPicPr>
          <p:nvPr/>
        </p:nvPicPr>
        <p:blipFill>
          <a:blip r:embed="rId6"/>
          <a:stretch>
            <a:fillRect/>
          </a:stretch>
        </p:blipFill>
        <p:spPr>
          <a:xfrm>
            <a:off x="9332132" y="2807968"/>
            <a:ext cx="2740578" cy="2740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图片 7"/>
          <p:cNvPicPr>
            <a:picLocks noChangeAspect="1"/>
          </p:cNvPicPr>
          <p:nvPr/>
        </p:nvPicPr>
        <p:blipFill>
          <a:blip r:embed="rId7"/>
          <a:stretch>
            <a:fillRect/>
          </a:stretch>
        </p:blipFill>
        <p:spPr>
          <a:xfrm>
            <a:off x="9568285" y="1205657"/>
            <a:ext cx="2147727" cy="1375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circle(in)">
                                      <p:cBhvr>
                                        <p:cTn id="21" dur="2000"/>
                                        <p:tgtEl>
                                          <p:spTgt spid="14">
                                            <p:txEl>
                                              <p:pRg st="0" end="0"/>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circle(in)">
                                      <p:cBhvr>
                                        <p:cTn id="24" dur="2000"/>
                                        <p:tgtEl>
                                          <p:spTgt spid="1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Effect transition="in" filter="circle(in)">
                                      <p:cBhvr>
                                        <p:cTn id="41" dur="2000"/>
                                        <p:tgtEl>
                                          <p:spTgt spid="14">
                                            <p:txEl>
                                              <p:pRg st="2" end="2"/>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14">
                                            <p:txEl>
                                              <p:pRg st="3" end="3"/>
                                            </p:txEl>
                                          </p:spTgt>
                                        </p:tgtEl>
                                        <p:attrNameLst>
                                          <p:attrName>style.visibility</p:attrName>
                                        </p:attrNameLst>
                                      </p:cBhvr>
                                      <p:to>
                                        <p:strVal val="visible"/>
                                      </p:to>
                                    </p:set>
                                    <p:animEffect transition="in" filter="circle(in)">
                                      <p:cBhvr>
                                        <p:cTn id="44" dur="2000"/>
                                        <p:tgtEl>
                                          <p:spTgt spid="1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ircle(in)">
                                      <p:cBhvr>
                                        <p:cTn id="4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1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769768"/>
            <a:ext cx="12192000" cy="88232"/>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8" name="文本框 7"/>
          <p:cNvSpPr txBox="1"/>
          <p:nvPr>
            <p:custDataLst>
              <p:tags r:id="rId3"/>
            </p:custDataLst>
          </p:nvPr>
        </p:nvSpPr>
        <p:spPr>
          <a:xfrm>
            <a:off x="229235" y="1174760"/>
            <a:ext cx="3132455" cy="523220"/>
          </a:xfrm>
          <a:prstGeom prst="rect">
            <a:avLst/>
          </a:prstGeom>
          <a:solidFill>
            <a:schemeClr val="bg2"/>
          </a:solidFill>
        </p:spPr>
        <p:txBody>
          <a:bodyPr wrap="square" rtlCol="0">
            <a:spAutoFit/>
          </a:bodyPr>
          <a:lstStyle>
            <a:defPPr>
              <a:defRPr lang="zh-CN"/>
            </a:defPPr>
            <a:lvl1pPr>
              <a:defRPr sz="2400" b="1">
                <a:latin typeface="微软雅黑" panose="020B0503020204020204" charset="-122"/>
                <a:ea typeface="微软雅黑" panose="020B0503020204020204" charset="-122"/>
                <a:cs typeface="微软雅黑" panose="020B0503020204020204" charset="-122"/>
              </a:defRPr>
            </a:lvl1pPr>
          </a:lstStyle>
          <a:p>
            <a:r>
              <a:rPr lang="en-US" altLang="zh-CN" sz="2800" dirty="0">
                <a:solidFill>
                  <a:srgbClr val="FF0000"/>
                </a:solidFill>
                <a:latin typeface="华文中宋" panose="02010600040101010101" charset="-122"/>
                <a:ea typeface="华文中宋" panose="02010600040101010101" charset="-122"/>
                <a:cs typeface="+mn-cs"/>
              </a:rPr>
              <a:t>(4) </a:t>
            </a:r>
            <a:r>
              <a:rPr lang="zh-CN" altLang="en-US" sz="2800" dirty="0">
                <a:solidFill>
                  <a:srgbClr val="FF0000"/>
                </a:solidFill>
                <a:latin typeface="华文中宋" panose="02010600040101010101" charset="-122"/>
                <a:ea typeface="华文中宋" panose="02010600040101010101" charset="-122"/>
                <a:cs typeface="+mn-cs"/>
              </a:rPr>
              <a:t>生产过程</a:t>
            </a:r>
            <a:r>
              <a:rPr lang="zh-CN" altLang="en-US" sz="2800" dirty="0">
                <a:latin typeface="华文中宋" panose="02010600040101010101" charset="-122"/>
                <a:ea typeface="华文中宋" panose="02010600040101010101" charset="-122"/>
                <a:cs typeface="+mn-cs"/>
              </a:rPr>
              <a:t>控制</a:t>
            </a:r>
            <a:endParaRPr lang="zh-CN" altLang="en-US" sz="2800" dirty="0">
              <a:latin typeface="华文中宋" panose="02010600040101010101" charset="-122"/>
              <a:ea typeface="华文中宋" panose="02010600040101010101" charset="-122"/>
              <a:cs typeface="+mn-cs"/>
            </a:endParaRPr>
          </a:p>
        </p:txBody>
      </p:sp>
      <p:sp>
        <p:nvSpPr>
          <p:cNvPr id="24" name="文本框 23"/>
          <p:cNvSpPr txBox="1"/>
          <p:nvPr/>
        </p:nvSpPr>
        <p:spPr>
          <a:xfrm>
            <a:off x="0" y="226695"/>
            <a:ext cx="2259965" cy="645160"/>
          </a:xfrm>
          <a:prstGeom prst="rect">
            <a:avLst/>
          </a:prstGeom>
          <a:noFill/>
        </p:spPr>
        <p:txBody>
          <a:bodyPr wrap="square">
            <a:spAutoFit/>
          </a:bodyPr>
          <a:lstStyle/>
          <a:p>
            <a:pPr algn="ctr"/>
            <a:r>
              <a:rPr lang="zh-CN" altLang="en-US" sz="3600" b="1" dirty="0">
                <a:solidFill>
                  <a:schemeClr val="accent4">
                    <a:lumMod val="50000"/>
                  </a:schemeClr>
                </a:solidFill>
                <a:latin typeface="华文中宋" panose="02010600040101010101" charset="-122"/>
                <a:ea typeface="华文中宋" panose="02010600040101010101" charset="-122"/>
                <a:sym typeface="汉仪旗黑X1-75W" panose="00020600040101010101" pitchFamily="18" charset="-122"/>
              </a:rPr>
              <a:t>预防措施</a:t>
            </a:r>
            <a:endParaRPr lang="zh-CN" altLang="en-US" sz="3600" b="1" dirty="0">
              <a:solidFill>
                <a:schemeClr val="accent4">
                  <a:lumMod val="50000"/>
                </a:schemeClr>
              </a:solidFill>
              <a:latin typeface="华文中宋" panose="02010600040101010101" charset="-122"/>
              <a:ea typeface="华文中宋" panose="02010600040101010101" charset="-122"/>
              <a:sym typeface="汉仪旗黑X1-75W" panose="00020600040101010101" pitchFamily="18" charset="-122"/>
            </a:endParaRPr>
          </a:p>
        </p:txBody>
      </p:sp>
      <p:sp>
        <p:nvSpPr>
          <p:cNvPr id="4" name="文本框 3"/>
          <p:cNvSpPr txBox="1"/>
          <p:nvPr/>
        </p:nvSpPr>
        <p:spPr>
          <a:xfrm>
            <a:off x="3361690" y="2285825"/>
            <a:ext cx="8462010" cy="1200329"/>
          </a:xfrm>
          <a:prstGeom prst="rect">
            <a:avLst/>
          </a:prstGeom>
          <a:noFill/>
        </p:spPr>
        <p:txBody>
          <a:bodyPr wrap="square" rtlCol="0">
            <a:spAutoFit/>
          </a:bodyPr>
          <a:lstStyle/>
          <a:p>
            <a:pPr marL="285750" indent="-285750">
              <a:buFont typeface="Arial" panose="020B0604020202020204" pitchFamily="34" charset="0"/>
              <a:buChar char="•"/>
            </a:pPr>
            <a:r>
              <a:rPr lang="zh-CN" altLang="en-US" sz="2400" b="1" dirty="0">
                <a:latin typeface="微软雅黑" panose="020B0503020204020204" charset="-122"/>
                <a:ea typeface="微软雅黑" panose="020B0503020204020204" charset="-122"/>
              </a:rPr>
              <a:t>定期的</a:t>
            </a:r>
            <a:r>
              <a:rPr lang="zh-CN" altLang="en-US" sz="2400" b="1" dirty="0">
                <a:solidFill>
                  <a:srgbClr val="FF0000"/>
                </a:solidFill>
                <a:latin typeface="微软雅黑" panose="020B0503020204020204" charset="-122"/>
                <a:ea typeface="微软雅黑" panose="020B0503020204020204" charset="-122"/>
              </a:rPr>
              <a:t>检修及维护</a:t>
            </a:r>
            <a:r>
              <a:rPr lang="zh-CN" altLang="en-US" sz="2400" b="1" dirty="0">
                <a:latin typeface="微软雅黑" panose="020B0503020204020204" charset="-122"/>
                <a:ea typeface="微软雅黑" panose="020B0503020204020204" charset="-122"/>
              </a:rPr>
              <a:t>设备</a:t>
            </a:r>
            <a:endParaRPr lang="en-US" altLang="zh-CN" sz="2400" b="1"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zh-CN" altLang="en-US" sz="2400" b="1" dirty="0">
                <a:latin typeface="微软雅黑" panose="020B0503020204020204" charset="-122"/>
                <a:ea typeface="微软雅黑" panose="020B0503020204020204" charset="-122"/>
              </a:rPr>
              <a:t>建立规范化、标准化的</a:t>
            </a:r>
            <a:r>
              <a:rPr lang="zh-CN" altLang="en-US" sz="2400" b="1" dirty="0">
                <a:solidFill>
                  <a:srgbClr val="FF0000"/>
                </a:solidFill>
                <a:latin typeface="微软雅黑" panose="020B0503020204020204" charset="-122"/>
                <a:ea typeface="微软雅黑" panose="020B0503020204020204" charset="-122"/>
              </a:rPr>
              <a:t>生产方式和管理机制</a:t>
            </a:r>
            <a:endParaRPr lang="en-US" altLang="zh-CN" sz="2400" b="1" dirty="0">
              <a:solidFill>
                <a:srgbClr val="FF0000"/>
              </a:solidFill>
              <a:latin typeface="微软雅黑" panose="020B0503020204020204" charset="-122"/>
              <a:ea typeface="微软雅黑" panose="020B0503020204020204" charset="-122"/>
            </a:endParaRPr>
          </a:p>
          <a:p>
            <a:pPr marL="285750" indent="-285750">
              <a:buFont typeface="Arial" panose="020B0604020202020204" pitchFamily="34" charset="0"/>
              <a:buChar char="•"/>
            </a:pPr>
            <a:r>
              <a:rPr lang="zh-CN" altLang="en-US" sz="2400" b="1" dirty="0">
                <a:latin typeface="微软雅黑" panose="020B0503020204020204" charset="-122"/>
                <a:ea typeface="微软雅黑" panose="020B0503020204020204" charset="-122"/>
              </a:rPr>
              <a:t>生产机器时刻保持洁净、稳定的工作状态，避免污染</a:t>
            </a:r>
            <a:endParaRPr lang="zh-CN" altLang="en-US" sz="2400" b="1" dirty="0">
              <a:latin typeface="微软雅黑" panose="020B0503020204020204" charset="-122"/>
              <a:ea typeface="微软雅黑" panose="020B0503020204020204" charset="-122"/>
            </a:endParaRPr>
          </a:p>
        </p:txBody>
      </p:sp>
      <p:sp>
        <p:nvSpPr>
          <p:cNvPr id="12" name="文本框 11"/>
          <p:cNvSpPr txBox="1"/>
          <p:nvPr/>
        </p:nvSpPr>
        <p:spPr>
          <a:xfrm>
            <a:off x="955275" y="3965736"/>
            <a:ext cx="9136779" cy="830997"/>
          </a:xfrm>
          <a:prstGeom prst="rect">
            <a:avLst/>
          </a:prstGeom>
          <a:noFill/>
        </p:spPr>
        <p:txBody>
          <a:bodyPr wrap="square" rtlCol="0">
            <a:spAutoFit/>
          </a:bodyPr>
          <a:lstStyle/>
          <a:p>
            <a:pPr marL="285750" indent="-285750">
              <a:buFont typeface="Wingdings" panose="05000000000000000000" pitchFamily="2" charset="2"/>
              <a:buChar char="n"/>
            </a:pPr>
            <a:r>
              <a:rPr lang="zh-CN" altLang="en-US" sz="2400" b="1" dirty="0">
                <a:latin typeface="微软雅黑" panose="020B0503020204020204" charset="-122"/>
                <a:ea typeface="微软雅黑" panose="020B0503020204020204" charset="-122"/>
              </a:rPr>
              <a:t>对喷墨用量进行严格控制</a:t>
            </a:r>
            <a:endParaRPr lang="en-US" altLang="zh-CN" sz="2400" b="1" dirty="0">
              <a:latin typeface="微软雅黑" panose="020B0503020204020204" charset="-122"/>
              <a:ea typeface="微软雅黑" panose="020B0503020204020204" charset="-122"/>
            </a:endParaRPr>
          </a:p>
          <a:p>
            <a:pPr marL="285750" indent="-285750">
              <a:buFont typeface="Wingdings" panose="05000000000000000000" pitchFamily="2" charset="2"/>
              <a:buChar char="n"/>
            </a:pPr>
            <a:r>
              <a:rPr lang="zh-CN" altLang="en-US" sz="2400" b="1" dirty="0">
                <a:latin typeface="微软雅黑" panose="020B0503020204020204" charset="-122"/>
                <a:ea typeface="微软雅黑" panose="020B0503020204020204" charset="-122"/>
              </a:rPr>
              <a:t>选用</a:t>
            </a:r>
            <a:r>
              <a:rPr lang="zh-CN" altLang="en-US" sz="2400" b="1" dirty="0">
                <a:solidFill>
                  <a:srgbClr val="FF0000"/>
                </a:solidFill>
                <a:latin typeface="微软雅黑" panose="020B0503020204020204" charset="-122"/>
                <a:ea typeface="微软雅黑" panose="020B0503020204020204" charset="-122"/>
              </a:rPr>
              <a:t>快干、易固着和耐磨</a:t>
            </a:r>
            <a:r>
              <a:rPr lang="zh-CN" altLang="en-US" sz="2400" b="1" dirty="0">
                <a:latin typeface="微软雅黑" panose="020B0503020204020204" charset="-122"/>
                <a:ea typeface="微软雅黑" panose="020B0503020204020204" charset="-122"/>
              </a:rPr>
              <a:t>的油墨进行印刷</a:t>
            </a:r>
            <a:endParaRPr lang="zh-CN" altLang="en-US" sz="2400" b="1" dirty="0">
              <a:latin typeface="微软雅黑" panose="020B0503020204020204" charset="-122"/>
              <a:ea typeface="微软雅黑" panose="020B0503020204020204" charset="-122"/>
            </a:endParaRPr>
          </a:p>
        </p:txBody>
      </p:sp>
      <p:sp>
        <p:nvSpPr>
          <p:cNvPr id="21" name="文本框 20"/>
          <p:cNvSpPr txBox="1"/>
          <p:nvPr/>
        </p:nvSpPr>
        <p:spPr>
          <a:xfrm>
            <a:off x="3885569" y="5262893"/>
            <a:ext cx="6206485" cy="1328569"/>
          </a:xfrm>
          <a:prstGeom prst="rect">
            <a:avLst/>
          </a:prstGeom>
          <a:noFill/>
        </p:spPr>
        <p:txBody>
          <a:bodyPr wrap="square" rtlCol="0">
            <a:spAutoFit/>
          </a:bodyPr>
          <a:lstStyle/>
          <a:p>
            <a:pPr marL="285750" indent="-285750" algn="l">
              <a:spcBef>
                <a:spcPts val="1050"/>
              </a:spcBef>
              <a:buFont typeface="Wingdings" panose="05000000000000000000" pitchFamily="2" charset="2"/>
              <a:buChar char="Ø"/>
            </a:pPr>
            <a:r>
              <a:rPr lang="zh-CN" altLang="en-US" sz="2400" b="1" dirty="0">
                <a:latin typeface="微软雅黑" panose="020B0503020204020204" charset="-122"/>
                <a:ea typeface="微软雅黑" panose="020B0503020204020204" charset="-122"/>
              </a:rPr>
              <a:t>做好生产现场的卫生工作，保持环境整洁</a:t>
            </a:r>
            <a:endParaRPr lang="zh-CN" altLang="en-US" sz="2400" b="1" dirty="0">
              <a:latin typeface="微软雅黑" panose="020B0503020204020204" charset="-122"/>
              <a:ea typeface="微软雅黑" panose="020B0503020204020204" charset="-122"/>
            </a:endParaRPr>
          </a:p>
          <a:p>
            <a:pPr marL="285750" indent="-285750" algn="l">
              <a:spcBef>
                <a:spcPts val="450"/>
              </a:spcBef>
              <a:buFont typeface="Wingdings" panose="05000000000000000000" pitchFamily="2" charset="2"/>
              <a:buChar char="Ø"/>
            </a:pPr>
            <a:r>
              <a:rPr lang="zh-CN" altLang="en-US" sz="2400" b="1" dirty="0">
                <a:latin typeface="微软雅黑" panose="020B0503020204020204" charset="-122"/>
                <a:ea typeface="微软雅黑" panose="020B0503020204020204" charset="-122"/>
              </a:rPr>
              <a:t>配备</a:t>
            </a:r>
            <a:r>
              <a:rPr lang="zh-CN" altLang="en-US" sz="2400" b="1" dirty="0">
                <a:solidFill>
                  <a:srgbClr val="FF0000"/>
                </a:solidFill>
                <a:latin typeface="微软雅黑" panose="020B0503020204020204" charset="-122"/>
                <a:ea typeface="微软雅黑" panose="020B0503020204020204" charset="-122"/>
              </a:rPr>
              <a:t>防虫害设施</a:t>
            </a:r>
            <a:endParaRPr lang="en-US" altLang="zh-CN" sz="2400" b="1" dirty="0">
              <a:solidFill>
                <a:srgbClr val="FF0000"/>
              </a:solidFill>
              <a:latin typeface="微软雅黑" panose="020B0503020204020204" charset="-122"/>
              <a:ea typeface="微软雅黑" panose="020B0503020204020204" charset="-122"/>
            </a:endParaRPr>
          </a:p>
          <a:p>
            <a:pPr marL="285750" indent="-285750" algn="l">
              <a:spcBef>
                <a:spcPts val="450"/>
              </a:spcBef>
              <a:buFont typeface="Wingdings" panose="05000000000000000000" pitchFamily="2" charset="2"/>
              <a:buChar char="Ø"/>
            </a:pPr>
            <a:r>
              <a:rPr lang="zh-CN" altLang="en-US" sz="2400" b="1" dirty="0">
                <a:latin typeface="微软雅黑" panose="020B0503020204020204" charset="-122"/>
                <a:ea typeface="微软雅黑" panose="020B0503020204020204" charset="-122"/>
              </a:rPr>
              <a:t>加工车间配备</a:t>
            </a:r>
            <a:r>
              <a:rPr lang="zh-CN" altLang="en-US" sz="2400" b="1" dirty="0">
                <a:solidFill>
                  <a:srgbClr val="FF0000"/>
                </a:solidFill>
                <a:latin typeface="微软雅黑" panose="020B0503020204020204" charset="-122"/>
                <a:ea typeface="微软雅黑" panose="020B0503020204020204" charset="-122"/>
              </a:rPr>
              <a:t>消毒杀菌</a:t>
            </a:r>
            <a:r>
              <a:rPr lang="zh-CN" altLang="en-US" sz="2400" b="1" dirty="0">
                <a:latin typeface="微软雅黑" panose="020B0503020204020204" charset="-122"/>
                <a:ea typeface="微软雅黑" panose="020B0503020204020204" charset="-122"/>
              </a:rPr>
              <a:t>设施</a:t>
            </a:r>
            <a:endParaRPr lang="zh-CN" altLang="en-US" sz="2400" b="1" dirty="0">
              <a:latin typeface="微软雅黑" panose="020B0503020204020204" charset="-122"/>
              <a:ea typeface="微软雅黑" panose="020B0503020204020204" charset="-122"/>
            </a:endParaRPr>
          </a:p>
        </p:txBody>
      </p:sp>
      <p:pic>
        <p:nvPicPr>
          <p:cNvPr id="2" name="图形 1" descr="警告"/>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06084" y="930822"/>
            <a:ext cx="914400" cy="914400"/>
          </a:xfrm>
          <a:prstGeom prst="rect">
            <a:avLst/>
          </a:prstGeom>
        </p:spPr>
      </p:pic>
      <p:pic>
        <p:nvPicPr>
          <p:cNvPr id="13" name="图片 12"/>
          <p:cNvPicPr>
            <a:picLocks noChangeAspect="1"/>
          </p:cNvPicPr>
          <p:nvPr/>
        </p:nvPicPr>
        <p:blipFill>
          <a:blip r:embed="rId6"/>
          <a:stretch>
            <a:fillRect/>
          </a:stretch>
        </p:blipFill>
        <p:spPr>
          <a:xfrm>
            <a:off x="229235" y="1873063"/>
            <a:ext cx="2747044" cy="1831363"/>
          </a:xfrm>
          <a:prstGeom prst="ellipse">
            <a:avLst/>
          </a:prstGeom>
          <a:ln>
            <a:noFill/>
          </a:ln>
          <a:effectLst>
            <a:softEdge rad="112500"/>
          </a:effectLst>
        </p:spPr>
      </p:pic>
      <p:pic>
        <p:nvPicPr>
          <p:cNvPr id="15" name="图片 14"/>
          <p:cNvPicPr>
            <a:picLocks noChangeAspect="1"/>
          </p:cNvPicPr>
          <p:nvPr/>
        </p:nvPicPr>
        <p:blipFill>
          <a:blip r:embed="rId7"/>
          <a:stretch>
            <a:fillRect/>
          </a:stretch>
        </p:blipFill>
        <p:spPr>
          <a:xfrm>
            <a:off x="9967595" y="3429000"/>
            <a:ext cx="1995170" cy="1995170"/>
          </a:xfrm>
          <a:prstGeom prst="ellipse">
            <a:avLst/>
          </a:prstGeom>
          <a:ln>
            <a:noFill/>
          </a:ln>
          <a:effectLst>
            <a:softEdge rad="112500"/>
          </a:effectLst>
        </p:spPr>
      </p:pic>
      <p:pic>
        <p:nvPicPr>
          <p:cNvPr id="19" name="图片 18"/>
          <p:cNvPicPr>
            <a:picLocks noChangeAspect="1"/>
          </p:cNvPicPr>
          <p:nvPr/>
        </p:nvPicPr>
        <p:blipFill>
          <a:blip r:embed="rId8"/>
          <a:stretch>
            <a:fillRect/>
          </a:stretch>
        </p:blipFill>
        <p:spPr>
          <a:xfrm>
            <a:off x="483786" y="4723293"/>
            <a:ext cx="1995170" cy="199517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p:bldP spid="12"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769768"/>
            <a:ext cx="12192000" cy="88232"/>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8" name="文本框 7"/>
          <p:cNvSpPr txBox="1"/>
          <p:nvPr>
            <p:custDataLst>
              <p:tags r:id="rId3"/>
            </p:custDataLst>
          </p:nvPr>
        </p:nvSpPr>
        <p:spPr>
          <a:xfrm>
            <a:off x="229235" y="1174760"/>
            <a:ext cx="3132455" cy="523220"/>
          </a:xfrm>
          <a:prstGeom prst="rect">
            <a:avLst/>
          </a:prstGeom>
          <a:solidFill>
            <a:schemeClr val="bg2"/>
          </a:solidFill>
        </p:spPr>
        <p:txBody>
          <a:bodyPr wrap="square" rtlCol="0">
            <a:spAutoFit/>
          </a:bodyPr>
          <a:lstStyle>
            <a:defPPr>
              <a:defRPr lang="zh-CN"/>
            </a:defPPr>
            <a:lvl1pPr>
              <a:defRPr sz="2400" b="1">
                <a:latin typeface="微软雅黑" panose="020B0503020204020204" charset="-122"/>
                <a:ea typeface="微软雅黑" panose="020B0503020204020204" charset="-122"/>
                <a:cs typeface="微软雅黑" panose="020B0503020204020204" charset="-122"/>
              </a:defRPr>
            </a:lvl1pPr>
          </a:lstStyle>
          <a:p>
            <a:r>
              <a:rPr lang="en-US" altLang="zh-CN" sz="2800" dirty="0">
                <a:latin typeface="华文中宋" panose="02010600040101010101" charset="-122"/>
                <a:ea typeface="华文中宋" panose="02010600040101010101" charset="-122"/>
                <a:cs typeface="+mn-cs"/>
              </a:rPr>
              <a:t>(5) </a:t>
            </a:r>
            <a:r>
              <a:rPr lang="zh-CN" altLang="en-US" sz="2800" dirty="0">
                <a:latin typeface="华文中宋" panose="02010600040101010101" charset="-122"/>
                <a:ea typeface="华文中宋" panose="02010600040101010101" charset="-122"/>
                <a:cs typeface="+mn-cs"/>
              </a:rPr>
              <a:t>完善</a:t>
            </a:r>
            <a:r>
              <a:rPr lang="zh-CN" altLang="en-US" sz="2800" dirty="0">
                <a:solidFill>
                  <a:srgbClr val="FF0000"/>
                </a:solidFill>
                <a:latin typeface="华文中宋" panose="02010600040101010101" charset="-122"/>
                <a:ea typeface="华文中宋" panose="02010600040101010101" charset="-122"/>
                <a:cs typeface="+mn-cs"/>
              </a:rPr>
              <a:t>安全标准</a:t>
            </a:r>
            <a:endParaRPr lang="zh-CN" altLang="en-US" sz="2800" dirty="0">
              <a:solidFill>
                <a:srgbClr val="FF0000"/>
              </a:solidFill>
              <a:latin typeface="华文中宋" panose="02010600040101010101" charset="-122"/>
              <a:ea typeface="华文中宋" panose="02010600040101010101" charset="-122"/>
              <a:cs typeface="+mn-cs"/>
            </a:endParaRPr>
          </a:p>
        </p:txBody>
      </p:sp>
      <p:sp>
        <p:nvSpPr>
          <p:cNvPr id="24" name="文本框 23"/>
          <p:cNvSpPr txBox="1"/>
          <p:nvPr/>
        </p:nvSpPr>
        <p:spPr>
          <a:xfrm>
            <a:off x="0" y="226695"/>
            <a:ext cx="2259965" cy="645160"/>
          </a:xfrm>
          <a:prstGeom prst="rect">
            <a:avLst/>
          </a:prstGeom>
          <a:noFill/>
        </p:spPr>
        <p:txBody>
          <a:bodyPr wrap="square">
            <a:spAutoFit/>
          </a:bodyPr>
          <a:lstStyle/>
          <a:p>
            <a:pPr algn="ctr"/>
            <a:r>
              <a:rPr lang="zh-CN" altLang="en-US" sz="3600" b="1" dirty="0">
                <a:solidFill>
                  <a:schemeClr val="accent4">
                    <a:lumMod val="50000"/>
                  </a:schemeClr>
                </a:solidFill>
                <a:latin typeface="华文中宋" panose="02010600040101010101" charset="-122"/>
                <a:ea typeface="华文中宋" panose="02010600040101010101" charset="-122"/>
                <a:sym typeface="汉仪旗黑X1-75W" panose="00020600040101010101" pitchFamily="18" charset="-122"/>
              </a:rPr>
              <a:t>预防措施</a:t>
            </a:r>
            <a:endParaRPr lang="zh-CN" altLang="en-US" sz="3600" b="1" dirty="0">
              <a:solidFill>
                <a:schemeClr val="accent4">
                  <a:lumMod val="50000"/>
                </a:schemeClr>
              </a:solidFill>
              <a:latin typeface="华文中宋" panose="02010600040101010101" charset="-122"/>
              <a:ea typeface="华文中宋" panose="02010600040101010101" charset="-122"/>
              <a:sym typeface="汉仪旗黑X1-75W" panose="00020600040101010101" pitchFamily="18" charset="-122"/>
            </a:endParaRPr>
          </a:p>
        </p:txBody>
      </p:sp>
      <p:graphicFrame>
        <p:nvGraphicFramePr>
          <p:cNvPr id="17" name="图示 16"/>
          <p:cNvGraphicFramePr/>
          <p:nvPr/>
        </p:nvGraphicFramePr>
        <p:xfrm>
          <a:off x="366713" y="1812178"/>
          <a:ext cx="8005762" cy="3972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文本框 13"/>
          <p:cNvSpPr txBox="1"/>
          <p:nvPr/>
        </p:nvSpPr>
        <p:spPr>
          <a:xfrm>
            <a:off x="5523865" y="1029210"/>
            <a:ext cx="6131560" cy="1654299"/>
          </a:xfrm>
          <a:prstGeom prst="rect">
            <a:avLst/>
          </a:prstGeom>
          <a:solidFill>
            <a:schemeClr val="accent5">
              <a:lumMod val="40000"/>
              <a:lumOff val="60000"/>
            </a:schemeClr>
          </a:solidFill>
        </p:spPr>
        <p:txBody>
          <a:bodyPr wrap="square">
            <a:spAutoFit/>
          </a:bodyPr>
          <a:lstStyle/>
          <a:p>
            <a:pPr algn="l">
              <a:spcBef>
                <a:spcPts val="1050"/>
              </a:spcBef>
            </a:pPr>
            <a:r>
              <a:rPr lang="zh-CN" altLang="en-US" sz="2400" b="1" i="0" dirty="0">
                <a:solidFill>
                  <a:srgbClr val="C00000"/>
                </a:solidFill>
                <a:effectLst/>
                <a:latin typeface="华文中宋" panose="02010600040101010101" charset="-122"/>
                <a:ea typeface="华文中宋" panose="02010600040101010101" charset="-122"/>
              </a:rPr>
              <a:t>当前风险评估工作现状</a:t>
            </a:r>
            <a:endParaRPr lang="zh-CN" altLang="en-US" sz="2400" b="0" i="0" dirty="0">
              <a:solidFill>
                <a:srgbClr val="C00000"/>
              </a:solidFill>
              <a:effectLst/>
              <a:latin typeface="华文中宋" panose="02010600040101010101" charset="-122"/>
              <a:ea typeface="华文中宋" panose="02010600040101010101" charset="-122"/>
            </a:endParaRPr>
          </a:p>
          <a:p>
            <a:pPr algn="l">
              <a:spcBef>
                <a:spcPts val="1050"/>
              </a:spcBef>
              <a:buFont typeface="Arial" panose="020B0604020202020204" pitchFamily="34" charset="0"/>
              <a:buChar char="•"/>
            </a:pPr>
            <a:r>
              <a:rPr lang="zh-CN" altLang="en-US" sz="2000" dirty="0">
                <a:solidFill>
                  <a:prstClr val="black"/>
                </a:solidFill>
                <a:latin typeface="华光粗圆_CNKI" panose="02000500000000000000" pitchFamily="2" charset="-122"/>
                <a:ea typeface="华光粗圆_CNKI" panose="02000500000000000000" pitchFamily="2" charset="-122"/>
              </a:rPr>
              <a:t>整体风险评估工作基础薄弱</a:t>
            </a:r>
            <a:endParaRPr lang="zh-CN" altLang="en-US" sz="2000" dirty="0">
              <a:solidFill>
                <a:prstClr val="black"/>
              </a:solidFill>
              <a:latin typeface="华光粗圆_CNKI" panose="02000500000000000000" pitchFamily="2" charset="-122"/>
              <a:ea typeface="华光粗圆_CNKI" panose="02000500000000000000" pitchFamily="2" charset="-122"/>
            </a:endParaRPr>
          </a:p>
          <a:p>
            <a:pPr algn="l">
              <a:spcBef>
                <a:spcPts val="450"/>
              </a:spcBef>
              <a:buFont typeface="Arial" panose="020B0604020202020204" pitchFamily="34" charset="0"/>
              <a:buChar char="•"/>
            </a:pPr>
            <a:r>
              <a:rPr lang="zh-CN" altLang="en-US" sz="2000" dirty="0">
                <a:solidFill>
                  <a:prstClr val="black"/>
                </a:solidFill>
                <a:latin typeface="华光粗圆_CNKI" panose="02000500000000000000" pitchFamily="2" charset="-122"/>
                <a:ea typeface="华光粗圆_CNKI" panose="02000500000000000000" pitchFamily="2" charset="-122"/>
              </a:rPr>
              <a:t>尚未建立完善的监测体系和暴露量评估体系</a:t>
            </a:r>
            <a:endParaRPr lang="zh-CN" altLang="en-US" sz="2000" dirty="0">
              <a:solidFill>
                <a:prstClr val="black"/>
              </a:solidFill>
              <a:latin typeface="华光粗圆_CNKI" panose="02000500000000000000" pitchFamily="2" charset="-122"/>
              <a:ea typeface="华光粗圆_CNKI" panose="02000500000000000000" pitchFamily="2" charset="-122"/>
            </a:endParaRPr>
          </a:p>
          <a:p>
            <a:pPr algn="l">
              <a:spcBef>
                <a:spcPts val="450"/>
              </a:spcBef>
              <a:buFont typeface="Arial" panose="020B0604020202020204" pitchFamily="34" charset="0"/>
              <a:buChar char="•"/>
            </a:pPr>
            <a:r>
              <a:rPr lang="zh-CN" altLang="en-US" sz="2000" dirty="0">
                <a:solidFill>
                  <a:prstClr val="black"/>
                </a:solidFill>
                <a:latin typeface="华光粗圆_CNKI" panose="02000500000000000000" pitchFamily="2" charset="-122"/>
                <a:ea typeface="华光粗圆_CNKI" panose="02000500000000000000" pitchFamily="2" charset="-122"/>
              </a:rPr>
              <a:t>以风险评估为基础的标准制定工作未得到很好的落实</a:t>
            </a:r>
            <a:endParaRPr lang="en-US" altLang="zh-CN" sz="2000" dirty="0">
              <a:solidFill>
                <a:prstClr val="black"/>
              </a:solidFill>
              <a:latin typeface="华光粗圆_CNKI" panose="02000500000000000000" pitchFamily="2" charset="-122"/>
              <a:ea typeface="华光粗圆_CNKI" panose="02000500000000000000" pitchFamily="2" charset="-122"/>
            </a:endParaRPr>
          </a:p>
        </p:txBody>
      </p:sp>
      <p:sp>
        <p:nvSpPr>
          <p:cNvPr id="16" name="文本框 15"/>
          <p:cNvSpPr txBox="1"/>
          <p:nvPr/>
        </p:nvSpPr>
        <p:spPr>
          <a:xfrm>
            <a:off x="3021965" y="5272734"/>
            <a:ext cx="6527800" cy="1282402"/>
          </a:xfrm>
          <a:prstGeom prst="rect">
            <a:avLst/>
          </a:prstGeom>
          <a:solidFill>
            <a:schemeClr val="accent5">
              <a:lumMod val="40000"/>
              <a:lumOff val="60000"/>
            </a:schemeClr>
          </a:solidFill>
          <a:ln>
            <a:solidFill>
              <a:schemeClr val="accent1"/>
            </a:solidFill>
          </a:ln>
        </p:spPr>
        <p:txBody>
          <a:bodyPr wrap="square">
            <a:spAutoFit/>
          </a:bodyPr>
          <a:lstStyle/>
          <a:p>
            <a:pPr algn="l">
              <a:spcBef>
                <a:spcPts val="450"/>
              </a:spcBef>
              <a:buFont typeface="Arial" panose="020B0604020202020204" pitchFamily="34" charset="0"/>
              <a:buChar char="•"/>
            </a:pPr>
            <a:r>
              <a:rPr lang="zh-CN" altLang="en-US" sz="2400" b="1" i="0" dirty="0">
                <a:solidFill>
                  <a:srgbClr val="C00000"/>
                </a:solidFill>
                <a:effectLst/>
                <a:latin typeface="华文中宋" panose="02010600040101010101" charset="-122"/>
                <a:ea typeface="华文中宋" panose="02010600040101010101" charset="-122"/>
              </a:rPr>
              <a:t>未来发展方向与建议</a:t>
            </a:r>
            <a:endParaRPr lang="zh-CN" altLang="en-US" sz="2400" b="0" i="0" dirty="0">
              <a:solidFill>
                <a:srgbClr val="C00000"/>
              </a:solidFill>
              <a:effectLst/>
              <a:latin typeface="华文中宋" panose="02010600040101010101" charset="-122"/>
              <a:ea typeface="华文中宋" panose="02010600040101010101" charset="-122"/>
            </a:endParaRPr>
          </a:p>
          <a:p>
            <a:pPr algn="l">
              <a:spcBef>
                <a:spcPts val="1050"/>
              </a:spcBef>
              <a:buFont typeface="Arial" panose="020B0604020202020204" pitchFamily="34" charset="0"/>
              <a:buChar char="•"/>
            </a:pPr>
            <a:r>
              <a:rPr lang="zh-CN" altLang="en-US" sz="2000" dirty="0">
                <a:solidFill>
                  <a:prstClr val="black"/>
                </a:solidFill>
                <a:latin typeface="华光粗圆_CNKI" panose="02000500000000000000" pitchFamily="2" charset="-122"/>
                <a:ea typeface="华光粗圆_CNKI" panose="02000500000000000000" pitchFamily="2" charset="-122"/>
              </a:rPr>
              <a:t>加快全国范围内的风险评估体系建设</a:t>
            </a:r>
            <a:endParaRPr lang="zh-CN" altLang="en-US" sz="2000" dirty="0">
              <a:solidFill>
                <a:prstClr val="black"/>
              </a:solidFill>
              <a:latin typeface="华光粗圆_CNKI" panose="02000500000000000000" pitchFamily="2" charset="-122"/>
              <a:ea typeface="华光粗圆_CNKI" panose="02000500000000000000" pitchFamily="2" charset="-122"/>
            </a:endParaRPr>
          </a:p>
          <a:p>
            <a:pPr algn="l">
              <a:spcBef>
                <a:spcPts val="450"/>
              </a:spcBef>
              <a:buFont typeface="Arial" panose="020B0604020202020204" pitchFamily="34" charset="0"/>
              <a:buChar char="•"/>
            </a:pPr>
            <a:r>
              <a:rPr lang="zh-CN" altLang="en-US" sz="2000" dirty="0">
                <a:solidFill>
                  <a:prstClr val="black"/>
                </a:solidFill>
                <a:latin typeface="华光粗圆_CNKI" panose="02000500000000000000" pitchFamily="2" charset="-122"/>
                <a:ea typeface="华光粗圆_CNKI" panose="02000500000000000000" pitchFamily="2" charset="-122"/>
              </a:rPr>
              <a:t>建立以风险评估结果为依据的标准制定程序</a:t>
            </a:r>
            <a:endParaRPr lang="zh-CN" altLang="en-US" sz="2000" dirty="0">
              <a:solidFill>
                <a:prstClr val="black"/>
              </a:solidFill>
              <a:latin typeface="华光粗圆_CNKI" panose="02000500000000000000" pitchFamily="2" charset="-122"/>
              <a:ea typeface="华光粗圆_CNKI" panose="02000500000000000000" pitchFamily="2" charset="-122"/>
            </a:endParaRPr>
          </a:p>
        </p:txBody>
      </p:sp>
      <p:sp>
        <p:nvSpPr>
          <p:cNvPr id="3" name="箭头: 右弧形 2"/>
          <p:cNvSpPr/>
          <p:nvPr/>
        </p:nvSpPr>
        <p:spPr>
          <a:xfrm>
            <a:off x="9115425" y="2824988"/>
            <a:ext cx="1408430" cy="1804162"/>
          </a:xfrm>
          <a:prstGeom prst="curved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左弧形 4"/>
          <p:cNvSpPr/>
          <p:nvPr/>
        </p:nvSpPr>
        <p:spPr>
          <a:xfrm>
            <a:off x="1064577" y="5006337"/>
            <a:ext cx="1560195" cy="1353806"/>
          </a:xfrm>
          <a:prstGeom prst="curvedRightArrow">
            <a:avLst/>
          </a:prstGeom>
          <a:solidFill>
            <a:schemeClr val="tx1">
              <a:lumMod val="65000"/>
              <a:lumOff val="3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pic>
        <p:nvPicPr>
          <p:cNvPr id="2" name="图形 1" descr="警告"/>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90290" y="979170"/>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80">
                                          <p:stCondLst>
                                            <p:cond delay="0"/>
                                          </p:stCondLst>
                                        </p:cTn>
                                        <p:tgtEl>
                                          <p:spTgt spid="5"/>
                                        </p:tgtEl>
                                      </p:cBhvr>
                                    </p:animEffect>
                                    <p:anim calcmode="lin" valueType="num">
                                      <p:cBhvr>
                                        <p:cTn id="4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1" dur="26">
                                          <p:stCondLst>
                                            <p:cond delay="650"/>
                                          </p:stCondLst>
                                        </p:cTn>
                                        <p:tgtEl>
                                          <p:spTgt spid="5"/>
                                        </p:tgtEl>
                                      </p:cBhvr>
                                      <p:to x="100000" y="60000"/>
                                    </p:animScale>
                                    <p:animScale>
                                      <p:cBhvr>
                                        <p:cTn id="52" dur="166" decel="50000">
                                          <p:stCondLst>
                                            <p:cond delay="676"/>
                                          </p:stCondLst>
                                        </p:cTn>
                                        <p:tgtEl>
                                          <p:spTgt spid="5"/>
                                        </p:tgtEl>
                                      </p:cBhvr>
                                      <p:to x="100000" y="100000"/>
                                    </p:animScale>
                                    <p:animScale>
                                      <p:cBhvr>
                                        <p:cTn id="53" dur="26">
                                          <p:stCondLst>
                                            <p:cond delay="1312"/>
                                          </p:stCondLst>
                                        </p:cTn>
                                        <p:tgtEl>
                                          <p:spTgt spid="5"/>
                                        </p:tgtEl>
                                      </p:cBhvr>
                                      <p:to x="100000" y="80000"/>
                                    </p:animScale>
                                    <p:animScale>
                                      <p:cBhvr>
                                        <p:cTn id="54" dur="166" decel="50000">
                                          <p:stCondLst>
                                            <p:cond delay="1338"/>
                                          </p:stCondLst>
                                        </p:cTn>
                                        <p:tgtEl>
                                          <p:spTgt spid="5"/>
                                        </p:tgtEl>
                                      </p:cBhvr>
                                      <p:to x="100000" y="100000"/>
                                    </p:animScale>
                                    <p:animScale>
                                      <p:cBhvr>
                                        <p:cTn id="55" dur="26">
                                          <p:stCondLst>
                                            <p:cond delay="1642"/>
                                          </p:stCondLst>
                                        </p:cTn>
                                        <p:tgtEl>
                                          <p:spTgt spid="5"/>
                                        </p:tgtEl>
                                      </p:cBhvr>
                                      <p:to x="100000" y="90000"/>
                                    </p:animScale>
                                    <p:animScale>
                                      <p:cBhvr>
                                        <p:cTn id="56" dur="166" decel="50000">
                                          <p:stCondLst>
                                            <p:cond delay="1668"/>
                                          </p:stCondLst>
                                        </p:cTn>
                                        <p:tgtEl>
                                          <p:spTgt spid="5"/>
                                        </p:tgtEl>
                                      </p:cBhvr>
                                      <p:to x="100000" y="100000"/>
                                    </p:animScale>
                                    <p:animScale>
                                      <p:cBhvr>
                                        <p:cTn id="57" dur="26">
                                          <p:stCondLst>
                                            <p:cond delay="1808"/>
                                          </p:stCondLst>
                                        </p:cTn>
                                        <p:tgtEl>
                                          <p:spTgt spid="5"/>
                                        </p:tgtEl>
                                      </p:cBhvr>
                                      <p:to x="100000" y="95000"/>
                                    </p:animScale>
                                    <p:animScale>
                                      <p:cBhvr>
                                        <p:cTn id="58" dur="166" decel="50000">
                                          <p:stCondLst>
                                            <p:cond delay="1834"/>
                                          </p:stCondLst>
                                        </p:cTn>
                                        <p:tgtEl>
                                          <p:spTgt spid="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Graphic spid="17" grpId="0">
        <p:bldAsOne/>
      </p:bldGraphic>
      <p:bldP spid="14" grpId="0" bldLvl="0" animBg="1"/>
      <p:bldP spid="16" grpId="0" bldLvl="0" animBg="1"/>
      <p:bldP spid="3" grpId="0" bldLvl="0" animBg="1"/>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35" y="1243632"/>
            <a:ext cx="12191365" cy="2564130"/>
          </a:xfrm>
          <a:prstGeom prst="rect">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fontAlgn="auto">
              <a:lnSpc>
                <a:spcPct val="150000"/>
              </a:lnSpc>
            </a:pP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17"/>
          <p:cNvSpPr/>
          <p:nvPr/>
        </p:nvSpPr>
        <p:spPr>
          <a:xfrm>
            <a:off x="0" y="6769768"/>
            <a:ext cx="12192000" cy="88232"/>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
        <p:nvSpPr>
          <p:cNvPr id="3" name="文本框 2"/>
          <p:cNvSpPr txBox="1"/>
          <p:nvPr/>
        </p:nvSpPr>
        <p:spPr>
          <a:xfrm>
            <a:off x="5586095" y="1763859"/>
            <a:ext cx="6861810" cy="1308692"/>
          </a:xfrm>
          <a:prstGeom prst="rect">
            <a:avLst/>
          </a:prstGeom>
          <a:noFill/>
        </p:spPr>
        <p:txBody>
          <a:bodyPr wrap="square" rtlCol="0">
            <a:spAutoFit/>
          </a:bodyPr>
          <a:lstStyle/>
          <a:p>
            <a:pPr marL="342900" indent="-342900" fontAlgn="auto">
              <a:lnSpc>
                <a:spcPct val="150000"/>
              </a:lnSpc>
              <a:buFont typeface="Wingdings" panose="05000000000000000000" pitchFamily="2" charset="2"/>
              <a:buChar char="p"/>
            </a:pPr>
            <a:r>
              <a:rPr lang="zh-CN" altLang="en-US" sz="2400" b="1" dirty="0">
                <a:solidFill>
                  <a:schemeClr val="bg1"/>
                </a:solidFill>
                <a:latin typeface="华文中宋" panose="02010600040101010101" charset="-122"/>
                <a:ea typeface="华文中宋" panose="02010600040101010101" charset="-122"/>
              </a:rPr>
              <a:t>选择</a:t>
            </a:r>
            <a:r>
              <a:rPr lang="zh-CN" altLang="en-US" sz="2800" b="1" dirty="0">
                <a:solidFill>
                  <a:schemeClr val="bg1"/>
                </a:solidFill>
                <a:latin typeface="微软雅黑" panose="020B0503020204020204" charset="-122"/>
                <a:ea typeface="微软雅黑" panose="020B0503020204020204" charset="-122"/>
              </a:rPr>
              <a:t>安全、环保</a:t>
            </a:r>
            <a:r>
              <a:rPr lang="zh-CN" altLang="en-US" sz="2400" b="1" dirty="0">
                <a:solidFill>
                  <a:schemeClr val="bg1"/>
                </a:solidFill>
                <a:latin typeface="华文中宋" panose="02010600040101010101" charset="-122"/>
                <a:ea typeface="华文中宋" panose="02010600040101010101" charset="-122"/>
              </a:rPr>
              <a:t>的包装材料</a:t>
            </a:r>
            <a:endParaRPr lang="en-US" altLang="zh-CN" sz="2400" b="1" dirty="0">
              <a:solidFill>
                <a:schemeClr val="bg1"/>
              </a:solidFill>
              <a:latin typeface="华文中宋" panose="02010600040101010101" charset="-122"/>
              <a:ea typeface="华文中宋" panose="02010600040101010101" charset="-122"/>
            </a:endParaRPr>
          </a:p>
          <a:p>
            <a:pPr marL="342900" indent="-342900" fontAlgn="auto">
              <a:lnSpc>
                <a:spcPct val="150000"/>
              </a:lnSpc>
              <a:buFont typeface="Wingdings" panose="05000000000000000000" pitchFamily="2" charset="2"/>
              <a:buChar char="p"/>
            </a:pPr>
            <a:r>
              <a:rPr lang="zh-CN" altLang="en-US" sz="2400" b="1" dirty="0">
                <a:solidFill>
                  <a:schemeClr val="bg1"/>
                </a:solidFill>
                <a:latin typeface="华文中宋" panose="02010600040101010101" charset="-122"/>
                <a:ea typeface="华文中宋" panose="02010600040101010101" charset="-122"/>
              </a:rPr>
              <a:t>加大</a:t>
            </a:r>
            <a:r>
              <a:rPr lang="zh-CN" altLang="en-US" sz="2800" b="1" dirty="0">
                <a:solidFill>
                  <a:schemeClr val="bg1"/>
                </a:solidFill>
                <a:latin typeface="微软雅黑" panose="020B0503020204020204" charset="-122"/>
                <a:ea typeface="微软雅黑" panose="020B0503020204020204" charset="-122"/>
              </a:rPr>
              <a:t>相关部门的监管力度</a:t>
            </a:r>
            <a:endParaRPr lang="zh-CN" altLang="en-US" sz="2800" b="1" dirty="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4735195" y="4358491"/>
            <a:ext cx="3001645" cy="789940"/>
          </a:xfrm>
          <a:prstGeom prst="rect">
            <a:avLst/>
          </a:prstGeom>
          <a:noFill/>
        </p:spPr>
        <p:txBody>
          <a:bodyPr wrap="square" rtlCol="0">
            <a:noAutofit/>
          </a:bodyPr>
          <a:lstStyle/>
          <a:p>
            <a:r>
              <a:rPr lang="zh-CN" altLang="en-US" sz="5400" b="1" dirty="0">
                <a:solidFill>
                  <a:schemeClr val="accent1">
                    <a:lumMod val="50000"/>
                  </a:schemeClr>
                </a:solidFill>
                <a:latin typeface="微软雅黑" panose="020B0503020204020204" charset="-122"/>
                <a:ea typeface="微软雅黑" panose="020B0503020204020204" charset="-122"/>
                <a:cs typeface="华文行楷" panose="02010800040101010101" charset="-122"/>
              </a:rPr>
              <a:t>袋</a:t>
            </a:r>
            <a:r>
              <a:rPr lang="zh-CN" altLang="en-US" sz="5400" b="1" dirty="0">
                <a:solidFill>
                  <a:schemeClr val="accent4">
                    <a:lumMod val="50000"/>
                  </a:schemeClr>
                </a:solidFill>
                <a:latin typeface="华文行楷" panose="02010800040101010101" charset="-122"/>
                <a:ea typeface="华文行楷" panose="02010800040101010101" charset="-122"/>
                <a:cs typeface="华文行楷" panose="02010800040101010101" charset="-122"/>
              </a:rPr>
              <a:t>传绿色</a:t>
            </a:r>
            <a:endParaRPr lang="en-US" altLang="zh-CN" sz="5400" b="1" dirty="0">
              <a:solidFill>
                <a:schemeClr val="accent4">
                  <a:lumMod val="50000"/>
                </a:schemeClr>
              </a:solidFill>
              <a:latin typeface="华文行楷" panose="02010800040101010101" charset="-122"/>
              <a:ea typeface="华文行楷" panose="02010800040101010101" charset="-122"/>
              <a:cs typeface="华文行楷" panose="02010800040101010101" charset="-122"/>
            </a:endParaRPr>
          </a:p>
        </p:txBody>
      </p:sp>
      <p:sp>
        <p:nvSpPr>
          <p:cNvPr id="2" name="文本框 1"/>
          <p:cNvSpPr txBox="1"/>
          <p:nvPr/>
        </p:nvSpPr>
        <p:spPr>
          <a:xfrm>
            <a:off x="441325" y="1671320"/>
            <a:ext cx="4888230" cy="2427588"/>
          </a:xfrm>
          <a:prstGeom prst="rect">
            <a:avLst/>
          </a:prstGeom>
        </p:spPr>
        <p:txBody>
          <a:bodyPr wrap="square">
            <a:spAutoFit/>
            <a:extLst>
              <a:ext uri="{4A0BC546-FE56-4ADE-93B0-CB8AF2F6F144}">
                <wpsdc:textFrameExt xmlns:wpsdc="http://www.wps.cn/officeDocument/2022/drawingmlCustomData" type="text"/>
              </a:ext>
            </a:extLst>
          </a:bodyPr>
          <a:lstStyle/>
          <a:p>
            <a:pPr marL="342900" indent="-342900" fontAlgn="auto">
              <a:lnSpc>
                <a:spcPct val="150000"/>
              </a:lnSpc>
              <a:buFont typeface="Wingdings" panose="05000000000000000000" pitchFamily="2" charset="2"/>
              <a:buChar char="p"/>
            </a:pPr>
            <a:r>
              <a:rPr lang="zh-CN" altLang="en-US" sz="2400" b="1" dirty="0">
                <a:solidFill>
                  <a:schemeClr val="bg1"/>
                </a:solidFill>
                <a:latin typeface="华文中宋" panose="02010600040101010101" charset="-122"/>
                <a:ea typeface="华文中宋" panose="02010600040101010101" charset="-122"/>
              </a:rPr>
              <a:t>关注其</a:t>
            </a:r>
            <a:r>
              <a:rPr lang="zh-CN" altLang="en-US" sz="2800" b="1" dirty="0">
                <a:solidFill>
                  <a:schemeClr val="bg1"/>
                </a:solidFill>
                <a:latin typeface="微软雅黑" panose="020B0503020204020204" charset="-122"/>
                <a:ea typeface="微软雅黑" panose="020B0503020204020204" charset="-122"/>
              </a:rPr>
              <a:t>化学成分及安全性</a:t>
            </a:r>
            <a:endParaRPr lang="en-US" altLang="zh-CN" sz="2800" b="1" dirty="0">
              <a:solidFill>
                <a:schemeClr val="bg1"/>
              </a:solidFill>
              <a:latin typeface="微软雅黑" panose="020B0503020204020204" charset="-122"/>
              <a:ea typeface="微软雅黑" panose="020B0503020204020204" charset="-122"/>
            </a:endParaRPr>
          </a:p>
          <a:p>
            <a:pPr marL="342900" indent="-342900" fontAlgn="auto">
              <a:lnSpc>
                <a:spcPct val="150000"/>
              </a:lnSpc>
              <a:buFont typeface="Wingdings" panose="05000000000000000000" pitchFamily="2" charset="2"/>
              <a:buChar char="p"/>
            </a:pPr>
            <a:r>
              <a:rPr lang="zh-CN" altLang="en-US" sz="2400" b="1" dirty="0">
                <a:solidFill>
                  <a:schemeClr val="bg1"/>
                </a:solidFill>
                <a:latin typeface="华文中宋" panose="02010600040101010101" charset="-122"/>
                <a:ea typeface="华文中宋" panose="02010600040101010101" charset="-122"/>
              </a:rPr>
              <a:t>考虑</a:t>
            </a:r>
            <a:r>
              <a:rPr lang="zh-CN" altLang="en-US" sz="2400" b="1" dirty="0">
                <a:solidFill>
                  <a:schemeClr val="bg1"/>
                </a:solidFill>
                <a:latin typeface="微软雅黑" panose="020B0503020204020204" charset="-122"/>
                <a:ea typeface="微软雅黑" panose="020B0503020204020204" charset="-122"/>
              </a:rPr>
              <a:t>食品风味与营养价值</a:t>
            </a:r>
            <a:r>
              <a:rPr lang="zh-CN" altLang="en-US" sz="2400" b="1" dirty="0">
                <a:solidFill>
                  <a:schemeClr val="bg1"/>
                </a:solidFill>
                <a:latin typeface="华文中宋" panose="02010600040101010101" charset="-122"/>
                <a:ea typeface="华文中宋" panose="02010600040101010101" charset="-122"/>
              </a:rPr>
              <a:t>的影响</a:t>
            </a:r>
            <a:endParaRPr lang="en-US" altLang="zh-CN" sz="2400" b="1" dirty="0">
              <a:solidFill>
                <a:schemeClr val="bg1"/>
              </a:solidFill>
              <a:latin typeface="华文中宋" panose="02010600040101010101" charset="-122"/>
              <a:ea typeface="华文中宋" panose="02010600040101010101" charset="-122"/>
            </a:endParaRPr>
          </a:p>
          <a:p>
            <a:pPr marL="342900" indent="-342900" fontAlgn="auto">
              <a:lnSpc>
                <a:spcPct val="150000"/>
              </a:lnSpc>
              <a:buFont typeface="Wingdings" panose="05000000000000000000" pitchFamily="2" charset="2"/>
              <a:buChar char="p"/>
            </a:pPr>
            <a:r>
              <a:rPr lang="zh-CN" altLang="en-US" sz="2800" b="1" dirty="0">
                <a:solidFill>
                  <a:schemeClr val="bg1"/>
                </a:solidFill>
                <a:latin typeface="微软雅黑" panose="020B0503020204020204" charset="-122"/>
                <a:ea typeface="微软雅黑" panose="020B0503020204020204" charset="-122"/>
              </a:rPr>
              <a:t>重视</a:t>
            </a:r>
            <a:r>
              <a:rPr lang="zh-CN" altLang="en-US" sz="2400" b="1" dirty="0">
                <a:solidFill>
                  <a:schemeClr val="bg1"/>
                </a:solidFill>
                <a:latin typeface="华文中宋" panose="02010600040101010101" charset="-122"/>
                <a:ea typeface="华文中宋" panose="02010600040101010101" charset="-122"/>
              </a:rPr>
              <a:t>食品污染与健康风险</a:t>
            </a:r>
            <a:endParaRPr lang="en-US" altLang="zh-CN" sz="2400" b="1" dirty="0">
              <a:solidFill>
                <a:schemeClr val="bg1"/>
              </a:solidFill>
              <a:latin typeface="华文中宋" panose="02010600040101010101" charset="-122"/>
              <a:ea typeface="华文中宋" panose="02010600040101010101" charset="-122"/>
            </a:endParaRPr>
          </a:p>
          <a:p>
            <a:pPr indent="0" fontAlgn="auto">
              <a:lnSpc>
                <a:spcPct val="150000"/>
              </a:lnSpc>
            </a:pPr>
            <a:endParaRPr lang="zh-CN" altLang="en-US" sz="2400" b="1" dirty="0">
              <a:solidFill>
                <a:schemeClr val="bg1"/>
              </a:solidFill>
              <a:latin typeface="华文中宋" panose="02010600040101010101" charset="-122"/>
              <a:ea typeface="华文中宋" panose="02010600040101010101" charset="-122"/>
              <a:sym typeface="+mn-ea"/>
            </a:endParaRPr>
          </a:p>
        </p:txBody>
      </p:sp>
      <p:sp>
        <p:nvSpPr>
          <p:cNvPr id="4" name="文本框 3"/>
          <p:cNvSpPr txBox="1"/>
          <p:nvPr/>
        </p:nvSpPr>
        <p:spPr>
          <a:xfrm>
            <a:off x="6460172" y="5577387"/>
            <a:ext cx="4529455" cy="789940"/>
          </a:xfrm>
          <a:prstGeom prst="rect">
            <a:avLst/>
          </a:prstGeom>
          <a:noFill/>
        </p:spPr>
        <p:txBody>
          <a:bodyPr wrap="square" rtlCol="0">
            <a:noAutofit/>
          </a:bodyPr>
          <a:lstStyle/>
          <a:p>
            <a:r>
              <a:rPr lang="zh-CN" altLang="en-US" sz="5400" b="1" dirty="0">
                <a:solidFill>
                  <a:schemeClr val="accent4">
                    <a:lumMod val="50000"/>
                  </a:schemeClr>
                </a:solidFill>
                <a:latin typeface="华文行楷" panose="02010800040101010101" charset="-122"/>
                <a:ea typeface="华文行楷" panose="02010800040101010101" charset="-122"/>
              </a:rPr>
              <a:t>环保从我做起</a:t>
            </a:r>
            <a:endParaRPr lang="zh-CN" sz="5400" b="1" dirty="0">
              <a:solidFill>
                <a:schemeClr val="accent5">
                  <a:lumMod val="75000"/>
                </a:schemeClr>
              </a:solidFill>
              <a:latin typeface="华文行楷" panose="02010800040101010101" charset="-122"/>
              <a:ea typeface="华文行楷" panose="02010800040101010101" charset="-122"/>
              <a:cs typeface="华文行楷" panose="02010800040101010101" charset="-122"/>
            </a:endParaRPr>
          </a:p>
        </p:txBody>
      </p:sp>
      <p:sp>
        <p:nvSpPr>
          <p:cNvPr id="24" name="文本框 23"/>
          <p:cNvSpPr txBox="1"/>
          <p:nvPr/>
        </p:nvSpPr>
        <p:spPr>
          <a:xfrm>
            <a:off x="0" y="226695"/>
            <a:ext cx="2259965" cy="645160"/>
          </a:xfrm>
          <a:prstGeom prst="rect">
            <a:avLst/>
          </a:prstGeom>
          <a:noFill/>
        </p:spPr>
        <p:txBody>
          <a:bodyPr wrap="square">
            <a:spAutoFit/>
          </a:bodyPr>
          <a:lstStyle/>
          <a:p>
            <a:pPr algn="ctr"/>
            <a:r>
              <a:rPr lang="zh-CN" altLang="en-US" sz="3600" b="1" dirty="0">
                <a:solidFill>
                  <a:schemeClr val="accent4">
                    <a:lumMod val="50000"/>
                  </a:schemeClr>
                </a:solidFill>
                <a:latin typeface="华文中宋" panose="02010600040101010101" charset="-122"/>
                <a:ea typeface="华文中宋" panose="02010600040101010101" charset="-122"/>
                <a:sym typeface="汉仪旗黑X1-75W" panose="00020600040101010101" pitchFamily="18" charset="-122"/>
              </a:rPr>
              <a:t>案例启示</a:t>
            </a:r>
            <a:endParaRPr lang="zh-CN" altLang="en-US" sz="3600" b="1" dirty="0">
              <a:solidFill>
                <a:schemeClr val="accent4">
                  <a:lumMod val="50000"/>
                </a:schemeClr>
              </a:solidFill>
              <a:latin typeface="华文中宋" panose="02010600040101010101" charset="-122"/>
              <a:ea typeface="华文中宋" panose="02010600040101010101" charset="-122"/>
              <a:sym typeface="汉仪旗黑X1-75W" panose="00020600040101010101" pitchFamily="18" charset="-122"/>
            </a:endParaRPr>
          </a:p>
        </p:txBody>
      </p:sp>
      <p:pic>
        <p:nvPicPr>
          <p:cNvPr id="6" name="图片 5"/>
          <p:cNvPicPr>
            <a:picLocks noChangeAspect="1"/>
          </p:cNvPicPr>
          <p:nvPr/>
        </p:nvPicPr>
        <p:blipFill>
          <a:blip r:embed="rId3"/>
          <a:stretch>
            <a:fillRect/>
          </a:stretch>
        </p:blipFill>
        <p:spPr>
          <a:xfrm>
            <a:off x="674211" y="3927158"/>
            <a:ext cx="2704147" cy="270414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p:bldP spid="7" grpId="0"/>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5678059"/>
            <a:ext cx="12192000" cy="19364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42670" y="2230710"/>
            <a:ext cx="10405745" cy="2281374"/>
            <a:chOff x="1124585" y="3040970"/>
            <a:chExt cx="10405745" cy="2281374"/>
          </a:xfrm>
        </p:grpSpPr>
        <p:sp>
          <p:nvSpPr>
            <p:cNvPr id="25" name="文本框 24"/>
            <p:cNvSpPr txBox="1"/>
            <p:nvPr/>
          </p:nvSpPr>
          <p:spPr>
            <a:xfrm>
              <a:off x="1124585" y="3040970"/>
              <a:ext cx="10405745" cy="2122805"/>
            </a:xfrm>
            <a:prstGeom prst="rect">
              <a:avLst/>
            </a:prstGeom>
            <a:noFill/>
          </p:spPr>
          <p:txBody>
            <a:bodyPr wrap="square">
              <a:spAutoFit/>
            </a:bodyPr>
            <a:lstStyle/>
            <a:p>
              <a:pPr algn="ctr"/>
              <a:r>
                <a:rPr lang="zh-CN" altLang="en-US" sz="66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纸类食品接触材料引发的食品安全案例</a:t>
              </a:r>
              <a:endParaRPr lang="zh-CN" altLang="en-US" sz="66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endParaRPr>
            </a:p>
          </p:txBody>
        </p:sp>
        <p:cxnSp>
          <p:nvCxnSpPr>
            <p:cNvPr id="30" name="直接连接符 29"/>
            <p:cNvCxnSpPr/>
            <p:nvPr/>
          </p:nvCxnSpPr>
          <p:spPr>
            <a:xfrm flipV="1">
              <a:off x="2614326" y="5314724"/>
              <a:ext cx="7259320" cy="7620"/>
            </a:xfrm>
            <a:prstGeom prst="line">
              <a:avLst/>
            </a:prstGeom>
            <a:ln w="158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 name="矩形: 圆角 35"/>
          <p:cNvSpPr/>
          <p:nvPr/>
        </p:nvSpPr>
        <p:spPr>
          <a:xfrm>
            <a:off x="3513220" y="5447415"/>
            <a:ext cx="5165560" cy="654935"/>
          </a:xfrm>
          <a:prstGeom prst="roundRect">
            <a:avLst>
              <a:gd name="adj" fmla="val 5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512820" y="5544820"/>
            <a:ext cx="5068570" cy="460375"/>
          </a:xfrm>
          <a:prstGeom prst="rect">
            <a:avLst/>
          </a:prstGeom>
          <a:solidFill>
            <a:schemeClr val="accent4">
              <a:lumMod val="50000"/>
            </a:schemeClr>
          </a:solidFill>
        </p:spPr>
        <p:txBody>
          <a:bodyPr wrap="square" rtlCol="0">
            <a:spAutoFit/>
          </a:bodyPr>
          <a:lstStyle/>
          <a:p>
            <a:pPr algn="ctr"/>
            <a:r>
              <a:rPr lang="zh-CN" altLang="en-US"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小组成员：柴雪强</a:t>
            </a:r>
            <a:r>
              <a:rPr lang="en-US" altLang="zh-CN"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   </a:t>
            </a:r>
            <a:r>
              <a:rPr lang="zh-CN" altLang="en-US"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张雅慧</a:t>
            </a:r>
            <a:r>
              <a:rPr lang="en-US" altLang="zh-CN"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   </a:t>
            </a:r>
            <a:r>
              <a:rPr lang="zh-CN" altLang="en-US"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rPr>
              <a:t>贺梦欣</a:t>
            </a:r>
            <a:endParaRPr lang="zh-CN" altLang="en-US" sz="2400" dirty="0">
              <a:solidFill>
                <a:schemeClr val="bg1"/>
              </a:solidFill>
              <a:latin typeface="汉仪旗黑X1-55W" panose="00020600040101010101" pitchFamily="18" charset="-122"/>
              <a:ea typeface="汉仪旗黑X1-55W" panose="00020600040101010101" pitchFamily="18" charset="-122"/>
              <a:sym typeface="汉仪旗黑X1-55W" panose="00020600040101010101" pitchFamily="18" charset="-122"/>
            </a:endParaRPr>
          </a:p>
        </p:txBody>
      </p:sp>
      <p:pic>
        <p:nvPicPr>
          <p:cNvPr id="10" name="图片 9" descr="E:\科技对接服务\学校Logo\山东农业大学校徽.png"/>
          <p:cNvPicPr>
            <a:picLocks noChangeAspect="1" noChangeArrowheads="1"/>
          </p:cNvPicPr>
          <p:nvPr/>
        </p:nvPicPr>
        <p:blipFill>
          <a:blip r:embed="rId1"/>
          <a:srcRect/>
          <a:stretch>
            <a:fillRect/>
          </a:stretch>
        </p:blipFill>
        <p:spPr>
          <a:xfrm>
            <a:off x="4382136" y="497841"/>
            <a:ext cx="713739" cy="713739"/>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5216431" y="497841"/>
            <a:ext cx="2483233" cy="7137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74889"/>
            <a:ext cx="12192000" cy="383111"/>
          </a:xfrm>
          <a:prstGeom prst="rect">
            <a:avLst/>
          </a:prstGeom>
          <a:solidFill>
            <a:srgbClr val="1E4D8A">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028700" y="2445938"/>
            <a:ext cx="10134600" cy="2243752"/>
            <a:chOff x="1028700" y="2410415"/>
            <a:chExt cx="10134600" cy="2243752"/>
          </a:xfrm>
        </p:grpSpPr>
        <p:sp>
          <p:nvSpPr>
            <p:cNvPr id="6" name="文本框 5"/>
            <p:cNvSpPr txBox="1"/>
            <p:nvPr/>
          </p:nvSpPr>
          <p:spPr>
            <a:xfrm>
              <a:off x="1028700" y="2410415"/>
              <a:ext cx="10134600" cy="1014730"/>
            </a:xfrm>
            <a:prstGeom prst="rect">
              <a:avLst/>
            </a:prstGeom>
            <a:noFill/>
          </p:spPr>
          <p:txBody>
            <a:bodyPr wrap="square">
              <a:spAutoFit/>
            </a:bodyPr>
            <a:lstStyle/>
            <a:p>
              <a:pPr algn="ctr"/>
              <a:r>
                <a:rPr lang="zh-CN" altLang="en-US" sz="60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rPr>
                <a:t>纸的概述及相关案例</a:t>
              </a:r>
              <a:endParaRPr lang="zh-CN" altLang="en-US" sz="6000" b="1" dirty="0">
                <a:solidFill>
                  <a:schemeClr val="accent4">
                    <a:lumMod val="50000"/>
                  </a:schemeClr>
                </a:solidFill>
                <a:latin typeface="华文中宋" panose="02010600040101010101" charset="-122"/>
                <a:ea typeface="华文中宋" panose="02010600040101010101" charset="-122"/>
                <a:cs typeface="阿里巴巴普惠体 B" panose="00020600040101010101" pitchFamily="18" charset="-122"/>
                <a:sym typeface="汉仪旗黑X1-75W" panose="00020600040101010101" pitchFamily="18" charset="-122"/>
              </a:endParaRPr>
            </a:p>
          </p:txBody>
        </p:sp>
        <p:sp>
          <p:nvSpPr>
            <p:cNvPr id="7" name="文本框 6"/>
            <p:cNvSpPr txBox="1"/>
            <p:nvPr/>
          </p:nvSpPr>
          <p:spPr>
            <a:xfrm>
              <a:off x="2411186" y="4317472"/>
              <a:ext cx="7369628" cy="336695"/>
            </a:xfrm>
            <a:prstGeom prst="rect">
              <a:avLst/>
            </a:prstGeom>
            <a:noFill/>
          </p:spPr>
          <p:txBody>
            <a:bodyPr wrap="square">
              <a:spAutoFit/>
            </a:bodyPr>
            <a:lstStyle/>
            <a:p>
              <a:pPr algn="ctr">
                <a:lnSpc>
                  <a:spcPct val="150000"/>
                </a:lnSpc>
                <a:spcBef>
                  <a:spcPts val="800"/>
                </a:spcBef>
              </a:pPr>
              <a:endParaRPr lang="en-US" altLang="zh-CN" sz="1200" dirty="0">
                <a:solidFill>
                  <a:schemeClr val="tx1">
                    <a:lumMod val="75000"/>
                    <a:lumOff val="25000"/>
                  </a:schemeClr>
                </a:solidFill>
                <a:latin typeface="微软雅黑" panose="020B0503020204020204" charset="-122"/>
                <a:ea typeface="微软雅黑" panose="020B0503020204020204" charset="-122"/>
                <a:cs typeface="OPPOSans R" panose="00020600040101010101" pitchFamily="18" charset="-122"/>
                <a:sym typeface="汉仪旗黑X1-55W" panose="00020600040101010101" pitchFamily="18" charset="-122"/>
              </a:endParaRPr>
            </a:p>
          </p:txBody>
        </p:sp>
        <p:sp>
          <p:nvSpPr>
            <p:cNvPr id="8" name="文本框 7"/>
            <p:cNvSpPr txBox="1"/>
            <p:nvPr/>
          </p:nvSpPr>
          <p:spPr>
            <a:xfrm>
              <a:off x="3959860" y="3425145"/>
              <a:ext cx="4951095" cy="553085"/>
            </a:xfrm>
            <a:prstGeom prst="rect">
              <a:avLst/>
            </a:prstGeom>
            <a:noFill/>
          </p:spPr>
          <p:txBody>
            <a:bodyPr wrap="square">
              <a:spAutoFit/>
            </a:bodyPr>
            <a:lstStyle/>
            <a:p>
              <a:pPr>
                <a:lnSpc>
                  <a:spcPct val="150000"/>
                </a:lnSpc>
              </a:pPr>
              <a:r>
                <a:rPr lang="en-US" altLang="zh-CN" sz="2000" dirty="0">
                  <a:latin typeface="Times New Roman" panose="02020603050405020304" charset="0"/>
                  <a:ea typeface="汉仪旗黑X1-55W" panose="00020600040101010101" pitchFamily="18" charset="-122"/>
                  <a:cs typeface="Times New Roman" panose="02020603050405020304" charset="0"/>
                  <a:sym typeface="汉仪旗黑X1-55W" panose="00020600040101010101" pitchFamily="18" charset="-122"/>
                </a:rPr>
                <a:t>An Overview of Paper and Related Cases</a:t>
              </a:r>
              <a:endParaRPr lang="en-US" altLang="zh-CN" sz="2000" dirty="0">
                <a:latin typeface="Times New Roman" panose="02020603050405020304" charset="0"/>
                <a:ea typeface="汉仪旗黑X1-55W" panose="00020600040101010101" pitchFamily="18" charset="-122"/>
                <a:cs typeface="Times New Roman" panose="02020603050405020304" charset="0"/>
                <a:sym typeface="汉仪旗黑X1-55W" panose="00020600040101010101" pitchFamily="18" charset="-122"/>
              </a:endParaRPr>
            </a:p>
          </p:txBody>
        </p:sp>
        <p:cxnSp>
          <p:nvCxnSpPr>
            <p:cNvPr id="9" name="直接连接符 8"/>
            <p:cNvCxnSpPr/>
            <p:nvPr/>
          </p:nvCxnSpPr>
          <p:spPr>
            <a:xfrm>
              <a:off x="2614326" y="4091714"/>
              <a:ext cx="6963348" cy="0"/>
            </a:xfrm>
            <a:prstGeom prst="line">
              <a:avLst/>
            </a:prstGeom>
            <a:ln w="158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0" y="1227076"/>
            <a:ext cx="12192000" cy="654935"/>
            <a:chOff x="0" y="5650615"/>
            <a:chExt cx="12192000" cy="654935"/>
          </a:xfrm>
        </p:grpSpPr>
        <p:sp>
          <p:nvSpPr>
            <p:cNvPr id="11" name="矩形 10"/>
            <p:cNvSpPr/>
            <p:nvPr/>
          </p:nvSpPr>
          <p:spPr>
            <a:xfrm>
              <a:off x="0" y="5881259"/>
              <a:ext cx="12192000" cy="19364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p:cNvSpPr/>
            <p:nvPr/>
          </p:nvSpPr>
          <p:spPr>
            <a:xfrm>
              <a:off x="4648200" y="5650615"/>
              <a:ext cx="2895600" cy="654935"/>
            </a:xfrm>
            <a:prstGeom prst="roundRect">
              <a:avLst>
                <a:gd name="adj" fmla="val 5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648200" y="5716472"/>
              <a:ext cx="2895600" cy="521970"/>
            </a:xfrm>
            <a:prstGeom prst="rect">
              <a:avLst/>
            </a:prstGeom>
            <a:noFill/>
          </p:spPr>
          <p:txBody>
            <a:bodyPr wrap="square">
              <a:spAutoFit/>
            </a:bodyPr>
            <a:lstStyle/>
            <a:p>
              <a:pPr algn="ctr"/>
              <a:r>
                <a:rPr lang="en-US" altLang="zh-CN" sz="28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rPr>
                <a:t>Part 01</a:t>
              </a:r>
              <a:endParaRPr lang="en-US" altLang="zh-CN" sz="2800" dirty="0">
                <a:solidFill>
                  <a:schemeClr val="bg1"/>
                </a:solidFill>
                <a:latin typeface="汉仪旗黑X1-85W" panose="00020600040101010101" pitchFamily="18" charset="-122"/>
                <a:ea typeface="汉仪旗黑X1-85W" panose="00020600040101010101" pitchFamily="18" charset="-122"/>
                <a:cs typeface="阿里巴巴普惠体 B" panose="00020600040101010101" pitchFamily="18" charset="-122"/>
                <a:sym typeface="汉仪旗黑X1-75W" panose="00020600040101010101" pitchFamily="18" charset="-122"/>
              </a:endParaRPr>
            </a:p>
          </p:txBody>
        </p:sp>
      </p:grpSp>
      <p:pic>
        <p:nvPicPr>
          <p:cNvPr id="14" name="图片 13" descr="E:\科技对接服务\学校Logo\山东农业大学校徽.png"/>
          <p:cNvPicPr>
            <a:picLocks noChangeAspect="1" noChangeArrowheads="1"/>
          </p:cNvPicPr>
          <p:nvPr/>
        </p:nvPicPr>
        <p:blipFill>
          <a:blip r:embed="rId1"/>
          <a:srcRect/>
          <a:stretch>
            <a:fillRect/>
          </a:stretch>
        </p:blipFill>
        <p:spPr>
          <a:xfrm>
            <a:off x="9115425" y="179705"/>
            <a:ext cx="621030" cy="621030"/>
          </a:xfrm>
          <a:prstGeom prst="rect">
            <a:avLst/>
          </a:prstGeom>
          <a:noFill/>
          <a:ln>
            <a:noFill/>
          </a:ln>
        </p:spPr>
      </p:pic>
      <p:pic>
        <p:nvPicPr>
          <p:cNvPr id="15" name="图片 14" descr="E:\科技对接服务\学校Logo\山东农业大学文字.png"/>
          <p:cNvPicPr>
            <a:picLocks noChangeAspect="1" noChangeArrowheads="1"/>
          </p:cNvPicPr>
          <p:nvPr/>
        </p:nvPicPr>
        <p:blipFill>
          <a:blip r:embed="rId2"/>
          <a:srcRect/>
          <a:stretch>
            <a:fillRect/>
          </a:stretch>
        </p:blipFill>
        <p:spPr>
          <a:xfrm>
            <a:off x="9838055" y="169545"/>
            <a:ext cx="2140585" cy="6153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3525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25095"/>
            <a:ext cx="2140585" cy="615315"/>
          </a:xfrm>
          <a:prstGeom prst="rect">
            <a:avLst/>
          </a:prstGeom>
          <a:noFill/>
          <a:ln>
            <a:noFill/>
          </a:ln>
        </p:spPr>
      </p:pic>
      <p:sp>
        <p:nvSpPr>
          <p:cNvPr id="9" name="文本框 8"/>
          <p:cNvSpPr txBox="1"/>
          <p:nvPr/>
        </p:nvSpPr>
        <p:spPr>
          <a:xfrm>
            <a:off x="65405" y="289560"/>
            <a:ext cx="4020185" cy="645160"/>
          </a:xfrm>
          <a:prstGeom prst="rect">
            <a:avLst/>
          </a:prstGeom>
          <a:noFill/>
        </p:spPr>
        <p:txBody>
          <a:bodyPr wrap="square">
            <a:spAutoFit/>
          </a:bodyPr>
          <a:lstStyle/>
          <a:p>
            <a:pPr algn="ctr">
              <a:buClrTx/>
              <a:buSzTx/>
              <a:buFontTx/>
            </a:pPr>
            <a:r>
              <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rPr>
              <a:t>食品用纸的概述</a:t>
            </a:r>
            <a:endPar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pic>
        <p:nvPicPr>
          <p:cNvPr id="4" name="图片 3"/>
          <p:cNvPicPr/>
          <p:nvPr/>
        </p:nvPicPr>
        <p:blipFill>
          <a:blip r:embed="rId3"/>
          <a:stretch>
            <a:fillRect/>
          </a:stretch>
        </p:blipFill>
        <p:spPr>
          <a:xfrm>
            <a:off x="530225" y="1322070"/>
            <a:ext cx="3240000" cy="2160000"/>
          </a:xfrm>
          <a:prstGeom prst="rect">
            <a:avLst/>
          </a:prstGeom>
        </p:spPr>
      </p:pic>
      <p:pic>
        <p:nvPicPr>
          <p:cNvPr id="6" name="图片 5"/>
          <p:cNvPicPr/>
          <p:nvPr/>
        </p:nvPicPr>
        <p:blipFill>
          <a:blip r:embed="rId4"/>
          <a:stretch>
            <a:fillRect/>
          </a:stretch>
        </p:blipFill>
        <p:spPr>
          <a:xfrm>
            <a:off x="4609465" y="1322070"/>
            <a:ext cx="3240000" cy="2160270"/>
          </a:xfrm>
          <a:prstGeom prst="rect">
            <a:avLst/>
          </a:prstGeom>
        </p:spPr>
      </p:pic>
      <p:pic>
        <p:nvPicPr>
          <p:cNvPr id="7" name="图片 6"/>
          <p:cNvPicPr/>
          <p:nvPr/>
        </p:nvPicPr>
        <p:blipFill>
          <a:blip r:embed="rId5"/>
          <a:stretch>
            <a:fillRect/>
          </a:stretch>
        </p:blipFill>
        <p:spPr>
          <a:xfrm>
            <a:off x="8452485" y="1322070"/>
            <a:ext cx="3240000" cy="2160000"/>
          </a:xfrm>
          <a:prstGeom prst="rect">
            <a:avLst/>
          </a:prstGeom>
        </p:spPr>
      </p:pic>
      <p:pic>
        <p:nvPicPr>
          <p:cNvPr id="12" name="图片 11"/>
          <p:cNvPicPr/>
          <p:nvPr/>
        </p:nvPicPr>
        <p:blipFill>
          <a:blip r:embed="rId6"/>
          <a:stretch>
            <a:fillRect/>
          </a:stretch>
        </p:blipFill>
        <p:spPr>
          <a:xfrm>
            <a:off x="530225" y="3945255"/>
            <a:ext cx="3240000" cy="2160270"/>
          </a:xfrm>
          <a:prstGeom prst="rect">
            <a:avLst/>
          </a:prstGeom>
        </p:spPr>
      </p:pic>
      <p:pic>
        <p:nvPicPr>
          <p:cNvPr id="13" name="图片 12"/>
          <p:cNvPicPr/>
          <p:nvPr/>
        </p:nvPicPr>
        <p:blipFill>
          <a:blip r:embed="rId7"/>
          <a:stretch>
            <a:fillRect/>
          </a:stretch>
        </p:blipFill>
        <p:spPr>
          <a:xfrm>
            <a:off x="4609465" y="3945255"/>
            <a:ext cx="3240000" cy="2160000"/>
          </a:xfrm>
          <a:prstGeom prst="rect">
            <a:avLst/>
          </a:prstGeom>
        </p:spPr>
      </p:pic>
      <p:pic>
        <p:nvPicPr>
          <p:cNvPr id="14" name="图片 13"/>
          <p:cNvPicPr/>
          <p:nvPr/>
        </p:nvPicPr>
        <p:blipFill>
          <a:blip r:embed="rId8"/>
          <a:stretch>
            <a:fillRect/>
          </a:stretch>
        </p:blipFill>
        <p:spPr>
          <a:xfrm>
            <a:off x="8452485" y="3945255"/>
            <a:ext cx="3240000" cy="21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3525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25095"/>
            <a:ext cx="2140585" cy="615315"/>
          </a:xfrm>
          <a:prstGeom prst="rect">
            <a:avLst/>
          </a:prstGeom>
          <a:noFill/>
          <a:ln>
            <a:noFill/>
          </a:ln>
        </p:spPr>
      </p:pic>
      <p:sp>
        <p:nvSpPr>
          <p:cNvPr id="9" name="文本框 8"/>
          <p:cNvSpPr txBox="1"/>
          <p:nvPr/>
        </p:nvSpPr>
        <p:spPr>
          <a:xfrm>
            <a:off x="65405" y="289560"/>
            <a:ext cx="4020185" cy="645160"/>
          </a:xfrm>
          <a:prstGeom prst="rect">
            <a:avLst/>
          </a:prstGeom>
          <a:noFill/>
        </p:spPr>
        <p:txBody>
          <a:bodyPr wrap="square">
            <a:spAutoFit/>
          </a:bodyPr>
          <a:lstStyle/>
          <a:p>
            <a:pPr algn="ctr">
              <a:buClrTx/>
              <a:buSzTx/>
              <a:buFontTx/>
            </a:pPr>
            <a:r>
              <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rPr>
              <a:t>食品用纸的概述</a:t>
            </a:r>
            <a:endPar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4" name="文本框 3">
            <a:hlinkClick r:id="rId3" action="ppaction://hlinkfile"/>
          </p:cNvPr>
          <p:cNvSpPr txBox="1"/>
          <p:nvPr/>
        </p:nvSpPr>
        <p:spPr>
          <a:xfrm>
            <a:off x="743585" y="1511935"/>
            <a:ext cx="11235055" cy="930910"/>
          </a:xfrm>
          <a:prstGeom prst="rect">
            <a:avLst/>
          </a:prstGeom>
          <a:noFill/>
        </p:spPr>
        <p:txBody>
          <a:bodyPr wrap="square" rtlCol="0">
            <a:noAutofit/>
          </a:bodyPr>
          <a:p>
            <a:r>
              <a:rPr lang="en-US" altLang="zh-CN" sz="2400">
                <a:latin typeface="Times New Roman" panose="02020603050405020304" charset="0"/>
                <a:cs typeface="Times New Roman" panose="02020603050405020304" charset="0"/>
                <a:hlinkClick r:id="rId3" action="ppaction://hlinkfile"/>
              </a:rPr>
              <a:t>https://www.bilibili.com/video/BV1Za411A7EA/?spm_id_from=333.1007.top_right_bar_window_custom_collection.content.click</a:t>
            </a:r>
            <a:endParaRPr lang="en-US" altLang="zh-CN" sz="2400">
              <a:latin typeface="Times New Roman" panose="02020603050405020304" charset="0"/>
              <a:cs typeface="Times New Roman" panose="02020603050405020304" charset="0"/>
              <a:hlinkClick r:id="rId3" action="ppaction://hlinkfile"/>
            </a:endParaRPr>
          </a:p>
          <a:p>
            <a:endParaRPr lang="en-US" altLang="zh-CN" sz="2400">
              <a:latin typeface="Times New Roman" panose="02020603050405020304" charset="0"/>
              <a:cs typeface="Times New Roman" panose="02020603050405020304" charset="0"/>
              <a:hlinkClick r:id="rId3" action="ppaction://hlinkfil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nvPicPr>
        <p:blipFill>
          <a:blip r:embed="rId1"/>
          <a:stretch>
            <a:fillRect/>
          </a:stretch>
        </p:blipFill>
        <p:spPr>
          <a:xfrm>
            <a:off x="1678305" y="1910715"/>
            <a:ext cx="4876800" cy="4876800"/>
          </a:xfrm>
          <a:prstGeom prst="rect">
            <a:avLst/>
          </a:prstGeom>
        </p:spPr>
      </p:pic>
      <p:pic>
        <p:nvPicPr>
          <p:cNvPr id="7" name="图片 6"/>
          <p:cNvPicPr/>
          <p:nvPr/>
        </p:nvPicPr>
        <p:blipFill>
          <a:blip r:embed="rId2"/>
          <a:stretch>
            <a:fillRect/>
          </a:stretch>
        </p:blipFill>
        <p:spPr>
          <a:xfrm>
            <a:off x="968375" y="1910398"/>
            <a:ext cx="4362450" cy="4752975"/>
          </a:xfrm>
          <a:prstGeom prst="rect">
            <a:avLst/>
          </a:prstGeom>
        </p:spPr>
      </p:pic>
      <p:pic>
        <p:nvPicPr>
          <p:cNvPr id="10" name="图片 9" descr="E:\科技对接服务\学校Logo\山东农业大学校徽.png"/>
          <p:cNvPicPr>
            <a:picLocks noChangeAspect="1" noChangeArrowheads="1"/>
          </p:cNvPicPr>
          <p:nvPr/>
        </p:nvPicPr>
        <p:blipFill>
          <a:blip r:embed="rId3"/>
          <a:srcRect/>
          <a:stretch>
            <a:fillRect/>
          </a:stretch>
        </p:blipFill>
        <p:spPr>
          <a:xfrm>
            <a:off x="9115425" y="13525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4"/>
          <a:srcRect/>
          <a:stretch>
            <a:fillRect/>
          </a:stretch>
        </p:blipFill>
        <p:spPr>
          <a:xfrm>
            <a:off x="9838055" y="125095"/>
            <a:ext cx="2140585" cy="615315"/>
          </a:xfrm>
          <a:prstGeom prst="rect">
            <a:avLst/>
          </a:prstGeom>
          <a:noFill/>
          <a:ln>
            <a:noFill/>
          </a:ln>
        </p:spPr>
      </p:pic>
      <p:sp>
        <p:nvSpPr>
          <p:cNvPr id="9" name="文本框 8"/>
          <p:cNvSpPr txBox="1"/>
          <p:nvPr/>
        </p:nvSpPr>
        <p:spPr>
          <a:xfrm>
            <a:off x="65405" y="289560"/>
            <a:ext cx="4020185" cy="645160"/>
          </a:xfrm>
          <a:prstGeom prst="rect">
            <a:avLst/>
          </a:prstGeom>
          <a:noFill/>
        </p:spPr>
        <p:txBody>
          <a:bodyPr wrap="square">
            <a:spAutoFit/>
          </a:bodyPr>
          <a:lstStyle/>
          <a:p>
            <a:pPr algn="ctr">
              <a:buClrTx/>
              <a:buSzTx/>
              <a:buFontTx/>
            </a:pPr>
            <a:r>
              <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rPr>
              <a:t>食品用纸的概述</a:t>
            </a:r>
            <a:endPar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2" name="文本框 1"/>
          <p:cNvSpPr txBox="1"/>
          <p:nvPr/>
        </p:nvSpPr>
        <p:spPr>
          <a:xfrm>
            <a:off x="399415" y="1203960"/>
            <a:ext cx="6480175" cy="706755"/>
          </a:xfrm>
          <a:prstGeom prst="rect">
            <a:avLst/>
          </a:prstGeom>
          <a:noFill/>
        </p:spPr>
        <p:txBody>
          <a:bodyPr wrap="square" rtlCol="0">
            <a:spAutoFit/>
          </a:bodyPr>
          <a:p>
            <a:r>
              <a:rPr lang="en-US" altLang="zh-CN" sz="4000" b="1">
                <a:latin typeface="华文中宋" panose="02010600040101010101" charset="-122"/>
                <a:ea typeface="华文中宋" panose="02010600040101010101" charset="-122"/>
                <a:cs typeface="华文中宋" panose="02010600040101010101" charset="-122"/>
              </a:rPr>
              <a:t>HACCP</a:t>
            </a:r>
            <a:r>
              <a:rPr lang="zh-CN" altLang="en-US" sz="4000" b="1">
                <a:latin typeface="华文中宋" panose="02010600040101010101" charset="-122"/>
                <a:ea typeface="华文中宋" panose="02010600040101010101" charset="-122"/>
                <a:cs typeface="华文中宋" panose="02010600040101010101" charset="-122"/>
              </a:rPr>
              <a:t>的七个原理</a:t>
            </a:r>
            <a:r>
              <a:rPr lang="zh-CN" altLang="en-US" sz="4000" b="1">
                <a:latin typeface="华文中宋" panose="02010600040101010101" charset="-122"/>
                <a:ea typeface="华文中宋" panose="02010600040101010101" charset="-122"/>
                <a:cs typeface="华文中宋" panose="02010600040101010101" charset="-122"/>
              </a:rPr>
              <a:t>是什么？</a:t>
            </a:r>
            <a:endParaRPr lang="zh-CN" altLang="en-US" sz="4000" b="1">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1348740" y="2179955"/>
            <a:ext cx="4993005" cy="3587115"/>
          </a:xfrm>
          <a:prstGeom prst="rect">
            <a:avLst/>
          </a:prstGeom>
          <a:noFill/>
        </p:spPr>
        <p:txBody>
          <a:bodyPr wrap="square" rtlCol="0">
            <a:noAutofit/>
          </a:bodyPr>
          <a:p>
            <a:pPr>
              <a:lnSpc>
                <a:spcPct val="120000"/>
              </a:lnSpc>
            </a:pPr>
            <a:r>
              <a:rPr lang="zh-CN" altLang="en-US" sz="3200">
                <a:latin typeface="华文中宋" panose="02010600040101010101" charset="-122"/>
                <a:ea typeface="华文中宋" panose="02010600040101010101" charset="-122"/>
              </a:rPr>
              <a:t>①危害分析和控制措施</a:t>
            </a:r>
            <a:endParaRPr lang="zh-CN" altLang="en-US" sz="3200">
              <a:latin typeface="华文中宋" panose="02010600040101010101" charset="-122"/>
              <a:ea typeface="华文中宋" panose="02010600040101010101" charset="-122"/>
            </a:endParaRPr>
          </a:p>
          <a:p>
            <a:pPr>
              <a:lnSpc>
                <a:spcPct val="120000"/>
              </a:lnSpc>
            </a:pPr>
            <a:r>
              <a:rPr lang="zh-CN" altLang="en-US" sz="3200">
                <a:latin typeface="华文中宋" panose="02010600040101010101" charset="-122"/>
                <a:ea typeface="华文中宋" panose="02010600040101010101" charset="-122"/>
              </a:rPr>
              <a:t>②确定</a:t>
            </a:r>
            <a:r>
              <a:rPr lang="zh-CN" altLang="en-US" sz="3200">
                <a:solidFill>
                  <a:srgbClr val="FF0000"/>
                </a:solidFill>
                <a:latin typeface="华文中宋" panose="02010600040101010101" charset="-122"/>
                <a:ea typeface="华文中宋" panose="02010600040101010101" charset="-122"/>
              </a:rPr>
              <a:t>关键控制点</a:t>
            </a:r>
            <a:endParaRPr lang="zh-CN" altLang="en-US" sz="3200">
              <a:latin typeface="华文中宋" panose="02010600040101010101" charset="-122"/>
              <a:ea typeface="华文中宋" panose="02010600040101010101" charset="-122"/>
            </a:endParaRPr>
          </a:p>
          <a:p>
            <a:pPr>
              <a:lnSpc>
                <a:spcPct val="120000"/>
              </a:lnSpc>
            </a:pPr>
            <a:r>
              <a:rPr lang="zh-CN" altLang="en-US" sz="3200">
                <a:latin typeface="华文中宋" panose="02010600040101010101" charset="-122"/>
                <a:ea typeface="华文中宋" panose="02010600040101010101" charset="-122"/>
              </a:rPr>
              <a:t>③确定</a:t>
            </a:r>
            <a:r>
              <a:rPr lang="zh-CN" altLang="en-US" sz="3200">
                <a:solidFill>
                  <a:srgbClr val="FF0000"/>
                </a:solidFill>
                <a:latin typeface="华文中宋" panose="02010600040101010101" charset="-122"/>
                <a:ea typeface="华文中宋" panose="02010600040101010101" charset="-122"/>
              </a:rPr>
              <a:t>关键限值</a:t>
            </a:r>
            <a:endParaRPr lang="zh-CN" altLang="en-US" sz="3200">
              <a:latin typeface="华文中宋" panose="02010600040101010101" charset="-122"/>
              <a:ea typeface="华文中宋" panose="02010600040101010101" charset="-122"/>
            </a:endParaRPr>
          </a:p>
          <a:p>
            <a:pPr>
              <a:lnSpc>
                <a:spcPct val="120000"/>
              </a:lnSpc>
            </a:pPr>
            <a:r>
              <a:rPr lang="zh-CN" altLang="en-US" sz="3200">
                <a:latin typeface="华文中宋" panose="02010600040101010101" charset="-122"/>
                <a:ea typeface="华文中宋" panose="02010600040101010101" charset="-122"/>
              </a:rPr>
              <a:t>④对关键控制点进行</a:t>
            </a:r>
            <a:r>
              <a:rPr lang="zh-CN" altLang="en-US" sz="3200">
                <a:solidFill>
                  <a:srgbClr val="FF0000"/>
                </a:solidFill>
                <a:latin typeface="华文中宋" panose="02010600040101010101" charset="-122"/>
                <a:ea typeface="华文中宋" panose="02010600040101010101" charset="-122"/>
              </a:rPr>
              <a:t>监控</a:t>
            </a:r>
            <a:endParaRPr lang="zh-CN" altLang="en-US" sz="3200">
              <a:latin typeface="华文中宋" panose="02010600040101010101" charset="-122"/>
              <a:ea typeface="华文中宋" panose="02010600040101010101" charset="-122"/>
            </a:endParaRPr>
          </a:p>
          <a:p>
            <a:pPr>
              <a:lnSpc>
                <a:spcPct val="120000"/>
              </a:lnSpc>
            </a:pPr>
            <a:r>
              <a:rPr lang="zh-CN" altLang="en-US" sz="3200">
                <a:latin typeface="华文中宋" panose="02010600040101010101" charset="-122"/>
                <a:ea typeface="华文中宋" panose="02010600040101010101" charset="-122"/>
              </a:rPr>
              <a:t>⑤建立</a:t>
            </a:r>
            <a:r>
              <a:rPr lang="zh-CN" altLang="en-US" sz="3200">
                <a:solidFill>
                  <a:srgbClr val="FF0000"/>
                </a:solidFill>
                <a:latin typeface="华文中宋" panose="02010600040101010101" charset="-122"/>
                <a:ea typeface="华文中宋" panose="02010600040101010101" charset="-122"/>
              </a:rPr>
              <a:t>纠偏</a:t>
            </a:r>
            <a:r>
              <a:rPr lang="zh-CN" altLang="en-US" sz="3200">
                <a:latin typeface="华文中宋" panose="02010600040101010101" charset="-122"/>
                <a:ea typeface="华文中宋" panose="02010600040101010101" charset="-122"/>
              </a:rPr>
              <a:t>措施</a:t>
            </a:r>
            <a:endParaRPr lang="zh-CN" altLang="en-US" sz="3200">
              <a:latin typeface="华文中宋" panose="02010600040101010101" charset="-122"/>
              <a:ea typeface="华文中宋" panose="02010600040101010101" charset="-122"/>
            </a:endParaRPr>
          </a:p>
          <a:p>
            <a:pPr>
              <a:lnSpc>
                <a:spcPct val="120000"/>
              </a:lnSpc>
            </a:pPr>
            <a:r>
              <a:rPr lang="zh-CN" altLang="en-US" sz="3200">
                <a:latin typeface="华文中宋" panose="02010600040101010101" charset="-122"/>
                <a:ea typeface="华文中宋" panose="02010600040101010101" charset="-122"/>
              </a:rPr>
              <a:t>⑥建立</a:t>
            </a:r>
            <a:r>
              <a:rPr lang="zh-CN" altLang="en-US" sz="3200">
                <a:solidFill>
                  <a:srgbClr val="FF0000"/>
                </a:solidFill>
                <a:latin typeface="华文中宋" panose="02010600040101010101" charset="-122"/>
                <a:ea typeface="华文中宋" panose="02010600040101010101" charset="-122"/>
              </a:rPr>
              <a:t>验证</a:t>
            </a:r>
            <a:r>
              <a:rPr lang="zh-CN" altLang="en-US" sz="3200">
                <a:latin typeface="华文中宋" panose="02010600040101010101" charset="-122"/>
                <a:ea typeface="华文中宋" panose="02010600040101010101" charset="-122"/>
              </a:rPr>
              <a:t>程序</a:t>
            </a:r>
            <a:endParaRPr lang="zh-CN" altLang="en-US" sz="3200">
              <a:latin typeface="华文中宋" panose="02010600040101010101" charset="-122"/>
              <a:ea typeface="华文中宋" panose="02010600040101010101" charset="-122"/>
            </a:endParaRPr>
          </a:p>
          <a:p>
            <a:pPr>
              <a:lnSpc>
                <a:spcPct val="120000"/>
              </a:lnSpc>
            </a:pPr>
            <a:r>
              <a:rPr lang="zh-CN" altLang="en-US" sz="3200">
                <a:latin typeface="华文中宋" panose="02010600040101010101" charset="-122"/>
                <a:ea typeface="华文中宋" panose="02010600040101010101" charset="-122"/>
              </a:rPr>
              <a:t>⑦建立</a:t>
            </a:r>
            <a:r>
              <a:rPr lang="zh-CN" altLang="en-US" sz="3200">
                <a:solidFill>
                  <a:srgbClr val="FF0000"/>
                </a:solidFill>
                <a:latin typeface="华文中宋" panose="02010600040101010101" charset="-122"/>
                <a:ea typeface="华文中宋" panose="02010600040101010101" charset="-122"/>
              </a:rPr>
              <a:t>记录保持</a:t>
            </a:r>
            <a:r>
              <a:rPr lang="zh-CN" altLang="en-US" sz="3200">
                <a:latin typeface="华文中宋" panose="02010600040101010101" charset="-122"/>
                <a:ea typeface="华文中宋" panose="02010600040101010101" charset="-122"/>
              </a:rPr>
              <a:t>程序</a:t>
            </a:r>
            <a:endParaRPr lang="zh-CN" altLang="en-US" sz="3200">
              <a:latin typeface="华文中宋" panose="02010600040101010101" charset="-122"/>
              <a:ea typeface="华文中宋" panose="02010600040101010101" charset="-122"/>
            </a:endParaRPr>
          </a:p>
        </p:txBody>
      </p:sp>
      <p:pic>
        <p:nvPicPr>
          <p:cNvPr id="5" name="图片 4"/>
          <p:cNvPicPr/>
          <p:nvPr/>
        </p:nvPicPr>
        <p:blipFill>
          <a:blip r:embed="rId5"/>
          <a:stretch>
            <a:fillRect/>
          </a:stretch>
        </p:blipFill>
        <p:spPr>
          <a:xfrm>
            <a:off x="8482965" y="3937635"/>
            <a:ext cx="2503805" cy="2838450"/>
          </a:xfrm>
          <a:prstGeom prst="rect">
            <a:avLst/>
          </a:prstGeom>
        </p:spPr>
      </p:pic>
      <p:pic>
        <p:nvPicPr>
          <p:cNvPr id="12" name="图片 11"/>
          <p:cNvPicPr/>
          <p:nvPr/>
        </p:nvPicPr>
        <p:blipFill>
          <a:blip r:embed="rId6"/>
          <a:stretch>
            <a:fillRect/>
          </a:stretch>
        </p:blipFill>
        <p:spPr>
          <a:xfrm>
            <a:off x="7819390" y="1129030"/>
            <a:ext cx="3379470" cy="2614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356360" y="1692275"/>
            <a:ext cx="9134308" cy="1540800"/>
          </a:xfrm>
          <a:prstGeom prst="rect">
            <a:avLst/>
          </a:prstGeom>
        </p:spPr>
      </p:pic>
      <p:pic>
        <p:nvPicPr>
          <p:cNvPr id="6" name="图片 5"/>
          <p:cNvPicPr/>
          <p:nvPr/>
        </p:nvPicPr>
        <p:blipFill>
          <a:blip r:embed="rId2"/>
          <a:stretch>
            <a:fillRect/>
          </a:stretch>
        </p:blipFill>
        <p:spPr>
          <a:xfrm>
            <a:off x="1356360" y="1755140"/>
            <a:ext cx="9108440" cy="1541780"/>
          </a:xfrm>
          <a:prstGeom prst="rect">
            <a:avLst/>
          </a:prstGeom>
        </p:spPr>
      </p:pic>
      <p:pic>
        <p:nvPicPr>
          <p:cNvPr id="10" name="图片 9" descr="E:\科技对接服务\学校Logo\山东农业大学校徽.png"/>
          <p:cNvPicPr>
            <a:picLocks noChangeAspect="1" noChangeArrowheads="1"/>
          </p:cNvPicPr>
          <p:nvPr/>
        </p:nvPicPr>
        <p:blipFill>
          <a:blip r:embed="rId3"/>
          <a:srcRect/>
          <a:stretch>
            <a:fillRect/>
          </a:stretch>
        </p:blipFill>
        <p:spPr>
          <a:xfrm>
            <a:off x="9115425" y="13525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4"/>
          <a:srcRect/>
          <a:stretch>
            <a:fillRect/>
          </a:stretch>
        </p:blipFill>
        <p:spPr>
          <a:xfrm>
            <a:off x="9838055" y="125095"/>
            <a:ext cx="2140585" cy="615315"/>
          </a:xfrm>
          <a:prstGeom prst="rect">
            <a:avLst/>
          </a:prstGeom>
          <a:noFill/>
          <a:ln>
            <a:noFill/>
          </a:ln>
        </p:spPr>
      </p:pic>
      <p:sp>
        <p:nvSpPr>
          <p:cNvPr id="9" name="文本框 8"/>
          <p:cNvSpPr txBox="1"/>
          <p:nvPr/>
        </p:nvSpPr>
        <p:spPr>
          <a:xfrm>
            <a:off x="65405" y="289560"/>
            <a:ext cx="4020185" cy="645160"/>
          </a:xfrm>
          <a:prstGeom prst="rect">
            <a:avLst/>
          </a:prstGeom>
          <a:noFill/>
        </p:spPr>
        <p:txBody>
          <a:bodyPr wrap="square">
            <a:spAutoFit/>
          </a:bodyPr>
          <a:lstStyle/>
          <a:p>
            <a:pPr algn="ctr">
              <a:buClrTx/>
              <a:buSzTx/>
              <a:buFontTx/>
            </a:pPr>
            <a:r>
              <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rPr>
              <a:t>食品用纸的概述</a:t>
            </a:r>
            <a:endPar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2" name="文本框 1"/>
          <p:cNvSpPr txBox="1"/>
          <p:nvPr/>
        </p:nvSpPr>
        <p:spPr>
          <a:xfrm>
            <a:off x="65405" y="1113155"/>
            <a:ext cx="6134100" cy="502285"/>
          </a:xfrm>
          <a:prstGeom prst="rect">
            <a:avLst/>
          </a:prstGeom>
          <a:noFill/>
        </p:spPr>
        <p:txBody>
          <a:bodyPr wrap="square" rtlCol="0">
            <a:noAutofit/>
          </a:bodyPr>
          <a:lstStyle/>
          <a:p>
            <a:r>
              <a:rPr lang="zh-CN" altLang="en-US" sz="2400"/>
              <a:t>食品包装用纸的生产工艺步骤：</a:t>
            </a:r>
            <a:endParaRPr lang="zh-CN" altLang="en-US" sz="2400"/>
          </a:p>
          <a:p>
            <a:endParaRPr lang="zh-CN" altLang="en-US" sz="2400"/>
          </a:p>
        </p:txBody>
      </p:sp>
      <p:sp>
        <p:nvSpPr>
          <p:cNvPr id="7" name="文本框 6"/>
          <p:cNvSpPr txBox="1"/>
          <p:nvPr/>
        </p:nvSpPr>
        <p:spPr>
          <a:xfrm>
            <a:off x="394970" y="3308985"/>
            <a:ext cx="10156825" cy="457200"/>
          </a:xfrm>
          <a:prstGeom prst="rect">
            <a:avLst/>
          </a:prstGeom>
          <a:noFill/>
        </p:spPr>
        <p:txBody>
          <a:bodyPr wrap="square" rtlCol="0">
            <a:noAutofit/>
          </a:bodyPr>
          <a:lstStyle/>
          <a:p>
            <a:r>
              <a:rPr lang="zh-CN" altLang="en-US" sz="2400"/>
              <a:t>关键控制点：</a:t>
            </a:r>
            <a:endParaRPr lang="zh-CN" altLang="en-US" sz="2400"/>
          </a:p>
          <a:p>
            <a:endParaRPr lang="zh-CN" altLang="en-US"/>
          </a:p>
          <a:p>
            <a:endParaRPr lang="en-US" altLang="zh-CN"/>
          </a:p>
        </p:txBody>
      </p:sp>
      <p:sp>
        <p:nvSpPr>
          <p:cNvPr id="8" name="文本框 7"/>
          <p:cNvSpPr txBox="1"/>
          <p:nvPr/>
        </p:nvSpPr>
        <p:spPr>
          <a:xfrm>
            <a:off x="629285" y="4015740"/>
            <a:ext cx="9921875" cy="398780"/>
          </a:xfrm>
          <a:prstGeom prst="rect">
            <a:avLst/>
          </a:prstGeom>
          <a:noFill/>
        </p:spPr>
        <p:txBody>
          <a:bodyPr wrap="square" rtlCol="0">
            <a:spAutoFit/>
          </a:bodyPr>
          <a:lstStyle/>
          <a:p>
            <a:r>
              <a:rPr lang="en-US" altLang="zh-CN" sz="2000"/>
              <a:t>1.</a:t>
            </a:r>
            <a:r>
              <a:rPr lang="zh-CN" altLang="en-US" sz="2000"/>
              <a:t>调料：纸张完成后的强度、</a:t>
            </a:r>
            <a:r>
              <a:rPr lang="zh-CN" altLang="en-US" sz="2000">
                <a:solidFill>
                  <a:srgbClr val="FF0000"/>
                </a:solidFill>
              </a:rPr>
              <a:t>色调、</a:t>
            </a:r>
            <a:r>
              <a:rPr lang="zh-CN" altLang="en-US" sz="2000"/>
              <a:t>印刷性的优劣、纸张保存期限的长短直接与它有关。</a:t>
            </a:r>
            <a:endParaRPr lang="zh-CN" altLang="en-US" sz="2000"/>
          </a:p>
        </p:txBody>
      </p:sp>
      <p:sp>
        <p:nvSpPr>
          <p:cNvPr id="13" name="文本框 12"/>
          <p:cNvSpPr txBox="1"/>
          <p:nvPr/>
        </p:nvSpPr>
        <p:spPr>
          <a:xfrm>
            <a:off x="629285" y="4932680"/>
            <a:ext cx="9835515" cy="1014730"/>
          </a:xfrm>
          <a:prstGeom prst="rect">
            <a:avLst/>
          </a:prstGeom>
          <a:noFill/>
        </p:spPr>
        <p:txBody>
          <a:bodyPr wrap="square" rtlCol="0">
            <a:spAutoFit/>
          </a:bodyPr>
          <a:lstStyle/>
          <a:p>
            <a:pPr>
              <a:lnSpc>
                <a:spcPct val="150000"/>
              </a:lnSpc>
            </a:pPr>
            <a:r>
              <a:rPr lang="en-US" altLang="zh-CN" sz="2000"/>
              <a:t>3.</a:t>
            </a:r>
            <a:r>
              <a:rPr lang="zh-CN" altLang="en-US" sz="2000"/>
              <a:t>涂蜡或覆膜：可以增强纸张的防水性、耐磨性、耐污性和耐撕裂性，提高纸张的使用寿命。</a:t>
            </a:r>
            <a:endParaRPr lang="zh-CN" altLang="en-US" sz="2000"/>
          </a:p>
        </p:txBody>
      </p:sp>
      <p:sp>
        <p:nvSpPr>
          <p:cNvPr id="14" name="文本框 13"/>
          <p:cNvSpPr txBox="1"/>
          <p:nvPr/>
        </p:nvSpPr>
        <p:spPr>
          <a:xfrm>
            <a:off x="629285" y="4533900"/>
            <a:ext cx="9078595" cy="398780"/>
          </a:xfrm>
          <a:prstGeom prst="rect">
            <a:avLst/>
          </a:prstGeom>
          <a:noFill/>
        </p:spPr>
        <p:txBody>
          <a:bodyPr wrap="square" rtlCol="0">
            <a:spAutoFit/>
          </a:bodyPr>
          <a:lstStyle/>
          <a:p>
            <a:r>
              <a:rPr lang="en-US" altLang="zh-CN" sz="2000"/>
              <a:t>2.</a:t>
            </a:r>
            <a:r>
              <a:rPr lang="zh-CN" altLang="en-US" sz="2000"/>
              <a:t>印刷：关系到最终纸张成品的质量。</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8" grpId="0"/>
      <p:bldP spid="8" grpId="1"/>
      <p:bldP spid="14" grpId="0"/>
      <p:bldP spid="14" grpId="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3525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25095"/>
            <a:ext cx="2140585" cy="615315"/>
          </a:xfrm>
          <a:prstGeom prst="rect">
            <a:avLst/>
          </a:prstGeom>
          <a:noFill/>
          <a:ln>
            <a:noFill/>
          </a:ln>
        </p:spPr>
      </p:pic>
      <p:sp>
        <p:nvSpPr>
          <p:cNvPr id="9" name="文本框 8"/>
          <p:cNvSpPr txBox="1"/>
          <p:nvPr/>
        </p:nvSpPr>
        <p:spPr>
          <a:xfrm>
            <a:off x="0" y="289560"/>
            <a:ext cx="4185285" cy="645160"/>
          </a:xfrm>
          <a:prstGeom prst="rect">
            <a:avLst/>
          </a:prstGeom>
          <a:noFill/>
        </p:spPr>
        <p:txBody>
          <a:bodyPr wrap="square">
            <a:spAutoFit/>
          </a:bodyPr>
          <a:lstStyle/>
          <a:p>
            <a:pPr algn="ctr">
              <a:buClrTx/>
              <a:buSzTx/>
              <a:buFontTx/>
            </a:pPr>
            <a:r>
              <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rPr>
              <a:t>荧光增白剂的概述</a:t>
            </a:r>
            <a:endPar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2" name="文本框 1"/>
          <p:cNvSpPr txBox="1"/>
          <p:nvPr/>
        </p:nvSpPr>
        <p:spPr>
          <a:xfrm>
            <a:off x="627380" y="1228090"/>
            <a:ext cx="1847850" cy="460375"/>
          </a:xfrm>
          <a:prstGeom prst="rect">
            <a:avLst/>
          </a:prstGeom>
          <a:noFill/>
        </p:spPr>
        <p:txBody>
          <a:bodyPr wrap="square" rtlCol="0">
            <a:spAutoFit/>
          </a:bodyPr>
          <a:lstStyle/>
          <a:p>
            <a:r>
              <a:rPr lang="zh-CN" altLang="en-US" sz="2400" b="1"/>
              <a:t>荧光增白剂</a:t>
            </a:r>
            <a:endParaRPr lang="zh-CN" altLang="en-US" sz="2400" b="1"/>
          </a:p>
        </p:txBody>
      </p:sp>
      <p:sp>
        <p:nvSpPr>
          <p:cNvPr id="4" name="文本框 3"/>
          <p:cNvSpPr txBox="1"/>
          <p:nvPr/>
        </p:nvSpPr>
        <p:spPr>
          <a:xfrm>
            <a:off x="431800" y="1810385"/>
            <a:ext cx="7082155" cy="1476375"/>
          </a:xfrm>
          <a:prstGeom prst="rect">
            <a:avLst/>
          </a:prstGeom>
          <a:noFill/>
        </p:spPr>
        <p:txBody>
          <a:bodyPr wrap="square" rtlCol="0">
            <a:spAutoFit/>
          </a:bodyPr>
          <a:lstStyle/>
          <a:p>
            <a:pPr>
              <a:lnSpc>
                <a:spcPct val="150000"/>
              </a:lnSpc>
            </a:pPr>
            <a:r>
              <a:rPr lang="zh-CN" altLang="en-US" sz="2000" b="1"/>
              <a:t>定义：</a:t>
            </a:r>
            <a:r>
              <a:rPr lang="zh-CN" altLang="en-US" sz="2000"/>
              <a:t>是一种荧光染料，或称为白色染料，也是一类化合物的</a:t>
            </a:r>
            <a:r>
              <a:rPr lang="zh-CN" altLang="en-US" sz="2000">
                <a:solidFill>
                  <a:srgbClr val="FF0000"/>
                </a:solidFill>
              </a:rPr>
              <a:t>统称</a:t>
            </a:r>
            <a:r>
              <a:rPr lang="zh-CN" altLang="en-US" sz="2000"/>
              <a:t>。它的特性是能激发入射光线</a:t>
            </a:r>
            <a:r>
              <a:rPr lang="zh-CN" altLang="en-US" sz="2000">
                <a:solidFill>
                  <a:srgbClr val="FF0000"/>
                </a:solidFill>
              </a:rPr>
              <a:t>产生荧光</a:t>
            </a:r>
            <a:r>
              <a:rPr lang="zh-CN" altLang="en-US" sz="2000"/>
              <a:t>，使所染物质获得类似萤石的闪闪发光的效应，使肉眼看到的物质很白。</a:t>
            </a:r>
            <a:endParaRPr lang="zh-CN" altLang="en-US" sz="2000"/>
          </a:p>
        </p:txBody>
      </p:sp>
      <p:sp>
        <p:nvSpPr>
          <p:cNvPr id="6" name="文本框 5"/>
          <p:cNvSpPr txBox="1"/>
          <p:nvPr/>
        </p:nvSpPr>
        <p:spPr>
          <a:xfrm>
            <a:off x="431800" y="3429000"/>
            <a:ext cx="6840220" cy="2861310"/>
          </a:xfrm>
          <a:prstGeom prst="rect">
            <a:avLst/>
          </a:prstGeom>
          <a:noFill/>
        </p:spPr>
        <p:txBody>
          <a:bodyPr wrap="square" rtlCol="0">
            <a:spAutoFit/>
          </a:bodyPr>
          <a:lstStyle/>
          <a:p>
            <a:pPr>
              <a:lnSpc>
                <a:spcPct val="150000"/>
              </a:lnSpc>
            </a:pPr>
            <a:r>
              <a:rPr lang="zh-CN" altLang="en-US" sz="2000" b="1"/>
              <a:t>对人体的危害：</a:t>
            </a:r>
            <a:r>
              <a:rPr lang="zh-CN" altLang="en-US" sz="2000"/>
              <a:t>荧光增白剂中含有一些特别</a:t>
            </a:r>
            <a:r>
              <a:rPr lang="zh-CN" altLang="en-US" sz="2000">
                <a:solidFill>
                  <a:srgbClr val="FF0000"/>
                </a:solidFill>
              </a:rPr>
              <a:t>活跃的分子</a:t>
            </a:r>
            <a:r>
              <a:rPr lang="zh-CN" altLang="en-US" sz="2000"/>
              <a:t>，较易迁移至角质层或血液里，且不易分解，会大大削减</a:t>
            </a:r>
            <a:r>
              <a:rPr lang="zh-CN" altLang="en-US" sz="2000">
                <a:solidFill>
                  <a:srgbClr val="FF0000"/>
                </a:solidFill>
              </a:rPr>
              <a:t>人体免疫力</a:t>
            </a:r>
            <a:r>
              <a:rPr lang="zh-CN" altLang="en-US" sz="2000"/>
              <a:t>，甚至会造成血液系统受损。荧光增白剂对</a:t>
            </a:r>
            <a:r>
              <a:rPr lang="zh-CN" altLang="en-US" sz="2000">
                <a:solidFill>
                  <a:srgbClr val="FF0000"/>
                </a:solidFill>
              </a:rPr>
              <a:t>皮肤黏膜</a:t>
            </a:r>
            <a:r>
              <a:rPr lang="zh-CN" altLang="en-US" sz="2000"/>
              <a:t>有强烈的刺激作用，使人体出现皮肤起皱、汗液减少、红肿瘙痒、感染出血或紫斑溃烂等症状，甚至会引发变态反应性皮炎或接触性皮炎等疾病。</a:t>
            </a:r>
            <a:endParaRPr lang="zh-CN" altLang="en-US" sz="2000"/>
          </a:p>
        </p:txBody>
      </p:sp>
      <p:pic>
        <p:nvPicPr>
          <p:cNvPr id="7" name="图片 6"/>
          <p:cNvPicPr/>
          <p:nvPr/>
        </p:nvPicPr>
        <p:blipFill>
          <a:blip r:embed="rId3"/>
          <a:stretch>
            <a:fillRect/>
          </a:stretch>
        </p:blipFill>
        <p:spPr>
          <a:xfrm>
            <a:off x="8128000" y="1527175"/>
            <a:ext cx="3536315" cy="2177415"/>
          </a:xfrm>
          <a:prstGeom prst="rect">
            <a:avLst/>
          </a:prstGeom>
        </p:spPr>
      </p:pic>
      <p:pic>
        <p:nvPicPr>
          <p:cNvPr id="8" name="图片 7"/>
          <p:cNvPicPr/>
          <p:nvPr/>
        </p:nvPicPr>
        <p:blipFill>
          <a:blip r:embed="rId4"/>
          <a:stretch>
            <a:fillRect/>
          </a:stretch>
        </p:blipFill>
        <p:spPr>
          <a:xfrm>
            <a:off x="8181975" y="3931285"/>
            <a:ext cx="330708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科技对接服务\学校Logo\山东农业大学校徽.png"/>
          <p:cNvPicPr>
            <a:picLocks noChangeAspect="1" noChangeArrowheads="1"/>
          </p:cNvPicPr>
          <p:nvPr/>
        </p:nvPicPr>
        <p:blipFill>
          <a:blip r:embed="rId1"/>
          <a:srcRect/>
          <a:stretch>
            <a:fillRect/>
          </a:stretch>
        </p:blipFill>
        <p:spPr>
          <a:xfrm>
            <a:off x="9115425" y="135255"/>
            <a:ext cx="621030" cy="621030"/>
          </a:xfrm>
          <a:prstGeom prst="rect">
            <a:avLst/>
          </a:prstGeom>
          <a:noFill/>
          <a:ln>
            <a:noFill/>
          </a:ln>
        </p:spPr>
      </p:pic>
      <p:pic>
        <p:nvPicPr>
          <p:cNvPr id="11" name="图片 10" descr="E:\科技对接服务\学校Logo\山东农业大学文字.png"/>
          <p:cNvPicPr>
            <a:picLocks noChangeAspect="1" noChangeArrowheads="1"/>
          </p:cNvPicPr>
          <p:nvPr/>
        </p:nvPicPr>
        <p:blipFill>
          <a:blip r:embed="rId2"/>
          <a:srcRect/>
          <a:stretch>
            <a:fillRect/>
          </a:stretch>
        </p:blipFill>
        <p:spPr>
          <a:xfrm>
            <a:off x="9838055" y="125095"/>
            <a:ext cx="2140585" cy="615315"/>
          </a:xfrm>
          <a:prstGeom prst="rect">
            <a:avLst/>
          </a:prstGeom>
          <a:noFill/>
          <a:ln>
            <a:noFill/>
          </a:ln>
        </p:spPr>
      </p:pic>
      <p:sp>
        <p:nvSpPr>
          <p:cNvPr id="9" name="文本框 8"/>
          <p:cNvSpPr txBox="1"/>
          <p:nvPr/>
        </p:nvSpPr>
        <p:spPr>
          <a:xfrm>
            <a:off x="226695" y="289560"/>
            <a:ext cx="2470150" cy="645160"/>
          </a:xfrm>
          <a:prstGeom prst="rect">
            <a:avLst/>
          </a:prstGeom>
          <a:noFill/>
        </p:spPr>
        <p:txBody>
          <a:bodyPr wrap="square">
            <a:spAutoFit/>
          </a:bodyPr>
          <a:lstStyle/>
          <a:p>
            <a:pPr algn="ctr">
              <a:buClrTx/>
              <a:buSzTx/>
              <a:buFontTx/>
            </a:pPr>
            <a:r>
              <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rPr>
              <a:t>案例概述</a:t>
            </a:r>
            <a:endParaRPr lang="zh-CN" altLang="en-US" sz="3600" b="1" dirty="0">
              <a:solidFill>
                <a:schemeClr val="accent4">
                  <a:lumMod val="50000"/>
                </a:schemeClr>
              </a:solidFill>
              <a:latin typeface="楷体" panose="02010609060101010101" pitchFamily="49" charset="-122"/>
              <a:ea typeface="楷体" panose="02010609060101010101" pitchFamily="49" charset="-122"/>
              <a:cs typeface="阿里巴巴普惠体 B" panose="00020600040101010101" pitchFamily="18" charset="-122"/>
              <a:sym typeface="汉仪旗黑X1-75W" panose="00020600040101010101" pitchFamily="18" charset="-122"/>
            </a:endParaRPr>
          </a:p>
        </p:txBody>
      </p:sp>
      <p:sp>
        <p:nvSpPr>
          <p:cNvPr id="5" name="文本框 4"/>
          <p:cNvSpPr txBox="1"/>
          <p:nvPr>
            <p:custDataLst>
              <p:tags r:id="rId3"/>
            </p:custDataLst>
          </p:nvPr>
        </p:nvSpPr>
        <p:spPr>
          <a:xfrm>
            <a:off x="227330" y="1454150"/>
            <a:ext cx="11616055" cy="2268855"/>
          </a:xfrm>
          <a:prstGeom prst="rect">
            <a:avLst/>
          </a:prstGeom>
          <a:noFill/>
        </p:spPr>
        <p:txBody>
          <a:bodyPr wrap="square" rtlCol="0">
            <a:noAutofit/>
          </a:bodyPr>
          <a:lstStyle/>
          <a:p>
            <a:pPr indent="457200" fontAlgn="auto">
              <a:lnSpc>
                <a:spcPct val="130000"/>
              </a:lnSpc>
              <a:extLst>
                <a:ext uri="{35155182-B16C-46BC-9424-99874614C6A1}">
                  <wpsdc:indentchars xmlns:wpsdc="http://www.wps.cn/officeDocument/2017/drawingmlCustomData" val="200" checksum="59296752"/>
                </a:ext>
              </a:extLst>
            </a:pPr>
            <a:r>
              <a:rPr lang="zh-CN" altLang="en-US">
                <a:latin typeface="Times New Roman" panose="02020603050405020304" charset="0"/>
                <a:cs typeface="Times New Roman" panose="02020603050405020304" charset="0"/>
              </a:rPr>
              <a:t>为了解我国纸制品包装的质量情况以及纸制品生产企业对国家标准和行业标准的执行情况，2012年5~8月份，某调查小组对北京地区、华东地区(上海、浙江)、华南地区(广东)的方便面桶、奶茶杯、一次性纸杯和纸碗等制品进行了调查。</a:t>
            </a:r>
            <a:endParaRPr lang="zh-CN" altLang="en-US">
              <a:latin typeface="Times New Roman" panose="02020603050405020304" charset="0"/>
              <a:cs typeface="Times New Roman" panose="02020603050405020304" charset="0"/>
            </a:endParaRPr>
          </a:p>
          <a:p>
            <a:pPr indent="457200" fontAlgn="auto">
              <a:lnSpc>
                <a:spcPct val="130000"/>
              </a:lnSpc>
              <a:extLst>
                <a:ext uri="{35155182-B16C-46BC-9424-99874614C6A1}">
                  <wpsdc:indentchars xmlns:wpsdc="http://www.wps.cn/officeDocument/2017/drawingmlCustomData" val="200" checksum="59296752"/>
                </a:ext>
              </a:extLst>
            </a:pPr>
            <a:r>
              <a:rPr lang="zh-CN" altLang="en-US">
                <a:latin typeface="Times New Roman" panose="02020603050405020304" charset="0"/>
                <a:cs typeface="Times New Roman" panose="02020603050405020304" charset="0"/>
              </a:rPr>
              <a:t>调查结果显示，在被调查的</a:t>
            </a:r>
            <a:r>
              <a:rPr lang="zh-CN" altLang="en-US">
                <a:solidFill>
                  <a:srgbClr val="FF0000"/>
                </a:solidFill>
                <a:latin typeface="Times New Roman" panose="02020603050405020304" charset="0"/>
                <a:cs typeface="Times New Roman" panose="02020603050405020304" charset="0"/>
              </a:rPr>
              <a:t>55个样品</a:t>
            </a:r>
            <a:r>
              <a:rPr lang="zh-CN" altLang="en-US">
                <a:latin typeface="Times New Roman" panose="02020603050405020304" charset="0"/>
                <a:cs typeface="Times New Roman" panose="02020603050405020304" charset="0"/>
              </a:rPr>
              <a:t>中，有</a:t>
            </a:r>
            <a:r>
              <a:rPr lang="zh-CN" altLang="en-US">
                <a:solidFill>
                  <a:srgbClr val="FF0000"/>
                </a:solidFill>
                <a:latin typeface="Times New Roman" panose="02020603050405020304" charset="0"/>
                <a:cs typeface="Times New Roman" panose="02020603050405020304" charset="0"/>
              </a:rPr>
              <a:t>36个</a:t>
            </a:r>
            <a:r>
              <a:rPr lang="zh-CN" altLang="en-US">
                <a:latin typeface="Times New Roman" panose="02020603050405020304" charset="0"/>
                <a:cs typeface="Times New Roman" panose="02020603050405020304" charset="0"/>
              </a:rPr>
              <a:t>双层纸质样品的外层荧光性物质不符合《食品安全国家标准食品接触用纸和纸板材料及制品》（GB4806.8-2016）中规定的“在</a:t>
            </a:r>
            <a:r>
              <a:rPr lang="zh-CN" altLang="en-US">
                <a:solidFill>
                  <a:srgbClr val="FF0000"/>
                </a:solidFill>
                <a:latin typeface="Times New Roman" panose="02020603050405020304" charset="0"/>
                <a:cs typeface="Times New Roman" panose="02020603050405020304" charset="0"/>
              </a:rPr>
              <a:t>波长254nm和365nm</a:t>
            </a:r>
            <a:r>
              <a:rPr lang="zh-CN" altLang="en-US">
                <a:latin typeface="Times New Roman" panose="02020603050405020304" charset="0"/>
                <a:cs typeface="Times New Roman" panose="02020603050405020304" charset="0"/>
              </a:rPr>
              <a:t>检测条件下，</a:t>
            </a:r>
            <a:r>
              <a:rPr lang="zh-CN" altLang="en-US">
                <a:solidFill>
                  <a:srgbClr val="FF0000"/>
                </a:solidFill>
                <a:latin typeface="Times New Roman" panose="02020603050405020304" charset="0"/>
                <a:cs typeface="Times New Roman" panose="02020603050405020304" charset="0"/>
              </a:rPr>
              <a:t>荧光物质为阴性</a:t>
            </a:r>
            <a:r>
              <a:rPr lang="zh-CN" altLang="en-US">
                <a:latin typeface="Times New Roman" panose="02020603050405020304" charset="0"/>
                <a:cs typeface="Times New Roman" panose="02020603050405020304" charset="0"/>
              </a:rPr>
              <a:t>”要求，样品种类包括方便面桶、咖啡杯、奶茶杯、纸杯等。</a:t>
            </a:r>
            <a:endParaRPr lang="zh-CN" altLang="en-US">
              <a:latin typeface="Times New Roman" panose="02020603050405020304" charset="0"/>
              <a:cs typeface="Times New Roman" panose="02020603050405020304" charset="0"/>
            </a:endParaRPr>
          </a:p>
        </p:txBody>
      </p:sp>
      <p:sp>
        <p:nvSpPr>
          <p:cNvPr id="6" name="文本框 5"/>
          <p:cNvSpPr txBox="1"/>
          <p:nvPr>
            <p:custDataLst>
              <p:tags r:id="rId4"/>
            </p:custDataLst>
          </p:nvPr>
        </p:nvSpPr>
        <p:spPr>
          <a:xfrm>
            <a:off x="324485" y="3796665"/>
            <a:ext cx="1256665" cy="480695"/>
          </a:xfrm>
          <a:prstGeom prst="rect">
            <a:avLst/>
          </a:prstGeom>
          <a:noFill/>
        </p:spPr>
        <p:txBody>
          <a:bodyPr wrap="square" rtlCol="0">
            <a:noAutofit/>
          </a:bodyPr>
          <a:lstStyle/>
          <a:p>
            <a:r>
              <a:rPr lang="zh-CN" altLang="en-US" sz="2000">
                <a:solidFill>
                  <a:schemeClr val="tx1"/>
                </a:solidFill>
                <a:effectLst>
                  <a:outerShdw blurRad="38100" dist="19050" dir="2700000" algn="tl" rotWithShape="0">
                    <a:schemeClr val="dk1">
                      <a:alpha val="40000"/>
                    </a:schemeClr>
                  </a:outerShdw>
                </a:effectLst>
              </a:rPr>
              <a:t>案例二</a:t>
            </a:r>
            <a:endParaRPr lang="zh-CN" altLang="en-US" sz="2000">
              <a:solidFill>
                <a:schemeClr val="tx1"/>
              </a:solidFill>
              <a:effectLst>
                <a:outerShdw blurRad="38100" dist="19050" dir="2700000" algn="tl" rotWithShape="0">
                  <a:schemeClr val="dk1">
                    <a:alpha val="40000"/>
                  </a:schemeClr>
                </a:outerShdw>
              </a:effectLst>
            </a:endParaRPr>
          </a:p>
        </p:txBody>
      </p:sp>
      <p:sp>
        <p:nvSpPr>
          <p:cNvPr id="7" name="文本框 6"/>
          <p:cNvSpPr txBox="1"/>
          <p:nvPr>
            <p:custDataLst>
              <p:tags r:id="rId5"/>
            </p:custDataLst>
          </p:nvPr>
        </p:nvSpPr>
        <p:spPr>
          <a:xfrm>
            <a:off x="324485" y="4132580"/>
            <a:ext cx="11349355" cy="2221865"/>
          </a:xfrm>
          <a:prstGeom prst="rect">
            <a:avLst/>
          </a:prstGeom>
          <a:noFill/>
        </p:spPr>
        <p:txBody>
          <a:bodyPr wrap="square" rtlCol="0">
            <a:noAutofit/>
          </a:bodyPr>
          <a:lstStyle/>
          <a:p>
            <a:pPr indent="457200" fontAlgn="auto">
              <a:lnSpc>
                <a:spcPct val="150000"/>
              </a:lnSpc>
              <a:extLst>
                <a:ext uri="{35155182-B16C-46BC-9424-99874614C6A1}">
                  <wpsdc:indentchars xmlns:wpsdc="http://www.wps.cn/officeDocument/2017/drawingmlCustomData" val="200" checksum="59296752"/>
                </a:ext>
              </a:extLst>
            </a:pPr>
            <a:r>
              <a:rPr lang="zh-CN" altLang="en-US">
                <a:latin typeface="Times New Roman" panose="02020603050405020304" charset="0"/>
                <a:cs typeface="Times New Roman" panose="02020603050405020304" charset="0"/>
              </a:rPr>
              <a:t>广东省市场监督管理局于2019年7~10月份组织对包括食品用纸包装容器在内的19类相关产品开展省级“双随机”监督抽查。其中，抽查了</a:t>
            </a:r>
            <a:r>
              <a:rPr lang="zh-CN" altLang="en-US">
                <a:solidFill>
                  <a:srgbClr val="FF0000"/>
                </a:solidFill>
                <a:latin typeface="Times New Roman" panose="02020603050405020304" charset="0"/>
                <a:cs typeface="Times New Roman" panose="02020603050405020304" charset="0"/>
              </a:rPr>
              <a:t>100批次</a:t>
            </a:r>
            <a:r>
              <a:rPr lang="zh-CN" altLang="en-US">
                <a:latin typeface="Times New Roman" panose="02020603050405020304" charset="0"/>
                <a:cs typeface="Times New Roman" panose="02020603050405020304" charset="0"/>
              </a:rPr>
              <a:t>食品用纸包装容器等制品。对感官、浸泡液、总迁移量、重金属（以铅计）、高锰酸钾消耗量、荧光性物质（波长254nm 和 365nm）、铅、砷、甲醛、杯身挺度、跌落性能、耐温性能、渗性能、容量及容量偏差、霉菌、沙门菌等项目进行检验，其中</a:t>
            </a:r>
            <a:r>
              <a:rPr lang="zh-CN" altLang="en-US">
                <a:solidFill>
                  <a:srgbClr val="FF0000"/>
                </a:solidFill>
                <a:latin typeface="Times New Roman" panose="02020603050405020304" charset="0"/>
                <a:cs typeface="Times New Roman" panose="02020603050405020304" charset="0"/>
              </a:rPr>
              <a:t>11批次</a:t>
            </a:r>
            <a:r>
              <a:rPr lang="zh-CN" altLang="en-US">
                <a:latin typeface="Times New Roman" panose="02020603050405020304" charset="0"/>
                <a:cs typeface="Times New Roman" panose="02020603050405020304" charset="0"/>
              </a:rPr>
              <a:t>不合格，不合格项目</a:t>
            </a:r>
            <a:r>
              <a:rPr lang="zh-CN" altLang="en-US">
                <a:solidFill>
                  <a:srgbClr val="FF0000"/>
                </a:solidFill>
                <a:latin typeface="Times New Roman" panose="02020603050405020304" charset="0"/>
                <a:cs typeface="Times New Roman" panose="02020603050405020304" charset="0"/>
              </a:rPr>
              <a:t>为荧光性物质（波长254nm和365nm）、耐温性能、容量及容量偏差。</a:t>
            </a:r>
            <a:endParaRPr lang="zh-CN" altLang="en-US">
              <a:solidFill>
                <a:srgbClr val="FF0000"/>
              </a:solidFill>
              <a:latin typeface="Times New Roman" panose="02020603050405020304" charset="0"/>
              <a:cs typeface="Times New Roman" panose="02020603050405020304" charset="0"/>
            </a:endParaRPr>
          </a:p>
        </p:txBody>
      </p:sp>
      <p:sp>
        <p:nvSpPr>
          <p:cNvPr id="8" name="矩形 7"/>
          <p:cNvSpPr/>
          <p:nvPr>
            <p:custDataLst>
              <p:tags r:id="rId6"/>
            </p:custDataLst>
          </p:nvPr>
        </p:nvSpPr>
        <p:spPr>
          <a:xfrm>
            <a:off x="324485" y="1050290"/>
            <a:ext cx="1106805" cy="513715"/>
          </a:xfrm>
          <a:prstGeom prst="rect">
            <a:avLst/>
          </a:prstGeom>
          <a:noFill/>
          <a:ln>
            <a:noFill/>
          </a:ln>
        </p:spPr>
        <p:txBody>
          <a:bodyPr wrap="none" rtlCol="0" anchor="t">
            <a:noAutofit/>
          </a:bodyPr>
          <a:lstStyle/>
          <a:p>
            <a:pPr algn="ctr"/>
            <a:r>
              <a:rPr lang="zh-CN" altLang="en-US" sz="2000">
                <a:solidFill>
                  <a:schemeClr val="tx1"/>
                </a:solidFill>
                <a:effectLst>
                  <a:outerShdw blurRad="38100" dist="19050" dir="2700000" algn="tl" rotWithShape="0">
                    <a:schemeClr val="dk1">
                      <a:alpha val="40000"/>
                    </a:schemeClr>
                  </a:outerShdw>
                </a:effectLst>
              </a:rPr>
              <a:t>案例一</a:t>
            </a:r>
            <a:endParaRPr lang="zh-CN" altLang="en-US" sz="2000">
              <a:solidFill>
                <a:schemeClr val="tx1"/>
              </a:solidFill>
              <a:effectLst>
                <a:outerShdw blurRad="38100" dist="19050" dir="2700000" algn="tl" rotWithShape="0">
                  <a:schemeClr val="dk1">
                    <a:alpha val="40000"/>
                  </a:schemeClr>
                </a:outerShdw>
              </a:effectLst>
            </a:endParaRPr>
          </a:p>
        </p:txBody>
      </p:sp>
      <p:pic>
        <p:nvPicPr>
          <p:cNvPr id="12" name="图片 11"/>
          <p:cNvPicPr/>
          <p:nvPr>
            <p:custDataLst>
              <p:tags r:id="rId7"/>
            </p:custDataLst>
          </p:nvPr>
        </p:nvPicPr>
        <p:blipFill>
          <a:blip r:embed="rId8"/>
          <a:stretch>
            <a:fillRect/>
          </a:stretch>
        </p:blipFill>
        <p:spPr>
          <a:xfrm>
            <a:off x="1047750" y="1454151"/>
            <a:ext cx="10096500" cy="387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Lst>
  </p:timing>
</p:sld>
</file>

<file path=ppt/tags/tag1.xml><?xml version="1.0" encoding="utf-8"?>
<p:tagLst xmlns:p="http://schemas.openxmlformats.org/presentationml/2006/main">
  <p:tag name="KSO_WM_DIAGRAM_VIRTUALLY_FRAME" val="{&quot;height&quot;:268.3830708661418,&quot;left&quot;:25.973700787401572,&quot;top&quot;:210.05433070866138,&quot;width&quot;:960}"/>
</p:tagLst>
</file>

<file path=ppt/tags/tag10.xml><?xml version="1.0" encoding="utf-8"?>
<p:tagLst xmlns:p="http://schemas.openxmlformats.org/presentationml/2006/main">
  <p:tag name="KSO_WM_DIAGRAM_VIRTUALLY_FRAME" val="{&quot;height&quot;:268.3830708661418,&quot;left&quot;:25.973700787401572,&quot;top&quot;:210.05433070866138,&quot;width&quot;:960}"/>
</p:tagLst>
</file>

<file path=ppt/tags/tag11.xml><?xml version="1.0" encoding="utf-8"?>
<p:tagLst xmlns:p="http://schemas.openxmlformats.org/presentationml/2006/main">
  <p:tag name="KSO_WM_DIAGRAM_VIRTUALLY_FRAME" val="{&quot;height&quot;:583.1,&quot;left&quot;:17.85,&quot;top&quot;:82.7,&quot;width&quot;:914.7}"/>
</p:tagLst>
</file>

<file path=ppt/tags/tag12.xml><?xml version="1.0" encoding="utf-8"?>
<p:tagLst xmlns:p="http://schemas.openxmlformats.org/presentationml/2006/main">
  <p:tag name="KSO_WM_DIAGRAM_VIRTUALLY_FRAME" val="{&quot;height&quot;:583.1,&quot;left&quot;:17.85,&quot;top&quot;:82.7,&quot;width&quot;:914.7}"/>
</p:tagLst>
</file>

<file path=ppt/tags/tag13.xml><?xml version="1.0" encoding="utf-8"?>
<p:tagLst xmlns:p="http://schemas.openxmlformats.org/presentationml/2006/main">
  <p:tag name="KSO_WM_DIAGRAM_VIRTUALLY_FRAME" val="{&quot;height&quot;:583.1,&quot;left&quot;:17.85,&quot;top&quot;:82.7,&quot;width&quot;:914.7}"/>
</p:tagLst>
</file>

<file path=ppt/tags/tag14.xml><?xml version="1.0" encoding="utf-8"?>
<p:tagLst xmlns:p="http://schemas.openxmlformats.org/presentationml/2006/main">
  <p:tag name="KSO_WM_DIAGRAM_VIRTUALLY_FRAME" val="{&quot;height&quot;:583.1,&quot;left&quot;:17.85,&quot;top&quot;:82.7,&quot;width&quot;:914.7}"/>
</p:tagLst>
</file>

<file path=ppt/tags/tag15.xml><?xml version="1.0" encoding="utf-8"?>
<p:tagLst xmlns:p="http://schemas.openxmlformats.org/presentationml/2006/main">
  <p:tag name="KSO_WM_DIAGRAM_VIRTUALLY_FRAME" val="{&quot;height&quot;:583.1,&quot;left&quot;:17.85,&quot;top&quot;:82.7,&quot;width&quot;:914.7}"/>
</p:tagLst>
</file>

<file path=ppt/tags/tag16.xml><?xml version="1.0" encoding="utf-8"?>
<p:tagLst xmlns:p="http://schemas.openxmlformats.org/presentationml/2006/main">
  <p:tag name="KSO_WM_DIAGRAM_VIRTUALLY_FRAME" val="{&quot;height&quot;:277.60039370078744,&quot;left&quot;:74.62503937007874,&quot;top&quot;:155.0638582677165,&quot;width&quot;:810.7500787401574}"/>
</p:tagLst>
</file>

<file path=ppt/tags/tag17.xml><?xml version="1.0" encoding="utf-8"?>
<p:tagLst xmlns:p="http://schemas.openxmlformats.org/presentationml/2006/main">
  <p:tag name="KSO_WM_DIAGRAM_VIRTUALLY_FRAME" val="{&quot;height&quot;:277.60039370078744,&quot;left&quot;:74.62503937007874,&quot;top&quot;:155.0638582677165,&quot;width&quot;:810.7500787401574}"/>
</p:tagLst>
</file>

<file path=ppt/tags/tag18.xml><?xml version="1.0" encoding="utf-8"?>
<p:tagLst xmlns:p="http://schemas.openxmlformats.org/presentationml/2006/main">
  <p:tag name="KSO_WM_DIAGRAM_VIRTUALLY_FRAME" val="{&quot;height&quot;:277.60039370078744,&quot;left&quot;:74.62503937007874,&quot;top&quot;:155.0638582677165,&quot;width&quot;:810.7500787401574}"/>
</p:tagLst>
</file>

<file path=ppt/tags/tag19.xml><?xml version="1.0" encoding="utf-8"?>
<p:tagLst xmlns:p="http://schemas.openxmlformats.org/presentationml/2006/main">
  <p:tag name="KSO_WM_DIAGRAM_VIRTUALLY_FRAME" val="{&quot;height&quot;:277.60039370078744,&quot;left&quot;:74.62503937007874,&quot;top&quot;:155.0638582677165,&quot;width&quot;:810.7500787401574}"/>
</p:tagLst>
</file>

<file path=ppt/tags/tag2.xml><?xml version="1.0" encoding="utf-8"?>
<p:tagLst xmlns:p="http://schemas.openxmlformats.org/presentationml/2006/main">
  <p:tag name="KSO_WM_DIAGRAM_VIRTUALLY_FRAME" val="{&quot;height&quot;:268.3830708661418,&quot;left&quot;:25.973700787401572,&quot;top&quot;:210.05433070866138,&quot;width&quot;:960}"/>
</p:tagLst>
</file>

<file path=ppt/tags/tag20.xml><?xml version="1.0" encoding="utf-8"?>
<p:tagLst xmlns:p="http://schemas.openxmlformats.org/presentationml/2006/main">
  <p:tag name="KSO_WM_DIAGRAM_VIRTUALLY_FRAME" val="{&quot;height&quot;:277.60039370078744,&quot;left&quot;:74.62503937007874,&quot;top&quot;:155.0638582677165,&quot;width&quot;:810.7500787401574}"/>
</p:tagLst>
</file>

<file path=ppt/tags/tag21.xml><?xml version="1.0" encoding="utf-8"?>
<p:tagLst xmlns:p="http://schemas.openxmlformats.org/presentationml/2006/main">
  <p:tag name="KSO_WM_DIAGRAM_VIRTUALLY_FRAME" val="{&quot;height&quot;:277.60039370078744,&quot;left&quot;:74.62503937007874,&quot;top&quot;:155.0638582677165,&quot;width&quot;:810.7500787401574}"/>
</p:tagLst>
</file>

<file path=ppt/tags/tag22.xml><?xml version="1.0" encoding="utf-8"?>
<p:tagLst xmlns:p="http://schemas.openxmlformats.org/presentationml/2006/main">
  <p:tag name="KSO_WM_DIAGRAM_VIRTUALLY_FRAME" val="{&quot;height&quot;:277.60039370078744,&quot;left&quot;:74.62503937007874,&quot;top&quot;:155.0638582677165,&quot;width&quot;:810.7500787401574}"/>
</p:tagLst>
</file>

<file path=ppt/tags/tag23.xml><?xml version="1.0" encoding="utf-8"?>
<p:tagLst xmlns:p="http://schemas.openxmlformats.org/presentationml/2006/main">
  <p:tag name="KSO_WM_DIAGRAM_VIRTUALLY_FRAME" val="{&quot;height&quot;:277.60039370078744,&quot;left&quot;:74.62503937007874,&quot;top&quot;:155.0638582677165,&quot;width&quot;:810.7500787401574}"/>
</p:tagLst>
</file>

<file path=ppt/tags/tag24.xml><?xml version="1.0" encoding="utf-8"?>
<p:tagLst xmlns:p="http://schemas.openxmlformats.org/presentationml/2006/main">
  <p:tag name="KSO_WM_DIAGRAM_VIRTUALLY_FRAME" val="{&quot;height&quot;:296.4,&quot;left&quot;:47.25,&quot;top&quot;:118.5,&quot;width&quot;:860.4}"/>
</p:tagLst>
</file>

<file path=ppt/tags/tag25.xml><?xml version="1.0" encoding="utf-8"?>
<p:tagLst xmlns:p="http://schemas.openxmlformats.org/presentationml/2006/main">
  <p:tag name="KSO_WM_DIAGRAM_VIRTUALLY_FRAME" val="{&quot;height&quot;:296.4,&quot;left&quot;:47.25,&quot;top&quot;:118.5,&quot;width&quot;:860.4}"/>
</p:tagLst>
</file>

<file path=ppt/tags/tag26.xml><?xml version="1.0" encoding="utf-8"?>
<p:tagLst xmlns:p="http://schemas.openxmlformats.org/presentationml/2006/main">
  <p:tag name="KSO_WM_DIAGRAM_VIRTUALLY_FRAME" val="{&quot;height&quot;:296.4,&quot;left&quot;:47.25,&quot;top&quot;:118.5,&quot;width&quot;:860.4}"/>
</p:tagLst>
</file>

<file path=ppt/tags/tag27.xml><?xml version="1.0" encoding="utf-8"?>
<p:tagLst xmlns:p="http://schemas.openxmlformats.org/presentationml/2006/main">
  <p:tag name="COMMONDATA" val="eyJjb3VudCI6MTgsImhkaWQiOiIxNmE5MTZmZWQ1NWNkNDFlMjIzM2E3ZTg3Y2FiYTU1YiIsInVzZXJDb3VudCI6MX0="/>
  <p:tag name="commondata" val="eyJjb3VudCI6MTksImhkaWQiOiIxNmE5MTZmZWQ1NWNkNDFlMjIzM2E3ZTg3Y2FiYTU1YiIsInVzZXJDb3VudCI6Mn0="/>
</p:tagLst>
</file>

<file path=ppt/tags/tag3.xml><?xml version="1.0" encoding="utf-8"?>
<p:tagLst xmlns:p="http://schemas.openxmlformats.org/presentationml/2006/main">
  <p:tag name="KSO_WM_DIAGRAM_VIRTUALLY_FRAME" val="{&quot;height&quot;:268.3830708661418,&quot;left&quot;:25.973700787401572,&quot;top&quot;:210.05433070866138,&quot;width&quot;:960}"/>
</p:tagLst>
</file>

<file path=ppt/tags/tag4.xml><?xml version="1.0" encoding="utf-8"?>
<p:tagLst xmlns:p="http://schemas.openxmlformats.org/presentationml/2006/main">
  <p:tag name="KSO_WM_DIAGRAM_VIRTUALLY_FRAME" val="{&quot;height&quot;:268.3830708661418,&quot;left&quot;:25.973700787401572,&quot;top&quot;:210.05433070866138,&quot;width&quot;:960}"/>
</p:tagLst>
</file>

<file path=ppt/tags/tag5.xml><?xml version="1.0" encoding="utf-8"?>
<p:tagLst xmlns:p="http://schemas.openxmlformats.org/presentationml/2006/main">
  <p:tag name="KSO_WM_DIAGRAM_VIRTUALLY_FRAME" val="{&quot;height&quot;:268.3830708661418,&quot;left&quot;:25.973700787401572,&quot;top&quot;:210.05433070866138,&quot;width&quot;:960}"/>
</p:tagLst>
</file>

<file path=ppt/tags/tag6.xml><?xml version="1.0" encoding="utf-8"?>
<p:tagLst xmlns:p="http://schemas.openxmlformats.org/presentationml/2006/main">
  <p:tag name="KSO_WM_DIAGRAM_VIRTUALLY_FRAME" val="{&quot;height&quot;:268.3830708661418,&quot;left&quot;:25.973700787401572,&quot;top&quot;:210.05433070866138,&quot;width&quot;:960}"/>
</p:tagLst>
</file>

<file path=ppt/tags/tag7.xml><?xml version="1.0" encoding="utf-8"?>
<p:tagLst xmlns:p="http://schemas.openxmlformats.org/presentationml/2006/main">
  <p:tag name="KSO_WM_DIAGRAM_VIRTUALLY_FRAME" val="{&quot;height&quot;:268.3830708661418,&quot;left&quot;:25.973700787401572,&quot;top&quot;:210.05433070866138,&quot;width&quot;:960}"/>
</p:tagLst>
</file>

<file path=ppt/tags/tag8.xml><?xml version="1.0" encoding="utf-8"?>
<p:tagLst xmlns:p="http://schemas.openxmlformats.org/presentationml/2006/main">
  <p:tag name="KSO_WM_DIAGRAM_VIRTUALLY_FRAME" val="{&quot;height&quot;:268.3830708661418,&quot;left&quot;:25.973700787401572,&quot;top&quot;:210.05433070866138,&quot;width&quot;:960}"/>
</p:tagLst>
</file>

<file path=ppt/tags/tag9.xml><?xml version="1.0" encoding="utf-8"?>
<p:tagLst xmlns:p="http://schemas.openxmlformats.org/presentationml/2006/main">
  <p:tag name="KSO_WM_DIAGRAM_VIRTUALLY_FRAME" val="{&quot;height&quot;:268.3830708661418,&quot;left&quot;:25.973700787401572,&quot;top&quot;:210.05433070866138,&quot;width&quot;:9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3375</Words>
  <Application>WPS 演示</Application>
  <PresentationFormat>宽屏</PresentationFormat>
  <Paragraphs>246</Paragraphs>
  <Slides>28</Slides>
  <Notes>1</Notes>
  <HiddenSlides>0</HiddenSlides>
  <MMClips>2</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28</vt:i4>
      </vt:variant>
    </vt:vector>
  </HeadingPairs>
  <TitlesOfParts>
    <vt:vector size="47" baseType="lpstr">
      <vt:lpstr>Arial</vt:lpstr>
      <vt:lpstr>宋体</vt:lpstr>
      <vt:lpstr>Wingdings</vt:lpstr>
      <vt:lpstr>华文中宋</vt:lpstr>
      <vt:lpstr>阿里巴巴普惠体 B</vt:lpstr>
      <vt:lpstr>汉仪旗黑X1-75W</vt:lpstr>
      <vt:lpstr>汉仪旗黑X1-55W</vt:lpstr>
      <vt:lpstr>微软雅黑</vt:lpstr>
      <vt:lpstr>OPPOSans R</vt:lpstr>
      <vt:lpstr>Times New Roman</vt:lpstr>
      <vt:lpstr>汉仪旗黑X1-85W</vt:lpstr>
      <vt:lpstr>楷体</vt:lpstr>
      <vt:lpstr>Calibri</vt:lpstr>
      <vt:lpstr>Arial Unicode MS</vt:lpstr>
      <vt:lpstr>等线</vt:lpstr>
      <vt:lpstr>Calibri</vt:lpstr>
      <vt:lpstr>华光粗圆_CNKI</vt:lpstr>
      <vt:lpstr>华文行楷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南风过境</cp:lastModifiedBy>
  <cp:revision>45</cp:revision>
  <dcterms:created xsi:type="dcterms:W3CDTF">2022-03-08T13:58:00Z</dcterms:created>
  <dcterms:modified xsi:type="dcterms:W3CDTF">2024-12-12T10:16:56Z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C6DF369805A94CB798A7205F6E48E2CB_12</vt:lpwstr>
  </property>
  <property fmtid="{D5CDD505-2E9C-101B-9397-08002B2CF9AE}" pid="3" name="KSOProductBuildVer">
    <vt:lpwstr>2052-12.1.0.19302</vt:lpwstr>
  </property>
  <property fmtid="{D5CDD505-2E9C-101B-9397-08002B2CF9AE}" pid="4" name="KSOTemplateUUID">
    <vt:lpwstr>v1.0_mb_SRpazCBRERkqdqYN04qe1g==</vt:lpwstr>
  </property>
</Properties>
</file>