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6"/>
  </p:handoutMasterIdLst>
  <p:sldIdLst>
    <p:sldId id="712" r:id="rId3"/>
    <p:sldId id="713" r:id="rId5"/>
    <p:sldId id="315" r:id="rId6"/>
    <p:sldId id="1152" r:id="rId7"/>
    <p:sldId id="715" r:id="rId8"/>
    <p:sldId id="1135" r:id="rId9"/>
    <p:sldId id="1128" r:id="rId10"/>
    <p:sldId id="1129" r:id="rId11"/>
    <p:sldId id="718" r:id="rId12"/>
    <p:sldId id="1130" r:id="rId13"/>
    <p:sldId id="1131" r:id="rId14"/>
    <p:sldId id="1136" r:id="rId15"/>
    <p:sldId id="1132" r:id="rId16"/>
    <p:sldId id="1133" r:id="rId17"/>
    <p:sldId id="1137" r:id="rId18"/>
    <p:sldId id="1138" r:id="rId19"/>
    <p:sldId id="1139" r:id="rId20"/>
    <p:sldId id="1140" r:id="rId21"/>
    <p:sldId id="1141" r:id="rId22"/>
    <p:sldId id="1142" r:id="rId23"/>
    <p:sldId id="1143" r:id="rId24"/>
    <p:sldId id="1144" r:id="rId25"/>
  </p:sldIdLst>
  <p:sldSz cx="12192000" cy="6858000"/>
  <p:notesSz cx="6858000" cy="9144000"/>
  <p:embeddedFontLst>
    <p:embeddedFont>
      <p:font typeface="微软雅黑" panose="020B0503020204020204" pitchFamily="34" charset="-122"/>
      <p:regular r:id="rId30"/>
    </p:embeddedFont>
    <p:embeddedFont>
      <p:font typeface="微软雅黑 Light" panose="020B0502040204020203" charset="-122"/>
      <p:regular r:id="rId31"/>
    </p:embeddedFont>
    <p:embeddedFont>
      <p:font typeface="Segoe UI Light" panose="020B0502040204020203" charset="0"/>
      <p:regular r:id="rId32"/>
      <p:italic r:id="rId33"/>
    </p:embeddedFont>
    <p:embeddedFont>
      <p:font typeface="OPPOSans B" panose="00020600040101010101" charset="-122"/>
      <p:regular r:id="rId34"/>
    </p:embeddedFont>
    <p:embeddedFont>
      <p:font typeface="Calibri" panose="020F0502020204030204" charset="0"/>
      <p:regular r:id="rId35"/>
      <p:bold r:id="rId36"/>
      <p:italic r:id="rId37"/>
      <p:boldItalic r:id="rId38"/>
    </p:embeddedFont>
    <p:embeddedFont>
      <p:font typeface="等线" panose="02010600030101010101" charset="-122"/>
      <p:regular r:id="rId39"/>
    </p:embeddedFont>
    <p:embeddedFont>
      <p:font typeface="OPPOSans M" panose="00020600040101010101" charset="-122"/>
      <p:regular r:id="rId40"/>
    </p:embeddedFont>
    <p:embeddedFont>
      <p:font typeface="OPPOSans H" panose="00020600040101010101" charset="-122"/>
      <p:regular r:id="rId41"/>
    </p:embeddedFont>
  </p:embeddedFontLst>
  <p:custDataLst>
    <p:tags r:id="rId42"/>
  </p:custDataLst>
  <p:defaultText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64" userDrawn="1">
          <p15:clr>
            <a:srgbClr val="A4A3A4"/>
          </p15:clr>
        </p15:guide>
        <p15:guide id="2" orient="horz" pos="1141" userDrawn="1">
          <p15:clr>
            <a:srgbClr val="A4A3A4"/>
          </p15:clr>
        </p15:guide>
        <p15:guide id="3" pos="3557" userDrawn="1">
          <p15:clr>
            <a:srgbClr val="A4A3A4"/>
          </p15:clr>
        </p15:guide>
        <p15:guide id="4" pos="69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9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5" autoAdjust="0"/>
    <p:restoredTop sz="87962" autoAdjust="0"/>
  </p:normalViewPr>
  <p:slideViewPr>
    <p:cSldViewPr snapToGrid="0" showGuides="1">
      <p:cViewPr varScale="1">
        <p:scale>
          <a:sx n="67" d="100"/>
          <a:sy n="67" d="100"/>
        </p:scale>
        <p:origin x="80" y="268"/>
      </p:cViewPr>
      <p:guideLst>
        <p:guide orient="horz" pos="2564"/>
        <p:guide orient="horz" pos="1141"/>
        <p:guide pos="3557"/>
        <p:guide pos="6971"/>
      </p:guideLst>
    </p:cSldViewPr>
  </p:slideViewPr>
  <p:notesTextViewPr>
    <p:cViewPr>
      <p:scale>
        <a:sx n="1" d="1"/>
        <a:sy n="1" d="1"/>
      </p:scale>
      <p:origin x="0" y="0"/>
    </p:cViewPr>
  </p:notesTextViewPr>
  <p:notesViewPr>
    <p:cSldViewPr snapToGrid="0">
      <p:cViewPr varScale="1">
        <p:scale>
          <a:sx n="69" d="100"/>
          <a:sy n="69" d="100"/>
        </p:scale>
        <p:origin x="2712" y="56"/>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20.xml"/><Relationship Id="rId41" Type="http://schemas.openxmlformats.org/officeDocument/2006/relationships/font" Target="fonts/font12.fntdata"/><Relationship Id="rId40" Type="http://schemas.openxmlformats.org/officeDocument/2006/relationships/font" Target="fonts/font11.fntdata"/><Relationship Id="rId4" Type="http://schemas.openxmlformats.org/officeDocument/2006/relationships/notesMaster" Target="notesMasters/notesMaster1.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7E9FB1-9CE7-424C-9066-EDC65E2AD646}" type="datetimeFigureOut">
              <a:rPr lang="en-US" smtClean="0"/>
            </a:fld>
            <a:endParaRPr 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0DE7EC-E8C7-4CC2-868C-776C897D167D}"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SG"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689EBF-75C4-4EE4-BF83-56F40D5107F4}" type="datetimeFigureOut">
              <a:rPr lang="zh-SG" altLang="en-US" smtClean="0"/>
            </a:fld>
            <a:endParaRPr lang="zh-SG"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SG"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SG"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SG"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AB93CE-5124-4277-BBE8-F7735A1952C7}" type="slidenum">
              <a:rPr lang="zh-SG" altLang="en-US" smtClean="0"/>
            </a:fld>
            <a:endParaRPr lang="zh-SG"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AB93CE-5124-4277-BBE8-F7735A1952C7}" type="slidenum">
              <a:rPr lang="zh-SG" altLang="en-US" smtClean="0"/>
            </a:fld>
            <a:endParaRPr lang="zh-SG"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2.jpeg"/><Relationship Id="rId3" Type="http://schemas.openxmlformats.org/officeDocument/2006/relationships/tags" Target="../tags/tag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封面">
    <p:bg>
      <p:bgPr>
        <a:solidFill>
          <a:schemeClr val="bg2"/>
        </a:solidFill>
        <a:effectLst/>
      </p:bgPr>
    </p:bg>
    <p:spTree>
      <p:nvGrpSpPr>
        <p:cNvPr id="1" name=""/>
        <p:cNvGrpSpPr/>
        <p:nvPr/>
      </p:nvGrpSpPr>
      <p:grpSpPr>
        <a:xfrm>
          <a:off x="0" y="0"/>
          <a:ext cx="0" cy="0"/>
          <a:chOff x="0" y="0"/>
          <a:chExt cx="0" cy="0"/>
        </a:xfrm>
      </p:grpSpPr>
      <p:pic>
        <p:nvPicPr>
          <p:cNvPr id="6" name="图片 5" descr="绿色的叶子&#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435" b="15992"/>
          <a:stretch>
            <a:fillRect/>
          </a:stretch>
        </p:blipFill>
        <p:spPr>
          <a:xfrm>
            <a:off x="0" y="1"/>
            <a:ext cx="12192000" cy="6857999"/>
          </a:xfrm>
          <a:prstGeom prst="rect">
            <a:avLst/>
          </a:prstGeom>
        </p:spPr>
      </p:pic>
      <p:grpSp>
        <p:nvGrpSpPr>
          <p:cNvPr id="4" name="组合 3"/>
          <p:cNvGrpSpPr/>
          <p:nvPr userDrawn="1"/>
        </p:nvGrpSpPr>
        <p:grpSpPr>
          <a:xfrm>
            <a:off x="-26635" y="-5137"/>
            <a:ext cx="12245271" cy="6868275"/>
            <a:chOff x="-1" y="0"/>
            <a:chExt cx="12245271" cy="6868275"/>
          </a:xfrm>
        </p:grpSpPr>
        <p:sp>
          <p:nvSpPr>
            <p:cNvPr id="22" name="任意多边形 21"/>
            <p:cNvSpPr/>
            <p:nvPr userDrawn="1">
              <p:custDataLst>
                <p:tags r:id="rId3"/>
              </p:custDataLst>
            </p:nvPr>
          </p:nvSpPr>
          <p:spPr>
            <a:xfrm flipH="1">
              <a:off x="-1" y="5137"/>
              <a:ext cx="9173817" cy="6858000"/>
            </a:xfrm>
            <a:custGeom>
              <a:avLst/>
              <a:gdLst>
                <a:gd name="connsiteX0" fmla="*/ 9215065 w 9215065"/>
                <a:gd name="connsiteY0" fmla="*/ 0 h 6858000"/>
                <a:gd name="connsiteX1" fmla="*/ 0 w 9215065"/>
                <a:gd name="connsiteY1" fmla="*/ 0 h 6858000"/>
                <a:gd name="connsiteX2" fmla="*/ 1149654 w 9215065"/>
                <a:gd name="connsiteY2" fmla="*/ 6858000 h 6858000"/>
                <a:gd name="connsiteX3" fmla="*/ 9215065 w 92150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15065" h="6858000">
                  <a:moveTo>
                    <a:pt x="9215065" y="0"/>
                  </a:moveTo>
                  <a:lnTo>
                    <a:pt x="0" y="0"/>
                  </a:lnTo>
                  <a:lnTo>
                    <a:pt x="1149654" y="6858000"/>
                  </a:lnTo>
                  <a:lnTo>
                    <a:pt x="9215065" y="6858000"/>
                  </a:lnTo>
                  <a:close/>
                </a:path>
              </a:pathLst>
            </a:cu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7" name="任意多边形 16"/>
            <p:cNvSpPr/>
            <p:nvPr userDrawn="1">
              <p:custDataLst>
                <p:tags r:id="rId4"/>
              </p:custDataLst>
            </p:nvPr>
          </p:nvSpPr>
          <p:spPr>
            <a:xfrm flipH="1">
              <a:off x="8004747" y="0"/>
              <a:ext cx="4240523" cy="6868275"/>
            </a:xfrm>
            <a:custGeom>
              <a:avLst/>
              <a:gdLst>
                <a:gd name="connsiteX0" fmla="*/ 0 w 5083169"/>
                <a:gd name="connsiteY0" fmla="*/ 0 h 6846828"/>
                <a:gd name="connsiteX1" fmla="*/ 3527537 w 5083169"/>
                <a:gd name="connsiteY1" fmla="*/ 0 h 6846828"/>
                <a:gd name="connsiteX2" fmla="*/ 5083169 w 5083169"/>
                <a:gd name="connsiteY2" fmla="*/ 6846828 h 6846828"/>
                <a:gd name="connsiteX3" fmla="*/ 0 w 5083169"/>
                <a:gd name="connsiteY3" fmla="*/ 6846828 h 6846828"/>
                <a:gd name="connsiteX0-1" fmla="*/ 0 w 4867882"/>
                <a:gd name="connsiteY0-2" fmla="*/ 0 h 6857103"/>
                <a:gd name="connsiteX1-3" fmla="*/ 3527537 w 4867882"/>
                <a:gd name="connsiteY1-4" fmla="*/ 0 h 6857103"/>
                <a:gd name="connsiteX2-5" fmla="*/ 4867882 w 4867882"/>
                <a:gd name="connsiteY2-6" fmla="*/ 6857103 h 6857103"/>
                <a:gd name="connsiteX3-7" fmla="*/ 0 w 4867882"/>
                <a:gd name="connsiteY3-8" fmla="*/ 6846828 h 6857103"/>
                <a:gd name="connsiteX4" fmla="*/ 0 w 4867882"/>
                <a:gd name="connsiteY4" fmla="*/ 0 h 6857103"/>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4867882" h="6857103">
                  <a:moveTo>
                    <a:pt x="0" y="0"/>
                  </a:moveTo>
                  <a:lnTo>
                    <a:pt x="3527537" y="0"/>
                  </a:lnTo>
                  <a:lnTo>
                    <a:pt x="4867882" y="6857103"/>
                  </a:lnTo>
                  <a:lnTo>
                    <a:pt x="0" y="6846828"/>
                  </a:lnTo>
                  <a:lnTo>
                    <a:pt x="0" y="0"/>
                  </a:ln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grpSp>
      <p:pic>
        <p:nvPicPr>
          <p:cNvPr id="43" name="图片 42" descr="绿色的叶子&#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330" t="7870" r="2895" b="23862"/>
          <a:stretch>
            <a:fillRect/>
          </a:stretch>
        </p:blipFill>
        <p:spPr>
          <a:xfrm>
            <a:off x="376027" y="655081"/>
            <a:ext cx="11482939" cy="5573027"/>
          </a:xfrm>
          <a:custGeom>
            <a:avLst/>
            <a:gdLst>
              <a:gd name="connsiteX0" fmla="*/ 0 w 11482939"/>
              <a:gd name="connsiteY0" fmla="*/ 0 h 5573027"/>
              <a:gd name="connsiteX1" fmla="*/ 11482939 w 11482939"/>
              <a:gd name="connsiteY1" fmla="*/ 0 h 5573027"/>
              <a:gd name="connsiteX2" fmla="*/ 11482939 w 11482939"/>
              <a:gd name="connsiteY2" fmla="*/ 5573027 h 5573027"/>
              <a:gd name="connsiteX3" fmla="*/ 0 w 11482939"/>
              <a:gd name="connsiteY3" fmla="*/ 5573027 h 5573027"/>
            </a:gdLst>
            <a:ahLst/>
            <a:cxnLst>
              <a:cxn ang="0">
                <a:pos x="connsiteX0" y="connsiteY0"/>
              </a:cxn>
              <a:cxn ang="0">
                <a:pos x="connsiteX1" y="connsiteY1"/>
              </a:cxn>
              <a:cxn ang="0">
                <a:pos x="connsiteX2" y="connsiteY2"/>
              </a:cxn>
              <a:cxn ang="0">
                <a:pos x="connsiteX3" y="connsiteY3"/>
              </a:cxn>
            </a:cxnLst>
            <a:rect l="l" t="t" r="r" b="b"/>
            <a:pathLst>
              <a:path w="11482939" h="5573027">
                <a:moveTo>
                  <a:pt x="0" y="0"/>
                </a:moveTo>
                <a:lnTo>
                  <a:pt x="11482939" y="0"/>
                </a:lnTo>
                <a:lnTo>
                  <a:pt x="11482939" y="5573027"/>
                </a:lnTo>
                <a:lnTo>
                  <a:pt x="0" y="5573027"/>
                </a:lnTo>
                <a:close/>
              </a:path>
            </a:pathLst>
          </a:custGeom>
        </p:spPr>
      </p:pic>
      <p:grpSp>
        <p:nvGrpSpPr>
          <p:cNvPr id="13" name="组合 12"/>
          <p:cNvGrpSpPr/>
          <p:nvPr userDrawn="1"/>
        </p:nvGrpSpPr>
        <p:grpSpPr>
          <a:xfrm>
            <a:off x="333034" y="629893"/>
            <a:ext cx="11525932" cy="5598215"/>
            <a:chOff x="333034" y="629893"/>
            <a:chExt cx="11525932" cy="5598215"/>
          </a:xfrm>
        </p:grpSpPr>
        <p:grpSp>
          <p:nvGrpSpPr>
            <p:cNvPr id="12" name="组合 11"/>
            <p:cNvGrpSpPr/>
            <p:nvPr userDrawn="1"/>
          </p:nvGrpSpPr>
          <p:grpSpPr>
            <a:xfrm>
              <a:off x="333034" y="629893"/>
              <a:ext cx="11525932" cy="5598215"/>
              <a:chOff x="378745" y="1254695"/>
              <a:chExt cx="11525932" cy="5598215"/>
            </a:xfrm>
          </p:grpSpPr>
          <p:sp>
            <p:nvSpPr>
              <p:cNvPr id="41" name="任意多边形 40"/>
              <p:cNvSpPr/>
              <p:nvPr/>
            </p:nvSpPr>
            <p:spPr>
              <a:xfrm>
                <a:off x="378745" y="1254695"/>
                <a:ext cx="8729396" cy="5588000"/>
              </a:xfrm>
              <a:custGeom>
                <a:avLst/>
                <a:gdLst>
                  <a:gd name="connsiteX0" fmla="*/ 0 w 8729396"/>
                  <a:gd name="connsiteY0" fmla="*/ 0 h 5588000"/>
                  <a:gd name="connsiteX1" fmla="*/ 8729396 w 8729396"/>
                  <a:gd name="connsiteY1" fmla="*/ 0 h 5588000"/>
                  <a:gd name="connsiteX2" fmla="*/ 7791939 w 8729396"/>
                  <a:gd name="connsiteY2" fmla="*/ 5588000 h 5588000"/>
                  <a:gd name="connsiteX3" fmla="*/ 0 w 8729396"/>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8729396" h="5588000">
                    <a:moveTo>
                      <a:pt x="0" y="0"/>
                    </a:moveTo>
                    <a:lnTo>
                      <a:pt x="8729396" y="0"/>
                    </a:lnTo>
                    <a:lnTo>
                      <a:pt x="7791939" y="5588000"/>
                    </a:lnTo>
                    <a:lnTo>
                      <a:pt x="0" y="5588000"/>
                    </a:lnTo>
                    <a:close/>
                  </a:path>
                </a:pathLst>
              </a:custGeom>
              <a:solidFill>
                <a:schemeClr val="bg2">
                  <a:alpha val="96000"/>
                </a:schemeClr>
              </a:solidFill>
              <a:ln w="31750"/>
              <a:effectLst>
                <a:outerShdw blurRad="127000" dist="381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dirty="0">
                  <a:cs typeface="+mn-ea"/>
                  <a:sym typeface="+mn-lt"/>
                </a:endParaRPr>
              </a:p>
            </p:txBody>
          </p:sp>
          <p:sp>
            <p:nvSpPr>
              <p:cNvPr id="20" name="任意多边形 19"/>
              <p:cNvSpPr/>
              <p:nvPr/>
            </p:nvSpPr>
            <p:spPr>
              <a:xfrm flipH="1">
                <a:off x="8170684" y="1264876"/>
                <a:ext cx="3733993" cy="5588034"/>
              </a:xfrm>
              <a:custGeom>
                <a:avLst/>
                <a:gdLst>
                  <a:gd name="connsiteX0" fmla="*/ 0 w 4456252"/>
                  <a:gd name="connsiteY0" fmla="*/ 5588000 h 5588000"/>
                  <a:gd name="connsiteX1" fmla="*/ 1278410 w 4456252"/>
                  <a:gd name="connsiteY1" fmla="*/ 0 h 5588000"/>
                  <a:gd name="connsiteX2" fmla="*/ 3177842 w 4456252"/>
                  <a:gd name="connsiteY2" fmla="*/ 0 h 5588000"/>
                  <a:gd name="connsiteX3" fmla="*/ 4456252 w 4456252"/>
                  <a:gd name="connsiteY3" fmla="*/ 5588000 h 5588000"/>
                  <a:gd name="connsiteX4" fmla="*/ 0 w 4456252"/>
                  <a:gd name="connsiteY4" fmla="*/ 5588000 h 5588000"/>
                  <a:gd name="connsiteX0-1" fmla="*/ 4456252 w 4547692"/>
                  <a:gd name="connsiteY0-2" fmla="*/ 5588000 h 5679440"/>
                  <a:gd name="connsiteX1-3" fmla="*/ 0 w 4547692"/>
                  <a:gd name="connsiteY1-4" fmla="*/ 5588000 h 5679440"/>
                  <a:gd name="connsiteX2-5" fmla="*/ 1278410 w 4547692"/>
                  <a:gd name="connsiteY2-6" fmla="*/ 0 h 5679440"/>
                  <a:gd name="connsiteX3-7" fmla="*/ 3177842 w 4547692"/>
                  <a:gd name="connsiteY3-8" fmla="*/ 0 h 5679440"/>
                  <a:gd name="connsiteX4-9" fmla="*/ 4547692 w 4547692"/>
                  <a:gd name="connsiteY4-10" fmla="*/ 5679440 h 5679440"/>
                  <a:gd name="connsiteX0-11" fmla="*/ 4456252 w 4456252"/>
                  <a:gd name="connsiteY0-12" fmla="*/ 5588000 h 5588000"/>
                  <a:gd name="connsiteX1-13" fmla="*/ 0 w 4456252"/>
                  <a:gd name="connsiteY1-14" fmla="*/ 5588000 h 5588000"/>
                  <a:gd name="connsiteX2-15" fmla="*/ 1278410 w 4456252"/>
                  <a:gd name="connsiteY2-16" fmla="*/ 0 h 5588000"/>
                  <a:gd name="connsiteX3-17" fmla="*/ 3177842 w 4456252"/>
                  <a:gd name="connsiteY3-18" fmla="*/ 0 h 5588000"/>
                  <a:gd name="connsiteX0-19" fmla="*/ 4503209 w 4503209"/>
                  <a:gd name="connsiteY0-20" fmla="*/ 5588000 h 5588000"/>
                  <a:gd name="connsiteX1-21" fmla="*/ 46957 w 4503209"/>
                  <a:gd name="connsiteY1-22" fmla="*/ 5588000 h 5588000"/>
                  <a:gd name="connsiteX2-23" fmla="*/ 0 w 4503209"/>
                  <a:gd name="connsiteY2-24" fmla="*/ 61645 h 5588000"/>
                  <a:gd name="connsiteX3-25" fmla="*/ 3224799 w 4503209"/>
                  <a:gd name="connsiteY3-26" fmla="*/ 0 h 5588000"/>
                  <a:gd name="connsiteX0-27" fmla="*/ 4503209 w 4503209"/>
                  <a:gd name="connsiteY0-28" fmla="*/ 5588000 h 5588000"/>
                  <a:gd name="connsiteX1-29" fmla="*/ 46957 w 4503209"/>
                  <a:gd name="connsiteY1-30" fmla="*/ 5588000 h 5588000"/>
                  <a:gd name="connsiteX2-31" fmla="*/ 0 w 4503209"/>
                  <a:gd name="connsiteY2-32" fmla="*/ 10275 h 5588000"/>
                  <a:gd name="connsiteX3-33" fmla="*/ 3224799 w 4503209"/>
                  <a:gd name="connsiteY3-34" fmla="*/ 0 h 5588000"/>
                  <a:gd name="connsiteX0-35" fmla="*/ 4311842 w 4311842"/>
                  <a:gd name="connsiteY0-36" fmla="*/ 5588000 h 5588000"/>
                  <a:gd name="connsiteX1-37" fmla="*/ 46957 w 4311842"/>
                  <a:gd name="connsiteY1-38" fmla="*/ 5588000 h 5588000"/>
                  <a:gd name="connsiteX2-39" fmla="*/ 0 w 4311842"/>
                  <a:gd name="connsiteY2-40" fmla="*/ 10275 h 5588000"/>
                  <a:gd name="connsiteX3-41" fmla="*/ 3224799 w 4311842"/>
                  <a:gd name="connsiteY3-42" fmla="*/ 0 h 5588000"/>
                  <a:gd name="connsiteX0-43" fmla="*/ 4265561 w 4265561"/>
                  <a:gd name="connsiteY0-44" fmla="*/ 5588000 h 5588000"/>
                  <a:gd name="connsiteX1-45" fmla="*/ 46957 w 4265561"/>
                  <a:gd name="connsiteY1-46" fmla="*/ 5588000 h 5588000"/>
                  <a:gd name="connsiteX2-47" fmla="*/ 0 w 4265561"/>
                  <a:gd name="connsiteY2-48" fmla="*/ 10275 h 5588000"/>
                  <a:gd name="connsiteX3-49" fmla="*/ 3224799 w 4265561"/>
                  <a:gd name="connsiteY3-50" fmla="*/ 0 h 5588000"/>
                  <a:gd name="connsiteX0-51" fmla="*/ 4265561 w 4265561"/>
                  <a:gd name="connsiteY0-52" fmla="*/ 5588000 h 5588000"/>
                  <a:gd name="connsiteX1-53" fmla="*/ 46957 w 4265561"/>
                  <a:gd name="connsiteY1-54" fmla="*/ 5588000 h 5588000"/>
                  <a:gd name="connsiteX2-55" fmla="*/ 0 w 4265561"/>
                  <a:gd name="connsiteY2-56" fmla="*/ 10275 h 5588000"/>
                  <a:gd name="connsiteX3-57" fmla="*/ 3194641 w 4265561"/>
                  <a:gd name="connsiteY3-58" fmla="*/ 0 h 5588000"/>
                </a:gdLst>
                <a:ahLst/>
                <a:cxnLst>
                  <a:cxn ang="0">
                    <a:pos x="connsiteX0-1" y="connsiteY0-2"/>
                  </a:cxn>
                  <a:cxn ang="0">
                    <a:pos x="connsiteX1-3" y="connsiteY1-4"/>
                  </a:cxn>
                  <a:cxn ang="0">
                    <a:pos x="connsiteX2-5" y="connsiteY2-6"/>
                  </a:cxn>
                  <a:cxn ang="0">
                    <a:pos x="connsiteX3-7" y="connsiteY3-8"/>
                  </a:cxn>
                </a:cxnLst>
                <a:rect l="l" t="t" r="r" b="b"/>
                <a:pathLst>
                  <a:path w="4265561" h="5588000">
                    <a:moveTo>
                      <a:pt x="4265561" y="5588000"/>
                    </a:moveTo>
                    <a:lnTo>
                      <a:pt x="46957" y="5588000"/>
                    </a:lnTo>
                    <a:lnTo>
                      <a:pt x="0" y="10275"/>
                    </a:lnTo>
                    <a:lnTo>
                      <a:pt x="3194641" y="0"/>
                    </a:lnTo>
                  </a:path>
                </a:pathLst>
              </a:custGeom>
              <a:solidFill>
                <a:schemeClr val="accent1">
                  <a:alpha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cs typeface="+mn-ea"/>
                  <a:sym typeface="+mn-lt"/>
                </a:endParaRPr>
              </a:p>
            </p:txBody>
          </p:sp>
        </p:grpSp>
        <p:grpSp>
          <p:nvGrpSpPr>
            <p:cNvPr id="29" name="组合 28"/>
            <p:cNvGrpSpPr/>
            <p:nvPr userDrawn="1"/>
          </p:nvGrpSpPr>
          <p:grpSpPr>
            <a:xfrm flipH="1">
              <a:off x="10572502" y="5800567"/>
              <a:ext cx="966987" cy="152400"/>
              <a:chOff x="9774601" y="5660136"/>
              <a:chExt cx="966987" cy="152400"/>
            </a:xfrm>
          </p:grpSpPr>
          <p:sp>
            <p:nvSpPr>
              <p:cNvPr id="30" name="矩形 29"/>
              <p:cNvSpPr/>
              <p:nvPr/>
            </p:nvSpPr>
            <p:spPr>
              <a:xfrm>
                <a:off x="10046130" y="5660136"/>
                <a:ext cx="152400" cy="152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矩形 30"/>
              <p:cNvSpPr/>
              <p:nvPr/>
            </p:nvSpPr>
            <p:spPr>
              <a:xfrm>
                <a:off x="10317659" y="5660136"/>
                <a:ext cx="1524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矩形 31"/>
              <p:cNvSpPr/>
              <p:nvPr/>
            </p:nvSpPr>
            <p:spPr>
              <a:xfrm>
                <a:off x="10589188" y="5660136"/>
                <a:ext cx="152400" cy="152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矩形 32"/>
              <p:cNvSpPr/>
              <p:nvPr/>
            </p:nvSpPr>
            <p:spPr>
              <a:xfrm>
                <a:off x="9774601" y="5660136"/>
                <a:ext cx="1524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组合 33"/>
            <p:cNvGrpSpPr/>
            <p:nvPr userDrawn="1"/>
          </p:nvGrpSpPr>
          <p:grpSpPr>
            <a:xfrm>
              <a:off x="664749" y="870774"/>
              <a:ext cx="966987" cy="152400"/>
              <a:chOff x="9800002" y="5660136"/>
              <a:chExt cx="966987" cy="152400"/>
            </a:xfrm>
          </p:grpSpPr>
          <p:sp>
            <p:nvSpPr>
              <p:cNvPr id="35" name="矩形 34"/>
              <p:cNvSpPr/>
              <p:nvPr/>
            </p:nvSpPr>
            <p:spPr>
              <a:xfrm>
                <a:off x="10071531" y="5660136"/>
                <a:ext cx="152400" cy="152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矩形 35"/>
              <p:cNvSpPr/>
              <p:nvPr/>
            </p:nvSpPr>
            <p:spPr>
              <a:xfrm>
                <a:off x="10343060" y="5660136"/>
                <a:ext cx="1524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矩形 36"/>
              <p:cNvSpPr/>
              <p:nvPr/>
            </p:nvSpPr>
            <p:spPr>
              <a:xfrm>
                <a:off x="10614589" y="5660136"/>
                <a:ext cx="152400" cy="152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矩形 37"/>
              <p:cNvSpPr/>
              <p:nvPr/>
            </p:nvSpPr>
            <p:spPr>
              <a:xfrm>
                <a:off x="9800002" y="5660136"/>
                <a:ext cx="1524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目录">
    <p:bg>
      <p:bgPr>
        <a:solidFill>
          <a:schemeClr val="bg2"/>
        </a:solidFill>
        <a:effectLst/>
      </p:bgPr>
    </p:bg>
    <p:spTree>
      <p:nvGrpSpPr>
        <p:cNvPr id="1" name=""/>
        <p:cNvGrpSpPr/>
        <p:nvPr/>
      </p:nvGrpSpPr>
      <p:grpSpPr>
        <a:xfrm>
          <a:off x="0" y="0"/>
          <a:ext cx="0" cy="0"/>
          <a:chOff x="0" y="0"/>
          <a:chExt cx="0" cy="0"/>
        </a:xfrm>
      </p:grpSpPr>
      <p:pic>
        <p:nvPicPr>
          <p:cNvPr id="10" name="图片 9" descr="绿色的叶子&#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218" r="82" b="15992"/>
          <a:stretch>
            <a:fillRect/>
          </a:stretch>
        </p:blipFill>
        <p:spPr>
          <a:xfrm>
            <a:off x="-13318" y="1"/>
            <a:ext cx="12208526" cy="6857999"/>
          </a:xfrm>
          <a:prstGeom prst="rect">
            <a:avLst/>
          </a:prstGeom>
        </p:spPr>
      </p:pic>
      <p:sp>
        <p:nvSpPr>
          <p:cNvPr id="14" name="任意多边形 13"/>
          <p:cNvSpPr/>
          <p:nvPr userDrawn="1">
            <p:custDataLst>
              <p:tags r:id="rId3"/>
            </p:custDataLst>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11" name="图片 10" descr="绿色的叶子&#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b="19840"/>
          <a:stretch>
            <a:fillRect/>
          </a:stretch>
        </p:blipFill>
        <p:spPr>
          <a:xfrm>
            <a:off x="440077" y="406471"/>
            <a:ext cx="11311846" cy="6045058"/>
          </a:xfrm>
          <a:prstGeom prst="rect">
            <a:avLst/>
          </a:prstGeom>
        </p:spPr>
      </p:pic>
      <p:sp>
        <p:nvSpPr>
          <p:cNvPr id="16" name="矩形 15"/>
          <p:cNvSpPr/>
          <p:nvPr userDrawn="1"/>
        </p:nvSpPr>
        <p:spPr>
          <a:xfrm>
            <a:off x="440077" y="406471"/>
            <a:ext cx="11311846" cy="6045058"/>
          </a:xfrm>
          <a:prstGeom prst="rect">
            <a:avLst/>
          </a:prstGeom>
          <a:solidFill>
            <a:schemeClr val="bg1">
              <a:alpha val="95000"/>
            </a:schemeClr>
          </a:solidFill>
          <a:ln w="0" cap="flat" cmpd="sng" algn="ctr">
            <a:noFill/>
            <a:prstDash val="solid"/>
            <a:miter lim="800000"/>
          </a:ln>
          <a:effectLst>
            <a:outerShdw blurRad="127000" dist="762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页">
    <p:bg>
      <p:bgPr>
        <a:solidFill>
          <a:schemeClr val="bg2"/>
        </a:solidFill>
        <a:effectLst/>
      </p:bgPr>
    </p:bg>
    <p:spTree>
      <p:nvGrpSpPr>
        <p:cNvPr id="1" name=""/>
        <p:cNvGrpSpPr/>
        <p:nvPr/>
      </p:nvGrpSpPr>
      <p:grpSpPr>
        <a:xfrm>
          <a:off x="0" y="0"/>
          <a:ext cx="0" cy="0"/>
          <a:chOff x="0" y="0"/>
          <a:chExt cx="0" cy="0"/>
        </a:xfrm>
      </p:grpSpPr>
      <p:pic>
        <p:nvPicPr>
          <p:cNvPr id="17" name="图片 16" descr="绿色的叶子&#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435" b="15992"/>
          <a:stretch>
            <a:fillRect/>
          </a:stretch>
        </p:blipFill>
        <p:spPr>
          <a:xfrm>
            <a:off x="0" y="1"/>
            <a:ext cx="12192000" cy="6857999"/>
          </a:xfrm>
          <a:prstGeom prst="rect">
            <a:avLst/>
          </a:prstGeom>
        </p:spPr>
      </p:pic>
      <p:sp>
        <p:nvSpPr>
          <p:cNvPr id="7" name="任意多边形 6"/>
          <p:cNvSpPr/>
          <p:nvPr>
            <p:custDataLst>
              <p:tags r:id="rId3"/>
            </p:custDataLst>
          </p:nvPr>
        </p:nvSpPr>
        <p:spPr>
          <a:xfrm>
            <a:off x="2783540" y="0"/>
            <a:ext cx="9407061" cy="6858000"/>
          </a:xfrm>
          <a:custGeom>
            <a:avLst/>
            <a:gdLst>
              <a:gd name="connsiteX0" fmla="*/ 0 w 9407061"/>
              <a:gd name="connsiteY0" fmla="*/ 0 h 6858000"/>
              <a:gd name="connsiteX1" fmla="*/ 9407061 w 9407061"/>
              <a:gd name="connsiteY1" fmla="*/ 0 h 6858000"/>
              <a:gd name="connsiteX2" fmla="*/ 9407061 w 9407061"/>
              <a:gd name="connsiteY2" fmla="*/ 6858000 h 6858000"/>
              <a:gd name="connsiteX3" fmla="*/ 0 w 94070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407061" h="6858000">
                <a:moveTo>
                  <a:pt x="0" y="0"/>
                </a:moveTo>
                <a:lnTo>
                  <a:pt x="9407061" y="0"/>
                </a:lnTo>
                <a:lnTo>
                  <a:pt x="9407061" y="6858000"/>
                </a:lnTo>
                <a:lnTo>
                  <a:pt x="0" y="6858000"/>
                </a:lnTo>
                <a:close/>
              </a:path>
            </a:pathLst>
          </a:cu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2" name="任意多边形 11"/>
          <p:cNvSpPr/>
          <p:nvPr userDrawn="1"/>
        </p:nvSpPr>
        <p:spPr>
          <a:xfrm>
            <a:off x="0" y="0"/>
            <a:ext cx="6949440" cy="6858000"/>
          </a:xfrm>
          <a:custGeom>
            <a:avLst/>
            <a:gdLst>
              <a:gd name="connsiteX0" fmla="*/ 0 w 6949440"/>
              <a:gd name="connsiteY0" fmla="*/ 0 h 6858000"/>
              <a:gd name="connsiteX1" fmla="*/ 5234940 w 6949440"/>
              <a:gd name="connsiteY1" fmla="*/ 0 h 6858000"/>
              <a:gd name="connsiteX2" fmla="*/ 6949440 w 6949440"/>
              <a:gd name="connsiteY2" fmla="*/ 6858000 h 6858000"/>
              <a:gd name="connsiteX3" fmla="*/ 0 w 69494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49440" h="6858000">
                <a:moveTo>
                  <a:pt x="0" y="0"/>
                </a:moveTo>
                <a:lnTo>
                  <a:pt x="5234940" y="0"/>
                </a:lnTo>
                <a:lnTo>
                  <a:pt x="6949440" y="6858000"/>
                </a:lnTo>
                <a:lnTo>
                  <a:pt x="0" y="6858000"/>
                </a:ln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 name="组合 1"/>
          <p:cNvGrpSpPr/>
          <p:nvPr userDrawn="1"/>
        </p:nvGrpSpPr>
        <p:grpSpPr>
          <a:xfrm>
            <a:off x="341086" y="359229"/>
            <a:ext cx="11509829" cy="6139543"/>
            <a:chOff x="341086" y="359229"/>
            <a:chExt cx="11509829" cy="6139543"/>
          </a:xfrm>
        </p:grpSpPr>
        <p:sp>
          <p:nvSpPr>
            <p:cNvPr id="11" name="矩形 10"/>
            <p:cNvSpPr/>
            <p:nvPr userDrawn="1"/>
          </p:nvSpPr>
          <p:spPr>
            <a:xfrm>
              <a:off x="341086" y="359229"/>
              <a:ext cx="11509829" cy="6139543"/>
            </a:xfrm>
            <a:prstGeom prst="rect">
              <a:avLst/>
            </a:prstGeom>
            <a:solidFill>
              <a:schemeClr val="bg1">
                <a:alpha val="92000"/>
              </a:schemeClr>
            </a:solidFill>
            <a:ln w="0" cap="flat" cmpd="sng" algn="ctr">
              <a:noFill/>
              <a:prstDash val="solid"/>
              <a:miter lim="800000"/>
            </a:ln>
            <a:effectLst>
              <a:outerShdw blurRad="127000" dist="762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flipH="1">
              <a:off x="10570977" y="6019903"/>
              <a:ext cx="966987" cy="152400"/>
              <a:chOff x="9774601" y="5660136"/>
              <a:chExt cx="966987" cy="152400"/>
            </a:xfrm>
          </p:grpSpPr>
          <p:sp>
            <p:nvSpPr>
              <p:cNvPr id="15" name="矩形 14"/>
              <p:cNvSpPr/>
              <p:nvPr/>
            </p:nvSpPr>
            <p:spPr>
              <a:xfrm>
                <a:off x="10046130" y="5660136"/>
                <a:ext cx="152400" cy="152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矩形 21"/>
              <p:cNvSpPr/>
              <p:nvPr/>
            </p:nvSpPr>
            <p:spPr>
              <a:xfrm>
                <a:off x="10317659" y="5660136"/>
                <a:ext cx="1524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矩形 22"/>
              <p:cNvSpPr/>
              <p:nvPr/>
            </p:nvSpPr>
            <p:spPr>
              <a:xfrm>
                <a:off x="10589188" y="5660136"/>
                <a:ext cx="152400" cy="152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矩形 23"/>
              <p:cNvSpPr/>
              <p:nvPr/>
            </p:nvSpPr>
            <p:spPr>
              <a:xfrm>
                <a:off x="9774601" y="5660136"/>
                <a:ext cx="1524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标题 15"/>
          <p:cNvSpPr>
            <a:spLocks noGrp="1"/>
          </p:cNvSpPr>
          <p:nvPr>
            <p:ph type="title"/>
            <p:custDataLst>
              <p:tags r:id="rId4"/>
            </p:custDataLst>
          </p:nvPr>
        </p:nvSpPr>
        <p:spPr>
          <a:xfrm>
            <a:off x="680771" y="606890"/>
            <a:ext cx="4813123" cy="441964"/>
          </a:xfrm>
          <a:prstGeom prst="rect">
            <a:avLst/>
          </a:prstGeom>
        </p:spPr>
        <p:txBody>
          <a:bodyPr vert="horz" lIns="90170" tIns="46990" rIns="90170" bIns="46990" rtlCol="0" anchor="ctr" anchorCtr="0">
            <a:noAutofit/>
          </a:bodyPr>
          <a:lstStyle>
            <a:lvl1pPr>
              <a:defRPr lang="zh-CN" altLang="en-US" sz="2800" dirty="0">
                <a:solidFill>
                  <a:schemeClr val="accent1"/>
                </a:solidFill>
                <a:latin typeface="+mj-lt"/>
              </a:defRPr>
            </a:lvl1pPr>
          </a:lstStyle>
          <a:p>
            <a:r>
              <a:rPr lang="zh-CN" altLang="en-US" dirty="0"/>
              <a:t>单击此处编辑母版标题样式</a:t>
            </a:r>
            <a:endParaRPr lang="zh-CN" altLang="en-US" dirty="0"/>
          </a:p>
        </p:txBody>
      </p:sp>
      <p:sp>
        <p:nvSpPr>
          <p:cNvPr id="13" name="矩形 12"/>
          <p:cNvSpPr/>
          <p:nvPr userDrawn="1"/>
        </p:nvSpPr>
        <p:spPr>
          <a:xfrm>
            <a:off x="635052" y="631428"/>
            <a:ext cx="45719" cy="3928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页">
    <p:bg>
      <p:bgPr>
        <a:solidFill>
          <a:schemeClr val="bg2"/>
        </a:solidFill>
        <a:effectLst/>
      </p:bgPr>
    </p:bg>
    <p:spTree>
      <p:nvGrpSpPr>
        <p:cNvPr id="1" name=""/>
        <p:cNvGrpSpPr/>
        <p:nvPr/>
      </p:nvGrpSpPr>
      <p:grpSpPr>
        <a:xfrm>
          <a:off x="0" y="0"/>
          <a:ext cx="0" cy="0"/>
          <a:chOff x="0" y="0"/>
          <a:chExt cx="0" cy="0"/>
        </a:xfrm>
      </p:grpSpPr>
      <p:pic>
        <p:nvPicPr>
          <p:cNvPr id="22" name="图片 21" descr="绿色的叶子&#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31" b="15992"/>
          <a:stretch>
            <a:fillRect/>
          </a:stretch>
        </p:blipFill>
        <p:spPr>
          <a:xfrm>
            <a:off x="-12700" y="1"/>
            <a:ext cx="12204700" cy="6857999"/>
          </a:xfrm>
          <a:prstGeom prst="rect">
            <a:avLst/>
          </a:prstGeom>
        </p:spPr>
      </p:pic>
      <p:grpSp>
        <p:nvGrpSpPr>
          <p:cNvPr id="2" name="组合 1"/>
          <p:cNvGrpSpPr/>
          <p:nvPr userDrawn="1"/>
        </p:nvGrpSpPr>
        <p:grpSpPr>
          <a:xfrm>
            <a:off x="0" y="0"/>
            <a:ext cx="12192000" cy="6858000"/>
            <a:chOff x="0" y="0"/>
            <a:chExt cx="12192000" cy="6858000"/>
          </a:xfrm>
        </p:grpSpPr>
        <p:sp>
          <p:nvSpPr>
            <p:cNvPr id="7" name="矩形 6"/>
            <p:cNvSpPr/>
            <p:nvPr>
              <p:custDataLst>
                <p:tags r:id="rId3"/>
              </p:custDataLst>
            </p:nvPr>
          </p:nvSpPr>
          <p:spPr>
            <a:xfrm>
              <a:off x="6096000" y="0"/>
              <a:ext cx="6096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2" name="矩形 11"/>
            <p:cNvSpPr/>
            <p:nvPr userDrawn="1"/>
          </p:nvSpPr>
          <p:spPr>
            <a:xfrm>
              <a:off x="0" y="0"/>
              <a:ext cx="6096000" cy="685800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1" name="矩形 10"/>
          <p:cNvSpPr/>
          <p:nvPr userDrawn="1"/>
        </p:nvSpPr>
        <p:spPr>
          <a:xfrm>
            <a:off x="420431" y="395239"/>
            <a:ext cx="11351138" cy="6067522"/>
          </a:xfrm>
          <a:prstGeom prst="rect">
            <a:avLst/>
          </a:prstGeom>
          <a:solidFill>
            <a:schemeClr val="bg1">
              <a:alpha val="92000"/>
            </a:schemeClr>
          </a:solidFill>
          <a:ln w="0" cap="flat" cmpd="sng" algn="ctr">
            <a:noFill/>
            <a:prstDash val="solid"/>
            <a:miter lim="800000"/>
          </a:ln>
          <a:effectLst>
            <a:outerShdw blurRad="127000" dist="762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userDrawn="1"/>
        </p:nvGrpSpPr>
        <p:grpSpPr>
          <a:xfrm flipH="1">
            <a:off x="10241326" y="5715501"/>
            <a:ext cx="966987" cy="152400"/>
            <a:chOff x="9774601" y="5660136"/>
            <a:chExt cx="966987" cy="152400"/>
          </a:xfrm>
        </p:grpSpPr>
        <p:sp>
          <p:nvSpPr>
            <p:cNvPr id="18" name="矩形 17"/>
            <p:cNvSpPr/>
            <p:nvPr/>
          </p:nvSpPr>
          <p:spPr>
            <a:xfrm>
              <a:off x="10046130" y="5660136"/>
              <a:ext cx="152400" cy="152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p:cNvSpPr/>
            <p:nvPr/>
          </p:nvSpPr>
          <p:spPr>
            <a:xfrm>
              <a:off x="10317659" y="5660136"/>
              <a:ext cx="1524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9"/>
            <p:cNvSpPr/>
            <p:nvPr/>
          </p:nvSpPr>
          <p:spPr>
            <a:xfrm>
              <a:off x="10589188" y="5660136"/>
              <a:ext cx="152400" cy="152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矩形 20"/>
            <p:cNvSpPr/>
            <p:nvPr/>
          </p:nvSpPr>
          <p:spPr>
            <a:xfrm>
              <a:off x="9774601" y="5660136"/>
              <a:ext cx="1524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任意多边形 22"/>
          <p:cNvSpPr/>
          <p:nvPr userDrawn="1"/>
        </p:nvSpPr>
        <p:spPr>
          <a:xfrm>
            <a:off x="1029903" y="1645921"/>
            <a:ext cx="10178410" cy="3474720"/>
          </a:xfrm>
          <a:custGeom>
            <a:avLst/>
            <a:gdLst>
              <a:gd name="connsiteX0" fmla="*/ 0 w 10195560"/>
              <a:gd name="connsiteY0" fmla="*/ 0 h 3474720"/>
              <a:gd name="connsiteX1" fmla="*/ 10195560 w 10195560"/>
              <a:gd name="connsiteY1" fmla="*/ 0 h 3474720"/>
              <a:gd name="connsiteX2" fmla="*/ 10195560 w 10195560"/>
              <a:gd name="connsiteY2" fmla="*/ 1530157 h 3474720"/>
              <a:gd name="connsiteX3" fmla="*/ 9838314 w 10195560"/>
              <a:gd name="connsiteY3" fmla="*/ 1737360 h 3474720"/>
              <a:gd name="connsiteX4" fmla="*/ 10195560 w 10195560"/>
              <a:gd name="connsiteY4" fmla="*/ 1944562 h 3474720"/>
              <a:gd name="connsiteX5" fmla="*/ 10195560 w 10195560"/>
              <a:gd name="connsiteY5" fmla="*/ 3474720 h 3474720"/>
              <a:gd name="connsiteX6" fmla="*/ 0 w 10195560"/>
              <a:gd name="connsiteY6" fmla="*/ 3474720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5560" h="3474720">
                <a:moveTo>
                  <a:pt x="0" y="0"/>
                </a:moveTo>
                <a:lnTo>
                  <a:pt x="10195560" y="0"/>
                </a:lnTo>
                <a:lnTo>
                  <a:pt x="10195560" y="1530157"/>
                </a:lnTo>
                <a:lnTo>
                  <a:pt x="9838314" y="1737360"/>
                </a:lnTo>
                <a:lnTo>
                  <a:pt x="10195560" y="1944562"/>
                </a:lnTo>
                <a:lnTo>
                  <a:pt x="10195560" y="3474720"/>
                </a:lnTo>
                <a:lnTo>
                  <a:pt x="0" y="347472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zh-CN" altLang="en-US" sz="1600" dirty="0">
              <a:solidFill>
                <a:schemeClr val="bg1"/>
              </a:solidFill>
              <a:latin typeface="+mj-ea"/>
              <a:ea typeface="+mj-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
    <p:bg>
      <p:bgPr>
        <a:solidFill>
          <a:schemeClr val="bg2"/>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6"/>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微软雅黑 Light" panose="020B0502040204020203" charset="-122"/>
                <a:ea typeface="微软雅黑 Light" panose="020B0502040204020203" charset="-122"/>
                <a:cs typeface="Segoe UI Light" panose="020B0502040204020203" charset="0"/>
              </a:defRPr>
            </a:lvl1pPr>
          </a:lstStyle>
          <a:p>
            <a:pPr lvl="0"/>
            <a:r>
              <a:rPr kumimoji="1" lang="en-US" altLang="zh-CN" dirty="0" err="1"/>
              <a:t>OfficePLUS</a:t>
            </a:r>
            <a:endParaRPr kumimoji="1" lang="zh-CN" altLang="en-US" dirty="0"/>
          </a:p>
        </p:txBody>
      </p:sp>
      <p:sp>
        <p:nvSpPr>
          <p:cNvPr id="9" name="文本占位符 8"/>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charset="-122"/>
                <a:ea typeface="微软雅黑 Light" panose="020B0502040204020203" charset="-122"/>
                <a:cs typeface="微软雅黑 Light" panose="020B0502040204020203" charset="-122"/>
              </a:defRPr>
            </a:lvl1pPr>
          </a:lstStyle>
          <a:p>
            <a:pPr lvl="0"/>
            <a:r>
              <a:rPr kumimoji="1" lang="en-US" altLang="zh-CN" dirty="0" err="1"/>
              <a:t>OfficePLUS</a:t>
            </a:r>
            <a:endParaRPr kumimoji="1" lang="zh-CN" altLang="en-US" dirty="0"/>
          </a:p>
        </p:txBody>
      </p:sp>
      <p:sp>
        <p:nvSpPr>
          <p:cNvPr id="10" name="文本占位符 9"/>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微软雅黑 Light" panose="020B0502040204020203" charset="-122"/>
                <a:ea typeface="微软雅黑 Light" panose="020B0502040204020203" charset="-122"/>
                <a:cs typeface="Segoe UI Light" panose="020B0502040204020203" charset="0"/>
              </a:defRPr>
            </a:lvl1pPr>
          </a:lstStyle>
          <a:p>
            <a:pPr lvl="0"/>
            <a:r>
              <a:rPr kumimoji="1" lang="en-US" altLang="zh-CN"/>
              <a:t>OfficePLUS</a:t>
            </a:r>
            <a:endParaRPr kumimoji="1" lang="zh-CN" altLang="en-US"/>
          </a:p>
        </p:txBody>
      </p:sp>
      <p:sp>
        <p:nvSpPr>
          <p:cNvPr id="11" name="文本占位符 10"/>
          <p:cNvSpPr>
            <a:spLocks noGrp="1"/>
          </p:cNvSpPr>
          <p:nvPr>
            <p:ph type="body" sz="quarter" idx="10" hasCustomPrompt="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a:t>OfficePLUS</a:t>
            </a:r>
            <a:endParaRPr kumimoji="1" lang="zh-CN" altLang="en-US"/>
          </a:p>
        </p:txBody>
      </p:sp>
      <p:sp>
        <p:nvSpPr>
          <p:cNvPr id="6" name="文本占位符 5"/>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微软雅黑 Light" panose="020B0502040204020203" charset="-122"/>
                <a:ea typeface="微软雅黑 Light" panose="020B0502040204020203" charset="-122"/>
                <a:cs typeface="Segoe UI Light" panose="020B0502040204020203" charset="0"/>
              </a:defRPr>
            </a:lvl1pPr>
          </a:lstStyle>
          <a:p>
            <a:pPr lvl="0"/>
            <a:r>
              <a:rPr kumimoji="1" lang="en-US" altLang="zh-CN"/>
              <a:t>OfficePLUS</a:t>
            </a:r>
            <a:endParaRPr kumimoji="1" lang="zh-CN" altLang="en-US"/>
          </a:p>
        </p:txBody>
      </p:sp>
      <p:sp>
        <p:nvSpPr>
          <p:cNvPr id="8" name="文本占位符 7"/>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微软雅黑 Light" panose="020B0502040204020203" charset="-122"/>
                <a:ea typeface="微软雅黑 Light" panose="020B0502040204020203" charset="-122"/>
                <a:cs typeface="Segoe UI Light" panose="020B0502040204020203" charset="0"/>
              </a:defRPr>
            </a:lvl1pPr>
          </a:lstStyle>
          <a:p>
            <a:pPr lvl="0"/>
            <a:r>
              <a:rPr kumimoji="1" lang="en-US" altLang="zh-CN" dirty="0" err="1"/>
              <a:t>OfficePLUS</a:t>
            </a:r>
            <a:endParaRPr kumimoji="1" lang="zh-CN" altLang="en-US" dirty="0"/>
          </a:p>
        </p:txBody>
      </p:sp>
      <p:sp>
        <p:nvSpPr>
          <p:cNvPr id="14" name="文本占位符 13"/>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charset="-122"/>
                <a:ea typeface="微软雅黑 Light" panose="020B0502040204020203" charset="-122"/>
                <a:cs typeface="微软雅黑 Light" panose="020B0502040204020203" charset="-122"/>
              </a:defRPr>
            </a:lvl1pPr>
          </a:lstStyle>
          <a:p>
            <a:pPr lvl="0"/>
            <a:r>
              <a:rPr kumimoji="1" lang="en-US" altLang="zh-CN" dirty="0" err="1"/>
              <a:t>OfficePLUS</a:t>
            </a:r>
            <a:endParaRPr kumimoji="1"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custDataLst>
              <p:tags r:id="rId7"/>
            </p:custDataLst>
          </p:nvPr>
        </p:nvSpPr>
        <p:spPr>
          <a:xfrm>
            <a:off x="669882" y="952508"/>
            <a:ext cx="10852237" cy="5388907"/>
          </a:xfrm>
          <a:prstGeom prst="rect">
            <a:avLst/>
          </a:prstGeom>
        </p:spPr>
        <p:txBody>
          <a:bodyPr vert="horz" lIns="90170" tIns="46990" rIns="90170" bIns="46990" rtlCol="0">
            <a:sp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8"/>
            </p:custDataLst>
          </p:nvPr>
        </p:nvSpPr>
        <p:spPr>
          <a:xfrm>
            <a:off x="879742" y="6349833"/>
            <a:ext cx="2700000" cy="316800"/>
          </a:xfrm>
          <a:prstGeom prst="rect">
            <a:avLst/>
          </a:prstGeom>
        </p:spPr>
        <p:txBody>
          <a:bodyPr vert="horz" lIns="91440" tIns="45720" rIns="91440" bIns="45720" rtlCol="0" anchor="ctr">
            <a:spAutoFit/>
          </a:bodyPr>
          <a:lstStyle>
            <a:lvl1pPr algn="l">
              <a:defRPr sz="120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9"/>
            </p:custDataLst>
          </p:nvPr>
        </p:nvSpPr>
        <p:spPr>
          <a:xfrm>
            <a:off x="4116000" y="6349833"/>
            <a:ext cx="3960000" cy="316800"/>
          </a:xfrm>
          <a:prstGeom prst="rect">
            <a:avLst/>
          </a:prstGeom>
        </p:spPr>
        <p:txBody>
          <a:bodyPr vert="horz" lIns="91440" tIns="45720" rIns="91440" bIns="45720" rtlCol="0" anchor="ctr">
            <a:spAutoFit/>
          </a:bodyPr>
          <a:lstStyle>
            <a:lvl1pPr algn="ctr">
              <a:defRPr sz="120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0"/>
            </p:custDataLst>
          </p:nvPr>
        </p:nvSpPr>
        <p:spPr>
          <a:xfrm>
            <a:off x="8610600" y="6349833"/>
            <a:ext cx="2700000" cy="316800"/>
          </a:xfrm>
          <a:prstGeom prst="rect">
            <a:avLst/>
          </a:prstGeom>
        </p:spPr>
        <p:txBody>
          <a:bodyPr vert="horz" lIns="91440" tIns="45720" rIns="91440" bIns="45720" rtlCol="0" anchor="ctr">
            <a:spAutoFit/>
          </a:bodyPr>
          <a:lstStyle>
            <a:lvl1pPr algn="r">
              <a:defRPr sz="120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矩形 6" hidden="1"/>
          <p:cNvSpPr/>
          <p:nvPr>
            <p:custDataLst>
              <p:tags r:id="rId1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xml"/><Relationship Id="rId3" Type="http://schemas.openxmlformats.org/officeDocument/2006/relationships/tags" Target="../tags/tag19.xml"/><Relationship Id="rId2" Type="http://schemas.openxmlformats.org/officeDocument/2006/relationships/image" Target="../media/image7.jpeg"/><Relationship Id="rId1" Type="http://schemas.openxmlformats.org/officeDocument/2006/relationships/tags" Target="../tags/tag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openxmlformats.org/officeDocument/2006/relationships/image" Target="../media/image10.jpeg"/><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3.xml"/><Relationship Id="rId3" Type="http://schemas.openxmlformats.org/officeDocument/2006/relationships/hyperlink" Target="file:///D:\WeChat%20Files\&#32954;&#21560;&#34411;&#31185;&#26222;&#35270;&#39057;.mp4" TargetMode="External"/><Relationship Id="rId2" Type="http://schemas.openxmlformats.org/officeDocument/2006/relationships/image" Target="../media/image12.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xml"/><Relationship Id="rId2" Type="http://schemas.openxmlformats.org/officeDocument/2006/relationships/image" Target="../media/image14.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tags" Target="../tags/tag15.xml"/><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tags" Target="../tags/tag17.xml"/><Relationship Id="rId1" Type="http://schemas.openxmlformats.org/officeDocument/2006/relationships/tags" Target="../tags/tag1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p:cNvSpPr txBox="1"/>
          <p:nvPr>
            <p:custDataLst>
              <p:tags r:id="rId1"/>
            </p:custDataLst>
          </p:nvPr>
        </p:nvSpPr>
        <p:spPr>
          <a:xfrm>
            <a:off x="581027" y="2085419"/>
            <a:ext cx="8848676" cy="1230630"/>
          </a:xfrm>
          <a:prstGeom prst="rect">
            <a:avLst/>
          </a:prstGeom>
        </p:spPr>
        <p:txBody>
          <a:bodyPr wrap="square" lIns="0" tIns="0" rIns="0" bIns="0">
            <a:sp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a:spcBef>
                <a:spcPts val="0"/>
              </a:spcBef>
              <a:buSzPct val="100000"/>
            </a:pPr>
            <a:r>
              <a:rPr lang="zh-CN" altLang="en-US" sz="8000" b="0" dirty="0">
                <a:solidFill>
                  <a:schemeClr val="accent1"/>
                </a:solidFill>
                <a:latin typeface="微软雅黑" panose="020B0503020204020204" pitchFamily="34" charset="-122"/>
                <a:cs typeface="+mn-ea"/>
                <a:sym typeface="+mn-lt"/>
              </a:rPr>
              <a:t>寄生虫污染</a:t>
            </a:r>
            <a:endParaRPr lang="zh-CN" altLang="en-US" sz="8000" b="0" dirty="0">
              <a:solidFill>
                <a:schemeClr val="accent1"/>
              </a:solidFill>
              <a:latin typeface="微软雅黑" panose="020B0503020204020204" pitchFamily="34" charset="-122"/>
              <a:cs typeface="+mn-ea"/>
              <a:sym typeface="+mn-lt"/>
            </a:endParaRPr>
          </a:p>
        </p:txBody>
      </p:sp>
      <p:grpSp>
        <p:nvGrpSpPr>
          <p:cNvPr id="2" name="组合 1"/>
          <p:cNvGrpSpPr/>
          <p:nvPr/>
        </p:nvGrpSpPr>
        <p:grpSpPr>
          <a:xfrm>
            <a:off x="911225" y="3795252"/>
            <a:ext cx="3568065" cy="662305"/>
            <a:chOff x="911225" y="3795252"/>
            <a:chExt cx="3568065" cy="662305"/>
          </a:xfrm>
        </p:grpSpPr>
        <p:sp>
          <p:nvSpPr>
            <p:cNvPr id="35" name="矩形 34"/>
            <p:cNvSpPr/>
            <p:nvPr/>
          </p:nvSpPr>
          <p:spPr>
            <a:xfrm>
              <a:off x="911225" y="3795252"/>
              <a:ext cx="3568065" cy="662305"/>
            </a:xfrm>
            <a:prstGeom prst="rect">
              <a:avLst/>
            </a:prstGeom>
            <a:gradFill flip="none" rotWithShape="1">
              <a:gsLst>
                <a:gs pos="0">
                  <a:schemeClr val="accent1">
                    <a:lumMod val="75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dirty="0">
                <a:cs typeface="+mn-ea"/>
                <a:sym typeface="+mn-lt"/>
              </a:endParaRPr>
            </a:p>
          </p:txBody>
        </p:sp>
        <p:sp>
          <p:nvSpPr>
            <p:cNvPr id="37" name="文本框 36"/>
            <p:cNvSpPr txBox="1"/>
            <p:nvPr/>
          </p:nvSpPr>
          <p:spPr>
            <a:xfrm>
              <a:off x="1092200" y="3902004"/>
              <a:ext cx="3305810" cy="430530"/>
            </a:xfrm>
            <a:prstGeom prst="rect">
              <a:avLst/>
            </a:prstGeom>
            <a:noFill/>
          </p:spPr>
          <p:txBody>
            <a:bodyPr wrap="none" lIns="0" tIns="0" rIns="0" bIns="0" rtlCol="0">
              <a:spAutoFit/>
            </a:bodyPr>
            <a:lstStyle/>
            <a:p>
              <a:pPr algn="l"/>
              <a:r>
                <a:rPr kumimoji="0" lang="zh-CN" altLang="en-US" sz="2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汇报人：</a:t>
              </a:r>
              <a:r>
                <a:rPr 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dirty="0"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宋承、张慧</a:t>
              </a:r>
              <a:endParaRPr lang="zh-CN" altLang="en-US" sz="2800" dirty="0"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custDataLst>
              <p:tags r:id="rId1"/>
            </p:custDataLst>
          </p:nvPr>
        </p:nvSpPr>
        <p:spPr>
          <a:xfrm>
            <a:off x="437515" y="1678305"/>
            <a:ext cx="4803140" cy="2137410"/>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457200" algn="l" fontAlgn="auto">
              <a:lnSpc>
                <a:spcPct val="125000"/>
              </a:lnSpc>
              <a:spcBef>
                <a:spcPts val="0"/>
              </a:spcBef>
              <a:buClrTx/>
              <a:buSzTx/>
              <a:buNone/>
            </a:pPr>
            <a:r>
              <a:rPr lang="zh-CN" altLang="en-US" sz="24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1997-2012年，越南发生多起旋毛虫病暴发事件，共诊断出126名旋毛虫病患者，11人住院治疗，8人死亡。所有感染病例皆因</a:t>
            </a:r>
            <a:r>
              <a:rPr lang="zh-CN" altLang="en-US" sz="2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生食猪肉</a:t>
            </a:r>
            <a:r>
              <a:rPr lang="zh-CN" altLang="en-US" sz="24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造成。</a:t>
            </a:r>
            <a:endParaRPr lang="zh-CN" altLang="en-US" sz="24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457200" algn="l" fontAlgn="auto">
              <a:lnSpc>
                <a:spcPct val="125000"/>
              </a:lnSpc>
              <a:spcBef>
                <a:spcPts val="0"/>
              </a:spcBef>
              <a:buClrTx/>
              <a:buSzTx/>
              <a:buNone/>
            </a:pPr>
            <a:r>
              <a:rPr lang="zh-CN" altLang="en-US" sz="24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2013年3月15日，云南省某地暴发一起旋毛虫病事件，共有27人患病，其中死亡1例。</a:t>
            </a:r>
            <a:endParaRPr lang="zh-CN" altLang="en-US" sz="24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标题 6"/>
          <p:cNvSpPr>
            <a:spLocks noGrp="1"/>
          </p:cNvSpPr>
          <p:nvPr>
            <p:ph type="title"/>
          </p:nvPr>
        </p:nvSpPr>
        <p:spPr>
          <a:xfrm>
            <a:off x="680771" y="473225"/>
            <a:ext cx="4813123" cy="709295"/>
          </a:xfrm>
        </p:spPr>
        <p:txBody>
          <a:bodyPr>
            <a:spAutoFit/>
          </a:bodyPr>
          <a:lstStyle/>
          <a:p>
            <a:r>
              <a:rPr lang="en-US" altLang="zh-CN" sz="3600" b="0">
                <a:latin typeface="+mj-ea"/>
                <a:ea typeface="+mj-ea"/>
                <a:sym typeface="+mn-ea"/>
              </a:rPr>
              <a:t>02 </a:t>
            </a:r>
            <a:r>
              <a:rPr sz="4000" b="0">
                <a:latin typeface="微软雅黑" panose="020B0503020204020204" pitchFamily="34" charset="-122"/>
                <a:sym typeface="+mn-ea"/>
              </a:rPr>
              <a:t>案例概述</a:t>
            </a:r>
            <a:endParaRPr sz="4000" b="0">
              <a:latin typeface="微软雅黑" panose="020B0503020204020204" pitchFamily="34" charset="-122"/>
              <a:sym typeface="+mn-ea"/>
            </a:endParaRPr>
          </a:p>
        </p:txBody>
      </p:sp>
      <p:pic>
        <p:nvPicPr>
          <p:cNvPr id="2" name="图片 1" descr="biodiscover_167d45ed790f0405"/>
          <p:cNvPicPr>
            <a:picLocks noChangeAspect="1"/>
          </p:cNvPicPr>
          <p:nvPr/>
        </p:nvPicPr>
        <p:blipFill>
          <a:blip r:embed="rId2"/>
          <a:stretch>
            <a:fillRect/>
          </a:stretch>
        </p:blipFill>
        <p:spPr>
          <a:xfrm>
            <a:off x="6372860" y="1678305"/>
            <a:ext cx="4426585" cy="3698240"/>
          </a:xfrm>
          <a:prstGeom prst="rect">
            <a:avLst/>
          </a:prstGeom>
        </p:spPr>
      </p:pic>
    </p:spTree>
    <p:custDataLst>
      <p:tags r:id="rId3"/>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20700" y="1429385"/>
            <a:ext cx="11151235" cy="2630805"/>
          </a:xfrm>
          <a:prstGeom prst="rect">
            <a:avLst/>
          </a:prstGeom>
          <a:noFill/>
        </p:spPr>
        <p:txBody>
          <a:bodyPr wrap="square" lIns="0" tIns="0" rIns="0" bIns="0" rtlCol="0" anchor="t">
            <a:noAutofit/>
          </a:bodyPr>
          <a:lstStyle/>
          <a:p>
            <a:pPr>
              <a:lnSpc>
                <a:spcPct val="130000"/>
              </a:lnSpc>
            </a:pPr>
            <a:r>
              <a:rPr lang="en-US" sz="2400" dirty="0">
                <a:effectLst/>
                <a:latin typeface="微软雅黑" panose="020B0503020204020204" pitchFamily="34" charset="-122"/>
                <a:ea typeface="微软雅黑" panose="020B0503020204020204" pitchFamily="34" charset="-122"/>
              </a:rPr>
              <a:t>1.</a:t>
            </a:r>
            <a:r>
              <a:rPr sz="2400" dirty="0">
                <a:effectLst/>
                <a:latin typeface="微软雅黑" panose="020B0503020204020204" pitchFamily="34" charset="-122"/>
                <a:ea typeface="微软雅黑" panose="020B0503020204020204" pitchFamily="34" charset="-122"/>
              </a:rPr>
              <a:t>旋毛虫病的潜伏期一般为5~15天，平均10天左右，但也有短至数小时或长达46天的患者。一般潜伏期越短，病情越重。</a:t>
            </a:r>
            <a:endParaRPr sz="2400" dirty="0">
              <a:effectLst/>
              <a:latin typeface="微软雅黑" panose="020B0503020204020204" pitchFamily="34" charset="-122"/>
              <a:ea typeface="微软雅黑" panose="020B0503020204020204" pitchFamily="34" charset="-122"/>
            </a:endParaRPr>
          </a:p>
          <a:p>
            <a:pPr>
              <a:lnSpc>
                <a:spcPct val="130000"/>
              </a:lnSpc>
            </a:pPr>
            <a:r>
              <a:rPr lang="en-US" sz="2400" dirty="0">
                <a:effectLst/>
                <a:latin typeface="微软雅黑" panose="020B0503020204020204" pitchFamily="34" charset="-122"/>
                <a:ea typeface="微软雅黑" panose="020B0503020204020204" pitchFamily="34" charset="-122"/>
              </a:rPr>
              <a:t>2.</a:t>
            </a:r>
            <a:r>
              <a:rPr sz="2400" dirty="0">
                <a:effectLst/>
                <a:latin typeface="微软雅黑" panose="020B0503020204020204" pitchFamily="34" charset="-122"/>
                <a:ea typeface="微软雅黑" panose="020B0503020204020204" pitchFamily="34" charset="-122"/>
              </a:rPr>
              <a:t>旋毛虫进人人体后可出现急性期症状，主要表现为</a:t>
            </a:r>
            <a:r>
              <a:rPr sz="2400" b="1" dirty="0">
                <a:solidFill>
                  <a:srgbClr val="FF0000"/>
                </a:solidFill>
                <a:effectLst/>
                <a:latin typeface="微软雅黑" panose="020B0503020204020204" pitchFamily="34" charset="-122"/>
                <a:ea typeface="微软雅黑" panose="020B0503020204020204" pitchFamily="34" charset="-122"/>
              </a:rPr>
              <a:t>发热、面部水肿、肌肉剧烈疼痛、严重的腹泻以及嗜酸性粒细胞增多</a:t>
            </a:r>
            <a:r>
              <a:rPr sz="2400" dirty="0">
                <a:effectLst/>
                <a:latin typeface="微软雅黑" panose="020B0503020204020204" pitchFamily="34" charset="-122"/>
                <a:ea typeface="微软雅黑" panose="020B0503020204020204" pitchFamily="34" charset="-122"/>
              </a:rPr>
              <a:t>等。症状往往持续数周造成机体严重衰竭，重度感染者可造成严重的心肌及大脑损伤而导致死亡。</a:t>
            </a:r>
            <a:endParaRPr sz="2400" dirty="0">
              <a:effectLst/>
              <a:latin typeface="微软雅黑" panose="020B0503020204020204" pitchFamily="34" charset="-122"/>
              <a:ea typeface="微软雅黑" panose="020B0503020204020204" pitchFamily="34" charset="-122"/>
            </a:endParaRPr>
          </a:p>
          <a:p>
            <a:pPr>
              <a:lnSpc>
                <a:spcPct val="130000"/>
              </a:lnSpc>
            </a:pPr>
            <a:r>
              <a:rPr lang="en-US" sz="2400" dirty="0">
                <a:effectLst/>
                <a:latin typeface="微软雅黑" panose="020B0503020204020204" pitchFamily="34" charset="-122"/>
                <a:ea typeface="微软雅黑" panose="020B0503020204020204" pitchFamily="34" charset="-122"/>
              </a:rPr>
              <a:t>3.</a:t>
            </a:r>
            <a:r>
              <a:rPr sz="2400" dirty="0">
                <a:effectLst/>
                <a:latin typeface="微软雅黑" panose="020B0503020204020204" pitchFamily="34" charset="-122"/>
                <a:ea typeface="微软雅黑" panose="020B0503020204020204" pitchFamily="34" charset="-122"/>
              </a:rPr>
              <a:t>若感染的旋毛虫数量较少，可无症状产生或者出现慢性带虫，通常表现为原因不明的常年</a:t>
            </a:r>
            <a:r>
              <a:rPr sz="2400" b="1" dirty="0">
                <a:solidFill>
                  <a:srgbClr val="FF0000"/>
                </a:solidFill>
                <a:effectLst/>
                <a:latin typeface="微软雅黑" panose="020B0503020204020204" pitchFamily="34" charset="-122"/>
                <a:ea typeface="微软雅黑" panose="020B0503020204020204" pitchFamily="34" charset="-122"/>
              </a:rPr>
              <a:t>肌肉酸痛和乏力</a:t>
            </a:r>
            <a:r>
              <a:rPr lang="zh-CN" sz="2400" b="1" dirty="0">
                <a:solidFill>
                  <a:srgbClr val="FF0000"/>
                </a:solidFill>
                <a:effectLst/>
                <a:latin typeface="微软雅黑" panose="020B0503020204020204" pitchFamily="34" charset="-122"/>
                <a:ea typeface="微软雅黑" panose="020B0503020204020204" pitchFamily="34" charset="-122"/>
              </a:rPr>
              <a:t>，</a:t>
            </a:r>
            <a:r>
              <a:rPr sz="2400" dirty="0">
                <a:effectLst/>
                <a:latin typeface="微软雅黑" panose="020B0503020204020204" pitchFamily="34" charset="-122"/>
                <a:ea typeface="微软雅黑" panose="020B0503020204020204" pitchFamily="34" charset="-122"/>
              </a:rPr>
              <a:t>重者丧失劳动能力。</a:t>
            </a:r>
            <a:endParaRPr sz="2400" dirty="0">
              <a:effectLst/>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a:xfrm>
            <a:off x="680771" y="473225"/>
            <a:ext cx="4813123" cy="709295"/>
          </a:xfrm>
        </p:spPr>
        <p:txBody>
          <a:bodyPr>
            <a:spAutoFit/>
          </a:bodyPr>
          <a:lstStyle/>
          <a:p>
            <a:pPr algn="l">
              <a:buClrTx/>
              <a:buSzTx/>
              <a:buFontTx/>
            </a:pPr>
            <a:r>
              <a:rPr lang="en-US" altLang="zh-CN" sz="4000" b="0">
                <a:latin typeface="微软雅黑" panose="020B0503020204020204" pitchFamily="34" charset="-122"/>
                <a:cs typeface="微软雅黑" panose="020B0503020204020204" pitchFamily="34" charset="-122"/>
                <a:sym typeface="+mn-ea"/>
              </a:rPr>
              <a:t>02 </a:t>
            </a:r>
            <a:r>
              <a:rPr sz="4000" b="0">
                <a:latin typeface="微软雅黑" panose="020B0503020204020204" pitchFamily="34" charset="-122"/>
                <a:cs typeface="微软雅黑" panose="020B0503020204020204" pitchFamily="34" charset="-122"/>
                <a:sym typeface="+mn-ea"/>
              </a:rPr>
              <a:t>致病性及其</a:t>
            </a:r>
            <a:r>
              <a:rPr lang="en-US" altLang="zh-CN" sz="4000" b="0">
                <a:latin typeface="微软雅黑" panose="020B0503020204020204" pitchFamily="34" charset="-122"/>
                <a:cs typeface="微软雅黑" panose="020B0503020204020204" pitchFamily="34" charset="-122"/>
                <a:sym typeface="+mn-ea"/>
              </a:rPr>
              <a:t>危害</a:t>
            </a:r>
            <a:endParaRPr lang="en-US" altLang="zh-CN" sz="4000" b="0">
              <a:latin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390900" y="1915795"/>
            <a:ext cx="6888480" cy="1029970"/>
          </a:xfrm>
          <a:prstGeom prst="rect">
            <a:avLst/>
          </a:prstGeom>
          <a:noFill/>
        </p:spPr>
        <p:txBody>
          <a:bodyPr wrap="square" lIns="0" tIns="0" rIns="0" bIns="0" rtlCol="0" anchor="t">
            <a:noAutofit/>
          </a:bodyPr>
          <a:lstStyle/>
          <a:p>
            <a:pPr>
              <a:lnSpc>
                <a:spcPct val="130000"/>
              </a:lnSpc>
            </a:pPr>
            <a:r>
              <a:rPr lang="zh-CN" altLang="en-US" sz="3200" dirty="0">
                <a:solidFill>
                  <a:schemeClr val="tx1">
                    <a:lumMod val="75000"/>
                    <a:lumOff val="25000"/>
                  </a:schemeClr>
                </a:solidFill>
                <a:effectLst/>
                <a:latin typeface="微软雅黑" panose="020B0503020204020204" pitchFamily="34" charset="-122"/>
                <a:ea typeface="微软雅黑" panose="020B0503020204020204" pitchFamily="34" charset="-122"/>
                <a:sym typeface="+mn-ea"/>
              </a:rPr>
              <a:t>旋</a:t>
            </a:r>
            <a:r>
              <a:rPr lang="zh-CN" altLang="en-US" sz="3200" dirty="0">
                <a:solidFill>
                  <a:schemeClr val="tx1">
                    <a:lumMod val="75000"/>
                    <a:lumOff val="25000"/>
                  </a:schemeClr>
                </a:solidFill>
                <a:effectLst/>
                <a:latin typeface="微软雅黑" panose="020B0503020204020204" pitchFamily="34" charset="-122"/>
                <a:ea typeface="微软雅黑" panose="020B0503020204020204" pitchFamily="34" charset="-122"/>
                <a:sym typeface="+mn-ea"/>
              </a:rPr>
              <a:t>毛虫的预防措施有哪些？</a:t>
            </a:r>
            <a:endParaRPr lang="zh-CN" altLang="en-US" sz="3200" dirty="0">
              <a:solidFill>
                <a:schemeClr val="tx1">
                  <a:lumMod val="75000"/>
                  <a:lumOff val="25000"/>
                </a:schemeClr>
              </a:solidFill>
              <a:effectLst/>
              <a:latin typeface="微软雅黑" panose="020B0503020204020204" pitchFamily="34" charset="-122"/>
              <a:ea typeface="微软雅黑" panose="020B0503020204020204" pitchFamily="34" charset="-122"/>
              <a:sym typeface="+mn-ea"/>
            </a:endParaRPr>
          </a:p>
        </p:txBody>
      </p:sp>
      <p:sp>
        <p:nvSpPr>
          <p:cNvPr id="4" name="标题 3"/>
          <p:cNvSpPr>
            <a:spLocks noGrp="1"/>
          </p:cNvSpPr>
          <p:nvPr>
            <p:ph type="title"/>
          </p:nvPr>
        </p:nvSpPr>
        <p:spPr>
          <a:xfrm>
            <a:off x="680771" y="473225"/>
            <a:ext cx="4813123" cy="709295"/>
          </a:xfrm>
        </p:spPr>
        <p:txBody>
          <a:bodyPr>
            <a:spAutoFit/>
          </a:bodyPr>
          <a:lstStyle/>
          <a:p>
            <a:pPr algn="l">
              <a:buClrTx/>
              <a:buSzTx/>
              <a:buFontTx/>
            </a:pPr>
            <a:r>
              <a:rPr lang="en-US" altLang="zh-CN" sz="4000" b="0">
                <a:latin typeface="微软雅黑" panose="020B0503020204020204" pitchFamily="34" charset="-122"/>
                <a:cs typeface="微软雅黑" panose="020B0503020204020204" pitchFamily="34" charset="-122"/>
                <a:sym typeface="+mn-ea"/>
              </a:rPr>
              <a:t>02 </a:t>
            </a:r>
            <a:r>
              <a:rPr sz="4000" b="0">
                <a:latin typeface="微软雅黑" panose="020B0503020204020204" pitchFamily="34" charset="-122"/>
                <a:cs typeface="微软雅黑" panose="020B0503020204020204" pitchFamily="34" charset="-122"/>
                <a:sym typeface="+mn-ea"/>
              </a:rPr>
              <a:t>思考题</a:t>
            </a:r>
            <a:endParaRPr sz="4000" b="0">
              <a:latin typeface="微软雅黑" panose="020B0503020204020204" pitchFamily="34" charset="-122"/>
              <a:cs typeface="微软雅黑" panose="020B0503020204020204" pitchFamily="34" charset="-122"/>
              <a:sym typeface="+mn-ea"/>
            </a:endParaRPr>
          </a:p>
        </p:txBody>
      </p:sp>
      <p:pic>
        <p:nvPicPr>
          <p:cNvPr id="3" name="图片 2" descr="z13031073839f75mwjl"/>
          <p:cNvPicPr>
            <a:picLocks noChangeAspect="1"/>
          </p:cNvPicPr>
          <p:nvPr/>
        </p:nvPicPr>
        <p:blipFill>
          <a:blip r:embed="rId1"/>
          <a:stretch>
            <a:fillRect/>
          </a:stretch>
        </p:blipFill>
        <p:spPr>
          <a:xfrm>
            <a:off x="1113155" y="2945765"/>
            <a:ext cx="9698355" cy="24523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20700" y="1151890"/>
            <a:ext cx="6638925" cy="2630805"/>
          </a:xfrm>
          <a:prstGeom prst="rect">
            <a:avLst/>
          </a:prstGeom>
          <a:noFill/>
        </p:spPr>
        <p:txBody>
          <a:bodyPr wrap="square" lIns="0" tIns="0" rIns="0" bIns="0" rtlCol="0" anchor="t">
            <a:noAutofit/>
          </a:bodyPr>
          <a:lstStyle/>
          <a:p>
            <a:pPr>
              <a:lnSpc>
                <a:spcPct val="130000"/>
              </a:lnSpc>
            </a:pPr>
            <a:r>
              <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rPr>
              <a:t>(1)加强旋毛虫病防控意识</a:t>
            </a:r>
            <a:endPar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indent="457200" fontAlgn="auto">
              <a:lnSpc>
                <a:spcPct val="130000"/>
              </a:lnSpc>
            </a:pPr>
            <a:r>
              <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rPr>
              <a:t>改变传统不良饮食习惯，不生食或半生食猪肉及其他动物肉及其制成品，提倡加工生食品的刀、砧板分开，防止生肉屑污染餐具。</a:t>
            </a:r>
            <a:endPar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nSpc>
                <a:spcPct val="130000"/>
              </a:lnSpc>
            </a:pPr>
            <a:r>
              <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rPr>
              <a:t>(2)加强肉类检疫，阻断伴人循环旋毛虫病的传播</a:t>
            </a:r>
            <a:endPar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indent="457200" fontAlgn="auto">
              <a:lnSpc>
                <a:spcPct val="130000"/>
              </a:lnSpc>
            </a:pPr>
            <a:r>
              <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rPr>
              <a:t>提倡家畜的集中屠宰，加强上市肉类及其制品的检验和管理，未经检疫的畜肉不准上市，感染旋毛虫的畜肉要坚决销毁。</a:t>
            </a:r>
            <a:endPar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nSpc>
                <a:spcPct val="130000"/>
              </a:lnSpc>
            </a:pPr>
            <a:r>
              <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rPr>
              <a:t>(3)改进畜饲养方法，预防家畜感染，减少传染源</a:t>
            </a:r>
            <a:endPar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indent="457200" fontAlgn="auto">
              <a:lnSpc>
                <a:spcPct val="130000"/>
              </a:lnSpc>
            </a:pPr>
            <a:r>
              <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rPr>
              <a:t>提倡猪圈养及饲料加热处理，开展爱国卫生运动，消灭鼠类，最大限度杜绝家畜的感染，减少人旋毛虫病的传染源。</a:t>
            </a:r>
            <a:endPar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a:xfrm>
            <a:off x="680771" y="473225"/>
            <a:ext cx="4813123" cy="709295"/>
          </a:xfrm>
        </p:spPr>
        <p:txBody>
          <a:bodyPr>
            <a:spAutoFit/>
          </a:bodyPr>
          <a:lstStyle/>
          <a:p>
            <a:pPr algn="l">
              <a:buClrTx/>
              <a:buSzTx/>
              <a:buFontTx/>
            </a:pPr>
            <a:r>
              <a:rPr lang="en-US" altLang="zh-CN" sz="4000" b="0">
                <a:latin typeface="微软雅黑" panose="020B0503020204020204" pitchFamily="34" charset="-122"/>
                <a:cs typeface="微软雅黑" panose="020B0503020204020204" pitchFamily="34" charset="-122"/>
                <a:sym typeface="+mn-ea"/>
              </a:rPr>
              <a:t>02 </a:t>
            </a:r>
            <a:r>
              <a:rPr sz="4000" b="0">
                <a:latin typeface="微软雅黑" panose="020B0503020204020204" pitchFamily="34" charset="-122"/>
                <a:cs typeface="微软雅黑" panose="020B0503020204020204" pitchFamily="34" charset="-122"/>
                <a:sym typeface="+mn-ea"/>
              </a:rPr>
              <a:t>预防</a:t>
            </a:r>
            <a:r>
              <a:rPr sz="4000" b="0">
                <a:latin typeface="微软雅黑" panose="020B0503020204020204" pitchFamily="34" charset="-122"/>
                <a:cs typeface="微软雅黑" panose="020B0503020204020204" pitchFamily="34" charset="-122"/>
                <a:sym typeface="+mn-ea"/>
              </a:rPr>
              <a:t>控制措施</a:t>
            </a:r>
            <a:endParaRPr sz="4000" b="0">
              <a:latin typeface="微软雅黑" panose="020B0503020204020204" pitchFamily="34" charset="-122"/>
              <a:cs typeface="微软雅黑" panose="020B0503020204020204" pitchFamily="34" charset="-122"/>
              <a:sym typeface="+mn-ea"/>
            </a:endParaRPr>
          </a:p>
        </p:txBody>
      </p:sp>
      <p:pic>
        <p:nvPicPr>
          <p:cNvPr id="2" name="图片 1" descr="34181045_160035831106_2"/>
          <p:cNvPicPr>
            <a:picLocks noChangeAspect="1"/>
          </p:cNvPicPr>
          <p:nvPr/>
        </p:nvPicPr>
        <p:blipFill>
          <a:blip r:embed="rId1"/>
          <a:stretch>
            <a:fillRect/>
          </a:stretch>
        </p:blipFill>
        <p:spPr>
          <a:xfrm>
            <a:off x="7266305" y="1395730"/>
            <a:ext cx="4065270" cy="2143125"/>
          </a:xfrm>
          <a:prstGeom prst="rect">
            <a:avLst/>
          </a:prstGeom>
        </p:spPr>
      </p:pic>
      <p:pic>
        <p:nvPicPr>
          <p:cNvPr id="3" name="图片 2" descr="1026_1c1c1f8c6a1945f2fc53e4ac84d5bf6e1dfe2ae7"/>
          <p:cNvPicPr>
            <a:picLocks noChangeAspect="1"/>
          </p:cNvPicPr>
          <p:nvPr/>
        </p:nvPicPr>
        <p:blipFill>
          <a:blip r:embed="rId2"/>
          <a:stretch>
            <a:fillRect/>
          </a:stretch>
        </p:blipFill>
        <p:spPr>
          <a:xfrm>
            <a:off x="7265670" y="3658870"/>
            <a:ext cx="4065905" cy="21361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20700" y="1458595"/>
            <a:ext cx="11151235" cy="2468245"/>
          </a:xfrm>
          <a:prstGeom prst="rect">
            <a:avLst/>
          </a:prstGeom>
          <a:noFill/>
        </p:spPr>
        <p:txBody>
          <a:bodyPr wrap="square" lIns="0" tIns="0" rIns="0" bIns="0" rtlCol="0" anchor="t">
            <a:noAutofit/>
          </a:bodyPr>
          <a:lstStyle/>
          <a:p>
            <a:pPr indent="457200" fontAlgn="auto">
              <a:lnSpc>
                <a:spcPct val="130000"/>
              </a:lnSpc>
            </a:pPr>
            <a:r>
              <a:rPr lang="zh-CN" altLang="en-US" sz="2400" b="0" dirty="0">
                <a:solidFill>
                  <a:schemeClr val="tx1">
                    <a:lumMod val="75000"/>
                    <a:lumOff val="25000"/>
                  </a:schemeClr>
                </a:solidFill>
                <a:effectLst/>
                <a:latin typeface="微软雅黑" panose="020B0503020204020204" pitchFamily="34" charset="-122"/>
                <a:ea typeface="微软雅黑" panose="020B0503020204020204" pitchFamily="34" charset="-122"/>
              </a:rPr>
              <a:t>旋毛虫引起的旋毛虫病是一种严重的人兽共患寄生虫病。人感染旋毛虫主要与饮食卫生习惯以及肉品烹调的方法密切相关。生食猪肉、烹调时间过短、蒸煮时间不够以及生、熟食品制作用具混用等是引起人感染的主要原因。应加强预防控制，确保肉及肉制品安全</a:t>
            </a:r>
            <a:endParaRPr lang="zh-CN" altLang="en-US" sz="24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a:xfrm>
            <a:off x="680771" y="473225"/>
            <a:ext cx="4813123" cy="709295"/>
          </a:xfrm>
        </p:spPr>
        <p:txBody>
          <a:bodyPr>
            <a:spAutoFit/>
          </a:bodyPr>
          <a:lstStyle/>
          <a:p>
            <a:pPr algn="l">
              <a:buClrTx/>
              <a:buSzTx/>
              <a:buFontTx/>
            </a:pPr>
            <a:r>
              <a:rPr lang="en-US" altLang="zh-CN" sz="4000" b="0">
                <a:latin typeface="微软雅黑" panose="020B0503020204020204" pitchFamily="34" charset="-122"/>
                <a:cs typeface="微软雅黑" panose="020B0503020204020204" pitchFamily="34" charset="-122"/>
                <a:sym typeface="+mn-ea"/>
              </a:rPr>
              <a:t>04 </a:t>
            </a:r>
            <a:r>
              <a:rPr sz="4000" b="0">
                <a:latin typeface="微软雅黑" panose="020B0503020204020204" pitchFamily="34" charset="-122"/>
                <a:cs typeface="微软雅黑" panose="020B0503020204020204" pitchFamily="34" charset="-122"/>
                <a:sym typeface="+mn-ea"/>
              </a:rPr>
              <a:t>案例启示</a:t>
            </a:r>
            <a:endParaRPr sz="4000" b="0">
              <a:latin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747926" y="2121588"/>
            <a:ext cx="4154984" cy="3677930"/>
          </a:xfrm>
          <a:prstGeom prst="rect">
            <a:avLst/>
          </a:prstGeom>
          <a:noFill/>
        </p:spPr>
        <p:txBody>
          <a:bodyPr wrap="none" lIns="0" tIns="0" rIns="0" bIns="0" rtlCol="0" anchor="t">
            <a:spAutoFit/>
          </a:bodyPr>
          <a:lstStyle/>
          <a:p>
            <a:pPr algn="l"/>
            <a:r>
              <a:rPr lang="en-US" altLang="zh-CN" sz="23900" dirty="0">
                <a:solidFill>
                  <a:schemeClr val="bg1"/>
                </a:solidFill>
                <a:latin typeface="+mj-ea"/>
                <a:ea typeface="+mj-ea"/>
              </a:rPr>
              <a:t>03</a:t>
            </a:r>
            <a:endParaRPr lang="zh-CN" altLang="en-US" sz="23900" dirty="0">
              <a:solidFill>
                <a:schemeClr val="bg1"/>
              </a:solidFill>
              <a:latin typeface="+mj-ea"/>
              <a:ea typeface="+mj-ea"/>
            </a:endParaRPr>
          </a:p>
        </p:txBody>
      </p:sp>
      <p:sp>
        <p:nvSpPr>
          <p:cNvPr id="8" name="矩形: 圆角 7"/>
          <p:cNvSpPr/>
          <p:nvPr/>
        </p:nvSpPr>
        <p:spPr>
          <a:xfrm>
            <a:off x="108974" y="3426553"/>
            <a:ext cx="2840703" cy="69494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endParaRPr lang="zh-CN" altLang="en-US" sz="1600">
              <a:solidFill>
                <a:schemeClr val="bg1"/>
              </a:solidFill>
              <a:latin typeface="+mj-ea"/>
              <a:ea typeface="+mj-ea"/>
            </a:endParaRPr>
          </a:p>
        </p:txBody>
      </p:sp>
      <p:sp>
        <p:nvSpPr>
          <p:cNvPr id="17" name="文本框 16"/>
          <p:cNvSpPr txBox="1"/>
          <p:nvPr/>
        </p:nvSpPr>
        <p:spPr>
          <a:xfrm>
            <a:off x="1192980" y="3596199"/>
            <a:ext cx="1989327" cy="369332"/>
          </a:xfrm>
          <a:prstGeom prst="rect">
            <a:avLst/>
          </a:prstGeom>
          <a:noFill/>
        </p:spPr>
        <p:txBody>
          <a:bodyPr wrap="none" lIns="0" tIns="0" rIns="0" bIns="0" rtlCol="0" anchor="t">
            <a:spAutoFit/>
          </a:bodyPr>
          <a:lstStyle/>
          <a:p>
            <a:pPr algn="l"/>
            <a:r>
              <a:rPr lang="en-US" altLang="zh-CN" sz="2400" dirty="0">
                <a:solidFill>
                  <a:schemeClr val="bg1"/>
                </a:solidFill>
              </a:rPr>
              <a:t>PART THREE</a:t>
            </a:r>
            <a:endParaRPr lang="zh-CN" altLang="en-US" sz="2400" dirty="0">
              <a:solidFill>
                <a:schemeClr val="bg1"/>
              </a:solidFill>
            </a:endParaRPr>
          </a:p>
        </p:txBody>
      </p:sp>
      <p:grpSp>
        <p:nvGrpSpPr>
          <p:cNvPr id="9" name="组合 8"/>
          <p:cNvGrpSpPr/>
          <p:nvPr/>
        </p:nvGrpSpPr>
        <p:grpSpPr>
          <a:xfrm>
            <a:off x="5902910" y="2318557"/>
            <a:ext cx="4874895" cy="1739168"/>
            <a:chOff x="1905370" y="1556445"/>
            <a:chExt cx="4874895" cy="1739168"/>
          </a:xfrm>
        </p:grpSpPr>
        <p:sp>
          <p:nvSpPr>
            <p:cNvPr id="10" name="文本框 9"/>
            <p:cNvSpPr txBox="1"/>
            <p:nvPr/>
          </p:nvSpPr>
          <p:spPr>
            <a:xfrm>
              <a:off x="2957823" y="1556445"/>
              <a:ext cx="2769989" cy="1107996"/>
            </a:xfrm>
            <a:prstGeom prst="rect">
              <a:avLst/>
            </a:prstGeom>
            <a:noFill/>
          </p:spPr>
          <p:txBody>
            <a:bodyPr wrap="none" lIns="0" tIns="0" rIns="0" bIns="0" rtlCol="0" anchor="t">
              <a:spAutoFit/>
            </a:bodyPr>
            <a:lstStyle/>
            <a:p>
              <a:pPr algn="ctr"/>
              <a:r>
                <a:rPr lang="zh-CN" altLang="en-US" sz="7200" b="1" dirty="0">
                  <a:solidFill>
                    <a:schemeClr val="bg1"/>
                  </a:solidFill>
                  <a:latin typeface="微软雅黑" panose="020B0503020204020204" pitchFamily="34" charset="-122"/>
                  <a:ea typeface="微软雅黑" panose="020B0503020204020204" pitchFamily="34" charset="-122"/>
                  <a:sym typeface="+mn-ea"/>
                </a:rPr>
                <a:t>肺吸虫</a:t>
              </a:r>
              <a:endParaRPr kumimoji="1" lang="zh-CN" altLang="en-US" sz="7200" b="1" dirty="0">
                <a:solidFill>
                  <a:schemeClr val="bg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1905370" y="3018753"/>
              <a:ext cx="4874895" cy="276860"/>
            </a:xfrm>
            <a:prstGeom prst="rect">
              <a:avLst/>
            </a:prstGeom>
            <a:noFill/>
          </p:spPr>
          <p:txBody>
            <a:bodyPr wrap="square" lIns="0" tIns="0" rIns="0" bIns="0" rtlCol="0" anchor="t">
              <a:spAutoFit/>
            </a:bodyPr>
            <a:lstStyle/>
            <a:p>
              <a:pPr algn="dist"/>
              <a:r>
                <a:rPr kumimoji="1" lang="zh-CN" altLang="en-US" dirty="0">
                  <a:solidFill>
                    <a:schemeClr val="bg1"/>
                  </a:solidFill>
                  <a:latin typeface="微软雅黑" panose="020B0503020204020204" pitchFamily="34" charset="-122"/>
                  <a:ea typeface="微软雅黑" panose="020B0503020204020204" pitchFamily="34" charset="-122"/>
                  <a:sym typeface="+mn-ea"/>
                </a:rPr>
                <a:t>引发的食品安全案例</a:t>
              </a:r>
              <a:endParaRPr kumimoji="1" lang="en-US" altLang="zh-CN" dirty="0">
                <a:solidFill>
                  <a:schemeClr val="bg1"/>
                </a:solidFill>
                <a:latin typeface="微软雅黑" panose="020B0503020204020204" pitchFamily="34" charset="-122"/>
                <a:ea typeface="微软雅黑" panose="020B0503020204020204" pitchFamily="34" charset="-122"/>
                <a:sym typeface="+mn-ea"/>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80771" y="564980"/>
            <a:ext cx="4813123" cy="525785"/>
          </a:xfrm>
        </p:spPr>
        <p:txBody>
          <a:bodyPr anchor="ctr">
            <a:spAutoFit/>
          </a:bodyPr>
          <a:lstStyle/>
          <a:p>
            <a:pPr defTabSz="0"/>
            <a:r>
              <a:rPr lang="en-US" altLang="zh-CN" dirty="0">
                <a:latin typeface="微软雅黑" panose="020B0503020204020204" pitchFamily="34" charset="-122"/>
                <a:sym typeface="+mn-ea"/>
              </a:rPr>
              <a:t>03 </a:t>
            </a:r>
            <a:r>
              <a:rPr lang="zh-CN" altLang="en-US" dirty="0">
                <a:latin typeface="微软雅黑" panose="020B0503020204020204" pitchFamily="34" charset="-122"/>
                <a:sym typeface="+mn-ea"/>
              </a:rPr>
              <a:t>案例概述</a:t>
            </a:r>
            <a:endParaRPr lang="en-US" sz="2800" dirty="0">
              <a:latin typeface="微软雅黑" panose="020B0503020204020204" pitchFamily="34" charset="-122"/>
            </a:endParaRPr>
          </a:p>
        </p:txBody>
      </p:sp>
      <p:sp>
        <p:nvSpPr>
          <p:cNvPr id="12" name="文本框 11"/>
          <p:cNvSpPr txBox="1"/>
          <p:nvPr/>
        </p:nvSpPr>
        <p:spPr>
          <a:xfrm>
            <a:off x="1336040" y="1176748"/>
            <a:ext cx="9519920" cy="5013039"/>
          </a:xfrm>
          <a:prstGeom prst="rect">
            <a:avLst/>
          </a:prstGeom>
          <a:noFill/>
        </p:spPr>
        <p:txBody>
          <a:bodyPr wrap="square" rtlCol="0">
            <a:spAutoFit/>
          </a:bodyPr>
          <a:lstStyle/>
          <a:p>
            <a:pPr algn="just">
              <a:lnSpc>
                <a:spcPct val="150000"/>
              </a:lnSpc>
            </a:pPr>
            <a:r>
              <a:rPr lang="en-US" altLang="zh-CN" sz="2400" dirty="0">
                <a:latin typeface="微软雅黑" panose="020B0503020204020204" pitchFamily="34" charset="-122"/>
                <a:ea typeface="微软雅黑" panose="020B0503020204020204" pitchFamily="34" charset="-122"/>
              </a:rPr>
              <a:t>2008</a:t>
            </a:r>
            <a:r>
              <a:rPr lang="zh-CN" altLang="en-US" sz="2400" dirty="0">
                <a:latin typeface="微软雅黑" panose="020B0503020204020204" pitchFamily="34" charset="-122"/>
                <a:ea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rPr>
              <a:t>6</a:t>
            </a:r>
            <a:r>
              <a:rPr lang="zh-CN" altLang="en-US" sz="2400" dirty="0">
                <a:latin typeface="微软雅黑" panose="020B0503020204020204" pitchFamily="34" charset="-122"/>
                <a:ea typeface="微软雅黑" panose="020B0503020204020204" pitchFamily="34" charset="-122"/>
              </a:rPr>
              <a:t>月，浙江省台州市黄岩区发生一起</a:t>
            </a:r>
            <a:r>
              <a:rPr lang="zh-CN" altLang="en-US" sz="2400" b="1" dirty="0">
                <a:latin typeface="微软雅黑" panose="020B0503020204020204" pitchFamily="34" charset="-122"/>
                <a:ea typeface="微软雅黑" panose="020B0503020204020204" pitchFamily="34" charset="-122"/>
              </a:rPr>
              <a:t>食用醉蟹引起的肺吸虫病</a:t>
            </a:r>
            <a:r>
              <a:rPr lang="zh-CN" altLang="en-US" sz="2400" dirty="0">
                <a:latin typeface="微软雅黑" panose="020B0503020204020204" pitchFamily="34" charset="-122"/>
                <a:ea typeface="微软雅黑" panose="020B0503020204020204" pitchFamily="34" charset="-122"/>
              </a:rPr>
              <a:t>群体性暴发事件。</a:t>
            </a:r>
            <a:endParaRPr lang="en-US" altLang="zh-CN" sz="2400" dirty="0">
              <a:latin typeface="微软雅黑" panose="020B0503020204020204" pitchFamily="34" charset="-122"/>
              <a:ea typeface="微软雅黑" panose="020B0503020204020204" pitchFamily="34" charset="-122"/>
            </a:endParaRPr>
          </a:p>
          <a:p>
            <a:pPr algn="just">
              <a:lnSpc>
                <a:spcPct val="150000"/>
              </a:lnSpc>
            </a:pPr>
            <a:r>
              <a:rPr lang="en-US" altLang="zh-CN" sz="2400" dirty="0">
                <a:latin typeface="微软雅黑" panose="020B0503020204020204" pitchFamily="34" charset="-122"/>
                <a:ea typeface="微软雅黑" panose="020B0503020204020204" pitchFamily="34" charset="-122"/>
              </a:rPr>
              <a:t>2008</a:t>
            </a:r>
            <a:r>
              <a:rPr lang="zh-CN" altLang="en-US" sz="2400" dirty="0">
                <a:latin typeface="微软雅黑" panose="020B0503020204020204" pitchFamily="34" charset="-122"/>
                <a:ea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月</a:t>
            </a:r>
            <a:r>
              <a:rPr lang="en-US" altLang="zh-CN" sz="2400" dirty="0">
                <a:latin typeface="微软雅黑" panose="020B0503020204020204" pitchFamily="34" charset="-122"/>
                <a:ea typeface="微软雅黑" panose="020B0503020204020204" pitchFamily="34" charset="-122"/>
              </a:rPr>
              <a:t>29</a:t>
            </a:r>
            <a:r>
              <a:rPr lang="zh-CN" altLang="en-US" sz="2400" dirty="0">
                <a:latin typeface="微软雅黑" panose="020B0503020204020204" pitchFamily="34" charset="-122"/>
                <a:ea typeface="微软雅黑" panose="020B0503020204020204" pitchFamily="34" charset="-122"/>
              </a:rPr>
              <a:t>日上午，台州市黄岩区某单位员工在屿头乡三联村捕捉溪蟹约</a:t>
            </a:r>
            <a:r>
              <a:rPr lang="en-US" altLang="zh-CN" sz="2400" dirty="0">
                <a:latin typeface="微软雅黑" panose="020B0503020204020204" pitchFamily="34" charset="-122"/>
                <a:ea typeface="微软雅黑" panose="020B0503020204020204" pitchFamily="34" charset="-122"/>
              </a:rPr>
              <a:t>2.5kg</a:t>
            </a:r>
            <a:r>
              <a:rPr lang="zh-CN" altLang="en-US" sz="2400" dirty="0">
                <a:latin typeface="微软雅黑" panose="020B0503020204020204" pitchFamily="34" charset="-122"/>
                <a:ea typeface="微软雅黑" panose="020B0503020204020204" pitchFamily="34" charset="-122"/>
              </a:rPr>
              <a:t>并带回单位食堂制作成</a:t>
            </a:r>
            <a:r>
              <a:rPr lang="zh-CN" altLang="en-US" sz="2400" b="1" dirty="0">
                <a:latin typeface="微软雅黑" panose="020B0503020204020204" pitchFamily="34" charset="-122"/>
                <a:ea typeface="微软雅黑" panose="020B0503020204020204" pitchFamily="34" charset="-122"/>
              </a:rPr>
              <a:t>醉蟹</a:t>
            </a:r>
            <a:r>
              <a:rPr lang="zh-CN" altLang="en-US" sz="2400" dirty="0">
                <a:latin typeface="微软雅黑" panose="020B0503020204020204" pitchFamily="34" charset="-122"/>
                <a:ea typeface="微软雅黑" panose="020B0503020204020204" pitchFamily="34" charset="-122"/>
              </a:rPr>
              <a:t>。当天中午，</a:t>
            </a:r>
            <a:r>
              <a:rPr lang="en-US" altLang="zh-CN" sz="2400" dirty="0">
                <a:latin typeface="微软雅黑" panose="020B0503020204020204" pitchFamily="34" charset="-122"/>
                <a:ea typeface="微软雅黑" panose="020B0503020204020204" pitchFamily="34" charset="-122"/>
              </a:rPr>
              <a:t>15</a:t>
            </a:r>
            <a:r>
              <a:rPr lang="zh-CN" altLang="en-US" sz="2400" dirty="0">
                <a:latin typeface="微软雅黑" panose="020B0503020204020204" pitchFamily="34" charset="-122"/>
                <a:ea typeface="微软雅黑" panose="020B0503020204020204" pitchFamily="34" charset="-122"/>
              </a:rPr>
              <a:t>人分别进食了半只到</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余只数量不等的醉蟹。下午部分员工出现</a:t>
            </a:r>
            <a:r>
              <a:rPr lang="zh-CN" altLang="en-US" sz="2400" b="1" dirty="0">
                <a:latin typeface="微软雅黑" panose="020B0503020204020204" pitchFamily="34" charset="-122"/>
                <a:ea typeface="微软雅黑" panose="020B0503020204020204" pitchFamily="34" charset="-122"/>
              </a:rPr>
              <a:t>腹胀</a:t>
            </a:r>
            <a:r>
              <a:rPr lang="zh-CN" altLang="en-US" sz="2400" dirty="0">
                <a:latin typeface="微软雅黑" panose="020B0503020204020204" pitchFamily="34" charset="-122"/>
                <a:ea typeface="微软雅黑" panose="020B0503020204020204" pitchFamily="34" charset="-122"/>
              </a:rPr>
              <a:t>现象，未予重视；晚餐及第</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天仍有</a:t>
            </a: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人食用。本次事件中共有</a:t>
            </a:r>
            <a:r>
              <a:rPr lang="en-US" altLang="zh-CN" sz="2400" dirty="0">
                <a:latin typeface="微软雅黑" panose="020B0503020204020204" pitchFamily="34" charset="-122"/>
                <a:ea typeface="微软雅黑" panose="020B0503020204020204" pitchFamily="34" charset="-122"/>
              </a:rPr>
              <a:t>18</a:t>
            </a:r>
            <a:r>
              <a:rPr lang="zh-CN" altLang="en-US" sz="2400" dirty="0">
                <a:latin typeface="微软雅黑" panose="020B0503020204020204" pitchFamily="34" charset="-122"/>
                <a:ea typeface="微软雅黑" panose="020B0503020204020204" pitchFamily="34" charset="-122"/>
              </a:rPr>
              <a:t>人食用过醉蟹，</a:t>
            </a:r>
            <a:r>
              <a:rPr lang="en-US" altLang="zh-CN" sz="2400" dirty="0">
                <a:latin typeface="微软雅黑" panose="020B0503020204020204" pitchFamily="34" charset="-122"/>
                <a:ea typeface="微软雅黑" panose="020B0503020204020204" pitchFamily="34" charset="-122"/>
              </a:rPr>
              <a:t>16</a:t>
            </a:r>
            <a:r>
              <a:rPr lang="zh-CN" altLang="en-US" sz="2400" dirty="0">
                <a:latin typeface="微软雅黑" panose="020B0503020204020204" pitchFamily="34" charset="-122"/>
                <a:ea typeface="微软雅黑" panose="020B0503020204020204" pitchFamily="34" charset="-122"/>
              </a:rPr>
              <a:t>人在</a:t>
            </a:r>
            <a:r>
              <a:rPr lang="zh-CN" altLang="en-US" sz="2400" b="1" dirty="0">
                <a:latin typeface="微软雅黑" panose="020B0503020204020204" pitchFamily="34" charset="-122"/>
                <a:ea typeface="微软雅黑" panose="020B0503020204020204" pitchFamily="34" charset="-122"/>
              </a:rPr>
              <a:t>食用醉蟹后几小时到一周的不同时间出现腹胀、腹痛、腹泻、发热和周身不适</a:t>
            </a:r>
            <a:r>
              <a:rPr lang="zh-CN" altLang="en-US" sz="2400" dirty="0">
                <a:latin typeface="微软雅黑" panose="020B0503020204020204" pitchFamily="34" charset="-122"/>
                <a:ea typeface="微软雅黑" panose="020B0503020204020204" pitchFamily="34" charset="-122"/>
              </a:rPr>
              <a:t>等，</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人症状明显，在当地各家诊所、医院反复进行抗炎、止泻治疗无明显好转，其中</a:t>
            </a: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人因症状较重住院治疗。</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80771" y="564980"/>
            <a:ext cx="4813123" cy="525785"/>
          </a:xfrm>
        </p:spPr>
        <p:txBody>
          <a:bodyPr anchor="ctr">
            <a:spAutoFit/>
          </a:bodyPr>
          <a:lstStyle/>
          <a:p>
            <a:pPr defTabSz="0"/>
            <a:r>
              <a:rPr lang="en-US" altLang="zh-CN" dirty="0">
                <a:latin typeface="微软雅黑" panose="020B0503020204020204" pitchFamily="34" charset="-122"/>
                <a:sym typeface="+mn-ea"/>
              </a:rPr>
              <a:t>03 </a:t>
            </a:r>
            <a:r>
              <a:rPr lang="zh-CN" altLang="en-US" dirty="0">
                <a:latin typeface="微软雅黑" panose="020B0503020204020204" pitchFamily="34" charset="-122"/>
                <a:sym typeface="+mn-ea"/>
              </a:rPr>
              <a:t>案例概述</a:t>
            </a:r>
            <a:endParaRPr lang="en-US" sz="2800" dirty="0">
              <a:latin typeface="微软雅黑" panose="020B0503020204020204" pitchFamily="34" charset="-122"/>
            </a:endParaRPr>
          </a:p>
        </p:txBody>
      </p:sp>
      <p:sp>
        <p:nvSpPr>
          <p:cNvPr id="2" name="文本框 1"/>
          <p:cNvSpPr txBox="1"/>
          <p:nvPr/>
        </p:nvSpPr>
        <p:spPr>
          <a:xfrm>
            <a:off x="1498600" y="1818165"/>
            <a:ext cx="5989320" cy="3363421"/>
          </a:xfrm>
          <a:prstGeom prst="rect">
            <a:avLst/>
          </a:prstGeom>
          <a:noFill/>
        </p:spPr>
        <p:txBody>
          <a:bodyPr wrap="square" rtlCol="0">
            <a:spAutoFit/>
          </a:bodyPr>
          <a:lstStyle/>
          <a:p>
            <a:pPr>
              <a:lnSpc>
                <a:spcPct val="150000"/>
              </a:lnSpc>
            </a:pPr>
            <a:r>
              <a:rPr lang="en-US" altLang="zh-CN" sz="2400" dirty="0">
                <a:latin typeface="微软雅黑" panose="020B0503020204020204" pitchFamily="34" charset="-122"/>
                <a:ea typeface="微软雅黑" panose="020B0503020204020204" pitchFamily="34" charset="-122"/>
              </a:rPr>
              <a:t>2013</a:t>
            </a:r>
            <a:r>
              <a:rPr lang="zh-CN" altLang="en-US" sz="2400" dirty="0">
                <a:latin typeface="微软雅黑" panose="020B0503020204020204" pitchFamily="34" charset="-122"/>
                <a:ea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月，浙江省松阳县发生一起因参加农家乐餐馆聚餐食用</a:t>
            </a:r>
            <a:r>
              <a:rPr lang="zh-CN" altLang="en-US" sz="2400" b="1" dirty="0">
                <a:latin typeface="微软雅黑" panose="020B0503020204020204" pitchFamily="34" charset="-122"/>
                <a:ea typeface="微软雅黑" panose="020B0503020204020204" pitchFamily="34" charset="-122"/>
              </a:rPr>
              <a:t>腌制溪蟹</a:t>
            </a:r>
            <a:r>
              <a:rPr lang="zh-CN" altLang="en-US" sz="2400" dirty="0">
                <a:latin typeface="微软雅黑" panose="020B0503020204020204" pitchFamily="34" charset="-122"/>
                <a:ea typeface="微软雅黑" panose="020B0503020204020204" pitchFamily="34" charset="-122"/>
              </a:rPr>
              <a:t>引起的肺吸虫病聚集性疫情。前后</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次共有</a:t>
            </a:r>
            <a:r>
              <a:rPr lang="en-US" altLang="zh-CN" sz="2400" dirty="0">
                <a:latin typeface="微软雅黑" panose="020B0503020204020204" pitchFamily="34" charset="-122"/>
                <a:ea typeface="微软雅黑" panose="020B0503020204020204" pitchFamily="34" charset="-122"/>
              </a:rPr>
              <a:t>13</a:t>
            </a:r>
            <a:r>
              <a:rPr lang="zh-CN" altLang="en-US" sz="2400" dirty="0">
                <a:latin typeface="微软雅黑" panose="020B0503020204020204" pitchFamily="34" charset="-122"/>
                <a:ea typeface="微软雅黑" panose="020B0503020204020204" pitchFamily="34" charset="-122"/>
              </a:rPr>
              <a:t>人食用过腌制溪蟹，在聚餐后</a:t>
            </a:r>
            <a:r>
              <a:rPr lang="en-US" altLang="zh-CN" sz="2400" dirty="0">
                <a:latin typeface="微软雅黑" panose="020B0503020204020204" pitchFamily="34" charset="-122"/>
                <a:ea typeface="微软雅黑" panose="020B0503020204020204" pitchFamily="34" charset="-122"/>
              </a:rPr>
              <a:t>5h</a:t>
            </a:r>
            <a:r>
              <a:rPr lang="zh-CN" altLang="en-US" sz="2400" dirty="0">
                <a:latin typeface="微软雅黑" panose="020B0503020204020204" pitchFamily="34" charset="-122"/>
                <a:ea typeface="微软雅黑" panose="020B0503020204020204" pitchFamily="34" charset="-122"/>
              </a:rPr>
              <a:t>首先开始出现腹胀、全身不适</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例，</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天后出现</a:t>
            </a:r>
            <a:r>
              <a:rPr lang="zh-CN" altLang="en-US" sz="2400" b="1" dirty="0">
                <a:latin typeface="微软雅黑" panose="020B0503020204020204" pitchFamily="34" charset="-122"/>
                <a:ea typeface="微软雅黑" panose="020B0503020204020204" pitchFamily="34" charset="-122"/>
              </a:rPr>
              <a:t>腹痛、腹泻、发热</a:t>
            </a:r>
            <a:r>
              <a:rPr lang="zh-CN" altLang="en-US" sz="2400" dirty="0">
                <a:latin typeface="微软雅黑" panose="020B0503020204020204" pitchFamily="34" charset="-122"/>
                <a:ea typeface="微软雅黑" panose="020B0503020204020204" pitchFamily="34" charset="-122"/>
              </a:rPr>
              <a:t>等症状，陆续出现类似症状者共</a:t>
            </a: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例。</a:t>
            </a:r>
            <a:endParaRPr lang="zh-CN" altLang="en-US" sz="2400" dirty="0"/>
          </a:p>
        </p:txBody>
      </p:sp>
      <p:pic>
        <p:nvPicPr>
          <p:cNvPr id="7" name="图片 6"/>
          <p:cNvPicPr>
            <a:picLocks noChangeAspect="1"/>
          </p:cNvPicPr>
          <p:nvPr/>
        </p:nvPicPr>
        <p:blipFill>
          <a:blip r:embed="rId1"/>
          <a:stretch>
            <a:fillRect/>
          </a:stretch>
        </p:blipFill>
        <p:spPr>
          <a:xfrm>
            <a:off x="8244840" y="909564"/>
            <a:ext cx="2448560" cy="2448560"/>
          </a:xfrm>
          <a:prstGeom prst="rect">
            <a:avLst/>
          </a:prstGeom>
        </p:spPr>
      </p:pic>
      <p:pic>
        <p:nvPicPr>
          <p:cNvPr id="8" name="图片 7"/>
          <p:cNvPicPr>
            <a:picLocks noChangeAspect="1"/>
          </p:cNvPicPr>
          <p:nvPr/>
        </p:nvPicPr>
        <p:blipFill>
          <a:blip r:embed="rId2"/>
          <a:stretch>
            <a:fillRect/>
          </a:stretch>
        </p:blipFill>
        <p:spPr>
          <a:xfrm>
            <a:off x="8244840" y="3499875"/>
            <a:ext cx="2448560" cy="2448560"/>
          </a:xfrm>
          <a:prstGeom prst="rect">
            <a:avLst/>
          </a:prstGeom>
        </p:spPr>
      </p:pic>
      <p:sp>
        <p:nvSpPr>
          <p:cNvPr id="10" name="动作按钮: 前进或下一项 9">
            <a:hlinkClick r:id="rId3" action="ppaction://hlinkfile" highlightClick="1"/>
          </p:cNvPr>
          <p:cNvSpPr/>
          <p:nvPr/>
        </p:nvSpPr>
        <p:spPr>
          <a:xfrm>
            <a:off x="680771" y="5596334"/>
            <a:ext cx="729342" cy="696686"/>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80771" y="564980"/>
            <a:ext cx="4813123" cy="525785"/>
          </a:xfrm>
        </p:spPr>
        <p:txBody>
          <a:bodyPr anchor="ctr">
            <a:spAutoFit/>
          </a:bodyPr>
          <a:lstStyle/>
          <a:p>
            <a:pPr defTabSz="0"/>
            <a:r>
              <a:rPr lang="en-US" altLang="zh-CN" dirty="0">
                <a:latin typeface="微软雅黑" panose="020B0503020204020204" pitchFamily="34" charset="-122"/>
                <a:sym typeface="+mn-ea"/>
              </a:rPr>
              <a:t>03 </a:t>
            </a:r>
            <a:r>
              <a:rPr lang="zh-CN" altLang="en-US" dirty="0">
                <a:latin typeface="微软雅黑" panose="020B0503020204020204" pitchFamily="34" charset="-122"/>
                <a:sym typeface="+mn-ea"/>
              </a:rPr>
              <a:t>肺吸虫的致病性及危害</a:t>
            </a:r>
            <a:endParaRPr lang="en-US" sz="2800" dirty="0">
              <a:latin typeface="微软雅黑" panose="020B0503020204020204" pitchFamily="34" charset="-122"/>
            </a:endParaRPr>
          </a:p>
        </p:txBody>
      </p:sp>
      <p:sp>
        <p:nvSpPr>
          <p:cNvPr id="2" name="文本框 1"/>
          <p:cNvSpPr txBox="1"/>
          <p:nvPr/>
        </p:nvSpPr>
        <p:spPr>
          <a:xfrm>
            <a:off x="1087120" y="1230179"/>
            <a:ext cx="10017760" cy="1884618"/>
          </a:xfrm>
          <a:prstGeom prst="rect">
            <a:avLst/>
          </a:prstGeom>
          <a:noFill/>
        </p:spPr>
        <p:txBody>
          <a:bodyPr wrap="square" rtlCol="0">
            <a:spAutoFit/>
          </a:bodyPr>
          <a:lstStyle/>
          <a:p>
            <a:pPr algn="just">
              <a:lnSpc>
                <a:spcPct val="150000"/>
              </a:lnSpc>
            </a:pPr>
            <a:r>
              <a:rPr lang="zh-CN" altLang="en-US" sz="2000" dirty="0">
                <a:latin typeface="微软雅黑" panose="020B0503020204020204" pitchFamily="34" charset="-122"/>
                <a:ea typeface="微软雅黑" panose="020B0503020204020204" pitchFamily="34" charset="-122"/>
              </a:rPr>
              <a:t>肺吸虫病又称并殖吸虫病，是由卫氏并殖吸虫幼虫、成虫在组织器官中移行、窜扰、定居或斯氏并殖吸虫的幼虫在人体内移行所引起的一种</a:t>
            </a:r>
            <a:r>
              <a:rPr lang="zh-CN" altLang="en-US" sz="2000" b="1" dirty="0">
                <a:latin typeface="微软雅黑" panose="020B0503020204020204" pitchFamily="34" charset="-122"/>
                <a:ea typeface="微软雅黑" panose="020B0503020204020204" pitchFamily="34" charset="-122"/>
              </a:rPr>
              <a:t>人畜共患寄生虫病</a:t>
            </a:r>
            <a:r>
              <a:rPr lang="zh-CN" altLang="en-US" sz="2000" dirty="0">
                <a:latin typeface="微软雅黑" panose="020B0503020204020204" pitchFamily="34" charset="-122"/>
                <a:ea typeface="微软雅黑" panose="020B0503020204020204" pitchFamily="34" charset="-122"/>
              </a:rPr>
              <a:t>。肺吸虫属于扁形动物门吸虫纲，种类繁多，常见的是卫氏并殖吸虫</a:t>
            </a:r>
            <a:r>
              <a:rPr lang="en-US" altLang="zh-CN" sz="2000" dirty="0">
                <a:latin typeface="微软雅黑" panose="020B0503020204020204" pitchFamily="34" charset="-122"/>
                <a:ea typeface="微软雅黑" panose="020B0503020204020204" pitchFamily="34" charset="-122"/>
              </a:rPr>
              <a:t>(</a:t>
            </a:r>
            <a:r>
              <a:rPr lang="en-US" altLang="zh-CN" sz="2000" dirty="0" err="1">
                <a:latin typeface="微软雅黑" panose="020B0503020204020204" pitchFamily="34" charset="-122"/>
                <a:ea typeface="微软雅黑" panose="020B0503020204020204" pitchFamily="34" charset="-122"/>
              </a:rPr>
              <a:t>Paragonimuswvestermani</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和斯氏并殖吸虫</a:t>
            </a:r>
            <a:r>
              <a:rPr lang="en-US" altLang="zh-CN" sz="2000" dirty="0">
                <a:latin typeface="微软雅黑" panose="020B0503020204020204" pitchFamily="34" charset="-122"/>
                <a:ea typeface="微软雅黑" panose="020B0503020204020204" pitchFamily="34" charset="-122"/>
              </a:rPr>
              <a:t>(</a:t>
            </a:r>
            <a:r>
              <a:rPr lang="en-US" altLang="zh-CN" sz="2000" dirty="0" err="1">
                <a:latin typeface="微软雅黑" panose="020B0503020204020204" pitchFamily="34" charset="-122"/>
                <a:ea typeface="微软雅黑" panose="020B0503020204020204" pitchFamily="34" charset="-122"/>
              </a:rPr>
              <a:t>Paragonimusskrjabini</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593964" y="3203898"/>
            <a:ext cx="4127312" cy="3093892"/>
          </a:xfrm>
          <a:prstGeom prst="rect">
            <a:avLst/>
          </a:prstGeom>
        </p:spPr>
      </p:pic>
      <p:pic>
        <p:nvPicPr>
          <p:cNvPr id="5" name="图片 4"/>
          <p:cNvPicPr>
            <a:picLocks noChangeAspect="1"/>
          </p:cNvPicPr>
          <p:nvPr/>
        </p:nvPicPr>
        <p:blipFill>
          <a:blip r:embed="rId2"/>
          <a:stretch>
            <a:fillRect/>
          </a:stretch>
        </p:blipFill>
        <p:spPr>
          <a:xfrm>
            <a:off x="1379284" y="3207637"/>
            <a:ext cx="4549014" cy="308912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069338" y="1859345"/>
            <a:ext cx="4478953" cy="3139307"/>
          </a:xfrm>
          <a:prstGeom prst="rect">
            <a:avLst/>
          </a:prstGeom>
        </p:spPr>
      </p:pic>
      <p:sp>
        <p:nvSpPr>
          <p:cNvPr id="3" name="标题 2"/>
          <p:cNvSpPr>
            <a:spLocks noGrp="1"/>
          </p:cNvSpPr>
          <p:nvPr>
            <p:ph type="title"/>
          </p:nvPr>
        </p:nvSpPr>
        <p:spPr>
          <a:xfrm>
            <a:off x="680771" y="564980"/>
            <a:ext cx="4813123" cy="525785"/>
          </a:xfrm>
        </p:spPr>
        <p:txBody>
          <a:bodyPr anchor="ctr">
            <a:spAutoFit/>
          </a:bodyPr>
          <a:lstStyle/>
          <a:p>
            <a:pPr defTabSz="0"/>
            <a:r>
              <a:rPr lang="en-US" altLang="zh-CN" dirty="0">
                <a:latin typeface="微软雅黑" panose="020B0503020204020204" pitchFamily="34" charset="-122"/>
                <a:sym typeface="+mn-ea"/>
              </a:rPr>
              <a:t>03 </a:t>
            </a:r>
            <a:r>
              <a:rPr lang="zh-CN" altLang="en-US" dirty="0">
                <a:latin typeface="微软雅黑" panose="020B0503020204020204" pitchFamily="34" charset="-122"/>
                <a:sym typeface="+mn-ea"/>
              </a:rPr>
              <a:t>肺吸虫的致病性及危害</a:t>
            </a:r>
            <a:endParaRPr lang="en-US" sz="2800" dirty="0">
              <a:latin typeface="微软雅黑" panose="020B0503020204020204" pitchFamily="34" charset="-122"/>
            </a:endParaRPr>
          </a:p>
        </p:txBody>
      </p:sp>
      <p:sp>
        <p:nvSpPr>
          <p:cNvPr id="2" name="文本框 1"/>
          <p:cNvSpPr txBox="1"/>
          <p:nvPr/>
        </p:nvSpPr>
        <p:spPr>
          <a:xfrm>
            <a:off x="1076234" y="1421844"/>
            <a:ext cx="5716451" cy="4192943"/>
          </a:xfrm>
          <a:prstGeom prst="rect">
            <a:avLst/>
          </a:prstGeom>
          <a:noFill/>
        </p:spPr>
        <p:txBody>
          <a:bodyPr wrap="square" rtlCol="0">
            <a:spAutoFit/>
          </a:bodyPr>
          <a:lstStyle/>
          <a:p>
            <a:pPr algn="just">
              <a:lnSpc>
                <a:spcPct val="150000"/>
              </a:lnSpc>
            </a:pPr>
            <a:r>
              <a:rPr lang="zh-CN" altLang="en-US" sz="2000" dirty="0">
                <a:latin typeface="微软雅黑" panose="020B0503020204020204" pitchFamily="34" charset="-122"/>
                <a:ea typeface="微软雅黑" panose="020B0503020204020204" pitchFamily="34" charset="-122"/>
              </a:rPr>
              <a:t>卫氏并殖吸虫引起的以肺部病变为主的全身性疾病，主要临床表现为</a:t>
            </a:r>
            <a:r>
              <a:rPr lang="zh-CN" altLang="en-US" sz="2000" b="1" dirty="0">
                <a:latin typeface="微软雅黑" panose="020B0503020204020204" pitchFamily="34" charset="-122"/>
                <a:ea typeface="微软雅黑" panose="020B0503020204020204" pitchFamily="34" charset="-122"/>
              </a:rPr>
              <a:t>食欲不振、腹痛、腹泻、发热、咳嗽、胸痛等症状</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gn="just">
              <a:lnSpc>
                <a:spcPct val="150000"/>
              </a:lnSpc>
            </a:pPr>
            <a:r>
              <a:rPr lang="zh-CN" altLang="en-US" sz="2000" dirty="0">
                <a:latin typeface="微软雅黑" panose="020B0503020204020204" pitchFamily="34" charset="-122"/>
                <a:ea typeface="微软雅黑" panose="020B0503020204020204" pitchFamily="34" charset="-122"/>
              </a:rPr>
              <a:t>成虫寄生在肺脏后，会出现咳嗽、咳血、胸痛等，如侵犯脑脊髓、肝和皮下等时，则会出现肺外症状；而斯氏型肺吸虫病是由斯氏肺吸虫引起的，以“幼虫移行症”为主要临床表现，引起游走性皮下结节，如侵犯肝、眼、脑脊髓等时，也可引起肺外症状。</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747926" y="2121588"/>
            <a:ext cx="3484928" cy="3677930"/>
          </a:xfrm>
          <a:prstGeom prst="rect">
            <a:avLst/>
          </a:prstGeom>
          <a:noFill/>
        </p:spPr>
        <p:txBody>
          <a:bodyPr wrap="none" lIns="0" tIns="0" rIns="0" bIns="0" rtlCol="0" anchor="t">
            <a:spAutoFit/>
          </a:bodyPr>
          <a:lstStyle/>
          <a:p>
            <a:pPr algn="l"/>
            <a:r>
              <a:rPr lang="en-US" altLang="zh-CN" sz="23900" dirty="0">
                <a:solidFill>
                  <a:schemeClr val="bg1"/>
                </a:solidFill>
                <a:latin typeface="+mj-ea"/>
                <a:ea typeface="+mj-ea"/>
              </a:rPr>
              <a:t>01</a:t>
            </a:r>
            <a:endParaRPr lang="zh-CN" altLang="en-US" sz="23900" dirty="0">
              <a:solidFill>
                <a:schemeClr val="bg1"/>
              </a:solidFill>
              <a:latin typeface="+mj-ea"/>
              <a:ea typeface="+mj-ea"/>
            </a:endParaRPr>
          </a:p>
        </p:txBody>
      </p:sp>
      <p:sp>
        <p:nvSpPr>
          <p:cNvPr id="16" name="圆角矩形 15"/>
          <p:cNvSpPr/>
          <p:nvPr/>
        </p:nvSpPr>
        <p:spPr>
          <a:xfrm>
            <a:off x="108974" y="3426553"/>
            <a:ext cx="2840703" cy="69494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endParaRPr lang="zh-CN" altLang="en-US" sz="1600">
              <a:solidFill>
                <a:schemeClr val="bg1"/>
              </a:solidFill>
              <a:latin typeface="+mj-ea"/>
              <a:ea typeface="+mj-ea"/>
            </a:endParaRPr>
          </a:p>
        </p:txBody>
      </p:sp>
      <p:sp>
        <p:nvSpPr>
          <p:cNvPr id="17" name="文本框 16"/>
          <p:cNvSpPr txBox="1"/>
          <p:nvPr/>
        </p:nvSpPr>
        <p:spPr>
          <a:xfrm>
            <a:off x="1192980" y="3596199"/>
            <a:ext cx="1588576" cy="369332"/>
          </a:xfrm>
          <a:prstGeom prst="rect">
            <a:avLst/>
          </a:prstGeom>
          <a:noFill/>
        </p:spPr>
        <p:txBody>
          <a:bodyPr wrap="none" lIns="0" tIns="0" rIns="0" bIns="0" rtlCol="0" anchor="t">
            <a:spAutoFit/>
          </a:bodyPr>
          <a:lstStyle/>
          <a:p>
            <a:pPr algn="l"/>
            <a:r>
              <a:rPr lang="en-US" altLang="zh-CN" sz="2400" dirty="0">
                <a:solidFill>
                  <a:schemeClr val="bg1"/>
                </a:solidFill>
              </a:rPr>
              <a:t>PART ONE </a:t>
            </a:r>
            <a:endParaRPr lang="zh-CN" altLang="en-US" sz="2400" dirty="0">
              <a:solidFill>
                <a:schemeClr val="bg1"/>
              </a:solidFill>
            </a:endParaRPr>
          </a:p>
        </p:txBody>
      </p:sp>
      <p:sp>
        <p:nvSpPr>
          <p:cNvPr id="19" name="文本框 18"/>
          <p:cNvSpPr txBox="1"/>
          <p:nvPr/>
        </p:nvSpPr>
        <p:spPr>
          <a:xfrm>
            <a:off x="5595620" y="2736215"/>
            <a:ext cx="5029200" cy="1015365"/>
          </a:xfrm>
          <a:prstGeom prst="rect">
            <a:avLst/>
          </a:prstGeom>
          <a:noFill/>
        </p:spPr>
        <p:txBody>
          <a:bodyPr wrap="none" lIns="0" tIns="0" rIns="0" bIns="0" rtlCol="0" anchor="t">
            <a:spAutoFit/>
          </a:bodyPr>
          <a:lstStyle/>
          <a:p>
            <a:pPr algn="ctr"/>
            <a:r>
              <a:rPr lang="zh-CN" altLang="en-US" sz="6600">
                <a:solidFill>
                  <a:schemeClr val="bg1"/>
                </a:solidFill>
                <a:latin typeface="微软雅黑" panose="020B0503020204020204" pitchFamily="34" charset="-122"/>
                <a:ea typeface="微软雅黑" panose="020B0503020204020204" pitchFamily="34" charset="-122"/>
                <a:sym typeface="+mn-ea"/>
              </a:rPr>
              <a:t>广州管圆线虫</a:t>
            </a:r>
            <a:endParaRPr lang="zh-CN" altLang="en-US" sz="660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80771" y="564980"/>
            <a:ext cx="4813123" cy="525785"/>
          </a:xfrm>
        </p:spPr>
        <p:txBody>
          <a:bodyPr anchor="ctr">
            <a:spAutoFit/>
          </a:bodyPr>
          <a:lstStyle/>
          <a:p>
            <a:pPr defTabSz="0"/>
            <a:r>
              <a:rPr lang="en-US" altLang="zh-CN" dirty="0">
                <a:latin typeface="微软雅黑" panose="020B0503020204020204" pitchFamily="34" charset="-122"/>
                <a:sym typeface="+mn-ea"/>
              </a:rPr>
              <a:t>03 </a:t>
            </a:r>
            <a:r>
              <a:rPr lang="zh-CN" altLang="en-US" dirty="0">
                <a:latin typeface="微软雅黑" panose="020B0503020204020204" pitchFamily="34" charset="-122"/>
                <a:sym typeface="+mn-ea"/>
              </a:rPr>
              <a:t>肺吸虫的预防控制措施</a:t>
            </a:r>
            <a:endParaRPr lang="en-US" sz="2800" dirty="0">
              <a:latin typeface="微软雅黑" panose="020B0503020204020204" pitchFamily="34" charset="-122"/>
            </a:endParaRPr>
          </a:p>
        </p:txBody>
      </p:sp>
      <p:sp>
        <p:nvSpPr>
          <p:cNvPr id="2" name="文本框 1"/>
          <p:cNvSpPr txBox="1"/>
          <p:nvPr/>
        </p:nvSpPr>
        <p:spPr>
          <a:xfrm>
            <a:off x="1295400" y="1332528"/>
            <a:ext cx="9601200" cy="4192943"/>
          </a:xfrm>
          <a:prstGeom prst="rect">
            <a:avLst/>
          </a:prstGeom>
          <a:noFill/>
        </p:spPr>
        <p:txBody>
          <a:bodyPr wrap="square" rtlCol="0">
            <a:spAutoFit/>
          </a:bodyPr>
          <a:lstStyle/>
          <a:p>
            <a:pPr algn="just">
              <a:lnSpc>
                <a:spcPct val="150000"/>
              </a:lnSpc>
            </a:pPr>
            <a:r>
              <a:rPr lang="zh-CN" altLang="en-US" sz="2000" dirty="0">
                <a:latin typeface="微软雅黑" panose="020B0503020204020204" pitchFamily="34" charset="-122"/>
                <a:ea typeface="微软雅黑" panose="020B0503020204020204" pitchFamily="34" charset="-122"/>
              </a:rPr>
              <a:t>人群对肺吸虫病普遍易感，主要因误食含有肺吸虫囊蚴的淡水蟹类、蛄类或饮用含有囊蚴的生水而感染且其临床表现不具有特异性，极易误诊。</a:t>
            </a:r>
            <a:endParaRPr lang="en-US" altLang="zh-CN" sz="2000" dirty="0">
              <a:latin typeface="微软雅黑" panose="020B0503020204020204" pitchFamily="34" charset="-122"/>
              <a:ea typeface="微软雅黑" panose="020B0503020204020204" pitchFamily="34" charset="-122"/>
            </a:endParaRPr>
          </a:p>
          <a:p>
            <a:pPr algn="just">
              <a:lnSpc>
                <a:spcPct val="150000"/>
              </a:lnSpc>
            </a:pPr>
            <a:endParaRPr lang="en-US" altLang="zh-CN" sz="2000" dirty="0">
              <a:latin typeface="微软雅黑" panose="020B0503020204020204" pitchFamily="34" charset="-122"/>
              <a:ea typeface="微软雅黑" panose="020B0503020204020204" pitchFamily="34" charset="-122"/>
            </a:endParaRPr>
          </a:p>
          <a:p>
            <a:pPr algn="just">
              <a:lnSpc>
                <a:spcPct val="150000"/>
              </a:lnSpc>
            </a:pPr>
            <a:r>
              <a:rPr lang="zh-CN" altLang="en-US" sz="2000" dirty="0">
                <a:latin typeface="微软雅黑" panose="020B0503020204020204" pitchFamily="34" charset="-122"/>
                <a:ea typeface="微软雅黑" panose="020B0503020204020204" pitchFamily="34" charset="-122"/>
              </a:rPr>
              <a:t>预防控制措施主要包括以下几个方面：</a:t>
            </a:r>
            <a:endParaRPr lang="en-US" altLang="zh-CN" sz="2000" dirty="0">
              <a:latin typeface="微软雅黑" panose="020B0503020204020204" pitchFamily="34" charset="-122"/>
              <a:ea typeface="微软雅黑" panose="020B0503020204020204" pitchFamily="34" charset="-122"/>
            </a:endParaRPr>
          </a:p>
          <a:p>
            <a:pPr algn="just">
              <a:lnSpc>
                <a:spcPct val="150000"/>
              </a:lnSpc>
            </a:pP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加强健康教育</a:t>
            </a:r>
            <a:r>
              <a:rPr lang="zh-CN" altLang="en-US" sz="2000" b="1" dirty="0">
                <a:latin typeface="微软雅黑" panose="020B0503020204020204" pitchFamily="34" charset="-122"/>
                <a:ea typeface="微软雅黑" panose="020B0503020204020204" pitchFamily="34" charset="-122"/>
              </a:rPr>
              <a:t>杜绝病从口入</a:t>
            </a:r>
            <a:r>
              <a:rPr lang="zh-CN" altLang="en-US" sz="2000" dirty="0">
                <a:latin typeface="微软雅黑" panose="020B0503020204020204" pitchFamily="34" charset="-122"/>
                <a:ea typeface="微软雅黑" panose="020B0503020204020204" pitchFamily="34" charset="-122"/>
              </a:rPr>
              <a:t>，防止食入生或半生的溪蟹、蜊蛄和野生动物的肉类。</a:t>
            </a:r>
            <a:endParaRPr lang="en-US" altLang="zh-CN" sz="2000" dirty="0">
              <a:latin typeface="微软雅黑" panose="020B0503020204020204" pitchFamily="34" charset="-122"/>
              <a:ea typeface="微软雅黑" panose="020B0503020204020204" pitchFamily="34" charset="-122"/>
            </a:endParaRPr>
          </a:p>
          <a:p>
            <a:pPr algn="just">
              <a:lnSpc>
                <a:spcPct val="150000"/>
              </a:lnSpc>
            </a:pPr>
            <a:r>
              <a:rPr lang="en-US" altLang="zh-CN" sz="2000" dirty="0">
                <a:latin typeface="微软雅黑" panose="020B0503020204020204" pitchFamily="34" charset="-122"/>
                <a:ea typeface="微软雅黑" panose="020B0503020204020204" pitchFamily="34" charset="-122"/>
              </a:rPr>
              <a:t>(2)</a:t>
            </a:r>
            <a:r>
              <a:rPr lang="zh-CN" altLang="en-US" sz="2000" b="1" dirty="0">
                <a:latin typeface="微软雅黑" panose="020B0503020204020204" pitchFamily="34" charset="-122"/>
                <a:ea typeface="微软雅黑" panose="020B0503020204020204" pitchFamily="34" charset="-122"/>
              </a:rPr>
              <a:t>加强食品安全监督管理</a:t>
            </a:r>
            <a:r>
              <a:rPr lang="zh-CN" altLang="en-US" sz="2000" dirty="0">
                <a:latin typeface="微软雅黑" panose="020B0503020204020204" pitchFamily="34" charset="-122"/>
                <a:ea typeface="微软雅黑" panose="020B0503020204020204" pitchFamily="34" charset="-122"/>
              </a:rPr>
              <a:t>，餐桌上的溪蟹、蜊蛄等可能导致食源性寄生虫病的动物必须烧熟蒸透，杜绝餐馆将上述半熟的食品进行销售。</a:t>
            </a:r>
            <a:endParaRPr lang="en-US" altLang="zh-CN" sz="2000" dirty="0">
              <a:latin typeface="微软雅黑" panose="020B0503020204020204" pitchFamily="34" charset="-122"/>
              <a:ea typeface="微软雅黑" panose="020B0503020204020204" pitchFamily="34" charset="-122"/>
            </a:endParaRPr>
          </a:p>
          <a:p>
            <a:pPr algn="just">
              <a:lnSpc>
                <a:spcPct val="150000"/>
              </a:lnSpc>
            </a:pP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提倡</a:t>
            </a:r>
            <a:r>
              <a:rPr lang="zh-CN" altLang="en-US" sz="2000" b="1" dirty="0">
                <a:latin typeface="微软雅黑" panose="020B0503020204020204" pitchFamily="34" charset="-122"/>
                <a:ea typeface="微软雅黑" panose="020B0503020204020204" pitchFamily="34" charset="-122"/>
              </a:rPr>
              <a:t>科学烹饪，</a:t>
            </a:r>
            <a:r>
              <a:rPr lang="zh-CN" altLang="en-US" sz="2000" dirty="0">
                <a:latin typeface="微软雅黑" panose="020B0503020204020204" pitchFamily="34" charset="-122"/>
                <a:ea typeface="微软雅黑" panose="020B0503020204020204" pitchFamily="34" charset="-122"/>
              </a:rPr>
              <a:t>食品加工过程中生、熟食要分开，不共用砧板、厨具等，避免交叉污染。</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80771" y="564980"/>
            <a:ext cx="4813123" cy="525785"/>
          </a:xfrm>
        </p:spPr>
        <p:txBody>
          <a:bodyPr anchor="ctr">
            <a:spAutoFit/>
          </a:bodyPr>
          <a:lstStyle/>
          <a:p>
            <a:pPr defTabSz="0"/>
            <a:r>
              <a:rPr lang="en-US" altLang="zh-CN" dirty="0">
                <a:latin typeface="微软雅黑" panose="020B0503020204020204" pitchFamily="34" charset="-122"/>
                <a:sym typeface="+mn-ea"/>
              </a:rPr>
              <a:t>03 </a:t>
            </a:r>
            <a:r>
              <a:rPr lang="zh-CN" altLang="en-US" dirty="0">
                <a:latin typeface="微软雅黑" panose="020B0503020204020204" pitchFamily="34" charset="-122"/>
                <a:sym typeface="+mn-ea"/>
              </a:rPr>
              <a:t>案例启示</a:t>
            </a:r>
            <a:endParaRPr lang="en-US" sz="2800" dirty="0">
              <a:latin typeface="微软雅黑" panose="020B0503020204020204" pitchFamily="34" charset="-122"/>
            </a:endParaRPr>
          </a:p>
        </p:txBody>
      </p:sp>
      <p:sp>
        <p:nvSpPr>
          <p:cNvPr id="2" name="文本框 1"/>
          <p:cNvSpPr txBox="1"/>
          <p:nvPr/>
        </p:nvSpPr>
        <p:spPr>
          <a:xfrm>
            <a:off x="1511300" y="2030476"/>
            <a:ext cx="9169400" cy="2797048"/>
          </a:xfrm>
          <a:prstGeom prst="rect">
            <a:avLst/>
          </a:prstGeom>
          <a:noFill/>
        </p:spPr>
        <p:txBody>
          <a:bodyPr wrap="square" rtlCol="0">
            <a:spAutoFit/>
          </a:bodyPr>
          <a:lstStyle/>
          <a:p>
            <a:pPr algn="just">
              <a:lnSpc>
                <a:spcPct val="150000"/>
              </a:lnSpc>
            </a:pPr>
            <a:r>
              <a:rPr lang="zh-CN" altLang="en-US" sz="2400" dirty="0">
                <a:latin typeface="微软雅黑" panose="020B0503020204020204" pitchFamily="34" charset="-122"/>
                <a:ea typeface="微软雅黑" panose="020B0503020204020204" pitchFamily="34" charset="-122"/>
              </a:rPr>
              <a:t>卫氏并殖吸虫、斯氏并殖吸虫等引发的肺吸虫病是一种人兽共患寄生虫病，临床表现主要有发热、咳嗽、胸痛、咳痰等。</a:t>
            </a:r>
            <a:endParaRPr lang="en-US" altLang="zh-CN" sz="2400" dirty="0">
              <a:latin typeface="微软雅黑" panose="020B0503020204020204" pitchFamily="34" charset="-122"/>
              <a:ea typeface="微软雅黑" panose="020B0503020204020204" pitchFamily="34" charset="-122"/>
            </a:endParaRPr>
          </a:p>
          <a:p>
            <a:pPr algn="just">
              <a:lnSpc>
                <a:spcPct val="150000"/>
              </a:lnSpc>
            </a:pPr>
            <a:endParaRPr lang="en-US" altLang="zh-CN" sz="2400" dirty="0">
              <a:latin typeface="微软雅黑" panose="020B0503020204020204" pitchFamily="34" charset="-122"/>
              <a:ea typeface="微软雅黑" panose="020B0503020204020204" pitchFamily="34" charset="-122"/>
            </a:endParaRPr>
          </a:p>
          <a:p>
            <a:pPr algn="just">
              <a:lnSpc>
                <a:spcPct val="150000"/>
              </a:lnSpc>
            </a:pPr>
            <a:r>
              <a:rPr lang="zh-CN" altLang="en-US" sz="2400" dirty="0">
                <a:latin typeface="微软雅黑" panose="020B0503020204020204" pitchFamily="34" charset="-122"/>
                <a:ea typeface="微软雅黑" panose="020B0503020204020204" pitchFamily="34" charset="-122"/>
              </a:rPr>
              <a:t>应加强消费者宣传教育，加强食品安全监督管理，提倡科学烹饪饮食，减少肺吸虫病的发生和传播。</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80771" y="564980"/>
            <a:ext cx="4813123" cy="525785"/>
          </a:xfrm>
        </p:spPr>
        <p:txBody>
          <a:bodyPr anchor="ctr">
            <a:spAutoFit/>
          </a:bodyPr>
          <a:lstStyle/>
          <a:p>
            <a:pPr defTabSz="0"/>
            <a:r>
              <a:rPr lang="en-US" altLang="zh-CN" dirty="0">
                <a:latin typeface="微软雅黑" panose="020B0503020204020204" pitchFamily="34" charset="-122"/>
                <a:sym typeface="+mn-ea"/>
              </a:rPr>
              <a:t>03 </a:t>
            </a:r>
            <a:r>
              <a:rPr lang="zh-CN" altLang="en-US" dirty="0">
                <a:latin typeface="微软雅黑" panose="020B0503020204020204" pitchFamily="34" charset="-122"/>
                <a:sym typeface="+mn-ea"/>
              </a:rPr>
              <a:t>思考题</a:t>
            </a:r>
            <a:endParaRPr lang="en-US" sz="2800" dirty="0">
              <a:latin typeface="微软雅黑" panose="020B0503020204020204" pitchFamily="34" charset="-122"/>
            </a:endParaRPr>
          </a:p>
        </p:txBody>
      </p:sp>
      <p:sp>
        <p:nvSpPr>
          <p:cNvPr id="2" name="文本框 1"/>
          <p:cNvSpPr txBox="1"/>
          <p:nvPr/>
        </p:nvSpPr>
        <p:spPr>
          <a:xfrm>
            <a:off x="1803400" y="1743089"/>
            <a:ext cx="8585200" cy="1685911"/>
          </a:xfrm>
          <a:prstGeom prst="rect">
            <a:avLst/>
          </a:prstGeom>
          <a:noFill/>
        </p:spPr>
        <p:txBody>
          <a:bodyPr wrap="square" rtlCol="0">
            <a:spAutoFit/>
          </a:bodyPr>
          <a:lstStyle/>
          <a:p>
            <a:pPr>
              <a:lnSpc>
                <a:spcPct val="200000"/>
              </a:lnSpc>
            </a:pP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引发食品安全问题的常见寄生虫有哪些</a:t>
            </a:r>
            <a:r>
              <a:rPr lang="en-US" altLang="zh-CN" sz="2800" dirty="0">
                <a:latin typeface="微软雅黑" panose="020B0503020204020204" pitchFamily="34" charset="-122"/>
                <a:ea typeface="微软雅黑" panose="020B0503020204020204" pitchFamily="34" charset="-122"/>
              </a:rPr>
              <a:t>?</a:t>
            </a:r>
            <a:endParaRPr lang="en-US" altLang="zh-CN" sz="2800" dirty="0">
              <a:latin typeface="微软雅黑" panose="020B0503020204020204" pitchFamily="34" charset="-122"/>
              <a:ea typeface="微软雅黑" panose="020B0503020204020204" pitchFamily="34" charset="-122"/>
            </a:endParaRPr>
          </a:p>
          <a:p>
            <a:pPr>
              <a:lnSpc>
                <a:spcPct val="200000"/>
              </a:lnSpc>
            </a:pPr>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如何控制寄生虫引发的食品安全问题</a:t>
            </a:r>
            <a:r>
              <a:rPr lang="en-US" altLang="zh-CN" sz="2800" dirty="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custDataLst>
              <p:tags r:id="rId1"/>
            </p:custDataLst>
          </p:nvPr>
        </p:nvSpPr>
        <p:spPr>
          <a:xfrm>
            <a:off x="437515" y="1678305"/>
            <a:ext cx="11316335" cy="3305175"/>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457200" algn="l" fontAlgn="auto">
              <a:lnSpc>
                <a:spcPct val="125000"/>
              </a:lnSpc>
              <a:spcBef>
                <a:spcPts val="0"/>
              </a:spcBef>
              <a:buClrTx/>
              <a:buSzTx/>
              <a:buNone/>
            </a:pPr>
            <a:r>
              <a:rPr lang="zh-CN" altLang="en-US" sz="240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从2006年6月24日至8月18日，北京市多家医院共收治了23例</a:t>
            </a:r>
            <a:r>
              <a:rPr lang="zh-CN" altLang="en-US" sz="2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皮肤异常、头痛头晕、恶心呕吐</a:t>
            </a:r>
            <a:r>
              <a:rPr lang="zh-CN" altLang="en-US" sz="240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的病例，所有患者均称近期曾在某酒楼食用了“凉拌肉”或“麻辣螺肉”。经调查，这起</a:t>
            </a:r>
            <a:r>
              <a:rPr lang="zh-CN" altLang="en-US" sz="2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群体性、食源性疾病</a:t>
            </a:r>
            <a:r>
              <a:rPr lang="zh-CN" altLang="en-US" sz="240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的病原是潜藏在福寿螺体内的广州管圆线虫。造成此次事件的原因是</a:t>
            </a:r>
            <a:r>
              <a:rPr lang="zh-CN" altLang="en-US" sz="2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福寿螺</a:t>
            </a:r>
            <a:r>
              <a:rPr lang="zh-CN" altLang="en-US" sz="240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加工不彻底，导致寄生在螺体内的广州管圆线虫幼虫未被全部杀灭。</a:t>
            </a:r>
            <a:endParaRPr lang="zh-CN" altLang="en-US" sz="240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457200" algn="l" fontAlgn="auto">
              <a:lnSpc>
                <a:spcPct val="125000"/>
              </a:lnSpc>
              <a:spcBef>
                <a:spcPts val="0"/>
              </a:spcBef>
              <a:buClrTx/>
              <a:buSzTx/>
              <a:buNone/>
            </a:pPr>
            <a:r>
              <a:rPr lang="zh-CN" altLang="en-US" sz="240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2007年3月24日，广东省广宁县文坑村发生17名农民工感染广州管圆线虫事件。主要原因是上述人员进食在居住地附近的田地里采集的福寿螺，先后有6人发病，全部患者均进食过生螺肉，福寿螺平均感染率为2.12%，平均每只螺含37条广州管圆线虫幼虫。</a:t>
            </a:r>
            <a:endParaRPr lang="zh-CN" altLang="en-US" sz="240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457200" algn="l" fontAlgn="auto">
              <a:lnSpc>
                <a:spcPct val="125000"/>
              </a:lnSpc>
              <a:spcBef>
                <a:spcPts val="0"/>
              </a:spcBef>
              <a:buClrTx/>
              <a:buSzTx/>
              <a:buNone/>
            </a:pPr>
            <a:endParaRPr lang="zh-CN" altLang="en-US" sz="240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标题 6"/>
          <p:cNvSpPr>
            <a:spLocks noGrp="1"/>
          </p:cNvSpPr>
          <p:nvPr>
            <p:ph type="title"/>
          </p:nvPr>
        </p:nvSpPr>
        <p:spPr>
          <a:xfrm>
            <a:off x="680771" y="473225"/>
            <a:ext cx="4813123" cy="709295"/>
          </a:xfrm>
        </p:spPr>
        <p:txBody>
          <a:bodyPr>
            <a:spAutoFit/>
          </a:bodyPr>
          <a:lstStyle/>
          <a:p>
            <a:r>
              <a:rPr lang="en-US" altLang="zh-CN" sz="3600" b="0">
                <a:latin typeface="+mj-ea"/>
                <a:ea typeface="+mj-ea"/>
                <a:sym typeface="+mn-ea"/>
              </a:rPr>
              <a:t>01 </a:t>
            </a:r>
            <a:r>
              <a:rPr sz="4000" b="0">
                <a:latin typeface="微软雅黑" panose="020B0503020204020204" pitchFamily="34" charset="-122"/>
                <a:sym typeface="+mn-ea"/>
              </a:rPr>
              <a:t>案例概述</a:t>
            </a:r>
            <a:endParaRPr sz="4000" b="0">
              <a:latin typeface="微软雅黑" panose="020B0503020204020204" pitchFamily="34" charset="-122"/>
              <a:sym typeface="+mn-ea"/>
            </a:endParaRPr>
          </a:p>
        </p:txBody>
      </p:sp>
    </p:spTree>
    <p:custDataLst>
      <p:tags r:id="rId2"/>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custDataLst>
              <p:tags r:id="rId1"/>
            </p:custDataLst>
          </p:nvPr>
        </p:nvSpPr>
        <p:spPr>
          <a:xfrm>
            <a:off x="437515" y="1678305"/>
            <a:ext cx="11316335" cy="3305175"/>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457200" algn="l" fontAlgn="auto">
              <a:lnSpc>
                <a:spcPct val="125000"/>
              </a:lnSpc>
              <a:spcBef>
                <a:spcPts val="0"/>
              </a:spcBef>
              <a:buClrTx/>
              <a:buSzTx/>
              <a:buNone/>
            </a:pPr>
            <a:r>
              <a:rPr lang="en-US" altLang="zh-CN" sz="240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https://www.bilibili.com/video/BV1H3411p7H9/?spm_id_from=333.880.my_history.page.click&amp;vd_source=41ffec10d1704839a2a509fd490ac97e</a:t>
            </a:r>
            <a:endParaRPr lang="en-US" altLang="zh-CN" sz="240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标题 6"/>
          <p:cNvSpPr>
            <a:spLocks noGrp="1"/>
          </p:cNvSpPr>
          <p:nvPr>
            <p:ph type="title"/>
          </p:nvPr>
        </p:nvSpPr>
        <p:spPr>
          <a:xfrm>
            <a:off x="680771" y="473225"/>
            <a:ext cx="4813123" cy="709295"/>
          </a:xfrm>
        </p:spPr>
        <p:txBody>
          <a:bodyPr>
            <a:spAutoFit/>
          </a:bodyPr>
          <a:lstStyle/>
          <a:p>
            <a:r>
              <a:rPr lang="en-US" altLang="zh-CN" sz="3600" b="0">
                <a:latin typeface="+mj-ea"/>
                <a:ea typeface="+mj-ea"/>
                <a:sym typeface="+mn-ea"/>
              </a:rPr>
              <a:t>01 </a:t>
            </a:r>
            <a:r>
              <a:rPr sz="4000" b="0">
                <a:latin typeface="微软雅黑" panose="020B0503020204020204" pitchFamily="34" charset="-122"/>
                <a:sym typeface="+mn-ea"/>
              </a:rPr>
              <a:t>视频</a:t>
            </a:r>
            <a:r>
              <a:rPr sz="4000" b="0">
                <a:latin typeface="微软雅黑" panose="020B0503020204020204" pitchFamily="34" charset="-122"/>
                <a:sym typeface="+mn-ea"/>
              </a:rPr>
              <a:t>网址</a:t>
            </a:r>
            <a:endParaRPr sz="4000" b="0">
              <a:latin typeface="微软雅黑" panose="020B0503020204020204" pitchFamily="34" charset="-122"/>
              <a:sym typeface="+mn-ea"/>
            </a:endParaRPr>
          </a:p>
        </p:txBody>
      </p:sp>
    </p:spTree>
    <p:custDataLst>
      <p:tags r:id="rId2"/>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20700" y="1094105"/>
            <a:ext cx="5328920" cy="5187315"/>
          </a:xfrm>
          <a:prstGeom prst="rect">
            <a:avLst/>
          </a:prstGeom>
          <a:noFill/>
        </p:spPr>
        <p:txBody>
          <a:bodyPr wrap="square" lIns="0" tIns="0" rIns="0" bIns="0" rtlCol="0" anchor="t">
            <a:noAutofit/>
          </a:bodyPr>
          <a:lstStyle/>
          <a:p>
            <a:pPr>
              <a:lnSpc>
                <a:spcPct val="130000"/>
              </a:lnSpc>
            </a:pPr>
            <a:endParaRPr lang="zh-CN" altLang="en-US" sz="16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nSpc>
                <a:spcPct val="130000"/>
              </a:lnSpc>
            </a:pPr>
            <a:r>
              <a:rPr lang="en-US" altLang="zh-CN" b="0" dirty="0">
                <a:solidFill>
                  <a:schemeClr val="tx1">
                    <a:lumMod val="75000"/>
                    <a:lumOff val="25000"/>
                  </a:schemeClr>
                </a:solidFill>
                <a:effectLst/>
                <a:latin typeface="微软雅黑" panose="020B0503020204020204" pitchFamily="34" charset="-122"/>
                <a:ea typeface="微软雅黑" panose="020B0503020204020204" pitchFamily="34" charset="-122"/>
              </a:rPr>
              <a:t>1.</a:t>
            </a:r>
            <a:r>
              <a:rPr lang="zh-CN" altLang="en-US" b="0" dirty="0">
                <a:solidFill>
                  <a:schemeClr val="tx1">
                    <a:lumMod val="75000"/>
                    <a:lumOff val="25000"/>
                  </a:schemeClr>
                </a:solidFill>
                <a:effectLst/>
                <a:latin typeface="微软雅黑" panose="020B0503020204020204" pitchFamily="34" charset="-122"/>
                <a:ea typeface="微软雅黑" panose="020B0503020204020204" pitchFamily="34" charset="-122"/>
              </a:rPr>
              <a:t>广州管圆线虫成虫寄生在肺动脉血管内，幼虫侵人中枢神经系统可致嗜酸性粒细胞增多性脑膜脑炎，可引起</a:t>
            </a:r>
            <a:r>
              <a:rPr lang="zh-CN" altLang="en-US" b="1" dirty="0">
                <a:solidFill>
                  <a:srgbClr val="FF0000"/>
                </a:solidFill>
                <a:effectLst/>
                <a:latin typeface="微软雅黑" panose="020B0503020204020204" pitchFamily="34" charset="-122"/>
                <a:ea typeface="微软雅黑" panose="020B0503020204020204" pitchFamily="34" charset="-122"/>
              </a:rPr>
              <a:t>头痛、头晕、发热、颈部僵硬、面部神经瘫痪</a:t>
            </a:r>
            <a:r>
              <a:rPr lang="zh-CN" altLang="en-US" b="0" dirty="0">
                <a:solidFill>
                  <a:schemeClr val="tx1">
                    <a:lumMod val="75000"/>
                    <a:lumOff val="25000"/>
                  </a:schemeClr>
                </a:solidFill>
                <a:effectLst/>
                <a:latin typeface="微软雅黑" panose="020B0503020204020204" pitchFamily="34" charset="-122"/>
                <a:ea typeface="微软雅黑" panose="020B0503020204020204" pitchFamily="34" charset="-122"/>
              </a:rPr>
              <a:t>等症状，严重者可致痴呆等。</a:t>
            </a:r>
            <a:endParaRPr lang="zh-CN" altLang="en-US"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nSpc>
                <a:spcPct val="130000"/>
              </a:lnSpc>
            </a:pPr>
            <a:endParaRPr lang="zh-CN" altLang="en-US"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nSpc>
                <a:spcPct val="130000"/>
              </a:lnSpc>
            </a:pPr>
            <a:r>
              <a:rPr lang="en-US" altLang="zh-CN" b="0" dirty="0">
                <a:solidFill>
                  <a:schemeClr val="tx1">
                    <a:lumMod val="75000"/>
                    <a:lumOff val="25000"/>
                  </a:schemeClr>
                </a:solidFill>
                <a:effectLst/>
                <a:latin typeface="微软雅黑" panose="020B0503020204020204" pitchFamily="34" charset="-122"/>
                <a:ea typeface="微软雅黑" panose="020B0503020204020204" pitchFamily="34" charset="-122"/>
              </a:rPr>
              <a:t>2.</a:t>
            </a:r>
            <a:r>
              <a:rPr lang="zh-CN" altLang="en-US" b="0" dirty="0">
                <a:solidFill>
                  <a:schemeClr val="tx1">
                    <a:lumMod val="75000"/>
                    <a:lumOff val="25000"/>
                  </a:schemeClr>
                </a:solidFill>
                <a:effectLst/>
                <a:latin typeface="微软雅黑" panose="020B0503020204020204" pitchFamily="34" charset="-122"/>
                <a:ea typeface="微软雅黑" panose="020B0503020204020204" pitchFamily="34" charset="-122"/>
              </a:rPr>
              <a:t>该病潜伏期为3-36天，平均16天，少数患者在进食螺肉数小时即有</a:t>
            </a:r>
            <a:r>
              <a:rPr lang="zh-CN" altLang="en-US" b="1" dirty="0">
                <a:solidFill>
                  <a:srgbClr val="FF0000"/>
                </a:solidFill>
                <a:effectLst/>
                <a:latin typeface="微软雅黑" panose="020B0503020204020204" pitchFamily="34" charset="-122"/>
                <a:ea typeface="微软雅黑" panose="020B0503020204020204" pitchFamily="34" charset="-122"/>
              </a:rPr>
              <a:t>腹痛、恶心</a:t>
            </a:r>
            <a:r>
              <a:rPr lang="zh-CN" altLang="en-US" b="0" dirty="0">
                <a:solidFill>
                  <a:schemeClr val="tx1">
                    <a:lumMod val="75000"/>
                    <a:lumOff val="25000"/>
                  </a:schemeClr>
                </a:solidFill>
                <a:effectLst/>
                <a:latin typeface="微软雅黑" panose="020B0503020204020204" pitchFamily="34" charset="-122"/>
                <a:ea typeface="微软雅黑" panose="020B0503020204020204" pitchFamily="34" charset="-122"/>
              </a:rPr>
              <a:t>，有些患者会出现</a:t>
            </a:r>
            <a:r>
              <a:rPr lang="zh-CN" altLang="en-US" b="1" dirty="0">
                <a:solidFill>
                  <a:srgbClr val="FF0000"/>
                </a:solidFill>
                <a:effectLst/>
                <a:latin typeface="微软雅黑" panose="020B0503020204020204" pitchFamily="34" charset="-122"/>
                <a:ea typeface="微软雅黑" panose="020B0503020204020204" pitchFamily="34" charset="-122"/>
              </a:rPr>
              <a:t>发热、打喷嚏</a:t>
            </a:r>
            <a:r>
              <a:rPr lang="zh-CN" altLang="en-US" b="0" dirty="0">
                <a:solidFill>
                  <a:schemeClr val="tx1">
                    <a:lumMod val="75000"/>
                    <a:lumOff val="25000"/>
                  </a:schemeClr>
                </a:solidFill>
                <a:effectLst/>
                <a:latin typeface="微软雅黑" panose="020B0503020204020204" pitchFamily="34" charset="-122"/>
                <a:ea typeface="微软雅黑" panose="020B0503020204020204" pitchFamily="34" charset="-122"/>
              </a:rPr>
              <a:t>等类似感冒症状，个别患者出现</a:t>
            </a:r>
            <a:r>
              <a:rPr lang="zh-CN" altLang="en-US" b="1" dirty="0">
                <a:solidFill>
                  <a:srgbClr val="FF0000"/>
                </a:solidFill>
                <a:effectLst/>
                <a:latin typeface="微软雅黑" panose="020B0503020204020204" pitchFamily="34" charset="-122"/>
                <a:ea typeface="微软雅黑" panose="020B0503020204020204" pitchFamily="34" charset="-122"/>
              </a:rPr>
              <a:t>皮肤斑丘疹或荨麻疹</a:t>
            </a:r>
            <a:r>
              <a:rPr lang="zh-CN" altLang="en-US" b="0" dirty="0">
                <a:solidFill>
                  <a:schemeClr val="tx1">
                    <a:lumMod val="75000"/>
                    <a:lumOff val="25000"/>
                  </a:schemeClr>
                </a:solidFill>
                <a:effectLst/>
                <a:latin typeface="微软雅黑" panose="020B0503020204020204" pitchFamily="34" charset="-122"/>
                <a:ea typeface="微软雅黑" panose="020B0503020204020204" pitchFamily="34" charset="-122"/>
              </a:rPr>
              <a:t>，持续数天消失。</a:t>
            </a:r>
            <a:endParaRPr lang="zh-CN" altLang="en-US"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nSpc>
                <a:spcPct val="130000"/>
              </a:lnSpc>
            </a:pPr>
            <a:endParaRPr lang="zh-CN" altLang="en-US"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nSpc>
                <a:spcPct val="130000"/>
              </a:lnSpc>
            </a:pPr>
            <a:r>
              <a:rPr lang="en-US" altLang="zh-CN" b="0" dirty="0">
                <a:solidFill>
                  <a:schemeClr val="tx1">
                    <a:lumMod val="75000"/>
                    <a:lumOff val="25000"/>
                  </a:schemeClr>
                </a:solidFill>
                <a:effectLst/>
                <a:latin typeface="微软雅黑" panose="020B0503020204020204" pitchFamily="34" charset="-122"/>
                <a:ea typeface="微软雅黑" panose="020B0503020204020204" pitchFamily="34" charset="-122"/>
              </a:rPr>
              <a:t>3.</a:t>
            </a:r>
            <a:r>
              <a:rPr lang="zh-CN" altLang="en-US" b="0" dirty="0">
                <a:solidFill>
                  <a:schemeClr val="tx1">
                    <a:lumMod val="75000"/>
                    <a:lumOff val="25000"/>
                  </a:schemeClr>
                </a:solidFill>
                <a:effectLst/>
                <a:latin typeface="微软雅黑" panose="020B0503020204020204" pitchFamily="34" charset="-122"/>
                <a:ea typeface="微软雅黑" panose="020B0503020204020204" pitchFamily="34" charset="-122"/>
              </a:rPr>
              <a:t>多数患者急性起病，头痛几乎是所有患者的突出症状，间歇频繁发作，可伴有</a:t>
            </a:r>
            <a:r>
              <a:rPr lang="zh-CN" altLang="en-US" b="1" dirty="0">
                <a:solidFill>
                  <a:srgbClr val="FF0000"/>
                </a:solidFill>
                <a:effectLst/>
                <a:latin typeface="微软雅黑" panose="020B0503020204020204" pitchFamily="34" charset="-122"/>
                <a:ea typeface="微软雅黑" panose="020B0503020204020204" pitchFamily="34" charset="-122"/>
              </a:rPr>
              <a:t>痛性感觉障碍</a:t>
            </a:r>
            <a:r>
              <a:rPr lang="zh-CN" altLang="en-US" b="0" dirty="0">
                <a:solidFill>
                  <a:schemeClr val="tx1">
                    <a:lumMod val="75000"/>
                    <a:lumOff val="25000"/>
                  </a:schemeClr>
                </a:solidFill>
                <a:effectLst/>
                <a:latin typeface="微软雅黑" panose="020B0503020204020204" pitchFamily="34" charset="-122"/>
                <a:ea typeface="微软雅黑" panose="020B0503020204020204" pitchFamily="34" charset="-122"/>
              </a:rPr>
              <a:t>。血常规检查中，白细胞总数正常或偏高，但嗜酸性粒细胞显著增高</a:t>
            </a:r>
            <a:r>
              <a:rPr lang="zh-CN" altLang="en-US" sz="1600" b="0" dirty="0">
                <a:solidFill>
                  <a:schemeClr val="tx1">
                    <a:lumMod val="75000"/>
                    <a:lumOff val="25000"/>
                  </a:schemeClr>
                </a:solidFill>
                <a:effectLst/>
                <a:latin typeface="微软雅黑" panose="020B0503020204020204" pitchFamily="34" charset="-122"/>
                <a:ea typeface="微软雅黑" panose="020B0503020204020204" pitchFamily="34" charset="-122"/>
              </a:rPr>
              <a:t>。</a:t>
            </a:r>
            <a:endParaRPr lang="zh-CN" altLang="en-US" sz="16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nSpc>
                <a:spcPct val="130000"/>
              </a:lnSpc>
            </a:pPr>
            <a:endParaRPr lang="zh-CN" altLang="en-US" sz="16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a:xfrm>
            <a:off x="680771" y="473225"/>
            <a:ext cx="4813123" cy="709295"/>
          </a:xfrm>
        </p:spPr>
        <p:txBody>
          <a:bodyPr>
            <a:spAutoFit/>
          </a:bodyPr>
          <a:lstStyle/>
          <a:p>
            <a:pPr algn="l">
              <a:buClrTx/>
              <a:buSzTx/>
              <a:buFontTx/>
            </a:pPr>
            <a:r>
              <a:rPr lang="en-US" altLang="zh-CN" sz="4000" b="0">
                <a:latin typeface="微软雅黑" panose="020B0503020204020204" pitchFamily="34" charset="-122"/>
                <a:cs typeface="微软雅黑" panose="020B0503020204020204" pitchFamily="34" charset="-122"/>
                <a:sym typeface="+mn-ea"/>
              </a:rPr>
              <a:t>01 </a:t>
            </a:r>
            <a:r>
              <a:rPr sz="4000" b="0">
                <a:latin typeface="微软雅黑" panose="020B0503020204020204" pitchFamily="34" charset="-122"/>
                <a:cs typeface="微软雅黑" panose="020B0503020204020204" pitchFamily="34" charset="-122"/>
                <a:sym typeface="+mn-ea"/>
              </a:rPr>
              <a:t>致病性及其</a:t>
            </a:r>
            <a:r>
              <a:rPr lang="en-US" altLang="zh-CN" sz="4000" b="0">
                <a:latin typeface="微软雅黑" panose="020B0503020204020204" pitchFamily="34" charset="-122"/>
                <a:cs typeface="微软雅黑" panose="020B0503020204020204" pitchFamily="34" charset="-122"/>
                <a:sym typeface="+mn-ea"/>
              </a:rPr>
              <a:t>危害</a:t>
            </a:r>
            <a:endParaRPr lang="en-US" altLang="zh-CN" sz="4000" b="0">
              <a:latin typeface="微软雅黑" panose="020B0503020204020204" pitchFamily="34" charset="-122"/>
              <a:cs typeface="微软雅黑" panose="020B0503020204020204" pitchFamily="34" charset="-122"/>
              <a:sym typeface="+mn-ea"/>
            </a:endParaRPr>
          </a:p>
        </p:txBody>
      </p:sp>
      <p:pic>
        <p:nvPicPr>
          <p:cNvPr id="11" name="图片 10" descr="R-C"/>
          <p:cNvPicPr>
            <a:picLocks noChangeAspect="1"/>
          </p:cNvPicPr>
          <p:nvPr/>
        </p:nvPicPr>
        <p:blipFill>
          <a:blip r:embed="rId1"/>
          <a:srcRect l="40374" t="2524" r="2086" b="37575"/>
          <a:stretch>
            <a:fillRect/>
          </a:stretch>
        </p:blipFill>
        <p:spPr>
          <a:xfrm>
            <a:off x="6454775" y="772795"/>
            <a:ext cx="4867275" cy="3736340"/>
          </a:xfrm>
          <a:prstGeom prst="rect">
            <a:avLst/>
          </a:prstGeom>
        </p:spPr>
      </p:pic>
      <p:pic>
        <p:nvPicPr>
          <p:cNvPr id="18" name="图片 17" descr="R-C"/>
          <p:cNvPicPr>
            <a:picLocks noChangeAspect="1"/>
          </p:cNvPicPr>
          <p:nvPr/>
        </p:nvPicPr>
        <p:blipFill>
          <a:blip r:embed="rId1"/>
          <a:srcRect l="30840" t="64231" r="4300" b="15370"/>
          <a:stretch>
            <a:fillRect/>
          </a:stretch>
        </p:blipFill>
        <p:spPr>
          <a:xfrm>
            <a:off x="6454775" y="4711700"/>
            <a:ext cx="4867910" cy="11899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710815" y="1858010"/>
            <a:ext cx="6888480" cy="1029970"/>
          </a:xfrm>
          <a:prstGeom prst="rect">
            <a:avLst/>
          </a:prstGeom>
          <a:noFill/>
        </p:spPr>
        <p:txBody>
          <a:bodyPr wrap="square" lIns="0" tIns="0" rIns="0" bIns="0" rtlCol="0" anchor="t">
            <a:noAutofit/>
          </a:bodyPr>
          <a:lstStyle/>
          <a:p>
            <a:pPr>
              <a:lnSpc>
                <a:spcPct val="130000"/>
              </a:lnSpc>
            </a:pPr>
            <a:r>
              <a:rPr lang="zh-CN" altLang="en-US" sz="3200" dirty="0">
                <a:solidFill>
                  <a:schemeClr val="tx1">
                    <a:lumMod val="75000"/>
                    <a:lumOff val="25000"/>
                  </a:schemeClr>
                </a:solidFill>
                <a:effectLst/>
                <a:latin typeface="微软雅黑" panose="020B0503020204020204" pitchFamily="34" charset="-122"/>
                <a:ea typeface="微软雅黑" panose="020B0503020204020204" pitchFamily="34" charset="-122"/>
                <a:sym typeface="+mn-ea"/>
              </a:rPr>
              <a:t>广州管圆线虫的预防措施有哪些？</a:t>
            </a:r>
            <a:endParaRPr lang="zh-CN" altLang="en-US" sz="3200" dirty="0">
              <a:solidFill>
                <a:schemeClr val="tx1">
                  <a:lumMod val="75000"/>
                  <a:lumOff val="25000"/>
                </a:schemeClr>
              </a:solidFill>
              <a:effectLst/>
              <a:latin typeface="微软雅黑" panose="020B0503020204020204" pitchFamily="34" charset="-122"/>
              <a:ea typeface="微软雅黑" panose="020B0503020204020204" pitchFamily="34" charset="-122"/>
              <a:sym typeface="+mn-ea"/>
            </a:endParaRPr>
          </a:p>
        </p:txBody>
      </p:sp>
      <p:sp>
        <p:nvSpPr>
          <p:cNvPr id="4" name="标题 3"/>
          <p:cNvSpPr>
            <a:spLocks noGrp="1"/>
          </p:cNvSpPr>
          <p:nvPr>
            <p:ph type="title"/>
          </p:nvPr>
        </p:nvSpPr>
        <p:spPr>
          <a:xfrm>
            <a:off x="680771" y="473225"/>
            <a:ext cx="4813123" cy="709295"/>
          </a:xfrm>
        </p:spPr>
        <p:txBody>
          <a:bodyPr>
            <a:spAutoFit/>
          </a:bodyPr>
          <a:lstStyle/>
          <a:p>
            <a:pPr algn="l">
              <a:buClrTx/>
              <a:buSzTx/>
              <a:buFontTx/>
            </a:pPr>
            <a:r>
              <a:rPr lang="en-US" altLang="zh-CN" sz="4000" b="0">
                <a:latin typeface="微软雅黑" panose="020B0503020204020204" pitchFamily="34" charset="-122"/>
                <a:cs typeface="微软雅黑" panose="020B0503020204020204" pitchFamily="34" charset="-122"/>
                <a:sym typeface="+mn-ea"/>
              </a:rPr>
              <a:t>01 </a:t>
            </a:r>
            <a:r>
              <a:rPr sz="4000" b="0">
                <a:latin typeface="微软雅黑" panose="020B0503020204020204" pitchFamily="34" charset="-122"/>
                <a:cs typeface="微软雅黑" panose="020B0503020204020204" pitchFamily="34" charset="-122"/>
                <a:sym typeface="+mn-ea"/>
              </a:rPr>
              <a:t>思考题</a:t>
            </a:r>
            <a:endParaRPr sz="4000" b="0">
              <a:latin typeface="微软雅黑" panose="020B0503020204020204" pitchFamily="34" charset="-122"/>
              <a:cs typeface="微软雅黑" panose="020B0503020204020204" pitchFamily="34" charset="-122"/>
              <a:sym typeface="+mn-ea"/>
            </a:endParaRPr>
          </a:p>
        </p:txBody>
      </p:sp>
      <p:pic>
        <p:nvPicPr>
          <p:cNvPr id="2" name="图片 1" descr="8365-667f0dc98134b8995d04992698362477"/>
          <p:cNvPicPr>
            <a:picLocks noChangeAspect="1"/>
          </p:cNvPicPr>
          <p:nvPr/>
        </p:nvPicPr>
        <p:blipFill>
          <a:blip r:embed="rId1"/>
          <a:stretch>
            <a:fillRect/>
          </a:stretch>
        </p:blipFill>
        <p:spPr>
          <a:xfrm>
            <a:off x="1914525" y="2887980"/>
            <a:ext cx="8481060" cy="274764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20700" y="1266825"/>
            <a:ext cx="7033260" cy="2630805"/>
          </a:xfrm>
          <a:prstGeom prst="rect">
            <a:avLst/>
          </a:prstGeom>
          <a:noFill/>
        </p:spPr>
        <p:txBody>
          <a:bodyPr wrap="square" lIns="0" tIns="0" rIns="0" bIns="0" rtlCol="0" anchor="t">
            <a:noAutofit/>
          </a:bodyPr>
          <a:lstStyle/>
          <a:p>
            <a:pPr>
              <a:lnSpc>
                <a:spcPct val="130000"/>
              </a:lnSpc>
            </a:pPr>
            <a:r>
              <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rPr>
              <a:t>(1)加强宣传教育，注意饮食卫生</a:t>
            </a:r>
            <a:endPar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indent="457200" fontAlgn="auto">
              <a:lnSpc>
                <a:spcPct val="130000"/>
              </a:lnSpc>
            </a:pPr>
            <a:r>
              <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rPr>
              <a:t>不吃生的和半生的螺肉及转续宿主的肉，不进食未加热熟透的或生的含感染期幼虫的螺肉、蛙、虾、蟹、鱼、猪肉以及被污染的水、蔬菜等。在加工淡水螺时防止幼虫污染厨具或食物。</a:t>
            </a:r>
            <a:endPar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nSpc>
                <a:spcPct val="130000"/>
              </a:lnSpc>
            </a:pPr>
            <a:r>
              <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rPr>
              <a:t>(2)加强对餐饮行业的监督管理</a:t>
            </a:r>
            <a:endPar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indent="457200" fontAlgn="auto">
              <a:lnSpc>
                <a:spcPct val="130000"/>
              </a:lnSpc>
            </a:pPr>
            <a:r>
              <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rPr>
              <a:t>避免由加工过生鲜水产品所用刀具、砧板等引发的交叉污染，不用盛过生鲜水产品的器皿盛放其他直接入口食品。</a:t>
            </a:r>
            <a:endPar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nSpc>
                <a:spcPct val="130000"/>
              </a:lnSpc>
            </a:pPr>
            <a:r>
              <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rPr>
              <a:t>(3)杜绝传染源</a:t>
            </a:r>
            <a:endPar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indent="457200" fontAlgn="auto">
              <a:lnSpc>
                <a:spcPct val="130000"/>
              </a:lnSpc>
            </a:pPr>
            <a:r>
              <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rPr>
              <a:t>消灭鼠类等广州管圆线虫的终宿主，减少传染源;不用螺肉喂养家禽</a:t>
            </a:r>
            <a:endParaRPr lang="zh-CN" altLang="en-US" sz="20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a:xfrm>
            <a:off x="680771" y="473225"/>
            <a:ext cx="4813123" cy="709295"/>
          </a:xfrm>
        </p:spPr>
        <p:txBody>
          <a:bodyPr>
            <a:spAutoFit/>
          </a:bodyPr>
          <a:lstStyle/>
          <a:p>
            <a:pPr algn="l">
              <a:buClrTx/>
              <a:buSzTx/>
              <a:buFontTx/>
            </a:pPr>
            <a:r>
              <a:rPr lang="en-US" altLang="zh-CN" sz="4000" b="0">
                <a:latin typeface="微软雅黑" panose="020B0503020204020204" pitchFamily="34" charset="-122"/>
                <a:cs typeface="微软雅黑" panose="020B0503020204020204" pitchFamily="34" charset="-122"/>
                <a:sym typeface="+mn-ea"/>
              </a:rPr>
              <a:t>01 </a:t>
            </a:r>
            <a:r>
              <a:rPr sz="4000" b="0">
                <a:latin typeface="微软雅黑" panose="020B0503020204020204" pitchFamily="34" charset="-122"/>
                <a:cs typeface="微软雅黑" panose="020B0503020204020204" pitchFamily="34" charset="-122"/>
                <a:sym typeface="+mn-ea"/>
              </a:rPr>
              <a:t>预防</a:t>
            </a:r>
            <a:r>
              <a:rPr sz="4000" b="0">
                <a:latin typeface="微软雅黑" panose="020B0503020204020204" pitchFamily="34" charset="-122"/>
                <a:cs typeface="微软雅黑" panose="020B0503020204020204" pitchFamily="34" charset="-122"/>
                <a:sym typeface="+mn-ea"/>
              </a:rPr>
              <a:t>控制措施</a:t>
            </a:r>
            <a:endParaRPr sz="4000" b="0">
              <a:latin typeface="微软雅黑" panose="020B0503020204020204" pitchFamily="34" charset="-122"/>
              <a:cs typeface="微软雅黑" panose="020B0503020204020204" pitchFamily="34" charset="-122"/>
              <a:sym typeface="+mn-ea"/>
            </a:endParaRPr>
          </a:p>
        </p:txBody>
      </p:sp>
      <p:pic>
        <p:nvPicPr>
          <p:cNvPr id="2" name="图片 1" descr="R-C (1)"/>
          <p:cNvPicPr>
            <a:picLocks noChangeAspect="1"/>
          </p:cNvPicPr>
          <p:nvPr/>
        </p:nvPicPr>
        <p:blipFill>
          <a:blip r:embed="rId1"/>
          <a:srcRect l="68321" t="6269" r="1618" b="12861"/>
          <a:stretch>
            <a:fillRect/>
          </a:stretch>
        </p:blipFill>
        <p:spPr>
          <a:xfrm>
            <a:off x="7734300" y="655955"/>
            <a:ext cx="2796540" cy="55460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090160" y="1381760"/>
            <a:ext cx="6485890" cy="4354830"/>
          </a:xfrm>
          <a:prstGeom prst="rect">
            <a:avLst/>
          </a:prstGeom>
          <a:noFill/>
        </p:spPr>
        <p:txBody>
          <a:bodyPr wrap="square" lIns="0" tIns="0" rIns="0" bIns="0" rtlCol="0" anchor="t">
            <a:noAutofit/>
          </a:bodyPr>
          <a:lstStyle/>
          <a:p>
            <a:pPr indent="457200" fontAlgn="auto">
              <a:lnSpc>
                <a:spcPct val="130000"/>
              </a:lnSpc>
            </a:pPr>
            <a:r>
              <a:rPr lang="zh-CN" altLang="en-US" sz="2400" b="0" dirty="0">
                <a:solidFill>
                  <a:schemeClr val="tx1">
                    <a:lumMod val="75000"/>
                    <a:lumOff val="25000"/>
                  </a:schemeClr>
                </a:solidFill>
                <a:effectLst/>
                <a:latin typeface="微软雅黑" panose="020B0503020204020204" pitchFamily="34" charset="-122"/>
                <a:ea typeface="微软雅黑" panose="020B0503020204020204" pitchFamily="34" charset="-122"/>
              </a:rPr>
              <a:t>广州管圆线虫能够侵人人体并引起啫酸性粒细胞增多性脑膜炎或脑膜脑炎，主要流行于热带和亚热带地区。经口感染是广州管圆线虫病的主要感染途径。人类主要是通过食用未经煮熟的含感染期幼虫的螺等软体动物、蛙类、淡水鱼、虾、蟹等途径感染广州管圆线虫。应加强卫生健康教育，提高消费者自我保健意识，防止病从口人，不要吃生的和半生的螺类蛞蝓及转续宿主蛙类、河虾等。</a:t>
            </a:r>
            <a:endParaRPr lang="zh-CN" altLang="en-US" sz="2400" b="0" dirty="0">
              <a:solidFill>
                <a:schemeClr val="tx1">
                  <a:lumMod val="75000"/>
                  <a:lumOff val="25000"/>
                </a:schemeClr>
              </a:solidFill>
              <a:effectLst/>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a:xfrm>
            <a:off x="680771" y="473225"/>
            <a:ext cx="4813123" cy="709295"/>
          </a:xfrm>
        </p:spPr>
        <p:txBody>
          <a:bodyPr>
            <a:spAutoFit/>
          </a:bodyPr>
          <a:lstStyle/>
          <a:p>
            <a:pPr algn="l">
              <a:buClrTx/>
              <a:buSzTx/>
              <a:buFontTx/>
            </a:pPr>
            <a:r>
              <a:rPr lang="en-US" altLang="zh-CN" sz="4000" b="0">
                <a:latin typeface="微软雅黑" panose="020B0503020204020204" pitchFamily="34" charset="-122"/>
                <a:cs typeface="微软雅黑" panose="020B0503020204020204" pitchFamily="34" charset="-122"/>
                <a:sym typeface="+mn-ea"/>
              </a:rPr>
              <a:t>01 </a:t>
            </a:r>
            <a:r>
              <a:rPr sz="4000" b="0">
                <a:latin typeface="微软雅黑" panose="020B0503020204020204" pitchFamily="34" charset="-122"/>
                <a:cs typeface="微软雅黑" panose="020B0503020204020204" pitchFamily="34" charset="-122"/>
                <a:sym typeface="+mn-ea"/>
              </a:rPr>
              <a:t>案例启示</a:t>
            </a:r>
            <a:endParaRPr sz="4000" b="0">
              <a:latin typeface="微软雅黑" panose="020B0503020204020204" pitchFamily="34" charset="-122"/>
              <a:cs typeface="微软雅黑" panose="020B0503020204020204" pitchFamily="34" charset="-122"/>
              <a:sym typeface="+mn-ea"/>
            </a:endParaRPr>
          </a:p>
        </p:txBody>
      </p:sp>
      <p:pic>
        <p:nvPicPr>
          <p:cNvPr id="2" name="图片 1" descr="R-C (1)"/>
          <p:cNvPicPr>
            <a:picLocks noChangeAspect="1"/>
          </p:cNvPicPr>
          <p:nvPr/>
        </p:nvPicPr>
        <p:blipFill>
          <a:blip r:embed="rId1"/>
          <a:srcRect l="34867" t="8222" r="34553" b="11046"/>
          <a:stretch>
            <a:fillRect/>
          </a:stretch>
        </p:blipFill>
        <p:spPr>
          <a:xfrm>
            <a:off x="372110" y="1381760"/>
            <a:ext cx="4418965" cy="51155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747926" y="2121588"/>
            <a:ext cx="4154984" cy="3677930"/>
          </a:xfrm>
          <a:prstGeom prst="rect">
            <a:avLst/>
          </a:prstGeom>
          <a:noFill/>
        </p:spPr>
        <p:txBody>
          <a:bodyPr wrap="none" lIns="0" tIns="0" rIns="0" bIns="0" rtlCol="0" anchor="t">
            <a:spAutoFit/>
          </a:bodyPr>
          <a:lstStyle/>
          <a:p>
            <a:pPr algn="l"/>
            <a:r>
              <a:rPr lang="en-US" altLang="zh-CN" sz="23900" dirty="0">
                <a:solidFill>
                  <a:schemeClr val="bg1"/>
                </a:solidFill>
                <a:latin typeface="+mj-ea"/>
                <a:ea typeface="+mj-ea"/>
              </a:rPr>
              <a:t>02</a:t>
            </a:r>
            <a:endParaRPr lang="zh-CN" altLang="en-US" sz="23900" dirty="0">
              <a:solidFill>
                <a:schemeClr val="bg1"/>
              </a:solidFill>
              <a:latin typeface="+mj-ea"/>
              <a:ea typeface="+mj-ea"/>
            </a:endParaRPr>
          </a:p>
        </p:txBody>
      </p:sp>
      <p:sp>
        <p:nvSpPr>
          <p:cNvPr id="8" name="圆角矩形 7"/>
          <p:cNvSpPr/>
          <p:nvPr/>
        </p:nvSpPr>
        <p:spPr>
          <a:xfrm>
            <a:off x="108974" y="3426553"/>
            <a:ext cx="2840703" cy="69494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endParaRPr lang="zh-CN" altLang="en-US" sz="1600">
              <a:solidFill>
                <a:schemeClr val="bg1"/>
              </a:solidFill>
              <a:latin typeface="+mj-ea"/>
              <a:ea typeface="+mj-ea"/>
            </a:endParaRPr>
          </a:p>
        </p:txBody>
      </p:sp>
      <p:sp>
        <p:nvSpPr>
          <p:cNvPr id="17" name="文本框 16"/>
          <p:cNvSpPr txBox="1"/>
          <p:nvPr/>
        </p:nvSpPr>
        <p:spPr>
          <a:xfrm>
            <a:off x="1192980" y="3596199"/>
            <a:ext cx="1821011" cy="369332"/>
          </a:xfrm>
          <a:prstGeom prst="rect">
            <a:avLst/>
          </a:prstGeom>
          <a:noFill/>
        </p:spPr>
        <p:txBody>
          <a:bodyPr wrap="none" lIns="0" tIns="0" rIns="0" bIns="0" rtlCol="0" anchor="t">
            <a:spAutoFit/>
          </a:bodyPr>
          <a:lstStyle/>
          <a:p>
            <a:pPr algn="l"/>
            <a:r>
              <a:rPr lang="en-US" altLang="zh-CN" sz="2400" dirty="0">
                <a:solidFill>
                  <a:schemeClr val="bg1"/>
                </a:solidFill>
              </a:rPr>
              <a:t>PART TWO </a:t>
            </a:r>
            <a:endParaRPr lang="zh-CN" altLang="en-US" sz="2400" dirty="0">
              <a:solidFill>
                <a:schemeClr val="bg1"/>
              </a:solidFill>
            </a:endParaRPr>
          </a:p>
        </p:txBody>
      </p:sp>
      <p:sp>
        <p:nvSpPr>
          <p:cNvPr id="10" name="文本框 9"/>
          <p:cNvSpPr txBox="1"/>
          <p:nvPr/>
        </p:nvSpPr>
        <p:spPr>
          <a:xfrm>
            <a:off x="7057390" y="2736215"/>
            <a:ext cx="2514600" cy="2031365"/>
          </a:xfrm>
          <a:prstGeom prst="rect">
            <a:avLst/>
          </a:prstGeom>
          <a:noFill/>
        </p:spPr>
        <p:txBody>
          <a:bodyPr wrap="none" lIns="0" tIns="0" rIns="0" bIns="0" rtlCol="0" anchor="t">
            <a:spAutoFit/>
          </a:bodyPr>
          <a:lstStyle/>
          <a:p>
            <a:pPr algn="ctr"/>
            <a:r>
              <a:rPr lang="zh-CN" altLang="en-US" sz="6600">
                <a:solidFill>
                  <a:schemeClr val="bg1"/>
                </a:solidFill>
                <a:latin typeface="微软雅黑" panose="020B0503020204020204" pitchFamily="34" charset="-122"/>
                <a:ea typeface="微软雅黑" panose="020B0503020204020204" pitchFamily="34" charset="-122"/>
                <a:sym typeface="+mn-ea"/>
              </a:rPr>
              <a:t>旋毛虫</a:t>
            </a:r>
            <a:endParaRPr lang="zh-CN" altLang="en-US" sz="6600" dirty="0">
              <a:solidFill>
                <a:schemeClr val="bg1"/>
              </a:solidFill>
              <a:latin typeface="微软雅黑" panose="020B0503020204020204" pitchFamily="34" charset="-122"/>
              <a:ea typeface="微软雅黑" panose="020B0503020204020204" pitchFamily="34" charset="-122"/>
            </a:endParaRPr>
          </a:p>
          <a:p>
            <a:pPr algn="ctr"/>
            <a:endParaRPr kumimoji="1" lang="zh-CN" altLang="en-US" sz="66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BK_DARK_LIGHT"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xml><?xml version="1.0" encoding="utf-8"?>
<p:tagLst xmlns:p="http://schemas.openxmlformats.org/presentationml/2006/main">
  <p:tag name="KSO_WM_UNIT_SHOW_EDIT_AREA_INDICATION" val="0"/>
  <p:tag name="KSO_WM_TEMPLATE_THUMBS_INDEX" val="1、4、7、8、9、10、13、16、19、20、21、22、23、24、25、26、27、28、29、30"/>
  <p:tag name="KSO_WM_TEMPLATE_SUBCATEGORY" val="0"/>
  <p:tag name="KSO_WM_TAG_VERSION" val="1.0"/>
  <p:tag name="KSO_WM_BEAUTIFY_FLAG" val="#wm#"/>
  <p:tag name="KSO_WM_TEMPLATE_CATEGORY" val="custom"/>
  <p:tag name="KSO_WM_TEMPLATE_INDEX" val="20203157"/>
  <p:tag name="KSO_WM_TEMPLATE_MASTER_TYPE" val="1"/>
  <p:tag name="KSO_WM_TEMPLATE_COLOR_TYPE" val="1"/>
  <p:tag name="KSO_WM_TEMPLATE_MASTER_THUMB_INDEX" val="12"/>
</p:tagLst>
</file>

<file path=ppt/tags/tag12.xml><?xml version="1.0" encoding="utf-8"?>
<p:tagLst xmlns:p="http://schemas.openxmlformats.org/presentationml/2006/main">
  <p:tag name="KSO_WM_UNIT_ISCONTENTSTITLE" val="0"/>
  <p:tag name="KSO_WM_UNIT_PRESET_TEXT" val="文艺清新"/>
  <p:tag name="KSO_WM_UNIT_NOCLEAR" val="0"/>
  <p:tag name="KSO_WM_UNIT_VALUE" val="4"/>
  <p:tag name="KSO_WM_UNIT_HIGHLIGHT" val="0"/>
  <p:tag name="KSO_WM_UNIT_COMPATIBLE" val="0"/>
  <p:tag name="KSO_WM_UNIT_DIAGRAM_ISNUMVISUAL" val="0"/>
  <p:tag name="KSO_WM_UNIT_DIAGRAM_ISREFERUNIT" val="0"/>
  <p:tag name="KSO_WM_UNIT_TYPE" val="a"/>
  <p:tag name="KSO_WM_UNIT_INDEX" val="1"/>
  <p:tag name="KSO_WM_UNIT_ID" val="custom20203157_1*a*1"/>
  <p:tag name="KSO_WM_TEMPLATE_CATEGORY" val="custom"/>
  <p:tag name="KSO_WM_TEMPLATE_INDEX" val="20203157"/>
  <p:tag name="KSO_WM_UNIT_LAYERLEVEL" val="1"/>
  <p:tag name="KSO_WM_TAG_VERSION" val="1.0"/>
  <p:tag name="KSO_WM_BEAUTIFY_FLAG" val="#wm#"/>
</p:tagLst>
</file>

<file path=ppt/tags/tag13.xml><?xml version="1.0" encoding="utf-8"?>
<p:tagLst xmlns:p="http://schemas.openxmlformats.org/presentationml/2006/main">
  <p:tag name="KSO_WM_SLIDE_ID" val="custom20203157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3157"/>
  <p:tag name="KSO_WM_SLIDE_LAYOUT" val="a_b"/>
  <p:tag name="KSO_WM_SLIDE_LAYOUT_CNT" val="1_1"/>
  <p:tag name="KSO_WM_TEMPLATE_MASTER_THUMB_INDEX" val="12"/>
  <p:tag name="KSO_WM_TEMPLATE_THUMBS_INDEX" val="1、4、7、8、9、10、13、16、19、20、21、22、23、24、25、26、27、28、29、3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157_22*h_f*2_1"/>
  <p:tag name="KSO_WM_TEMPLATE_CATEGORY" val="custom"/>
  <p:tag name="KSO_WM_TEMPLATE_INDEX" val="20203157"/>
  <p:tag name="KSO_WM_UNIT_LAYERLEVEL" val="1_1"/>
  <p:tag name="KSO_WM_TAG_VERSION" val="1.0"/>
  <p:tag name="KSO_WM_BEAUTIFY_FLAG" val="#wm#"/>
  <p:tag name="KSO_WM_UNIT_PRESET_TEXT" val="单击此处添加文本具体内容"/>
  <p:tag name="KSO_WM_UNIT_NOCLEAR" val="0"/>
  <p:tag name="KSO_WM_UNIT_VALUE" val="14"/>
  <p:tag name="KSO_WM_UNIT_TYPE" val="h_f"/>
  <p:tag name="KSO_WM_UNIT_INDEX" val="2_1"/>
</p:tagLst>
</file>

<file path=ppt/tags/tag15.xml><?xml version="1.0" encoding="utf-8"?>
<p:tagLst xmlns:p="http://schemas.openxmlformats.org/presentationml/2006/main">
  <p:tag name="KSO_WM_SLIDE_ID" val="custom20203157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3157"/>
  <p:tag name="KSO_WM_SLIDE_LAYOUT" val="a_b"/>
  <p:tag name="KSO_WM_SLIDE_LAYOUT_CNT" val="1_1"/>
  <p:tag name="KSO_WM_TEMPLATE_MASTER_THUMB_INDEX" val="12"/>
  <p:tag name="KSO_WM_TEMPLATE_THUMBS_INDEX" val="1、4、7、8、9、10、13、16、19、20、21、22、23、24、25、26、27、28、29、3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157_22*h_f*2_1"/>
  <p:tag name="KSO_WM_TEMPLATE_CATEGORY" val="custom"/>
  <p:tag name="KSO_WM_TEMPLATE_INDEX" val="20203157"/>
  <p:tag name="KSO_WM_UNIT_LAYERLEVEL" val="1_1"/>
  <p:tag name="KSO_WM_TAG_VERSION" val="1.0"/>
  <p:tag name="KSO_WM_BEAUTIFY_FLAG" val="#wm#"/>
  <p:tag name="KSO_WM_UNIT_PRESET_TEXT" val="单击此处添加文本具体内容"/>
  <p:tag name="KSO_WM_UNIT_NOCLEAR" val="0"/>
  <p:tag name="KSO_WM_UNIT_VALUE" val="14"/>
  <p:tag name="KSO_WM_UNIT_TYPE" val="h_f"/>
  <p:tag name="KSO_WM_UNIT_INDEX" val="2_1"/>
</p:tagLst>
</file>

<file path=ppt/tags/tag17.xml><?xml version="1.0" encoding="utf-8"?>
<p:tagLst xmlns:p="http://schemas.openxmlformats.org/presentationml/2006/main">
  <p:tag name="KSO_WM_SLIDE_ID" val="custom20203157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3157"/>
  <p:tag name="KSO_WM_SLIDE_LAYOUT" val="a_b"/>
  <p:tag name="KSO_WM_SLIDE_LAYOUT_CNT" val="1_1"/>
  <p:tag name="KSO_WM_TEMPLATE_MASTER_THUMB_INDEX" val="12"/>
  <p:tag name="KSO_WM_TEMPLATE_THUMBS_INDEX" val="1、4、7、8、9、10、13、16、19、20、21、22、23、24、25、26、27、28、29、3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157_22*h_f*2_1"/>
  <p:tag name="KSO_WM_TEMPLATE_CATEGORY" val="custom"/>
  <p:tag name="KSO_WM_TEMPLATE_INDEX" val="20203157"/>
  <p:tag name="KSO_WM_UNIT_LAYERLEVEL" val="1_1"/>
  <p:tag name="KSO_WM_TAG_VERSION" val="1.0"/>
  <p:tag name="KSO_WM_BEAUTIFY_FLAG" val="#wm#"/>
  <p:tag name="KSO_WM_UNIT_PRESET_TEXT" val="单击此处添加文本具体内容"/>
  <p:tag name="KSO_WM_UNIT_NOCLEAR" val="0"/>
  <p:tag name="KSO_WM_UNIT_VALUE" val="14"/>
  <p:tag name="KSO_WM_UNIT_TYPE" val="h_f"/>
  <p:tag name="KSO_WM_UNIT_INDEX" val="2_1"/>
</p:tagLst>
</file>

<file path=ppt/tags/tag19.xml><?xml version="1.0" encoding="utf-8"?>
<p:tagLst xmlns:p="http://schemas.openxmlformats.org/presentationml/2006/main">
  <p:tag name="KSO_WM_SLIDE_ID" val="custom20203157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3157"/>
  <p:tag name="KSO_WM_SLIDE_LAYOUT" val="a_b"/>
  <p:tag name="KSO_WM_SLIDE_LAYOUT_CNT" val="1_1"/>
  <p:tag name="KSO_WM_TEMPLATE_MASTER_THUMB_INDEX" val="12"/>
  <p:tag name="KSO_WM_TEMPLATE_THUMBS_INDEX" val="1、4、7、8、9、10、13、16、19、20、21、22、23、24、25、26、27、28、29、3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BK_DARK_LIGHT" val="1"/>
</p:tagLst>
</file>

<file path=ppt/tags/tag20.xml><?xml version="1.0" encoding="utf-8"?>
<p:tagLst xmlns:p="http://schemas.openxmlformats.org/presentationml/2006/main">
  <p:tag name="commondata" val="eyJoZGlkIjoiM2YzNWVjM2U0NjQ0MDMxZjYzZjJlMThlMjAxZTc2MTgifQ=="/>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BK_DARK_LIGHT"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BK_DARK_LIGHT"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157"/>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BK_DARK_LIGHT"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157"/>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自定义 6">
      <a:dk1>
        <a:sysClr val="windowText" lastClr="000000"/>
      </a:dk1>
      <a:lt1>
        <a:sysClr val="window" lastClr="FFFFFF"/>
      </a:lt1>
      <a:dk2>
        <a:srgbClr val="EDF3F3"/>
      </a:dk2>
      <a:lt2>
        <a:srgbClr val="FFFFFF"/>
      </a:lt2>
      <a:accent1>
        <a:srgbClr val="587F7E"/>
      </a:accent1>
      <a:accent2>
        <a:srgbClr val="E7A55A"/>
      </a:accent2>
      <a:accent3>
        <a:srgbClr val="607F6F"/>
      </a:accent3>
      <a:accent4>
        <a:srgbClr val="657F67"/>
      </a:accent4>
      <a:accent5>
        <a:srgbClr val="697F60"/>
      </a:accent5>
      <a:accent6>
        <a:srgbClr val="6D7F58"/>
      </a:accent6>
      <a:hlink>
        <a:srgbClr val="658BD5"/>
      </a:hlink>
      <a:folHlink>
        <a:srgbClr val="A16AA5"/>
      </a:folHlink>
    </a:clrScheme>
    <a:fontScheme name="oppo">
      <a:majorFont>
        <a:latin typeface="OPPOSans H"/>
        <a:ea typeface="OPPOSans H"/>
        <a:cs typeface=""/>
      </a:majorFont>
      <a:minorFont>
        <a:latin typeface="OPPOSans B"/>
        <a:ea typeface="OPPOSans 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0</TotalTime>
  <Words>2976</Words>
  <Application>WPS 演示</Application>
  <PresentationFormat>宽屏</PresentationFormat>
  <Paragraphs>127</Paragraphs>
  <Slides>22</Slides>
  <Notes>10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宋体</vt:lpstr>
      <vt:lpstr>Wingdings</vt:lpstr>
      <vt:lpstr>微软雅黑</vt:lpstr>
      <vt:lpstr>微软雅黑 Light</vt:lpstr>
      <vt:lpstr>Segoe UI Light</vt:lpstr>
      <vt:lpstr>Neris Thin</vt:lpstr>
      <vt:lpstr>Segoe Print</vt:lpstr>
      <vt:lpstr>OPPOSans B</vt:lpstr>
      <vt:lpstr>Arial Unicode MS</vt:lpstr>
      <vt:lpstr>Calibri</vt:lpstr>
      <vt:lpstr>等线</vt:lpstr>
      <vt:lpstr>OPPOSans M</vt:lpstr>
      <vt:lpstr>OPPOSans H</vt:lpstr>
      <vt:lpstr>2_Office 主题​​</vt:lpstr>
      <vt:lpstr>PowerPoint 演示文稿</vt:lpstr>
      <vt:lpstr>PowerPoint 演示文稿</vt:lpstr>
      <vt:lpstr>01 案例概述</vt:lpstr>
      <vt:lpstr>01 案例概述</vt:lpstr>
      <vt:lpstr>01 致病性及其危害</vt:lpstr>
      <vt:lpstr>01 思考题</vt:lpstr>
      <vt:lpstr>01 预防控制措施</vt:lpstr>
      <vt:lpstr>01 案例启示</vt:lpstr>
      <vt:lpstr>PowerPoint 演示文稿</vt:lpstr>
      <vt:lpstr>02 案例概述</vt:lpstr>
      <vt:lpstr>02 致病性及其危害</vt:lpstr>
      <vt:lpstr>02 思考题</vt:lpstr>
      <vt:lpstr>02 预防控制措施</vt:lpstr>
      <vt:lpstr>04 案例启示</vt:lpstr>
      <vt:lpstr>PowerPoint 演示文稿</vt:lpstr>
      <vt:lpstr>03 案例概述</vt:lpstr>
      <vt:lpstr>03 案例概述</vt:lpstr>
      <vt:lpstr>03 肺吸虫的致病性及危害</vt:lpstr>
      <vt:lpstr>03 肺吸虫的致病性及危害</vt:lpstr>
      <vt:lpstr>03 肺吸虫的预防控制措施</vt:lpstr>
      <vt:lpstr>03 案例启示</vt:lpstr>
      <vt:lpstr>03 思考题</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chao zhu</dc:creator>
  <cp:lastModifiedBy>金酒阿</cp:lastModifiedBy>
  <cp:revision>50</cp:revision>
  <dcterms:created xsi:type="dcterms:W3CDTF">2022-01-18T08:04:00Z</dcterms:created>
  <dcterms:modified xsi:type="dcterms:W3CDTF">2024-12-05T11:13:34Z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4A4F46A47F694FB697899EEB224E733B_13</vt:lpwstr>
  </property>
  <property fmtid="{D5CDD505-2E9C-101B-9397-08002B2CF9AE}" pid="3" name="KSOProductBuildVer">
    <vt:lpwstr>2052-12.1.0.18912</vt:lpwstr>
  </property>
</Properties>
</file>