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slides/slide13.xml" ContentType="application/vnd.openxmlformats-officedocument.presentationml.slide+xml"/>
  <Override PartName="/ppt/notesSlides/notesSlide10.xml" ContentType="application/vnd.openxmlformats-officedocument.presentationml.notesSlide+xml"/>
  <Override PartName="/ppt/slides/slide14.xml" ContentType="application/vnd.openxmlformats-officedocument.presentationml.slide+xml"/>
  <Override PartName="/ppt/notesSlides/notesSlide11.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notesSlides/notesSlide12.xml" ContentType="application/vnd.openxmlformats-officedocument.presentationml.notesSlide+xml"/>
  <Override PartName="/ppt/slides/slide17.xml" ContentType="application/vnd.openxmlformats-officedocument.presentationml.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notesSlides/notesSlide14.xml" ContentType="application/vnd.openxmlformats-officedocument.presentationml.notesSlide+xml"/>
  <Override PartName="/ppt/slides/slide20.xml" ContentType="application/vnd.openxmlformats-officedocument.presentationml.slide+xml"/>
  <Override PartName="/ppt/notesSlides/notesSlide15.xml" ContentType="application/vnd.openxmlformats-officedocument.presentationml.notesSlide+xml"/>
  <Override PartName="/ppt/slides/slide21.xml" ContentType="application/vnd.openxmlformats-officedocument.presentationml.slide+xml"/>
  <Override PartName="/ppt/notesSlides/notesSlide16.xml" ContentType="application/vnd.openxmlformats-officedocument.presentationml.notesSlide+xml"/>
  <Override PartName="/ppt/slides/slide22.xml" ContentType="application/vnd.openxmlformats-officedocument.presentationml.slide+xml"/>
  <Override PartName="/ppt/slides/slide23.xml" ContentType="application/vnd.openxmlformats-officedocument.presentationml.slide+xml"/>
  <Override PartName="/ppt/notesSlides/notesSlide17.xml" ContentType="application/vnd.openxmlformats-officedocument.presentationml.notesSlide+xml"/>
  <Override PartName="/ppt/slides/slide24.xml" ContentType="application/vnd.openxmlformats-officedocument.presentationml.slide+xml"/>
  <Override PartName="/ppt/slides/slide25.xml" ContentType="application/vnd.openxmlformats-officedocument.presentationml.slide+xml"/>
  <Override PartName="/ppt/notesSlides/notesSlide18.xml" ContentType="application/vnd.openxmlformats-officedocument.presentationml.notesSlide+xml"/>
  <Override PartName="/ppt/slides/slide26.xml" ContentType="application/vnd.openxmlformats-officedocument.presentationml.slide+xml"/>
  <Override PartName="/ppt/notesSlides/notesSlide19.xml" ContentType="application/vnd.openxmlformats-officedocument.presentationml.notesSlide+xml"/>
  <Override PartName="/ppt/slides/slide27.xml" ContentType="application/vnd.openxmlformats-officedocument.presentationml.slide+xml"/>
  <Override PartName="/ppt/notesSlides/notesSlide20.xml" ContentType="application/vnd.openxmlformats-officedocument.presentationml.notesSlide+xml"/>
  <Override PartName="/ppt/slides/slide28.xml" ContentType="application/vnd.openxmlformats-officedocument.presentationml.slide+xml"/>
  <Override PartName="/ppt/slides/slide29.xml" ContentType="application/vnd.openxmlformats-officedocument.presentationml.slide+xml"/>
  <Override PartName="/ppt/notesSlides/notesSlide21.xml" ContentType="application/vnd.openxmlformats-officedocument.presentationml.notes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Slides/notesSlide22.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014924"/>
    <a:srgbClr val="C00000"/>
    <a:srgbClr val="FF3F3F"/>
    <a:srgbClr val="FFC1C1"/>
    <a:srgbClr val="FF6969"/>
    <a:srgbClr val="005CA1"/>
    <a:srgbClr val="B2B2B2"/>
    <a:srgbClr val="004A82"/>
    <a:srgbClr val="00355C"/>
    <a:srgbClr val="00487E"/>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4993" autoAdjust="0"/>
    <p:restoredTop sz="94923" autoAdjust="0"/>
  </p:normalViewPr>
  <p:slideViewPr>
    <p:cSldViewPr showGuides="1" snapToGrid="0">
      <p:cViewPr varScale="1">
        <p:scale>
          <a:sx n="98" d="100"/>
          <a:sy n="98" d="100"/>
        </p:scale>
        <p:origin x="81" y="48"/>
      </p:cViewPr>
      <p:guideLst>
        <p:guide orient="horz" pos="2141"/>
        <p:guide pos="3895"/>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tableStyles" Target="tableStyles.xml"/><Relationship Id="rId36" Type="http://schemas.openxmlformats.org/officeDocument/2006/relationships/presProps" Target="presProps.xml"/><Relationship Id="rId37" Type="http://schemas.openxmlformats.org/officeDocument/2006/relationships/viewProps" Target="viewProps.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11" name=""/>
        <p:cNvGrpSpPr/>
        <p:nvPr/>
      </p:nvGrpSpPr>
      <p:grpSpPr>
        <a:xfrm>
          <a:off x="0" y="0"/>
          <a:ext cx="0" cy="0"/>
          <a:chOff x="0" y="0"/>
          <a:chExt cx="0" cy="0"/>
        </a:xfrm>
      </p:grpSpPr>
      <p:sp>
        <p:nvSpPr>
          <p:cNvPr id="1048968"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969"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49A552A8-ECE7-49AA-8726-BE90DBC11947}" type="datetimeFigureOut">
              <a:rPr altLang="en-US" lang="zh-CN" smtClean="0"/>
              <a:t>2024/10/8</a:t>
            </a:fld>
            <a:endParaRPr altLang="en-US" lang="zh-CN"/>
          </a:p>
        </p:txBody>
      </p:sp>
      <p:sp>
        <p:nvSpPr>
          <p:cNvPr id="1048970"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971"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72"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973"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B18EAD77-486C-432B-9EE9-E6FD5C91EB8A}" type="slidenum">
              <a:rPr altLang="en-US" lang="zh-CN" smtClean="0"/>
              <a:t>‹#›</a:t>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90" name="幻灯片图像占位符 1"/>
          <p:cNvSpPr>
            <a:spLocks noChangeAspect="1" noRot="1" noGrp="1"/>
          </p:cNvSpPr>
          <p:nvPr>
            <p:ph type="sldImg"/>
          </p:nvPr>
        </p:nvSpPr>
        <p:spPr/>
      </p:sp>
      <p:sp>
        <p:nvSpPr>
          <p:cNvPr id="1048591" name="备注占位符 2"/>
          <p:cNvSpPr>
            <a:spLocks noGrp="1"/>
          </p:cNvSpPr>
          <p:nvPr>
            <p:ph type="body" idx="1"/>
          </p:nvPr>
        </p:nvSpPr>
        <p:spPr/>
        <p:txBody>
          <a:bodyPr/>
          <a:p>
            <a:endParaRPr altLang="zh-CN" dirty="0" lang="en-US"/>
          </a:p>
        </p:txBody>
      </p:sp>
      <p:sp>
        <p:nvSpPr>
          <p:cNvPr id="1048592" name="灯片编号占位符 3"/>
          <p:cNvSpPr>
            <a:spLocks noGrp="1"/>
          </p:cNvSpPr>
          <p:nvPr>
            <p:ph type="sldNum" sz="quarter" idx="10"/>
          </p:nvPr>
        </p:nvSpPr>
        <p:spPr/>
        <p:txBody>
          <a:bodyPr/>
          <a:p>
            <a:fld id="{B18EAD77-486C-432B-9EE9-E6FD5C91EB8A}" type="slidenum">
              <a:rPr altLang="en-US" lang="zh-CN" smtClean="0"/>
              <a:t>1</a:t>
            </a:fld>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718" name="幻灯片图像占位符 1"/>
          <p:cNvSpPr>
            <a:spLocks noChangeAspect="1" noRot="1" noGrp="1"/>
          </p:cNvSpPr>
          <p:nvPr>
            <p:ph type="sldImg"/>
          </p:nvPr>
        </p:nvSpPr>
        <p:spPr/>
      </p:sp>
      <p:sp>
        <p:nvSpPr>
          <p:cNvPr id="1048719" name="备注占位符 2"/>
          <p:cNvSpPr>
            <a:spLocks noGrp="1"/>
          </p:cNvSpPr>
          <p:nvPr>
            <p:ph type="body" idx="1"/>
          </p:nvPr>
        </p:nvSpPr>
        <p:spPr/>
        <p:txBody>
          <a:bodyPr/>
          <a:p>
            <a:endParaRPr altLang="en-US" dirty="0" lang="zh-CN"/>
          </a:p>
        </p:txBody>
      </p:sp>
      <p:sp>
        <p:nvSpPr>
          <p:cNvPr id="1048720" name="灯片编号占位符 3"/>
          <p:cNvSpPr>
            <a:spLocks noGrp="1"/>
          </p:cNvSpPr>
          <p:nvPr>
            <p:ph type="sldNum" sz="quarter" idx="10"/>
          </p:nvPr>
        </p:nvSpPr>
        <p:spPr/>
        <p:txBody>
          <a:bodyPr/>
          <a:p>
            <a:fld id="{B18EAD77-486C-432B-9EE9-E6FD5C91EB8A}" type="slidenum">
              <a:rPr altLang="en-US" lang="zh-CN" smtClean="0"/>
              <a:t>13</a:t>
            </a:fld>
            <a:endParaRPr altLang="en-US"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729" name="幻灯片图像占位符 1"/>
          <p:cNvSpPr>
            <a:spLocks noChangeAspect="1" noRot="1" noGrp="1"/>
          </p:cNvSpPr>
          <p:nvPr>
            <p:ph type="sldImg"/>
          </p:nvPr>
        </p:nvSpPr>
        <p:spPr/>
      </p:sp>
      <p:sp>
        <p:nvSpPr>
          <p:cNvPr id="1048730" name="备注占位符 2"/>
          <p:cNvSpPr>
            <a:spLocks noGrp="1"/>
          </p:cNvSpPr>
          <p:nvPr>
            <p:ph type="body" idx="1"/>
          </p:nvPr>
        </p:nvSpPr>
        <p:spPr/>
        <p:txBody>
          <a:bodyPr/>
          <a:p>
            <a:endParaRPr altLang="en-US" dirty="0" lang="zh-CN"/>
          </a:p>
        </p:txBody>
      </p:sp>
      <p:sp>
        <p:nvSpPr>
          <p:cNvPr id="1048731" name="灯片编号占位符 3"/>
          <p:cNvSpPr>
            <a:spLocks noGrp="1"/>
          </p:cNvSpPr>
          <p:nvPr>
            <p:ph type="sldNum" sz="quarter" idx="10"/>
          </p:nvPr>
        </p:nvSpPr>
        <p:spPr/>
        <p:txBody>
          <a:bodyPr/>
          <a:p>
            <a:fld id="{B18EAD77-486C-432B-9EE9-E6FD5C91EB8A}" type="slidenum">
              <a:rPr altLang="en-US" lang="zh-CN" smtClean="0"/>
              <a:t>14</a:t>
            </a:fld>
            <a:endParaRPr altLang="en-US"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743" name="幻灯片图像占位符 1"/>
          <p:cNvSpPr>
            <a:spLocks noChangeAspect="1" noRot="1" noGrp="1"/>
          </p:cNvSpPr>
          <p:nvPr>
            <p:ph type="sldImg"/>
          </p:nvPr>
        </p:nvSpPr>
        <p:spPr/>
      </p:sp>
      <p:sp>
        <p:nvSpPr>
          <p:cNvPr id="1048744" name="备注占位符 2"/>
          <p:cNvSpPr>
            <a:spLocks noGrp="1"/>
          </p:cNvSpPr>
          <p:nvPr>
            <p:ph type="body" idx="1"/>
          </p:nvPr>
        </p:nvSpPr>
        <p:spPr/>
        <p:txBody>
          <a:bodyPr/>
          <a:p>
            <a:endParaRPr altLang="en-US" dirty="0" lang="zh-CN"/>
          </a:p>
        </p:txBody>
      </p:sp>
      <p:sp>
        <p:nvSpPr>
          <p:cNvPr id="1048745" name="灯片编号占位符 3"/>
          <p:cNvSpPr>
            <a:spLocks noGrp="1"/>
          </p:cNvSpPr>
          <p:nvPr>
            <p:ph type="sldNum" sz="quarter" idx="10"/>
          </p:nvPr>
        </p:nvSpPr>
        <p:spPr/>
        <p:txBody>
          <a:bodyPr/>
          <a:p>
            <a:fld id="{B18EAD77-486C-432B-9EE9-E6FD5C91EB8A}" type="slidenum">
              <a:rPr altLang="en-US" lang="zh-CN" smtClean="0"/>
              <a:t>16</a:t>
            </a:fld>
            <a:endParaRPr altLang="en-US" 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780" name="幻灯片图像占位符 1"/>
          <p:cNvSpPr>
            <a:spLocks noChangeAspect="1" noRot="1" noGrp="1"/>
          </p:cNvSpPr>
          <p:nvPr>
            <p:ph type="sldImg"/>
          </p:nvPr>
        </p:nvSpPr>
        <p:spPr/>
      </p:sp>
      <p:sp>
        <p:nvSpPr>
          <p:cNvPr id="1048781" name="备注占位符 2"/>
          <p:cNvSpPr>
            <a:spLocks noGrp="1"/>
          </p:cNvSpPr>
          <p:nvPr>
            <p:ph type="body" idx="1"/>
          </p:nvPr>
        </p:nvSpPr>
        <p:spPr/>
        <p:txBody>
          <a:bodyPr/>
          <a:p>
            <a:endParaRPr altLang="en-US" lang="zh-CN"/>
          </a:p>
        </p:txBody>
      </p:sp>
      <p:sp>
        <p:nvSpPr>
          <p:cNvPr id="1048782" name="灯片编号占位符 3"/>
          <p:cNvSpPr>
            <a:spLocks noGrp="1"/>
          </p:cNvSpPr>
          <p:nvPr>
            <p:ph type="sldNum" sz="quarter" idx="10"/>
          </p:nvPr>
        </p:nvSpPr>
        <p:spPr/>
        <p:txBody>
          <a:bodyPr/>
          <a:p>
            <a:fld id="{B18EAD77-486C-432B-9EE9-E6FD5C91EB8A}" type="slidenum">
              <a:rPr altLang="en-US" lang="zh-CN" smtClean="0"/>
              <a:t>17</a:t>
            </a:fld>
            <a:endParaRPr altLang="en-US"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797" name="幻灯片图像占位符 1"/>
          <p:cNvSpPr>
            <a:spLocks noChangeAspect="1" noRot="1" noGrp="1"/>
          </p:cNvSpPr>
          <p:nvPr>
            <p:ph type="sldImg"/>
          </p:nvPr>
        </p:nvSpPr>
        <p:spPr/>
      </p:sp>
      <p:sp>
        <p:nvSpPr>
          <p:cNvPr id="1048798" name="备注占位符 2"/>
          <p:cNvSpPr>
            <a:spLocks noGrp="1"/>
          </p:cNvSpPr>
          <p:nvPr>
            <p:ph type="body" idx="1"/>
          </p:nvPr>
        </p:nvSpPr>
        <p:spPr/>
        <p:txBody>
          <a:bodyPr/>
          <a:p>
            <a:endParaRPr altLang="en-US" dirty="0" lang="zh-CN"/>
          </a:p>
        </p:txBody>
      </p:sp>
      <p:sp>
        <p:nvSpPr>
          <p:cNvPr id="1048799" name="灯片编号占位符 3"/>
          <p:cNvSpPr>
            <a:spLocks noGrp="1"/>
          </p:cNvSpPr>
          <p:nvPr>
            <p:ph type="sldNum" sz="quarter" idx="10"/>
          </p:nvPr>
        </p:nvSpPr>
        <p:spPr/>
        <p:txBody>
          <a:bodyPr/>
          <a:p>
            <a:fld id="{B18EAD77-486C-432B-9EE9-E6FD5C91EB8A}" type="slidenum">
              <a:rPr altLang="en-US" lang="zh-CN" smtClean="0"/>
              <a:t>19</a:t>
            </a:fld>
            <a:endParaRPr altLang="en-US" 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812" name="幻灯片图像占位符 1"/>
          <p:cNvSpPr>
            <a:spLocks noChangeAspect="1" noRot="1" noGrp="1"/>
          </p:cNvSpPr>
          <p:nvPr>
            <p:ph type="sldImg"/>
          </p:nvPr>
        </p:nvSpPr>
        <p:spPr/>
      </p:sp>
      <p:sp>
        <p:nvSpPr>
          <p:cNvPr id="1048813" name="备注占位符 2"/>
          <p:cNvSpPr>
            <a:spLocks noGrp="1"/>
          </p:cNvSpPr>
          <p:nvPr>
            <p:ph type="body" idx="1"/>
          </p:nvPr>
        </p:nvSpPr>
        <p:spPr/>
        <p:txBody>
          <a:bodyPr/>
          <a:p>
            <a:endParaRPr altLang="en-US" dirty="0" lang="zh-CN"/>
          </a:p>
        </p:txBody>
      </p:sp>
      <p:sp>
        <p:nvSpPr>
          <p:cNvPr id="1048814" name="灯片编号占位符 3"/>
          <p:cNvSpPr>
            <a:spLocks noGrp="1"/>
          </p:cNvSpPr>
          <p:nvPr>
            <p:ph type="sldNum" sz="quarter" idx="10"/>
          </p:nvPr>
        </p:nvSpPr>
        <p:spPr/>
        <p:txBody>
          <a:bodyPr/>
          <a:p>
            <a:fld id="{B18EAD77-486C-432B-9EE9-E6FD5C91EB8A}" type="slidenum">
              <a:rPr altLang="en-US" lang="zh-CN" smtClean="0"/>
              <a:t>20</a:t>
            </a:fld>
            <a:endParaRPr altLang="en-US" 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824" name="幻灯片图像占位符 1"/>
          <p:cNvSpPr>
            <a:spLocks noChangeAspect="1" noRot="1" noGrp="1"/>
          </p:cNvSpPr>
          <p:nvPr>
            <p:ph type="sldImg"/>
          </p:nvPr>
        </p:nvSpPr>
        <p:spPr/>
      </p:sp>
      <p:sp>
        <p:nvSpPr>
          <p:cNvPr id="1048825" name="备注占位符 2"/>
          <p:cNvSpPr>
            <a:spLocks noGrp="1"/>
          </p:cNvSpPr>
          <p:nvPr>
            <p:ph type="body" idx="1"/>
          </p:nvPr>
        </p:nvSpPr>
        <p:spPr/>
        <p:txBody>
          <a:bodyPr/>
          <a:p>
            <a:endParaRPr altLang="en-US" dirty="0" lang="zh-CN"/>
          </a:p>
        </p:txBody>
      </p:sp>
      <p:sp>
        <p:nvSpPr>
          <p:cNvPr id="1048826" name="灯片编号占位符 3"/>
          <p:cNvSpPr>
            <a:spLocks noGrp="1"/>
          </p:cNvSpPr>
          <p:nvPr>
            <p:ph type="sldNum" sz="quarter" idx="10"/>
          </p:nvPr>
        </p:nvSpPr>
        <p:spPr/>
        <p:txBody>
          <a:bodyPr/>
          <a:p>
            <a:fld id="{B18EAD77-486C-432B-9EE9-E6FD5C91EB8A}" type="slidenum">
              <a:rPr altLang="en-US" lang="zh-CN" smtClean="0"/>
              <a:t>21</a:t>
            </a:fld>
            <a:endParaRPr altLang="en-US"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839" name="幻灯片图像占位符 1"/>
          <p:cNvSpPr>
            <a:spLocks noChangeAspect="1" noRot="1" noGrp="1"/>
          </p:cNvSpPr>
          <p:nvPr>
            <p:ph type="sldImg"/>
          </p:nvPr>
        </p:nvSpPr>
        <p:spPr/>
      </p:sp>
      <p:sp>
        <p:nvSpPr>
          <p:cNvPr id="1048840" name="备注占位符 2"/>
          <p:cNvSpPr>
            <a:spLocks noGrp="1"/>
          </p:cNvSpPr>
          <p:nvPr>
            <p:ph type="body" idx="1"/>
          </p:nvPr>
        </p:nvSpPr>
        <p:spPr/>
        <p:txBody>
          <a:bodyPr/>
          <a:p>
            <a:endParaRPr altLang="en-US" dirty="0" lang="zh-CN"/>
          </a:p>
        </p:txBody>
      </p:sp>
      <p:sp>
        <p:nvSpPr>
          <p:cNvPr id="1048841" name="灯片编号占位符 3"/>
          <p:cNvSpPr>
            <a:spLocks noGrp="1"/>
          </p:cNvSpPr>
          <p:nvPr>
            <p:ph type="sldNum" sz="quarter" idx="10"/>
          </p:nvPr>
        </p:nvSpPr>
        <p:spPr/>
        <p:txBody>
          <a:bodyPr/>
          <a:p>
            <a:fld id="{B18EAD77-486C-432B-9EE9-E6FD5C91EB8A}" type="slidenum">
              <a:rPr altLang="en-US" lang="zh-CN" smtClean="0"/>
              <a:t>23</a:t>
            </a:fld>
            <a:endParaRPr altLang="en-US" 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856" name="幻灯片图像占位符 1"/>
          <p:cNvSpPr>
            <a:spLocks noChangeAspect="1" noRot="1" noGrp="1"/>
          </p:cNvSpPr>
          <p:nvPr>
            <p:ph type="sldImg"/>
          </p:nvPr>
        </p:nvSpPr>
        <p:spPr/>
      </p:sp>
      <p:sp>
        <p:nvSpPr>
          <p:cNvPr id="1048857" name="备注占位符 2"/>
          <p:cNvSpPr>
            <a:spLocks noGrp="1"/>
          </p:cNvSpPr>
          <p:nvPr>
            <p:ph type="body" idx="1"/>
          </p:nvPr>
        </p:nvSpPr>
        <p:spPr/>
        <p:txBody>
          <a:bodyPr/>
          <a:p>
            <a:endParaRPr altLang="en-US" dirty="0" lang="zh-CN"/>
          </a:p>
        </p:txBody>
      </p:sp>
      <p:sp>
        <p:nvSpPr>
          <p:cNvPr id="1048858" name="灯片编号占位符 3"/>
          <p:cNvSpPr>
            <a:spLocks noGrp="1"/>
          </p:cNvSpPr>
          <p:nvPr>
            <p:ph type="sldNum" sz="quarter" idx="10"/>
          </p:nvPr>
        </p:nvSpPr>
        <p:spPr/>
        <p:txBody>
          <a:bodyPr/>
          <a:p>
            <a:fld id="{B18EAD77-486C-432B-9EE9-E6FD5C91EB8A}" type="slidenum">
              <a:rPr altLang="en-US" lang="zh-CN" smtClean="0"/>
              <a:t>25</a:t>
            </a:fld>
            <a:endParaRPr altLang="en-US" 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871" name="幻灯片图像占位符 1"/>
          <p:cNvSpPr>
            <a:spLocks noChangeAspect="1" noRot="1" noGrp="1"/>
          </p:cNvSpPr>
          <p:nvPr>
            <p:ph type="sldImg"/>
          </p:nvPr>
        </p:nvSpPr>
        <p:spPr/>
      </p:sp>
      <p:sp>
        <p:nvSpPr>
          <p:cNvPr id="1048872" name="备注占位符 2"/>
          <p:cNvSpPr>
            <a:spLocks noGrp="1"/>
          </p:cNvSpPr>
          <p:nvPr>
            <p:ph type="body" idx="1"/>
          </p:nvPr>
        </p:nvSpPr>
        <p:spPr/>
        <p:txBody>
          <a:bodyPr/>
          <a:p>
            <a:endParaRPr altLang="en-US" dirty="0" lang="zh-CN"/>
          </a:p>
        </p:txBody>
      </p:sp>
      <p:sp>
        <p:nvSpPr>
          <p:cNvPr id="1048873" name="灯片编号占位符 3"/>
          <p:cNvSpPr>
            <a:spLocks noGrp="1"/>
          </p:cNvSpPr>
          <p:nvPr>
            <p:ph type="sldNum" sz="quarter" idx="10"/>
          </p:nvPr>
        </p:nvSpPr>
        <p:spPr/>
        <p:txBody>
          <a:bodyPr/>
          <a:p>
            <a:fld id="{B18EAD77-486C-432B-9EE9-E6FD5C91EB8A}" type="slidenum">
              <a:rPr altLang="en-US" lang="zh-CN" smtClean="0"/>
              <a:t>26</a:t>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597" name="幻灯片图像占位符 1"/>
          <p:cNvSpPr>
            <a:spLocks noChangeAspect="1" noRot="1" noGrp="1"/>
          </p:cNvSpPr>
          <p:nvPr>
            <p:ph type="sldImg"/>
          </p:nvPr>
        </p:nvSpPr>
        <p:spPr/>
      </p:sp>
      <p:sp>
        <p:nvSpPr>
          <p:cNvPr id="1048598" name="备注占位符 2"/>
          <p:cNvSpPr>
            <a:spLocks noGrp="1"/>
          </p:cNvSpPr>
          <p:nvPr>
            <p:ph type="body" idx="1"/>
          </p:nvPr>
        </p:nvSpPr>
        <p:spPr/>
        <p:txBody>
          <a:bodyPr/>
          <a:p>
            <a:endParaRPr dirty="0" lang="en-US"/>
          </a:p>
        </p:txBody>
      </p:sp>
      <p:sp>
        <p:nvSpPr>
          <p:cNvPr id="1048599" name="灯片编号占位符 3"/>
          <p:cNvSpPr>
            <a:spLocks noGrp="1"/>
          </p:cNvSpPr>
          <p:nvPr>
            <p:ph type="sldNum" sz="quarter" idx="10"/>
          </p:nvPr>
        </p:nvSpPr>
        <p:spPr/>
        <p:txBody>
          <a:bodyPr/>
          <a:p>
            <a:fld id="{B18EAD77-486C-432B-9EE9-E6FD5C91EB8A}" type="slidenum">
              <a:rPr altLang="en-US" lang="zh-CN" smtClean="0"/>
              <a:t>2</a:t>
            </a:fld>
            <a:endParaRPr altLang="en-US" 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883" name="幻灯片图像占位符 1"/>
          <p:cNvSpPr>
            <a:spLocks noChangeAspect="1" noRot="1" noGrp="1"/>
          </p:cNvSpPr>
          <p:nvPr>
            <p:ph type="sldImg"/>
          </p:nvPr>
        </p:nvSpPr>
        <p:spPr/>
      </p:sp>
      <p:sp>
        <p:nvSpPr>
          <p:cNvPr id="1048884" name="备注占位符 2"/>
          <p:cNvSpPr>
            <a:spLocks noGrp="1"/>
          </p:cNvSpPr>
          <p:nvPr>
            <p:ph type="body" idx="1"/>
          </p:nvPr>
        </p:nvSpPr>
        <p:spPr/>
        <p:txBody>
          <a:bodyPr/>
          <a:p>
            <a:endParaRPr altLang="en-US" dirty="0" lang="zh-CN"/>
          </a:p>
        </p:txBody>
      </p:sp>
      <p:sp>
        <p:nvSpPr>
          <p:cNvPr id="1048885" name="灯片编号占位符 3"/>
          <p:cNvSpPr>
            <a:spLocks noGrp="1"/>
          </p:cNvSpPr>
          <p:nvPr>
            <p:ph type="sldNum" sz="quarter" idx="10"/>
          </p:nvPr>
        </p:nvSpPr>
        <p:spPr/>
        <p:txBody>
          <a:bodyPr/>
          <a:p>
            <a:fld id="{B18EAD77-486C-432B-9EE9-E6FD5C91EB8A}" type="slidenum">
              <a:rPr altLang="en-US" lang="zh-CN" smtClean="0"/>
              <a:t>27</a:t>
            </a:fld>
            <a:endParaRPr altLang="en-US" 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899" name="幻灯片图像占位符 1"/>
          <p:cNvSpPr>
            <a:spLocks noChangeAspect="1" noRot="1" noGrp="1"/>
          </p:cNvSpPr>
          <p:nvPr>
            <p:ph type="sldImg"/>
          </p:nvPr>
        </p:nvSpPr>
        <p:spPr/>
      </p:sp>
      <p:sp>
        <p:nvSpPr>
          <p:cNvPr id="1048900" name="备注占位符 2"/>
          <p:cNvSpPr>
            <a:spLocks noGrp="1"/>
          </p:cNvSpPr>
          <p:nvPr>
            <p:ph type="body" idx="1"/>
          </p:nvPr>
        </p:nvSpPr>
        <p:spPr/>
        <p:txBody>
          <a:bodyPr/>
          <a:p>
            <a:endParaRPr altLang="en-US" dirty="0" lang="zh-CN"/>
          </a:p>
        </p:txBody>
      </p:sp>
      <p:sp>
        <p:nvSpPr>
          <p:cNvPr id="1048901" name="灯片编号占位符 3"/>
          <p:cNvSpPr>
            <a:spLocks noGrp="1"/>
          </p:cNvSpPr>
          <p:nvPr>
            <p:ph type="sldNum" sz="quarter" idx="10"/>
          </p:nvPr>
        </p:nvSpPr>
        <p:spPr/>
        <p:txBody>
          <a:bodyPr/>
          <a:p>
            <a:fld id="{B18EAD77-486C-432B-9EE9-E6FD5C91EB8A}" type="slidenum">
              <a:rPr altLang="en-US" lang="zh-CN" smtClean="0"/>
              <a:t>29</a:t>
            </a:fld>
            <a:endParaRPr altLang="en-US" 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912" name="幻灯片图像占位符 1"/>
          <p:cNvSpPr>
            <a:spLocks noChangeAspect="1" noRot="1" noGrp="1"/>
          </p:cNvSpPr>
          <p:nvPr>
            <p:ph type="sldImg"/>
          </p:nvPr>
        </p:nvSpPr>
        <p:spPr/>
      </p:sp>
      <p:sp>
        <p:nvSpPr>
          <p:cNvPr id="1048913" name="备注占位符 2"/>
          <p:cNvSpPr>
            <a:spLocks noGrp="1"/>
          </p:cNvSpPr>
          <p:nvPr>
            <p:ph type="body" idx="1"/>
          </p:nvPr>
        </p:nvSpPr>
        <p:spPr/>
        <p:txBody>
          <a:bodyPr/>
          <a:p>
            <a:endParaRPr altLang="en-US" dirty="0" lang="zh-CN"/>
          </a:p>
        </p:txBody>
      </p:sp>
      <p:sp>
        <p:nvSpPr>
          <p:cNvPr id="1048914" name="灯片编号占位符 3"/>
          <p:cNvSpPr>
            <a:spLocks noGrp="1"/>
          </p:cNvSpPr>
          <p:nvPr>
            <p:ph type="sldNum" sz="quarter" idx="10"/>
          </p:nvPr>
        </p:nvSpPr>
        <p:spPr/>
        <p:txBody>
          <a:bodyPr/>
          <a:p>
            <a:fld id="{B18EAD77-486C-432B-9EE9-E6FD5C91EB8A}" type="slidenum">
              <a:rPr altLang="en-US" lang="zh-CN" smtClean="0"/>
              <a:t>32</a:t>
            </a:fld>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10" name="幻灯片图像占位符 1"/>
          <p:cNvSpPr>
            <a:spLocks noChangeAspect="1" noRot="1" noGrp="1"/>
          </p:cNvSpPr>
          <p:nvPr>
            <p:ph type="sldImg"/>
          </p:nvPr>
        </p:nvSpPr>
        <p:spPr/>
      </p:sp>
      <p:sp>
        <p:nvSpPr>
          <p:cNvPr id="1048611" name="备注占位符 2"/>
          <p:cNvSpPr>
            <a:spLocks noGrp="1"/>
          </p:cNvSpPr>
          <p:nvPr>
            <p:ph type="body" idx="1"/>
          </p:nvPr>
        </p:nvSpPr>
        <p:spPr/>
        <p:txBody>
          <a:bodyPr/>
          <a:p>
            <a:endParaRPr altLang="en-US" dirty="0" lang="zh-CN"/>
          </a:p>
        </p:txBody>
      </p:sp>
      <p:sp>
        <p:nvSpPr>
          <p:cNvPr id="1048612" name="灯片编号占位符 3"/>
          <p:cNvSpPr>
            <a:spLocks noGrp="1"/>
          </p:cNvSpPr>
          <p:nvPr>
            <p:ph type="sldNum" sz="quarter" idx="10"/>
          </p:nvPr>
        </p:nvSpPr>
        <p:spPr/>
        <p:txBody>
          <a:bodyPr/>
          <a:p>
            <a:fld id="{B18EAD77-486C-432B-9EE9-E6FD5C91EB8A}" type="slidenum">
              <a:rPr altLang="en-US" lang="zh-CN" smtClean="0"/>
              <a:t>3</a:t>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21" name="幻灯片图像占位符 1"/>
          <p:cNvSpPr>
            <a:spLocks noChangeAspect="1" noRot="1" noGrp="1"/>
          </p:cNvSpPr>
          <p:nvPr>
            <p:ph type="sldImg"/>
          </p:nvPr>
        </p:nvSpPr>
        <p:spPr/>
      </p:sp>
      <p:sp>
        <p:nvSpPr>
          <p:cNvPr id="1048622" name="备注占位符 2"/>
          <p:cNvSpPr>
            <a:spLocks noGrp="1"/>
          </p:cNvSpPr>
          <p:nvPr>
            <p:ph type="body" idx="1"/>
          </p:nvPr>
        </p:nvSpPr>
        <p:spPr/>
        <p:txBody>
          <a:bodyPr/>
          <a:p>
            <a:endParaRPr altLang="en-US" dirty="0" lang="zh-CN"/>
          </a:p>
        </p:txBody>
      </p:sp>
      <p:sp>
        <p:nvSpPr>
          <p:cNvPr id="1048623" name="灯片编号占位符 3"/>
          <p:cNvSpPr>
            <a:spLocks noGrp="1"/>
          </p:cNvSpPr>
          <p:nvPr>
            <p:ph type="sldNum" sz="quarter" idx="10"/>
          </p:nvPr>
        </p:nvSpPr>
        <p:spPr/>
        <p:txBody>
          <a:bodyPr/>
          <a:p>
            <a:fld id="{B18EAD77-486C-432B-9EE9-E6FD5C91EB8A}" type="slidenum">
              <a:rPr altLang="en-US" lang="zh-CN" smtClean="0"/>
              <a:t>5</a:t>
            </a:fld>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49" name="幻灯片图像占位符 1"/>
          <p:cNvSpPr>
            <a:spLocks noChangeAspect="1" noRot="1" noGrp="1"/>
          </p:cNvSpPr>
          <p:nvPr>
            <p:ph type="sldImg"/>
          </p:nvPr>
        </p:nvSpPr>
        <p:spPr/>
      </p:sp>
      <p:sp>
        <p:nvSpPr>
          <p:cNvPr id="1048650" name="备注占位符 2"/>
          <p:cNvSpPr>
            <a:spLocks noGrp="1"/>
          </p:cNvSpPr>
          <p:nvPr>
            <p:ph type="body" idx="1"/>
          </p:nvPr>
        </p:nvSpPr>
        <p:spPr/>
        <p:txBody>
          <a:bodyPr/>
          <a:p>
            <a:endParaRPr altLang="en-US" dirty="0" lang="zh-CN"/>
          </a:p>
        </p:txBody>
      </p:sp>
      <p:sp>
        <p:nvSpPr>
          <p:cNvPr id="1048651" name="灯片编号占位符 3"/>
          <p:cNvSpPr>
            <a:spLocks noGrp="1"/>
          </p:cNvSpPr>
          <p:nvPr>
            <p:ph type="sldNum" sz="quarter" idx="10"/>
          </p:nvPr>
        </p:nvSpPr>
        <p:spPr/>
        <p:txBody>
          <a:bodyPr/>
          <a:p>
            <a:fld id="{B18EAD77-486C-432B-9EE9-E6FD5C91EB8A}" type="slidenum">
              <a:rPr altLang="en-US" lang="zh-CN" smtClean="0"/>
              <a:t>6</a:t>
            </a:fld>
            <a:endParaRPr altLang="en-US"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64" name="幻灯片图像占位符 1"/>
          <p:cNvSpPr>
            <a:spLocks noChangeAspect="1" noRot="1" noGrp="1"/>
          </p:cNvSpPr>
          <p:nvPr>
            <p:ph type="sldImg"/>
          </p:nvPr>
        </p:nvSpPr>
        <p:spPr/>
      </p:sp>
      <p:sp>
        <p:nvSpPr>
          <p:cNvPr id="1048665" name="备注占位符 2"/>
          <p:cNvSpPr>
            <a:spLocks noGrp="1"/>
          </p:cNvSpPr>
          <p:nvPr>
            <p:ph type="body" idx="1"/>
          </p:nvPr>
        </p:nvSpPr>
        <p:spPr/>
        <p:txBody>
          <a:bodyPr/>
          <a:p>
            <a:endParaRPr altLang="en-US" dirty="0" lang="zh-CN"/>
          </a:p>
        </p:txBody>
      </p:sp>
      <p:sp>
        <p:nvSpPr>
          <p:cNvPr id="1048666" name="灯片编号占位符 3"/>
          <p:cNvSpPr>
            <a:spLocks noGrp="1"/>
          </p:cNvSpPr>
          <p:nvPr>
            <p:ph type="sldNum" sz="quarter" idx="10"/>
          </p:nvPr>
        </p:nvSpPr>
        <p:spPr/>
        <p:txBody>
          <a:bodyPr/>
          <a:p>
            <a:fld id="{B18EAD77-486C-432B-9EE9-E6FD5C91EB8A}" type="slidenum">
              <a:rPr altLang="en-US" lang="zh-CN" smtClean="0"/>
              <a:t>7</a:t>
            </a:fld>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75" name="幻灯片图像占位符 1"/>
          <p:cNvSpPr>
            <a:spLocks noChangeAspect="1" noRot="1" noGrp="1"/>
          </p:cNvSpPr>
          <p:nvPr>
            <p:ph type="sldImg"/>
          </p:nvPr>
        </p:nvSpPr>
        <p:spPr/>
      </p:sp>
      <p:sp>
        <p:nvSpPr>
          <p:cNvPr id="1048676" name="备注占位符 2"/>
          <p:cNvSpPr>
            <a:spLocks noGrp="1"/>
          </p:cNvSpPr>
          <p:nvPr>
            <p:ph type="body" idx="1"/>
          </p:nvPr>
        </p:nvSpPr>
        <p:spPr/>
        <p:txBody>
          <a:bodyPr/>
          <a:p>
            <a:endParaRPr altLang="en-US" dirty="0" lang="zh-CN"/>
          </a:p>
        </p:txBody>
      </p:sp>
      <p:sp>
        <p:nvSpPr>
          <p:cNvPr id="1048677" name="灯片编号占位符 3"/>
          <p:cNvSpPr>
            <a:spLocks noGrp="1"/>
          </p:cNvSpPr>
          <p:nvPr>
            <p:ph type="sldNum" sz="quarter" idx="10"/>
          </p:nvPr>
        </p:nvSpPr>
        <p:spPr/>
        <p:txBody>
          <a:bodyPr/>
          <a:p>
            <a:fld id="{B18EAD77-486C-432B-9EE9-E6FD5C91EB8A}" type="slidenum">
              <a:rPr altLang="en-US" lang="zh-CN" smtClean="0"/>
              <a:t>8</a:t>
            </a:fld>
            <a:endParaRPr altLang="en-US"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87" name="幻灯片图像占位符 1"/>
          <p:cNvSpPr>
            <a:spLocks noChangeAspect="1" noRot="1" noGrp="1"/>
          </p:cNvSpPr>
          <p:nvPr>
            <p:ph type="sldImg"/>
          </p:nvPr>
        </p:nvSpPr>
        <p:spPr/>
      </p:sp>
      <p:sp>
        <p:nvSpPr>
          <p:cNvPr id="1048688" name="备注占位符 2"/>
          <p:cNvSpPr>
            <a:spLocks noGrp="1"/>
          </p:cNvSpPr>
          <p:nvPr>
            <p:ph type="body" idx="1"/>
          </p:nvPr>
        </p:nvSpPr>
        <p:spPr/>
        <p:txBody>
          <a:bodyPr/>
          <a:p>
            <a:endParaRPr altLang="en-US" dirty="0" lang="zh-CN"/>
          </a:p>
        </p:txBody>
      </p:sp>
      <p:sp>
        <p:nvSpPr>
          <p:cNvPr id="1048689" name="灯片编号占位符 3"/>
          <p:cNvSpPr>
            <a:spLocks noGrp="1"/>
          </p:cNvSpPr>
          <p:nvPr>
            <p:ph type="sldNum" sz="quarter" idx="10"/>
          </p:nvPr>
        </p:nvSpPr>
        <p:spPr/>
        <p:txBody>
          <a:bodyPr/>
          <a:p>
            <a:fld id="{B18EAD77-486C-432B-9EE9-E6FD5C91EB8A}" type="slidenum">
              <a:rPr altLang="en-US" lang="zh-CN" smtClean="0"/>
              <a:t>9</a:t>
            </a:fld>
            <a:endParaRPr altLang="en-US"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701" name="幻灯片图像占位符 1"/>
          <p:cNvSpPr>
            <a:spLocks noChangeAspect="1" noRot="1" noGrp="1"/>
          </p:cNvSpPr>
          <p:nvPr>
            <p:ph type="sldImg"/>
          </p:nvPr>
        </p:nvSpPr>
        <p:spPr/>
      </p:sp>
      <p:sp>
        <p:nvSpPr>
          <p:cNvPr id="1048702" name="备注占位符 2"/>
          <p:cNvSpPr>
            <a:spLocks noGrp="1"/>
          </p:cNvSpPr>
          <p:nvPr>
            <p:ph type="body" idx="1"/>
          </p:nvPr>
        </p:nvSpPr>
        <p:spPr/>
        <p:txBody>
          <a:bodyPr/>
          <a:p>
            <a:endParaRPr altLang="en-US" dirty="0" lang="zh-CN"/>
          </a:p>
        </p:txBody>
      </p:sp>
      <p:sp>
        <p:nvSpPr>
          <p:cNvPr id="1048703" name="灯片编号占位符 3"/>
          <p:cNvSpPr>
            <a:spLocks noGrp="1"/>
          </p:cNvSpPr>
          <p:nvPr>
            <p:ph type="sldNum" sz="quarter" idx="10"/>
          </p:nvPr>
        </p:nvSpPr>
        <p:spPr/>
        <p:txBody>
          <a:bodyPr/>
          <a:p>
            <a:fld id="{B18EAD77-486C-432B-9EE9-E6FD5C91EB8A}" type="slidenum">
              <a:rPr altLang="en-US" lang="zh-CN" smtClean="0"/>
              <a:t>11</a:t>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201" name=""/>
        <p:cNvGrpSpPr/>
        <p:nvPr/>
      </p:nvGrpSpPr>
      <p:grpSpPr>
        <a:xfrm>
          <a:off x="0" y="0"/>
          <a:ext cx="0" cy="0"/>
          <a:chOff x="0" y="0"/>
          <a:chExt cx="0" cy="0"/>
        </a:xfrm>
      </p:grpSpPr>
      <p:sp>
        <p:nvSpPr>
          <p:cNvPr id="1048915"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p>
        </p:txBody>
      </p:sp>
      <p:sp>
        <p:nvSpPr>
          <p:cNvPr id="1048916"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p>
        </p:txBody>
      </p:sp>
      <p:sp>
        <p:nvSpPr>
          <p:cNvPr id="1048917" name="日期占位符 3"/>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18" name="页脚占位符 4"/>
          <p:cNvSpPr>
            <a:spLocks noGrp="1"/>
          </p:cNvSpPr>
          <p:nvPr>
            <p:ph type="ftr" sz="quarter" idx="11"/>
          </p:nvPr>
        </p:nvSpPr>
        <p:spPr/>
        <p:txBody>
          <a:bodyPr/>
          <a:p>
            <a:endParaRPr altLang="en-US" lang="zh-CN"/>
          </a:p>
        </p:txBody>
      </p:sp>
      <p:sp>
        <p:nvSpPr>
          <p:cNvPr id="1048919" name="灯片编号占位符 5"/>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205" name=""/>
        <p:cNvGrpSpPr/>
        <p:nvPr/>
      </p:nvGrpSpPr>
      <p:grpSpPr>
        <a:xfrm>
          <a:off x="0" y="0"/>
          <a:ext cx="0" cy="0"/>
          <a:chOff x="0" y="0"/>
          <a:chExt cx="0" cy="0"/>
        </a:xfrm>
      </p:grpSpPr>
      <p:sp>
        <p:nvSpPr>
          <p:cNvPr id="1048935" name="标题 1"/>
          <p:cNvSpPr>
            <a:spLocks noGrp="1"/>
          </p:cNvSpPr>
          <p:nvPr>
            <p:ph type="title"/>
          </p:nvPr>
        </p:nvSpPr>
        <p:spPr/>
        <p:txBody>
          <a:bodyPr/>
          <a:p>
            <a:r>
              <a:rPr altLang="en-US" lang="zh-CN"/>
              <a:t>单击此处编辑母版标题样式</a:t>
            </a:r>
          </a:p>
        </p:txBody>
      </p:sp>
      <p:sp>
        <p:nvSpPr>
          <p:cNvPr id="1048936" name="竖排文字占位符 2"/>
          <p:cNvSpPr>
            <a:spLocks noGrp="1"/>
          </p:cNvSpPr>
          <p:nvPr>
            <p:ph type="body" orient="vert" idx="1"/>
          </p:nvPr>
        </p:nvSpPr>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37" name="日期占位符 3"/>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38" name="页脚占位符 4"/>
          <p:cNvSpPr>
            <a:spLocks noGrp="1"/>
          </p:cNvSpPr>
          <p:nvPr>
            <p:ph type="ftr" sz="quarter" idx="11"/>
          </p:nvPr>
        </p:nvSpPr>
        <p:spPr/>
        <p:txBody>
          <a:bodyPr/>
          <a:p>
            <a:endParaRPr altLang="en-US" lang="zh-CN"/>
          </a:p>
        </p:txBody>
      </p:sp>
      <p:sp>
        <p:nvSpPr>
          <p:cNvPr id="1048939" name="灯片编号占位符 5"/>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垂直排列标题与 文本">
    <p:spTree>
      <p:nvGrpSpPr>
        <p:cNvPr id="203" name=""/>
        <p:cNvGrpSpPr/>
        <p:nvPr/>
      </p:nvGrpSpPr>
      <p:grpSpPr>
        <a:xfrm>
          <a:off x="0" y="0"/>
          <a:ext cx="0" cy="0"/>
          <a:chOff x="0" y="0"/>
          <a:chExt cx="0" cy="0"/>
        </a:xfrm>
      </p:grpSpPr>
      <p:sp>
        <p:nvSpPr>
          <p:cNvPr id="1048924" name="竖排标题 1"/>
          <p:cNvSpPr>
            <a:spLocks noGrp="1"/>
          </p:cNvSpPr>
          <p:nvPr>
            <p:ph type="title" orient="vert"/>
          </p:nvPr>
        </p:nvSpPr>
        <p:spPr>
          <a:xfrm>
            <a:off x="8724900" y="365125"/>
            <a:ext cx="2628900" cy="5811838"/>
          </a:xfrm>
        </p:spPr>
        <p:txBody>
          <a:bodyPr vert="eaVert"/>
          <a:p>
            <a:r>
              <a:rPr altLang="en-US" lang="zh-CN"/>
              <a:t>单击此处编辑母版标题样式</a:t>
            </a:r>
          </a:p>
        </p:txBody>
      </p:sp>
      <p:sp>
        <p:nvSpPr>
          <p:cNvPr id="1048925" name="竖排文字占位符 2"/>
          <p:cNvSpPr>
            <a:spLocks noGrp="1"/>
          </p:cNvSpPr>
          <p:nvPr>
            <p:ph type="body" orient="vert" idx="1"/>
          </p:nvPr>
        </p:nvSpPr>
        <p:spPr>
          <a:xfrm>
            <a:off x="838200" y="365125"/>
            <a:ext cx="7734300" cy="5811838"/>
          </a:xfrm>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26" name="日期占位符 3"/>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27" name="页脚占位符 4"/>
          <p:cNvSpPr>
            <a:spLocks noGrp="1"/>
          </p:cNvSpPr>
          <p:nvPr>
            <p:ph type="ftr" sz="quarter" idx="11"/>
          </p:nvPr>
        </p:nvSpPr>
        <p:spPr/>
        <p:txBody>
          <a:bodyPr/>
          <a:p>
            <a:endParaRPr altLang="en-US" lang="zh-CN"/>
          </a:p>
        </p:txBody>
      </p:sp>
      <p:sp>
        <p:nvSpPr>
          <p:cNvPr id="1048928" name="灯片编号占位符 5"/>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24" name=""/>
        <p:cNvGrpSpPr/>
        <p:nvPr/>
      </p:nvGrpSpPr>
      <p:grpSpPr>
        <a:xfrm>
          <a:off x="0" y="0"/>
          <a:ext cx="0" cy="0"/>
          <a:chOff x="0" y="0"/>
          <a:chExt cx="0" cy="0"/>
        </a:xfrm>
      </p:grpSpPr>
      <p:sp>
        <p:nvSpPr>
          <p:cNvPr id="1048581" name="标题 1"/>
          <p:cNvSpPr>
            <a:spLocks noGrp="1"/>
          </p:cNvSpPr>
          <p:nvPr>
            <p:ph type="title"/>
          </p:nvPr>
        </p:nvSpPr>
        <p:spPr/>
        <p:txBody>
          <a:bodyPr/>
          <a:p>
            <a:r>
              <a:rPr altLang="en-US" lang="zh-CN"/>
              <a:t>单击此处编辑母版标题样式</a:t>
            </a:r>
          </a:p>
        </p:txBody>
      </p:sp>
      <p:sp>
        <p:nvSpPr>
          <p:cNvPr id="1048582"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83" name="日期占位符 3"/>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584" name="页脚占位符 4"/>
          <p:cNvSpPr>
            <a:spLocks noGrp="1"/>
          </p:cNvSpPr>
          <p:nvPr>
            <p:ph type="ftr" sz="quarter" idx="11"/>
          </p:nvPr>
        </p:nvSpPr>
        <p:spPr/>
        <p:txBody>
          <a:bodyPr/>
          <a:p>
            <a:endParaRPr altLang="en-US" lang="zh-CN"/>
          </a:p>
        </p:txBody>
      </p:sp>
      <p:sp>
        <p:nvSpPr>
          <p:cNvPr id="1048585" name="灯片编号占位符 5"/>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206" name=""/>
        <p:cNvGrpSpPr/>
        <p:nvPr/>
      </p:nvGrpSpPr>
      <p:grpSpPr>
        <a:xfrm>
          <a:off x="0" y="0"/>
          <a:ext cx="0" cy="0"/>
          <a:chOff x="0" y="0"/>
          <a:chExt cx="0" cy="0"/>
        </a:xfrm>
      </p:grpSpPr>
      <p:sp>
        <p:nvSpPr>
          <p:cNvPr id="1048940"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p>
        </p:txBody>
      </p:sp>
      <p:sp>
        <p:nvSpPr>
          <p:cNvPr id="1048941"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p>
        </p:txBody>
      </p:sp>
      <p:sp>
        <p:nvSpPr>
          <p:cNvPr id="1048942" name="日期占位符 3"/>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43" name="页脚占位符 4"/>
          <p:cNvSpPr>
            <a:spLocks noGrp="1"/>
          </p:cNvSpPr>
          <p:nvPr>
            <p:ph type="ftr" sz="quarter" idx="11"/>
          </p:nvPr>
        </p:nvSpPr>
        <p:spPr/>
        <p:txBody>
          <a:bodyPr/>
          <a:p>
            <a:endParaRPr altLang="en-US" lang="zh-CN"/>
          </a:p>
        </p:txBody>
      </p:sp>
      <p:sp>
        <p:nvSpPr>
          <p:cNvPr id="1048944" name="灯片编号占位符 5"/>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207" name=""/>
        <p:cNvGrpSpPr/>
        <p:nvPr/>
      </p:nvGrpSpPr>
      <p:grpSpPr>
        <a:xfrm>
          <a:off x="0" y="0"/>
          <a:ext cx="0" cy="0"/>
          <a:chOff x="0" y="0"/>
          <a:chExt cx="0" cy="0"/>
        </a:xfrm>
      </p:grpSpPr>
      <p:sp>
        <p:nvSpPr>
          <p:cNvPr id="1048945" name="标题 1"/>
          <p:cNvSpPr>
            <a:spLocks noGrp="1"/>
          </p:cNvSpPr>
          <p:nvPr>
            <p:ph type="title"/>
          </p:nvPr>
        </p:nvSpPr>
        <p:spPr/>
        <p:txBody>
          <a:bodyPr/>
          <a:p>
            <a:r>
              <a:rPr altLang="en-US" lang="zh-CN"/>
              <a:t>单击此处编辑母版标题样式</a:t>
            </a:r>
          </a:p>
        </p:txBody>
      </p:sp>
      <p:sp>
        <p:nvSpPr>
          <p:cNvPr id="1048946" name="内容占位符 2"/>
          <p:cNvSpPr>
            <a:spLocks noGrp="1"/>
          </p:cNvSpPr>
          <p:nvPr>
            <p:ph sz="half" idx="1"/>
          </p:nvPr>
        </p:nvSpPr>
        <p:spPr>
          <a:xfrm>
            <a:off x="838200" y="1825625"/>
            <a:ext cx="5181600" cy="4351338"/>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47" name="内容占位符 3"/>
          <p:cNvSpPr>
            <a:spLocks noGrp="1"/>
          </p:cNvSpPr>
          <p:nvPr>
            <p:ph sz="half" idx="2"/>
          </p:nvPr>
        </p:nvSpPr>
        <p:spPr>
          <a:xfrm>
            <a:off x="6172200" y="1825625"/>
            <a:ext cx="5181600" cy="4351338"/>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48" name="日期占位符 4"/>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49" name="页脚占位符 5"/>
          <p:cNvSpPr>
            <a:spLocks noGrp="1"/>
          </p:cNvSpPr>
          <p:nvPr>
            <p:ph type="ftr" sz="quarter" idx="11"/>
          </p:nvPr>
        </p:nvSpPr>
        <p:spPr/>
        <p:txBody>
          <a:bodyPr/>
          <a:p>
            <a:endParaRPr altLang="en-US" lang="zh-CN"/>
          </a:p>
        </p:txBody>
      </p:sp>
      <p:sp>
        <p:nvSpPr>
          <p:cNvPr id="1048950" name="灯片编号占位符 6"/>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208" name=""/>
        <p:cNvGrpSpPr/>
        <p:nvPr/>
      </p:nvGrpSpPr>
      <p:grpSpPr>
        <a:xfrm>
          <a:off x="0" y="0"/>
          <a:ext cx="0" cy="0"/>
          <a:chOff x="0" y="0"/>
          <a:chExt cx="0" cy="0"/>
        </a:xfrm>
      </p:grpSpPr>
      <p:sp>
        <p:nvSpPr>
          <p:cNvPr id="1048951" name="标题 1"/>
          <p:cNvSpPr>
            <a:spLocks noGrp="1"/>
          </p:cNvSpPr>
          <p:nvPr>
            <p:ph type="title"/>
          </p:nvPr>
        </p:nvSpPr>
        <p:spPr>
          <a:xfrm>
            <a:off x="839788" y="365125"/>
            <a:ext cx="10515600" cy="1325563"/>
          </a:xfrm>
        </p:spPr>
        <p:txBody>
          <a:bodyPr/>
          <a:p>
            <a:r>
              <a:rPr altLang="en-US" lang="zh-CN"/>
              <a:t>单击此处编辑母版标题样式</a:t>
            </a:r>
          </a:p>
        </p:txBody>
      </p:sp>
      <p:sp>
        <p:nvSpPr>
          <p:cNvPr id="1048952"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p>
        </p:txBody>
      </p:sp>
      <p:sp>
        <p:nvSpPr>
          <p:cNvPr id="1048953" name="内容占位符 3"/>
          <p:cNvSpPr>
            <a:spLocks noGrp="1"/>
          </p:cNvSpPr>
          <p:nvPr>
            <p:ph sz="half" idx="2"/>
          </p:nvPr>
        </p:nvSpPr>
        <p:spPr>
          <a:xfrm>
            <a:off x="839788" y="2505075"/>
            <a:ext cx="5157787" cy="3684588"/>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54"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p>
        </p:txBody>
      </p:sp>
      <p:sp>
        <p:nvSpPr>
          <p:cNvPr id="1048955" name="内容占位符 5"/>
          <p:cNvSpPr>
            <a:spLocks noGrp="1"/>
          </p:cNvSpPr>
          <p:nvPr>
            <p:ph sz="quarter" idx="4"/>
          </p:nvPr>
        </p:nvSpPr>
        <p:spPr>
          <a:xfrm>
            <a:off x="6172200" y="2505075"/>
            <a:ext cx="5183188" cy="3684588"/>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56" name="日期占位符 6"/>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57" name="页脚占位符 7"/>
          <p:cNvSpPr>
            <a:spLocks noGrp="1"/>
          </p:cNvSpPr>
          <p:nvPr>
            <p:ph type="ftr" sz="quarter" idx="11"/>
          </p:nvPr>
        </p:nvSpPr>
        <p:spPr/>
        <p:txBody>
          <a:bodyPr/>
          <a:p>
            <a:endParaRPr altLang="en-US" lang="zh-CN"/>
          </a:p>
        </p:txBody>
      </p:sp>
      <p:sp>
        <p:nvSpPr>
          <p:cNvPr id="1048958" name="灯片编号占位符 8"/>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202" name=""/>
        <p:cNvGrpSpPr/>
        <p:nvPr/>
      </p:nvGrpSpPr>
      <p:grpSpPr>
        <a:xfrm>
          <a:off x="0" y="0"/>
          <a:ext cx="0" cy="0"/>
          <a:chOff x="0" y="0"/>
          <a:chExt cx="0" cy="0"/>
        </a:xfrm>
      </p:grpSpPr>
      <p:sp>
        <p:nvSpPr>
          <p:cNvPr id="1048920" name="标题 1"/>
          <p:cNvSpPr>
            <a:spLocks noGrp="1"/>
          </p:cNvSpPr>
          <p:nvPr>
            <p:ph type="title"/>
          </p:nvPr>
        </p:nvSpPr>
        <p:spPr/>
        <p:txBody>
          <a:bodyPr/>
          <a:p>
            <a:r>
              <a:rPr altLang="en-US" lang="zh-CN"/>
              <a:t>单击此处编辑母版标题样式</a:t>
            </a:r>
          </a:p>
        </p:txBody>
      </p:sp>
      <p:sp>
        <p:nvSpPr>
          <p:cNvPr id="1048921" name="日期占位符 2"/>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22" name="页脚占位符 3"/>
          <p:cNvSpPr>
            <a:spLocks noGrp="1"/>
          </p:cNvSpPr>
          <p:nvPr>
            <p:ph type="ftr" sz="quarter" idx="11"/>
          </p:nvPr>
        </p:nvSpPr>
        <p:spPr/>
        <p:txBody>
          <a:bodyPr/>
          <a:p>
            <a:endParaRPr altLang="en-US" lang="zh-CN"/>
          </a:p>
        </p:txBody>
      </p:sp>
      <p:sp>
        <p:nvSpPr>
          <p:cNvPr id="1048923" name="灯片编号占位符 4"/>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09" name=""/>
        <p:cNvGrpSpPr/>
        <p:nvPr/>
      </p:nvGrpSpPr>
      <p:grpSpPr>
        <a:xfrm>
          <a:off x="0" y="0"/>
          <a:ext cx="0" cy="0"/>
          <a:chOff x="0" y="0"/>
          <a:chExt cx="0" cy="0"/>
        </a:xfrm>
      </p:grpSpPr>
      <p:sp>
        <p:nvSpPr>
          <p:cNvPr id="1048959" name="日期占位符 1"/>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60" name="页脚占位符 2"/>
          <p:cNvSpPr>
            <a:spLocks noGrp="1"/>
          </p:cNvSpPr>
          <p:nvPr>
            <p:ph type="ftr" sz="quarter" idx="11"/>
          </p:nvPr>
        </p:nvSpPr>
        <p:spPr/>
        <p:txBody>
          <a:bodyPr/>
          <a:p>
            <a:endParaRPr altLang="en-US" lang="zh-CN"/>
          </a:p>
        </p:txBody>
      </p:sp>
      <p:sp>
        <p:nvSpPr>
          <p:cNvPr id="1048961" name="灯片编号占位符 3"/>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210" name=""/>
        <p:cNvGrpSpPr/>
        <p:nvPr/>
      </p:nvGrpSpPr>
      <p:grpSpPr>
        <a:xfrm>
          <a:off x="0" y="0"/>
          <a:ext cx="0" cy="0"/>
          <a:chOff x="0" y="0"/>
          <a:chExt cx="0" cy="0"/>
        </a:xfrm>
      </p:grpSpPr>
      <p:sp>
        <p:nvSpPr>
          <p:cNvPr id="1048962"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96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964"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p>
        </p:txBody>
      </p:sp>
      <p:sp>
        <p:nvSpPr>
          <p:cNvPr id="1048965" name="日期占位符 4"/>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66" name="页脚占位符 5"/>
          <p:cNvSpPr>
            <a:spLocks noGrp="1"/>
          </p:cNvSpPr>
          <p:nvPr>
            <p:ph type="ftr" sz="quarter" idx="11"/>
          </p:nvPr>
        </p:nvSpPr>
        <p:spPr/>
        <p:txBody>
          <a:bodyPr/>
          <a:p>
            <a:endParaRPr altLang="en-US" lang="zh-CN"/>
          </a:p>
        </p:txBody>
      </p:sp>
      <p:sp>
        <p:nvSpPr>
          <p:cNvPr id="1048967" name="灯片编号占位符 6"/>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204" name=""/>
        <p:cNvGrpSpPr/>
        <p:nvPr/>
      </p:nvGrpSpPr>
      <p:grpSpPr>
        <a:xfrm>
          <a:off x="0" y="0"/>
          <a:ext cx="0" cy="0"/>
          <a:chOff x="0" y="0"/>
          <a:chExt cx="0" cy="0"/>
        </a:xfrm>
      </p:grpSpPr>
      <p:sp>
        <p:nvSpPr>
          <p:cNvPr id="1048929"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930"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931"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p>
        </p:txBody>
      </p:sp>
      <p:sp>
        <p:nvSpPr>
          <p:cNvPr id="1048932" name="日期占位符 4"/>
          <p:cNvSpPr>
            <a:spLocks noGrp="1"/>
          </p:cNvSpPr>
          <p:nvPr>
            <p:ph type="dt" sz="half" idx="10"/>
          </p:nvPr>
        </p:nvSpPr>
        <p:spPr/>
        <p:txBody>
          <a:bodyPr/>
          <a:p>
            <a:fld id="{9C17F9E5-2C3F-427E-9E18-8DB1205C1BD4}" type="datetimeFigureOut">
              <a:rPr altLang="en-US" lang="zh-CN" smtClean="0"/>
              <a:t>2024/10/8</a:t>
            </a:fld>
            <a:endParaRPr altLang="en-US" lang="zh-CN"/>
          </a:p>
        </p:txBody>
      </p:sp>
      <p:sp>
        <p:nvSpPr>
          <p:cNvPr id="1048933" name="页脚占位符 5"/>
          <p:cNvSpPr>
            <a:spLocks noGrp="1"/>
          </p:cNvSpPr>
          <p:nvPr>
            <p:ph type="ftr" sz="quarter" idx="11"/>
          </p:nvPr>
        </p:nvSpPr>
        <p:spPr/>
        <p:txBody>
          <a:bodyPr/>
          <a:p>
            <a:endParaRPr altLang="en-US" lang="zh-CN"/>
          </a:p>
        </p:txBody>
      </p:sp>
      <p:sp>
        <p:nvSpPr>
          <p:cNvPr id="1048934" name="灯片编号占位符 6"/>
          <p:cNvSpPr>
            <a:spLocks noGrp="1"/>
          </p:cNvSpPr>
          <p:nvPr>
            <p:ph type="sldNum" sz="quarter" idx="12"/>
          </p:nvPr>
        </p:nvSpPr>
        <p:spPr/>
        <p:txBody>
          <a:bodyPr/>
          <a:p>
            <a:fld id="{01635508-54A0-4FB0-A4C5-6467DE85E924}"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2" cstate="print">
            <a:lum/>
          </a:blip>
          <a:srcRect/>
          <a:stretch>
            <a:fillRect/>
          </a:stretch>
        </a:blipFill>
        <a:effectLst/>
      </p:bgPr>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9C17F9E5-2C3F-427E-9E18-8DB1205C1BD4}" type="datetimeFigureOut">
              <a:rPr altLang="en-US" lang="zh-CN" smtClean="0"/>
              <a:t>2024/10/8</a:t>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01635508-54A0-4FB0-A4C5-6467DE85E924}"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8.jpeg"/><Relationship Id="rId3" Type="http://schemas.openxmlformats.org/officeDocument/2006/relationships/slideLayout" Target="../slideLayouts/slideLayout2.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9.jpeg"/><Relationship Id="rId3" Type="http://schemas.openxmlformats.org/officeDocument/2006/relationships/slideLayout" Target="../slideLayouts/slideLayout2.xm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image" Target="../media/image4.png"/><Relationship Id="rId35" Type="http://schemas.openxmlformats.org/officeDocument/2006/relationships/slideLayout" Target="../slideLayouts/slideLayout2.xml"/><Relationship Id="rId36"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2.xml"/><Relationship Id="rId5"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2.xml"/><Relationship Id="rId5"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4.jpeg"/><Relationship Id="rId3" Type="http://schemas.openxmlformats.org/officeDocument/2006/relationships/slideLayout" Target="../slideLayouts/slideLayout2.xml"/><Relationship Id="rId4"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5.jpeg"/><Relationship Id="rId3" Type="http://schemas.openxmlformats.org/officeDocument/2006/relationships/slideLayout" Target="../slideLayouts/slideLayout2.xml"/><Relationship Id="rId4"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6.jpeg"/><Relationship Id="rId3" Type="http://schemas.openxmlformats.org/officeDocument/2006/relationships/slideLayout" Target="../slideLayouts/slideLayout2.xml"/><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2.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6.png"/><Relationship Id="rId3" Type="http://schemas.openxmlformats.org/officeDocument/2006/relationships/slideLayout" Target="../slideLayouts/slideLayout2.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7.jpeg"/><Relationship Id="rId3" Type="http://schemas.openxmlformats.org/officeDocument/2006/relationships/slideLayout" Target="../slideLayouts/slideLayout2.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grpSp>
        <p:nvGrpSpPr>
          <p:cNvPr id="26" name="组合 1"/>
          <p:cNvGrpSpPr/>
          <p:nvPr/>
        </p:nvGrpSpPr>
        <p:grpSpPr>
          <a:xfrm>
            <a:off x="4705866" y="0"/>
            <a:ext cx="2780268" cy="3063728"/>
            <a:chOff x="4705866" y="0"/>
            <a:chExt cx="2780268" cy="3063728"/>
          </a:xfrm>
        </p:grpSpPr>
        <p:sp>
          <p:nvSpPr>
            <p:cNvPr id="1048586" name="任意多边形 27"/>
            <p:cNvSpPr/>
            <p:nvPr/>
          </p:nvSpPr>
          <p:spPr>
            <a:xfrm>
              <a:off x="4705866" y="0"/>
              <a:ext cx="2780268" cy="3063728"/>
            </a:xfrm>
            <a:custGeom>
              <a:avLst/>
              <a:gdLst>
                <a:gd name="connsiteX0" fmla="*/ 0 w 2780268"/>
                <a:gd name="connsiteY0" fmla="*/ 0 h 3063728"/>
                <a:gd name="connsiteX1" fmla="*/ 2780268 w 2780268"/>
                <a:gd name="connsiteY1" fmla="*/ 0 h 3063728"/>
                <a:gd name="connsiteX2" fmla="*/ 2780268 w 2780268"/>
                <a:gd name="connsiteY2" fmla="*/ 1673594 h 3063728"/>
                <a:gd name="connsiteX3" fmla="*/ 1390134 w 2780268"/>
                <a:gd name="connsiteY3" fmla="*/ 3063728 h 3063728"/>
                <a:gd name="connsiteX4" fmla="*/ 0 w 2780268"/>
                <a:gd name="connsiteY4" fmla="*/ 1673594 h 306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268" h="3063728">
                  <a:moveTo>
                    <a:pt x="0" y="0"/>
                  </a:moveTo>
                  <a:lnTo>
                    <a:pt x="2780268" y="0"/>
                  </a:lnTo>
                  <a:lnTo>
                    <a:pt x="2780268" y="1673594"/>
                  </a:lnTo>
                  <a:cubicBezTo>
                    <a:pt x="2780268" y="2441344"/>
                    <a:pt x="2157884" y="3063728"/>
                    <a:pt x="1390134" y="3063728"/>
                  </a:cubicBezTo>
                  <a:cubicBezTo>
                    <a:pt x="622384" y="3063728"/>
                    <a:pt x="0" y="2441344"/>
                    <a:pt x="0" y="1673594"/>
                  </a:cubicBezTo>
                  <a:close/>
                </a:path>
              </a:pathLst>
            </a:cu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nvGrpSpPr>
            <p:cNvPr id="27" name="组合 6"/>
            <p:cNvGrpSpPr/>
            <p:nvPr/>
          </p:nvGrpSpPr>
          <p:grpSpPr>
            <a:xfrm>
              <a:off x="4875891" y="408799"/>
              <a:ext cx="2439190" cy="2439192"/>
              <a:chOff x="5007734" y="902247"/>
              <a:chExt cx="2543685" cy="2543686"/>
            </a:xfrm>
          </p:grpSpPr>
          <p:sp>
            <p:nvSpPr>
              <p:cNvPr id="1048587" name="椭圆 7"/>
              <p:cNvSpPr/>
              <p:nvPr/>
            </p:nvSpPr>
            <p:spPr>
              <a:xfrm>
                <a:off x="5007734" y="902247"/>
                <a:ext cx="2543685" cy="2543686"/>
              </a:xfrm>
              <a:prstGeom prst="ellipse"/>
              <a:gradFill flip="none" rotWithShape="1">
                <a:gsLst>
                  <a:gs pos="0">
                    <a:schemeClr val="bg1"/>
                  </a:gs>
                  <a:gs pos="100000">
                    <a:srgbClr val="E8E8E8"/>
                  </a:gs>
                </a:gsLst>
                <a:lin ang="5400000" scaled="1"/>
              </a:gradFill>
              <a:ln>
                <a:noFill/>
              </a:ln>
              <a:effectLst>
                <a:outerShdw algn="t" blurRad="139700" dir="54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588" name="椭圆 8"/>
              <p:cNvSpPr/>
              <p:nvPr/>
            </p:nvSpPr>
            <p:spPr>
              <a:xfrm rot="10800000">
                <a:off x="5160137" y="1054647"/>
                <a:ext cx="2213120" cy="2213120"/>
              </a:xfrm>
              <a:prstGeom prst="ellipse"/>
              <a:gradFill flip="none" rotWithShape="1">
                <a:gsLst>
                  <a:gs pos="0">
                    <a:schemeClr val="bg1"/>
                  </a:gs>
                  <a:gs pos="100000">
                    <a:srgbClr val="E8E8E8"/>
                  </a:gs>
                </a:gsLst>
                <a:lin ang="5400000" scaled="1"/>
              </a:gradFill>
              <a:ln>
                <a:noFill/>
              </a:ln>
              <a:effectLst>
                <a:innerShdw blurRad="889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grpSp>
      <p:sp>
        <p:nvSpPr>
          <p:cNvPr id="1048589" name="文本框 15"/>
          <p:cNvSpPr txBox="1"/>
          <p:nvPr/>
        </p:nvSpPr>
        <p:spPr>
          <a:xfrm>
            <a:off x="504190" y="3429000"/>
            <a:ext cx="11102340" cy="1427480"/>
          </a:xfrm>
          <a:prstGeom prst="rect"/>
          <a:noFill/>
        </p:spPr>
        <p:txBody>
          <a:bodyPr rtlCol="0" wrap="square">
            <a:noAutofit/>
          </a:bodyPr>
          <a:p>
            <a:pPr algn="ctr"/>
            <a:r>
              <a:rPr altLang="en-US" b="1" dirty="0" sz="5400" lang="zh-CN">
                <a:solidFill>
                  <a:srgbClr val="014924"/>
                </a:solidFill>
                <a:latin typeface="微软雅黑" panose="020B0503020204020204" pitchFamily="34" charset="-122"/>
                <a:ea typeface="微软雅黑" panose="020B0503020204020204" pitchFamily="34" charset="-122"/>
              </a:rPr>
              <a:t>生物性污染引发的食品安全案例</a:t>
            </a:r>
          </a:p>
        </p:txBody>
      </p:sp>
      <p:pic>
        <p:nvPicPr>
          <p:cNvPr id="2097152" name="图片 5"/>
          <p:cNvPicPr>
            <a:picLocks/>
          </p:cNvPicPr>
          <p:nvPr/>
        </p:nvPicPr>
        <p:blipFill>
          <a:blip xmlns:r="http://schemas.openxmlformats.org/officeDocument/2006/relationships" r:embed="rId1" cstate="print"/>
          <a:srcRect l="161" r="161"/>
          <a:stretch>
            <a:fillRect/>
          </a:stretch>
        </p:blipFill>
        <p:spPr>
          <a:xfrm>
            <a:off x="5003092" y="535998"/>
            <a:ext cx="2122205" cy="2122207"/>
          </a:xfrm>
          <a:prstGeom prst="ellipse"/>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90" name="标题 1"/>
          <p:cNvSpPr>
            <a:spLocks noGrp="1"/>
          </p:cNvSpPr>
          <p:nvPr>
            <p:ph type="title"/>
          </p:nvPr>
        </p:nvSpPr>
        <p:spPr/>
        <p:txBody>
          <a:bodyPr/>
          <a:p>
            <a:r>
              <a:rPr altLang="en-US" dirty="0" lang="zh-CN"/>
              <a:t>沙门氏菌中毒的临床表现</a:t>
            </a:r>
          </a:p>
        </p:txBody>
      </p:sp>
      <p:sp>
        <p:nvSpPr>
          <p:cNvPr id="1048691" name="内容占位符 2"/>
          <p:cNvSpPr>
            <a:spLocks noGrp="1"/>
          </p:cNvSpPr>
          <p:nvPr>
            <p:ph idx="1"/>
          </p:nvPr>
        </p:nvSpPr>
        <p:spPr/>
        <p:txBody>
          <a:bodyPr/>
          <a:p>
            <a:r>
              <a:rPr altLang="en-US" dirty="0" lang="zh-CN"/>
              <a:t>五种类型：</a:t>
            </a:r>
            <a:r>
              <a:rPr altLang="en-US" dirty="0" lang="zh-CN">
                <a:solidFill>
                  <a:srgbClr val="FF0000"/>
                </a:solidFill>
              </a:rPr>
              <a:t>胃肠炎型</a:t>
            </a:r>
            <a:r>
              <a:rPr altLang="en-US" dirty="0" lang="zh-CN"/>
              <a:t>、类伤寒型、败血症型、感冒型和霍乱型</a:t>
            </a:r>
            <a:endParaRPr altLang="zh-CN" dirty="0" lang="en-US"/>
          </a:p>
          <a:p>
            <a:r>
              <a:rPr altLang="en-US" dirty="0" lang="zh-CN"/>
              <a:t>潜伏期：</a:t>
            </a:r>
            <a:r>
              <a:rPr altLang="zh-CN" dirty="0" lang="en-US"/>
              <a:t>4~48h</a:t>
            </a:r>
          </a:p>
          <a:p>
            <a:r>
              <a:rPr altLang="en-US" dirty="0" lang="zh-CN"/>
              <a:t>病程一般为</a:t>
            </a:r>
            <a:r>
              <a:rPr altLang="zh-CN" dirty="0" lang="en-US"/>
              <a:t>3~7</a:t>
            </a:r>
            <a:r>
              <a:rPr altLang="en-US" dirty="0" lang="zh-CN"/>
              <a:t>天</a:t>
            </a:r>
            <a:endParaRPr altLang="zh-CN" dirty="0" lang="en-US"/>
          </a:p>
          <a:p>
            <a:r>
              <a:rPr altLang="en-US" dirty="0" lang="zh-CN"/>
              <a:t>前期症状有恶心、头疼、全身乏力等</a:t>
            </a:r>
            <a:endParaRPr altLang="zh-CN" dirty="0" lang="en-US"/>
          </a:p>
          <a:p>
            <a:r>
              <a:rPr altLang="en-US" dirty="0" lang="zh-CN"/>
              <a:t>主要症状有呕吐、腹泻、腹痛、发热等</a:t>
            </a:r>
            <a:endParaRPr altLang="zh-CN" dirty="0" lang="en-US"/>
          </a:p>
          <a:p>
            <a:r>
              <a:rPr altLang="en-US" dirty="0" lang="zh-CN"/>
              <a:t>重症患者出现打寒颤、抽搐、昏迷等现象</a:t>
            </a:r>
            <a:endParaRPr altLang="zh-CN" dirty="0" lang="en-US"/>
          </a:p>
          <a:p>
            <a:r>
              <a:rPr altLang="en-US" dirty="0" lang="zh-CN"/>
              <a:t>多数患者不需要服药可自愈</a:t>
            </a:r>
            <a:endParaRPr altLang="zh-CN" dirty="0" lang="en-US"/>
          </a:p>
          <a:p>
            <a:endParaRPr altLang="en-US" dirty="0"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91">
                                            <p:txEl>
                                              <p:pRg st="0" end="0"/>
                                            </p:txEl>
                                          </p:spTgt>
                                        </p:tgtEl>
                                        <p:attrNameLst>
                                          <p:attrName>style.visibility</p:attrName>
                                        </p:attrNameLst>
                                      </p:cBhvr>
                                      <p:to>
                                        <p:strVal val="visible"/>
                                      </p:to>
                                    </p:set>
                                    <p:animEffect transition="in" filter="fade">
                                      <p:cBhvr>
                                        <p:cTn dur="1000" id="7"/>
                                        <p:tgtEl>
                                          <p:spTgt spid="1048691">
                                            <p:txEl>
                                              <p:pRg st="0" end="0"/>
                                            </p:txEl>
                                          </p:spTgt>
                                        </p:tgtEl>
                                      </p:cBhvr>
                                    </p:animEffect>
                                    <p:anim calcmode="lin" valueType="num">
                                      <p:cBhvr>
                                        <p:cTn dur="1000" fill="hold" id="8"/>
                                        <p:tgtEl>
                                          <p:spTgt spid="1048691">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6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691">
                                            <p:txEl>
                                              <p:pRg st="1" end="1"/>
                                            </p:txEl>
                                          </p:spTgt>
                                        </p:tgtEl>
                                        <p:attrNameLst>
                                          <p:attrName>style.visibility</p:attrName>
                                        </p:attrNameLst>
                                      </p:cBhvr>
                                      <p:to>
                                        <p:strVal val="visible"/>
                                      </p:to>
                                    </p:set>
                                    <p:animEffect transition="in" filter="fade">
                                      <p:cBhvr>
                                        <p:cTn dur="1000" id="14"/>
                                        <p:tgtEl>
                                          <p:spTgt spid="1048691">
                                            <p:txEl>
                                              <p:pRg st="1" end="1"/>
                                            </p:txEl>
                                          </p:spTgt>
                                        </p:tgtEl>
                                      </p:cBhvr>
                                    </p:animEffect>
                                    <p:anim calcmode="lin" valueType="num">
                                      <p:cBhvr>
                                        <p:cTn dur="1000" fill="hold" id="15"/>
                                        <p:tgtEl>
                                          <p:spTgt spid="1048691">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86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048691">
                                            <p:txEl>
                                              <p:pRg st="2" end="2"/>
                                            </p:txEl>
                                          </p:spTgt>
                                        </p:tgtEl>
                                        <p:attrNameLst>
                                          <p:attrName>style.visibility</p:attrName>
                                        </p:attrNameLst>
                                      </p:cBhvr>
                                      <p:to>
                                        <p:strVal val="visible"/>
                                      </p:to>
                                    </p:set>
                                    <p:animEffect transition="in" filter="fade">
                                      <p:cBhvr>
                                        <p:cTn dur="1000" id="21"/>
                                        <p:tgtEl>
                                          <p:spTgt spid="1048691">
                                            <p:txEl>
                                              <p:pRg st="2" end="2"/>
                                            </p:txEl>
                                          </p:spTgt>
                                        </p:tgtEl>
                                      </p:cBhvr>
                                    </p:animEffect>
                                    <p:anim calcmode="lin" valueType="num">
                                      <p:cBhvr>
                                        <p:cTn dur="1000" fill="hold" id="22"/>
                                        <p:tgtEl>
                                          <p:spTgt spid="1048691">
                                            <p:txEl>
                                              <p:pRg st="2" end="2"/>
                                            </p:txEl>
                                          </p:spTgt>
                                        </p:tgtEl>
                                        <p:attrNameLst>
                                          <p:attrName>ppt_x</p:attrName>
                                        </p:attrNameLst>
                                      </p:cBhvr>
                                      <p:tavLst>
                                        <p:tav tm="0">
                                          <p:val>
                                            <p:strVal val="#ppt_x"/>
                                          </p:val>
                                        </p:tav>
                                        <p:tav tm="100000">
                                          <p:val>
                                            <p:strVal val="#ppt_x"/>
                                          </p:val>
                                        </p:tav>
                                      </p:tavLst>
                                    </p:anim>
                                    <p:anim calcmode="lin" valueType="num">
                                      <p:cBhvr>
                                        <p:cTn dur="1000" fill="hold" id="23"/>
                                        <p:tgtEl>
                                          <p:spTgt spid="10486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1048691">
                                            <p:txEl>
                                              <p:pRg st="3" end="3"/>
                                            </p:txEl>
                                          </p:spTgt>
                                        </p:tgtEl>
                                        <p:attrNameLst>
                                          <p:attrName>style.visibility</p:attrName>
                                        </p:attrNameLst>
                                      </p:cBhvr>
                                      <p:to>
                                        <p:strVal val="visible"/>
                                      </p:to>
                                    </p:set>
                                    <p:animEffect transition="in" filter="fade">
                                      <p:cBhvr>
                                        <p:cTn dur="1000" id="28"/>
                                        <p:tgtEl>
                                          <p:spTgt spid="1048691">
                                            <p:txEl>
                                              <p:pRg st="3" end="3"/>
                                            </p:txEl>
                                          </p:spTgt>
                                        </p:tgtEl>
                                      </p:cBhvr>
                                    </p:animEffect>
                                    <p:anim calcmode="lin" valueType="num">
                                      <p:cBhvr>
                                        <p:cTn dur="1000" fill="hold" id="29"/>
                                        <p:tgtEl>
                                          <p:spTgt spid="1048691">
                                            <p:txEl>
                                              <p:pRg st="3" end="3"/>
                                            </p:txEl>
                                          </p:spTgt>
                                        </p:tgtEl>
                                        <p:attrNameLst>
                                          <p:attrName>ppt_x</p:attrName>
                                        </p:attrNameLst>
                                      </p:cBhvr>
                                      <p:tavLst>
                                        <p:tav tm="0">
                                          <p:val>
                                            <p:strVal val="#ppt_x"/>
                                          </p:val>
                                        </p:tav>
                                        <p:tav tm="100000">
                                          <p:val>
                                            <p:strVal val="#ppt_x"/>
                                          </p:val>
                                        </p:tav>
                                      </p:tavLst>
                                    </p:anim>
                                    <p:anim calcmode="lin" valueType="num">
                                      <p:cBhvr>
                                        <p:cTn dur="1000" fill="hold" id="30"/>
                                        <p:tgtEl>
                                          <p:spTgt spid="10486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048691">
                                            <p:txEl>
                                              <p:pRg st="4" end="4"/>
                                            </p:txEl>
                                          </p:spTgt>
                                        </p:tgtEl>
                                        <p:attrNameLst>
                                          <p:attrName>style.visibility</p:attrName>
                                        </p:attrNameLst>
                                      </p:cBhvr>
                                      <p:to>
                                        <p:strVal val="visible"/>
                                      </p:to>
                                    </p:set>
                                    <p:animEffect transition="in" filter="fade">
                                      <p:cBhvr>
                                        <p:cTn dur="1000" id="35"/>
                                        <p:tgtEl>
                                          <p:spTgt spid="1048691">
                                            <p:txEl>
                                              <p:pRg st="4" end="4"/>
                                            </p:txEl>
                                          </p:spTgt>
                                        </p:tgtEl>
                                      </p:cBhvr>
                                    </p:animEffect>
                                    <p:anim calcmode="lin" valueType="num">
                                      <p:cBhvr>
                                        <p:cTn dur="1000" fill="hold" id="36"/>
                                        <p:tgtEl>
                                          <p:spTgt spid="1048691">
                                            <p:txEl>
                                              <p:pRg st="4" end="4"/>
                                            </p:txEl>
                                          </p:spTgt>
                                        </p:tgtEl>
                                        <p:attrNameLst>
                                          <p:attrName>ppt_x</p:attrName>
                                        </p:attrNameLst>
                                      </p:cBhvr>
                                      <p:tavLst>
                                        <p:tav tm="0">
                                          <p:val>
                                            <p:strVal val="#ppt_x"/>
                                          </p:val>
                                        </p:tav>
                                        <p:tav tm="100000">
                                          <p:val>
                                            <p:strVal val="#ppt_x"/>
                                          </p:val>
                                        </p:tav>
                                      </p:tavLst>
                                    </p:anim>
                                    <p:anim calcmode="lin" valueType="num">
                                      <p:cBhvr>
                                        <p:cTn dur="1000" fill="hold" id="37"/>
                                        <p:tgtEl>
                                          <p:spTgt spid="10486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1048691">
                                            <p:txEl>
                                              <p:pRg st="5" end="5"/>
                                            </p:txEl>
                                          </p:spTgt>
                                        </p:tgtEl>
                                        <p:attrNameLst>
                                          <p:attrName>style.visibility</p:attrName>
                                        </p:attrNameLst>
                                      </p:cBhvr>
                                      <p:to>
                                        <p:strVal val="visible"/>
                                      </p:to>
                                    </p:set>
                                    <p:animEffect transition="in" filter="fade">
                                      <p:cBhvr>
                                        <p:cTn dur="1000" id="42"/>
                                        <p:tgtEl>
                                          <p:spTgt spid="1048691">
                                            <p:txEl>
                                              <p:pRg st="5" end="5"/>
                                            </p:txEl>
                                          </p:spTgt>
                                        </p:tgtEl>
                                      </p:cBhvr>
                                    </p:animEffect>
                                    <p:anim calcmode="lin" valueType="num">
                                      <p:cBhvr>
                                        <p:cTn dur="1000" fill="hold" id="43"/>
                                        <p:tgtEl>
                                          <p:spTgt spid="1048691">
                                            <p:txEl>
                                              <p:pRg st="5" end="5"/>
                                            </p:txEl>
                                          </p:spTgt>
                                        </p:tgtEl>
                                        <p:attrNameLst>
                                          <p:attrName>ppt_x</p:attrName>
                                        </p:attrNameLst>
                                      </p:cBhvr>
                                      <p:tavLst>
                                        <p:tav tm="0">
                                          <p:val>
                                            <p:strVal val="#ppt_x"/>
                                          </p:val>
                                        </p:tav>
                                        <p:tav tm="100000">
                                          <p:val>
                                            <p:strVal val="#ppt_x"/>
                                          </p:val>
                                        </p:tav>
                                      </p:tavLst>
                                    </p:anim>
                                    <p:anim calcmode="lin" valueType="num">
                                      <p:cBhvr>
                                        <p:cTn dur="1000" fill="hold" id="44"/>
                                        <p:tgtEl>
                                          <p:spTgt spid="10486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1048691">
                                            <p:txEl>
                                              <p:pRg st="6" end="6"/>
                                            </p:txEl>
                                          </p:spTgt>
                                        </p:tgtEl>
                                        <p:attrNameLst>
                                          <p:attrName>style.visibility</p:attrName>
                                        </p:attrNameLst>
                                      </p:cBhvr>
                                      <p:to>
                                        <p:strVal val="visible"/>
                                      </p:to>
                                    </p:set>
                                    <p:animEffect transition="in" filter="fade">
                                      <p:cBhvr>
                                        <p:cTn dur="1000" id="49"/>
                                        <p:tgtEl>
                                          <p:spTgt spid="1048691">
                                            <p:txEl>
                                              <p:pRg st="6" end="6"/>
                                            </p:txEl>
                                          </p:spTgt>
                                        </p:tgtEl>
                                      </p:cBhvr>
                                    </p:animEffect>
                                    <p:anim calcmode="lin" valueType="num">
                                      <p:cBhvr>
                                        <p:cTn dur="1000" fill="hold" id="50"/>
                                        <p:tgtEl>
                                          <p:spTgt spid="1048691">
                                            <p:txEl>
                                              <p:pRg st="6" end="6"/>
                                            </p:txEl>
                                          </p:spTgt>
                                        </p:tgtEl>
                                        <p:attrNameLst>
                                          <p:attrName>ppt_x</p:attrName>
                                        </p:attrNameLst>
                                      </p:cBhvr>
                                      <p:tavLst>
                                        <p:tav tm="0">
                                          <p:val>
                                            <p:strVal val="#ppt_x"/>
                                          </p:val>
                                        </p:tav>
                                        <p:tav tm="100000">
                                          <p:val>
                                            <p:strVal val="#ppt_x"/>
                                          </p:val>
                                        </p:tav>
                                      </p:tavLst>
                                    </p:anim>
                                    <p:anim calcmode="lin" valueType="num">
                                      <p:cBhvr>
                                        <p:cTn dur="1000" fill="hold" id="51"/>
                                        <p:tgtEl>
                                          <p:spTgt spid="10486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grpSp>
        <p:nvGrpSpPr>
          <p:cNvPr id="100" name="组合 1"/>
          <p:cNvGrpSpPr/>
          <p:nvPr/>
        </p:nvGrpSpPr>
        <p:grpSpPr>
          <a:xfrm>
            <a:off x="-254000" y="201683"/>
            <a:ext cx="898070" cy="523220"/>
            <a:chOff x="-254000" y="201683"/>
            <a:chExt cx="898070" cy="523220"/>
          </a:xfrm>
        </p:grpSpPr>
        <p:sp>
          <p:nvSpPr>
            <p:cNvPr id="1048692"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3" name="文本框 42"/>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694" name="文本框 43"/>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01" name="组合 6"/>
          <p:cNvGrpSpPr/>
          <p:nvPr/>
        </p:nvGrpSpPr>
        <p:grpSpPr>
          <a:xfrm>
            <a:off x="2584397" y="217491"/>
            <a:ext cx="10096500" cy="439541"/>
            <a:chOff x="2584397" y="217491"/>
            <a:chExt cx="10096500" cy="439541"/>
          </a:xfrm>
        </p:grpSpPr>
        <p:sp>
          <p:nvSpPr>
            <p:cNvPr id="1048695"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6"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7" name="矩形 45"/>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63" name="图片 39"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698" name="文本框 49"/>
          <p:cNvSpPr txBox="1"/>
          <p:nvPr/>
        </p:nvSpPr>
        <p:spPr>
          <a:xfrm>
            <a:off x="701040" y="927735"/>
            <a:ext cx="4064000" cy="368300"/>
          </a:xfrm>
          <a:prstGeom prst="rect"/>
          <a:noFill/>
        </p:spPr>
        <p:txBody>
          <a:bodyPr rtlCol="0" wrap="square">
            <a:spAutoFit/>
          </a:bodyPr>
          <a:p>
            <a:r>
              <a:rPr altLang="zh-CN" b="1" lang="en-US"/>
              <a:t>2.1.</a:t>
            </a:r>
            <a:r>
              <a:rPr b="1" lang="en-US"/>
              <a:t>3</a:t>
            </a:r>
            <a:r>
              <a:rPr altLang="en-US" b="1" lang="zh-CN"/>
              <a:t>沙门菌的预防措施</a:t>
            </a:r>
          </a:p>
        </p:txBody>
      </p:sp>
      <p:sp>
        <p:nvSpPr>
          <p:cNvPr id="1048699" name="文本框 54"/>
          <p:cNvSpPr txBox="1"/>
          <p:nvPr/>
        </p:nvSpPr>
        <p:spPr>
          <a:xfrm>
            <a:off x="623827" y="1424141"/>
            <a:ext cx="5234940" cy="4836795"/>
          </a:xfrm>
          <a:prstGeom prst="rect"/>
          <a:noFill/>
        </p:spPr>
        <p:txBody>
          <a:bodyPr rtlCol="0" wrap="square">
            <a:noAutofit/>
          </a:bodyPr>
          <a:p>
            <a:r>
              <a:rPr altLang="zh-CN" sz="2000" lang="en-US"/>
              <a:t>1.</a:t>
            </a:r>
            <a:r>
              <a:rPr altLang="en-US" sz="2000" lang="zh-CN"/>
              <a:t>饭前、便后要洗手</a:t>
            </a:r>
          </a:p>
          <a:p>
            <a:endParaRPr altLang="en-US" sz="2000" lang="zh-CN"/>
          </a:p>
          <a:p>
            <a:r>
              <a:rPr altLang="zh-CN" sz="2000" lang="en-US"/>
              <a:t>2.</a:t>
            </a:r>
            <a:r>
              <a:rPr altLang="en-US" sz="2000" lang="zh-CN"/>
              <a:t>不吃生肉或未经彻底煮熟的肉，不生吃鸡蛋，不喝生奶  </a:t>
            </a:r>
          </a:p>
          <a:p>
            <a:endParaRPr altLang="en-US" sz="2000" lang="zh-CN"/>
          </a:p>
          <a:p>
            <a:r>
              <a:rPr altLang="zh-CN" sz="2000" lang="en-US"/>
              <a:t>3.</a:t>
            </a:r>
            <a:r>
              <a:rPr altLang="en-US" sz="2000" lang="zh-CN"/>
              <a:t>厨房的砧板及烹调用具要生熟分开</a:t>
            </a:r>
          </a:p>
          <a:p>
            <a:endParaRPr altLang="en-US" sz="2000" lang="zh-CN"/>
          </a:p>
          <a:p>
            <a:r>
              <a:rPr altLang="zh-CN" sz="2000" lang="en-US"/>
              <a:t>4.</a:t>
            </a:r>
            <a:r>
              <a:rPr altLang="en-US" sz="2000" lang="zh-CN"/>
              <a:t>生家禽肉、牛肉、猪肉均应视为可能受污染的食物，新鲜肉应该放在干净的塑料袋内</a:t>
            </a:r>
          </a:p>
          <a:p>
            <a:endParaRPr altLang="en-US" sz="2000" lang="zh-CN"/>
          </a:p>
          <a:p>
            <a:r>
              <a:rPr altLang="zh-CN" sz="2000" lang="en-US"/>
              <a:t>5.</a:t>
            </a:r>
            <a:r>
              <a:rPr altLang="en-US" sz="2000" lang="zh-CN"/>
              <a:t>对于市场销售的各种即食食品，应尽量购买正规品牌、包装完好的产品，并注意生产日期和保质期</a:t>
            </a:r>
          </a:p>
          <a:p>
            <a:endParaRPr altLang="en-US" sz="2000" lang="zh-CN"/>
          </a:p>
          <a:p>
            <a:r>
              <a:rPr altLang="zh-CN" sz="2000" lang="en-US"/>
              <a:t>6.</a:t>
            </a:r>
            <a:r>
              <a:rPr altLang="en-US" sz="2000" lang="zh-CN"/>
              <a:t>进食剩菜、剩饭前要彻底加热。</a:t>
            </a:r>
            <a:endParaRPr altLang="en-US" dirty="0" sz="2000" lang="zh-CN"/>
          </a:p>
        </p:txBody>
      </p:sp>
      <p:sp>
        <p:nvSpPr>
          <p:cNvPr id="1048700" name="矩形 55"/>
          <p:cNvSpPr/>
          <p:nvPr/>
        </p:nvSpPr>
        <p:spPr>
          <a:xfrm>
            <a:off x="65405" y="4537710"/>
            <a:ext cx="1077595" cy="1062355"/>
          </a:xfrm>
          <a:prstGeom prst="rect"/>
          <a:noFill/>
          <a:ln>
            <a:noFill/>
          </a:ln>
        </p:spPr>
        <p:txBody>
          <a:bodyPr anchor="t" rtlCol="0" wrap="square">
            <a:noAutofit/>
          </a:bodyPr>
          <a:p>
            <a:pPr algn="ctr"/>
            <a:endParaRPr altLang="en-US" b="1" sz="7200" lang="zh-CN">
              <a:solidFill>
                <a:schemeClr val="tx1"/>
              </a:solidFill>
              <a:effectLst>
                <a:outerShdw algn="tl" blurRad="38100" dir="2700000" dist="19050" rotWithShape="0">
                  <a:schemeClr val="dk1">
                    <a:alpha val="40000"/>
                  </a:schemeClr>
                </a:outerShdw>
              </a:effectLst>
            </a:endParaRPr>
          </a:p>
        </p:txBody>
      </p:sp>
      <p:pic>
        <p:nvPicPr>
          <p:cNvPr id="2097164" name="图片 3" descr="洗手图片"/>
          <p:cNvPicPr>
            <a:picLocks noChangeAspect="1"/>
          </p:cNvPicPr>
          <p:nvPr/>
        </p:nvPicPr>
        <p:blipFill>
          <a:blip xmlns:r="http://schemas.openxmlformats.org/officeDocument/2006/relationships" r:embed="rId2"/>
          <a:stretch>
            <a:fillRect/>
          </a:stretch>
        </p:blipFill>
        <p:spPr>
          <a:xfrm>
            <a:off x="6095365" y="1038225"/>
            <a:ext cx="5439410" cy="530542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699">
                                            <p:txEl>
                                              <p:pRg st="0" end="0"/>
                                            </p:txEl>
                                          </p:spTgt>
                                        </p:tgtEl>
                                        <p:attrNameLst>
                                          <p:attrName>style.visibility</p:attrName>
                                        </p:attrNameLst>
                                      </p:cBhvr>
                                      <p:to>
                                        <p:strVal val="visible"/>
                                      </p:to>
                                    </p:set>
                                    <p:animEffect transition="in" filter="blinds(horizontal)">
                                      <p:cBhvr>
                                        <p:cTn dur="500" id="7"/>
                                        <p:tgtEl>
                                          <p:spTgt spid="1048699">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8699">
                                            <p:txEl>
                                              <p:pRg st="2" end="2"/>
                                            </p:txEl>
                                          </p:spTgt>
                                        </p:tgtEl>
                                        <p:attrNameLst>
                                          <p:attrName>style.visibility</p:attrName>
                                        </p:attrNameLst>
                                      </p:cBhvr>
                                      <p:to>
                                        <p:strVal val="visible"/>
                                      </p:to>
                                    </p:set>
                                    <p:animEffect transition="in" filter="blinds(horizontal)">
                                      <p:cBhvr>
                                        <p:cTn dur="500" id="12"/>
                                        <p:tgtEl>
                                          <p:spTgt spid="1048699">
                                            <p:txEl>
                                              <p:pRg st="2" end="2"/>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10">
                                  <p:stCondLst>
                                    <p:cond delay="0"/>
                                  </p:stCondLst>
                                  <p:childTnLst>
                                    <p:set>
                                      <p:cBhvr>
                                        <p:cTn dur="1" fill="hold" id="16">
                                          <p:stCondLst>
                                            <p:cond delay="0"/>
                                          </p:stCondLst>
                                        </p:cTn>
                                        <p:tgtEl>
                                          <p:spTgt spid="1048699">
                                            <p:txEl>
                                              <p:pRg st="4" end="4"/>
                                            </p:txEl>
                                          </p:spTgt>
                                        </p:tgtEl>
                                        <p:attrNameLst>
                                          <p:attrName>style.visibility</p:attrName>
                                        </p:attrNameLst>
                                      </p:cBhvr>
                                      <p:to>
                                        <p:strVal val="visible"/>
                                      </p:to>
                                    </p:set>
                                    <p:animEffect transition="in" filter="blinds(horizontal)">
                                      <p:cBhvr>
                                        <p:cTn dur="500" id="17"/>
                                        <p:tgtEl>
                                          <p:spTgt spid="1048699">
                                            <p:txEl>
                                              <p:pRg st="4" end="4"/>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3" presetSubtype="10">
                                  <p:stCondLst>
                                    <p:cond delay="0"/>
                                  </p:stCondLst>
                                  <p:childTnLst>
                                    <p:set>
                                      <p:cBhvr>
                                        <p:cTn dur="1" fill="hold" id="21">
                                          <p:stCondLst>
                                            <p:cond delay="0"/>
                                          </p:stCondLst>
                                        </p:cTn>
                                        <p:tgtEl>
                                          <p:spTgt spid="1048699">
                                            <p:txEl>
                                              <p:pRg st="6" end="6"/>
                                            </p:txEl>
                                          </p:spTgt>
                                        </p:tgtEl>
                                        <p:attrNameLst>
                                          <p:attrName>style.visibility</p:attrName>
                                        </p:attrNameLst>
                                      </p:cBhvr>
                                      <p:to>
                                        <p:strVal val="visible"/>
                                      </p:to>
                                    </p:set>
                                    <p:animEffect transition="in" filter="blinds(horizontal)">
                                      <p:cBhvr>
                                        <p:cTn dur="500" id="22"/>
                                        <p:tgtEl>
                                          <p:spTgt spid="1048699">
                                            <p:txEl>
                                              <p:pRg st="6" end="6"/>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3" presetSubtype="10">
                                  <p:stCondLst>
                                    <p:cond delay="0"/>
                                  </p:stCondLst>
                                  <p:childTnLst>
                                    <p:set>
                                      <p:cBhvr>
                                        <p:cTn dur="1" fill="hold" id="26">
                                          <p:stCondLst>
                                            <p:cond delay="0"/>
                                          </p:stCondLst>
                                        </p:cTn>
                                        <p:tgtEl>
                                          <p:spTgt spid="1048699">
                                            <p:txEl>
                                              <p:pRg st="8" end="8"/>
                                            </p:txEl>
                                          </p:spTgt>
                                        </p:tgtEl>
                                        <p:attrNameLst>
                                          <p:attrName>style.visibility</p:attrName>
                                        </p:attrNameLst>
                                      </p:cBhvr>
                                      <p:to>
                                        <p:strVal val="visible"/>
                                      </p:to>
                                    </p:set>
                                    <p:animEffect transition="in" filter="blinds(horizontal)">
                                      <p:cBhvr>
                                        <p:cTn dur="500" id="27"/>
                                        <p:tgtEl>
                                          <p:spTgt spid="1048699">
                                            <p:txEl>
                                              <p:pRg st="8" end="8"/>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3" presetSubtype="10">
                                  <p:stCondLst>
                                    <p:cond delay="0"/>
                                  </p:stCondLst>
                                  <p:childTnLst>
                                    <p:set>
                                      <p:cBhvr>
                                        <p:cTn dur="1" fill="hold" id="31">
                                          <p:stCondLst>
                                            <p:cond delay="0"/>
                                          </p:stCondLst>
                                        </p:cTn>
                                        <p:tgtEl>
                                          <p:spTgt spid="1048699">
                                            <p:txEl>
                                              <p:pRg st="10" end="10"/>
                                            </p:txEl>
                                          </p:spTgt>
                                        </p:tgtEl>
                                        <p:attrNameLst>
                                          <p:attrName>style.visibility</p:attrName>
                                        </p:attrNameLst>
                                      </p:cBhvr>
                                      <p:to>
                                        <p:strVal val="visible"/>
                                      </p:to>
                                    </p:set>
                                    <p:animEffect transition="in" filter="blinds(horizontal)">
                                      <p:cBhvr>
                                        <p:cTn dur="500" id="32"/>
                                        <p:tgtEl>
                                          <p:spTgt spid="1048699">
                                            <p:txEl>
                                              <p:pRg st="10" end="10"/>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8" presetSubtype="12">
                                  <p:stCondLst>
                                    <p:cond delay="0"/>
                                  </p:stCondLst>
                                  <p:childTnLst>
                                    <p:set>
                                      <p:cBhvr>
                                        <p:cTn dur="1" fill="hold" id="36">
                                          <p:stCondLst>
                                            <p:cond delay="0"/>
                                          </p:stCondLst>
                                        </p:cTn>
                                        <p:tgtEl>
                                          <p:spTgt spid="2097164"/>
                                        </p:tgtEl>
                                        <p:attrNameLst>
                                          <p:attrName>style.visibility</p:attrName>
                                        </p:attrNameLst>
                                      </p:cBhvr>
                                      <p:to>
                                        <p:strVal val="visible"/>
                                      </p:to>
                                    </p:set>
                                    <p:animEffect transition="in" filter="strips(downLeft)">
                                      <p:cBhvr>
                                        <p:cTn dur="500" id="37"/>
                                        <p:tgtEl>
                                          <p:spTgt spid="209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704" name="标题 1"/>
          <p:cNvSpPr>
            <a:spLocks noGrp="1"/>
          </p:cNvSpPr>
          <p:nvPr>
            <p:ph type="title"/>
          </p:nvPr>
        </p:nvSpPr>
        <p:spPr/>
        <p:txBody>
          <a:bodyPr/>
          <a:p>
            <a:r>
              <a:rPr altLang="en-US" dirty="0" lang="zh-CN"/>
              <a:t>案例启示</a:t>
            </a:r>
          </a:p>
        </p:txBody>
      </p:sp>
      <p:sp>
        <p:nvSpPr>
          <p:cNvPr id="1048705" name="内容占位符 2"/>
          <p:cNvSpPr>
            <a:spLocks noGrp="1"/>
          </p:cNvSpPr>
          <p:nvPr>
            <p:ph idx="1"/>
          </p:nvPr>
        </p:nvSpPr>
        <p:spPr/>
        <p:txBody>
          <a:bodyPr/>
          <a:p>
            <a:r>
              <a:rPr altLang="en-US" dirty="0" lang="zh-CN"/>
              <a:t>农产品生产过程中要加强对整个食品链条的控制，其中原材料和生产加工步骤是易导致污染的关键点</a:t>
            </a:r>
            <a:endParaRPr altLang="zh-CN" dirty="0" lang="en-US"/>
          </a:p>
          <a:p>
            <a:r>
              <a:rPr altLang="en-US" dirty="0" lang="zh-CN"/>
              <a:t>养殖业应遵循良好农业规范</a:t>
            </a:r>
            <a:r>
              <a:rPr altLang="zh-CN" dirty="0" lang="en-US"/>
              <a:t>(GAP)</a:t>
            </a:r>
            <a:r>
              <a:rPr altLang="en-US" dirty="0" lang="zh-CN"/>
              <a:t>，保证原材料安全</a:t>
            </a:r>
            <a:endParaRPr altLang="zh-CN" dirty="0" lang="en-US"/>
          </a:p>
          <a:p>
            <a:r>
              <a:rPr altLang="en-US" dirty="0" lang="zh-CN"/>
              <a:t>生产经营单位应有效运用危害分析关键控制措施，严把产品卫生质量关， 防止食品生产经营过程中的交叉污染， 并定期对从业人员进行健康和带菌检查，多措并举有效控制有害微生物的污染</a:t>
            </a:r>
            <a:endParaRPr altLang="zh-CN" dirty="0" lang="en-US"/>
          </a:p>
          <a:p>
            <a:r>
              <a:rPr altLang="en-US" dirty="0" lang="zh-CN"/>
              <a:t>餐饮单位应严格遵守有关卫生制度， 特别要防止生熟食品交叉污染。</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705">
                                            <p:txEl>
                                              <p:pRg st="0" end="0"/>
                                            </p:txEl>
                                          </p:spTgt>
                                        </p:tgtEl>
                                        <p:attrNameLst>
                                          <p:attrName>style.visibility</p:attrName>
                                        </p:attrNameLst>
                                      </p:cBhvr>
                                      <p:to>
                                        <p:strVal val="visible"/>
                                      </p:to>
                                    </p:set>
                                    <p:animEffect transition="in" filter="fade">
                                      <p:cBhvr>
                                        <p:cTn dur="1000" id="7"/>
                                        <p:tgtEl>
                                          <p:spTgt spid="1048705">
                                            <p:txEl>
                                              <p:pRg st="0" end="0"/>
                                            </p:txEl>
                                          </p:spTgt>
                                        </p:tgtEl>
                                      </p:cBhvr>
                                    </p:animEffect>
                                    <p:anim calcmode="lin" valueType="num">
                                      <p:cBhvr>
                                        <p:cTn dur="1000" fill="hold" id="8"/>
                                        <p:tgtEl>
                                          <p:spTgt spid="1048705">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7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705">
                                            <p:txEl>
                                              <p:pRg st="1" end="1"/>
                                            </p:txEl>
                                          </p:spTgt>
                                        </p:tgtEl>
                                        <p:attrNameLst>
                                          <p:attrName>style.visibility</p:attrName>
                                        </p:attrNameLst>
                                      </p:cBhvr>
                                      <p:to>
                                        <p:strVal val="visible"/>
                                      </p:to>
                                    </p:set>
                                    <p:animEffect transition="in" filter="fade">
                                      <p:cBhvr>
                                        <p:cTn dur="1000" id="14"/>
                                        <p:tgtEl>
                                          <p:spTgt spid="1048705">
                                            <p:txEl>
                                              <p:pRg st="1" end="1"/>
                                            </p:txEl>
                                          </p:spTgt>
                                        </p:tgtEl>
                                      </p:cBhvr>
                                    </p:animEffect>
                                    <p:anim calcmode="lin" valueType="num">
                                      <p:cBhvr>
                                        <p:cTn dur="1000" fill="hold" id="15"/>
                                        <p:tgtEl>
                                          <p:spTgt spid="1048705">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87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048705">
                                            <p:txEl>
                                              <p:pRg st="2" end="2"/>
                                            </p:txEl>
                                          </p:spTgt>
                                        </p:tgtEl>
                                        <p:attrNameLst>
                                          <p:attrName>style.visibility</p:attrName>
                                        </p:attrNameLst>
                                      </p:cBhvr>
                                      <p:to>
                                        <p:strVal val="visible"/>
                                      </p:to>
                                    </p:set>
                                    <p:animEffect transition="in" filter="fade">
                                      <p:cBhvr>
                                        <p:cTn dur="1000" id="21"/>
                                        <p:tgtEl>
                                          <p:spTgt spid="1048705">
                                            <p:txEl>
                                              <p:pRg st="2" end="2"/>
                                            </p:txEl>
                                          </p:spTgt>
                                        </p:tgtEl>
                                      </p:cBhvr>
                                    </p:animEffect>
                                    <p:anim calcmode="lin" valueType="num">
                                      <p:cBhvr>
                                        <p:cTn dur="1000" fill="hold" id="22"/>
                                        <p:tgtEl>
                                          <p:spTgt spid="1048705">
                                            <p:txEl>
                                              <p:pRg st="2" end="2"/>
                                            </p:txEl>
                                          </p:spTgt>
                                        </p:tgtEl>
                                        <p:attrNameLst>
                                          <p:attrName>ppt_x</p:attrName>
                                        </p:attrNameLst>
                                      </p:cBhvr>
                                      <p:tavLst>
                                        <p:tav tm="0">
                                          <p:val>
                                            <p:strVal val="#ppt_x"/>
                                          </p:val>
                                        </p:tav>
                                        <p:tav tm="100000">
                                          <p:val>
                                            <p:strVal val="#ppt_x"/>
                                          </p:val>
                                        </p:tav>
                                      </p:tavLst>
                                    </p:anim>
                                    <p:anim calcmode="lin" valueType="num">
                                      <p:cBhvr>
                                        <p:cTn dur="1000" fill="hold" id="23"/>
                                        <p:tgtEl>
                                          <p:spTgt spid="10487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1048705">
                                            <p:txEl>
                                              <p:pRg st="3" end="3"/>
                                            </p:txEl>
                                          </p:spTgt>
                                        </p:tgtEl>
                                        <p:attrNameLst>
                                          <p:attrName>style.visibility</p:attrName>
                                        </p:attrNameLst>
                                      </p:cBhvr>
                                      <p:to>
                                        <p:strVal val="visible"/>
                                      </p:to>
                                    </p:set>
                                    <p:animEffect transition="in" filter="fade">
                                      <p:cBhvr>
                                        <p:cTn dur="1000" id="28"/>
                                        <p:tgtEl>
                                          <p:spTgt spid="1048705">
                                            <p:txEl>
                                              <p:pRg st="3" end="3"/>
                                            </p:txEl>
                                          </p:spTgt>
                                        </p:tgtEl>
                                      </p:cBhvr>
                                    </p:animEffect>
                                    <p:anim calcmode="lin" valueType="num">
                                      <p:cBhvr>
                                        <p:cTn dur="1000" fill="hold" id="29"/>
                                        <p:tgtEl>
                                          <p:spTgt spid="1048705">
                                            <p:txEl>
                                              <p:pRg st="3" end="3"/>
                                            </p:txEl>
                                          </p:spTgt>
                                        </p:tgtEl>
                                        <p:attrNameLst>
                                          <p:attrName>ppt_x</p:attrName>
                                        </p:attrNameLst>
                                      </p:cBhvr>
                                      <p:tavLst>
                                        <p:tav tm="0">
                                          <p:val>
                                            <p:strVal val="#ppt_x"/>
                                          </p:val>
                                        </p:tav>
                                        <p:tav tm="100000">
                                          <p:val>
                                            <p:strVal val="#ppt_x"/>
                                          </p:val>
                                        </p:tav>
                                      </p:tavLst>
                                    </p:anim>
                                    <p:anim calcmode="lin" valueType="num">
                                      <p:cBhvr>
                                        <p:cTn dur="1000" fill="hold" id="30"/>
                                        <p:tgtEl>
                                          <p:spTgt spid="104870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grpSp>
        <p:nvGrpSpPr>
          <p:cNvPr id="106" name="组合 8"/>
          <p:cNvGrpSpPr/>
          <p:nvPr/>
        </p:nvGrpSpPr>
        <p:grpSpPr>
          <a:xfrm>
            <a:off x="643890" y="713048"/>
            <a:ext cx="7084231" cy="2550186"/>
            <a:chOff x="700791" y="1427402"/>
            <a:chExt cx="3557879" cy="1402866"/>
          </a:xfrm>
        </p:grpSpPr>
        <p:sp>
          <p:nvSpPr>
            <p:cNvPr id="1048706" name="矩形 67"/>
            <p:cNvSpPr/>
            <p:nvPr/>
          </p:nvSpPr>
          <p:spPr>
            <a:xfrm>
              <a:off x="700791" y="1444280"/>
              <a:ext cx="3557879" cy="310423"/>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07" name="文本框 68"/>
            <p:cNvSpPr txBox="1"/>
            <p:nvPr/>
          </p:nvSpPr>
          <p:spPr>
            <a:xfrm>
              <a:off x="700791" y="1427402"/>
              <a:ext cx="3493899" cy="1402866"/>
            </a:xfrm>
            <a:prstGeom prst="rect"/>
            <a:noFill/>
          </p:spPr>
          <p:txBody>
            <a:bodyPr bIns="45718" lIns="91436" rIns="91436" rtlCol="0" tIns="45718" wrap="square">
              <a:spAutoFit/>
            </a:bodyPr>
            <a:p>
              <a:r>
                <a:rPr altLang="zh-CN" dirty="0" sz="2800" lang="en-US">
                  <a:solidFill>
                    <a:schemeClr val="bg1"/>
                  </a:solidFill>
                  <a:latin typeface="微软雅黑" panose="020B0503020204020204" pitchFamily="34" charset="-122"/>
                  <a:ea typeface="微软雅黑" panose="020B0503020204020204" pitchFamily="34" charset="-122"/>
                </a:rPr>
                <a:t>2.1</a:t>
              </a:r>
              <a:r>
                <a:rPr altLang="en-US" dirty="0" sz="2800" lang="zh-CN">
                  <a:solidFill>
                    <a:schemeClr val="bg1"/>
                  </a:solidFill>
                  <a:latin typeface="微软雅黑" panose="020B0503020204020204" pitchFamily="34" charset="-122"/>
                  <a:ea typeface="微软雅黑" panose="020B0503020204020204" pitchFamily="34" charset="-122"/>
                </a:rPr>
                <a:t>致泻性大肠埃希菌引发的食品安全案例</a:t>
              </a:r>
            </a:p>
          </p:txBody>
        </p:sp>
      </p:grpSp>
      <p:grpSp>
        <p:nvGrpSpPr>
          <p:cNvPr id="107" name="组合 9"/>
          <p:cNvGrpSpPr/>
          <p:nvPr/>
        </p:nvGrpSpPr>
        <p:grpSpPr>
          <a:xfrm>
            <a:off x="7626297" y="2043448"/>
            <a:ext cx="3684540" cy="1830862"/>
            <a:chOff x="7626297" y="2043448"/>
            <a:chExt cx="3684540" cy="1830862"/>
          </a:xfrm>
        </p:grpSpPr>
        <p:sp>
          <p:nvSpPr>
            <p:cNvPr id="1048708" name="矩形 69"/>
            <p:cNvSpPr/>
            <p:nvPr/>
          </p:nvSpPr>
          <p:spPr>
            <a:xfrm>
              <a:off x="7626297" y="2043448"/>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sp>
          <p:nvSpPr>
            <p:cNvPr id="1048709" name="矩形 70"/>
            <p:cNvSpPr/>
            <p:nvPr/>
          </p:nvSpPr>
          <p:spPr>
            <a:xfrm>
              <a:off x="7626297" y="3461560"/>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08" name="组合 1"/>
          <p:cNvGrpSpPr/>
          <p:nvPr/>
        </p:nvGrpSpPr>
        <p:grpSpPr>
          <a:xfrm>
            <a:off x="-254000" y="201683"/>
            <a:ext cx="898070" cy="523220"/>
            <a:chOff x="-254000" y="201683"/>
            <a:chExt cx="898070" cy="523220"/>
          </a:xfrm>
        </p:grpSpPr>
        <p:sp>
          <p:nvSpPr>
            <p:cNvPr id="1048710"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11" name="文本框 74"/>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712" name="文本框 75"/>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09" name="组合 40"/>
          <p:cNvGrpSpPr/>
          <p:nvPr/>
        </p:nvGrpSpPr>
        <p:grpSpPr>
          <a:xfrm>
            <a:off x="2632395" y="273507"/>
            <a:ext cx="10096500" cy="439541"/>
            <a:chOff x="2584397" y="217491"/>
            <a:chExt cx="10096500" cy="439541"/>
          </a:xfrm>
        </p:grpSpPr>
        <p:sp>
          <p:nvSpPr>
            <p:cNvPr id="1048713"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14"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15" name="矩形 46"/>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65" name="图片 2"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716" name="文本框 12"/>
          <p:cNvSpPr txBox="1"/>
          <p:nvPr/>
        </p:nvSpPr>
        <p:spPr>
          <a:xfrm>
            <a:off x="701167" y="1486297"/>
            <a:ext cx="4064000" cy="368300"/>
          </a:xfrm>
          <a:prstGeom prst="rect"/>
          <a:noFill/>
        </p:spPr>
        <p:txBody>
          <a:bodyPr rtlCol="0" wrap="square">
            <a:spAutoFit/>
          </a:bodyPr>
          <a:p>
            <a:r>
              <a:rPr altLang="zh-CN" b="1" dirty="0" lang="en-US"/>
              <a:t>2.2.1</a:t>
            </a:r>
            <a:r>
              <a:rPr altLang="en-US" b="1" dirty="0" lang="zh-CN"/>
              <a:t>案例概述</a:t>
            </a:r>
          </a:p>
        </p:txBody>
      </p:sp>
      <p:sp>
        <p:nvSpPr>
          <p:cNvPr id="1048717" name="文本框 14"/>
          <p:cNvSpPr txBox="1"/>
          <p:nvPr/>
        </p:nvSpPr>
        <p:spPr>
          <a:xfrm>
            <a:off x="643890" y="1833245"/>
            <a:ext cx="11131550" cy="3669030"/>
          </a:xfrm>
          <a:prstGeom prst="rect"/>
          <a:noFill/>
        </p:spPr>
        <p:txBody>
          <a:bodyPr rtlCol="0" wrap="square">
            <a:noAutofit/>
          </a:bodyPr>
          <a:p>
            <a:pPr fontAlgn="auto" indent="360045"/>
            <a:r>
              <a:rPr altLang="en-US" dirty="0" sz="2400" lang="zh-CN"/>
              <a:t>2011年，欧盟全境持续发生多起以腹泻、溶血性尿毒症为典型症状的“未知”感染源的食源性疾病，随后蔓延到美国，在全球范围内被广泛报道。</a:t>
            </a:r>
          </a:p>
          <a:p>
            <a:pPr fontAlgn="auto" indent="360045"/>
            <a:r>
              <a:rPr altLang="en-US" dirty="0" sz="2400" lang="zh-CN"/>
              <a:t>该疾病首先在德国被发现，共引发了德国3126人发生腹泻症状，17人死亡。随后在欧盟相继发生了773起与此致病菌有关的严重的溶血性尿毒症的报告，29人死亡。随着时间的推移，法国、美国、加拿大也相维出现与德国相似的病例。</a:t>
            </a:r>
          </a:p>
          <a:p>
            <a:pPr fontAlgn="auto" indent="360045"/>
            <a:r>
              <a:rPr altLang="en-US" dirty="0" sz="2400" lang="zh-CN"/>
              <a:t>最初判断病原微生物来源于鲜切蔬菜(黄瓜)，但通过综合对比发现源头是从埃及进口的胡芦巴种子，导致德国豆芽生产厂工人以及部分欧盟消费者被感染。</a:t>
            </a:r>
          </a:p>
          <a:p>
            <a:pPr fontAlgn="auto" indent="360045"/>
            <a:r>
              <a:rPr altLang="en-US" dirty="0" sz="2400" lang="zh-CN"/>
              <a:t>研究者进一步对该菌进行生物学鉴定，确认其是致泻性大肠埃希菌(DiarrheagenicEscherichiacoli，DEC)中比较罕见血清型--大肠埃希菌0104:H4。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grpSp>
        <p:nvGrpSpPr>
          <p:cNvPr id="113" name="组合 1"/>
          <p:cNvGrpSpPr/>
          <p:nvPr/>
        </p:nvGrpSpPr>
        <p:grpSpPr>
          <a:xfrm>
            <a:off x="-254000" y="201683"/>
            <a:ext cx="898070" cy="523220"/>
            <a:chOff x="-254000" y="201683"/>
            <a:chExt cx="898070" cy="523220"/>
          </a:xfrm>
        </p:grpSpPr>
        <p:sp>
          <p:nvSpPr>
            <p:cNvPr id="1048721" name="圆角矩形 45"/>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8722" name="文本框 46"/>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723" name="文本框 47"/>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14" name="组合 2"/>
          <p:cNvGrpSpPr/>
          <p:nvPr/>
        </p:nvGrpSpPr>
        <p:grpSpPr>
          <a:xfrm>
            <a:off x="2584397" y="217491"/>
            <a:ext cx="10096500" cy="439541"/>
            <a:chOff x="2584397" y="217491"/>
            <a:chExt cx="10096500" cy="439541"/>
          </a:xfrm>
        </p:grpSpPr>
        <p:sp>
          <p:nvSpPr>
            <p:cNvPr id="1048724" name="圆角矩形 4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25" name="圆角矩形 4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26" name="矩形 49"/>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66" name="图片 10"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727" name="文本框 11"/>
          <p:cNvSpPr txBox="1"/>
          <p:nvPr/>
        </p:nvSpPr>
        <p:spPr>
          <a:xfrm>
            <a:off x="701040" y="991870"/>
            <a:ext cx="4054475" cy="368300"/>
          </a:xfrm>
          <a:prstGeom prst="rect"/>
          <a:noFill/>
        </p:spPr>
        <p:txBody>
          <a:bodyPr rtlCol="0" wrap="square">
            <a:spAutoFit/>
          </a:bodyPr>
          <a:p>
            <a:r>
              <a:rPr altLang="zh-CN" b="1" lang="en-US"/>
              <a:t>2.2.1</a:t>
            </a:r>
            <a:r>
              <a:rPr altLang="en-US" b="1" lang="zh-CN"/>
              <a:t>案例概述</a:t>
            </a:r>
          </a:p>
        </p:txBody>
      </p:sp>
      <p:sp>
        <p:nvSpPr>
          <p:cNvPr id="1048728" name="文本框 12"/>
          <p:cNvSpPr txBox="1"/>
          <p:nvPr/>
        </p:nvSpPr>
        <p:spPr>
          <a:xfrm>
            <a:off x="410845" y="1278255"/>
            <a:ext cx="11553190" cy="6288405"/>
          </a:xfrm>
          <a:prstGeom prst="rect"/>
          <a:noFill/>
        </p:spPr>
        <p:txBody>
          <a:bodyPr rtlCol="0" wrap="square">
            <a:noAutofit/>
          </a:bodyPr>
          <a:p>
            <a:pPr fontAlgn="auto" indent="360045"/>
            <a:r>
              <a:rPr altLang="en-US" dirty="0" sz="2400" lang="zh-CN"/>
              <a:t>2011年5月25日，德国西北部一位83岁的老妇感染大肠杆菌死亡之后的一周内，陆续有超过400人确认或疑似被肠出血性大肠杆菌感染，其中40人病情严重。</a:t>
            </a:r>
          </a:p>
          <a:p>
            <a:pPr fontAlgn="auto" indent="360045"/>
            <a:r>
              <a:rPr altLang="en-US" dirty="0" sz="2400" lang="zh-CN"/>
              <a:t>德国以外的丹麦、瑞典、英国和荷兰也发现疑似病例约300个。疫情以每天200人左右的速度蔓延，截至6月3日，德国肠出血性大肠杆菌感染者的数目达到1733人，死亡17人，520人出现危及生命的严重溶血性尿毒综合征。</a:t>
            </a:r>
          </a:p>
          <a:p>
            <a:pPr fontAlgn="auto" indent="360045"/>
            <a:r>
              <a:rPr altLang="zh-CN" dirty="0" sz="2400" lang="en-US"/>
              <a:t> </a:t>
            </a:r>
            <a:r>
              <a:rPr altLang="en-US" dirty="0" sz="2400" lang="zh-CN"/>
              <a:t>2011年5-7月，德国北部出现肠出血性大肠杆菌感染疫情，截至5月26日，德国已出现276例相关的溶血性尿毒综合征病例，2例死亡。</a:t>
            </a:r>
          </a:p>
          <a:p>
            <a:pPr fontAlgn="auto" indent="360045"/>
            <a:r>
              <a:rPr altLang="en-US" dirty="0" sz="2400" lang="zh-CN"/>
              <a:t>本次疫情席卷整个德国，欧盟的其他国家也受到不同程度的影响，并波及至美国和加拿大，共计16个国家。这是迄今为止德国国内乃至全世界范围内最大规模的肠出血性大肠杆菌感染暴发疫情。</a:t>
            </a:r>
          </a:p>
          <a:p>
            <a:pPr fontAlgn="auto" indent="360045"/>
            <a:r>
              <a:rPr altLang="zh-CN" dirty="0" sz="2400" lang="en-US"/>
              <a:t> </a:t>
            </a:r>
            <a:r>
              <a:rPr altLang="en-US" dirty="0" sz="2400" lang="zh-CN"/>
              <a:t>经过调查，最终世界卫生组织在丹麦的合作实验室发布公告：造成此次疫情的是一种罕见的大肠杆菌菌株，人体中曾有发现。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732" name="标题 1"/>
          <p:cNvSpPr>
            <a:spLocks noGrp="1"/>
          </p:cNvSpPr>
          <p:nvPr>
            <p:ph type="title"/>
          </p:nvPr>
        </p:nvSpPr>
        <p:spPr>
          <a:xfrm>
            <a:off x="766010" y="427689"/>
            <a:ext cx="10515600" cy="1325563"/>
          </a:xfrm>
        </p:spPr>
        <p:txBody>
          <a:bodyPr>
            <a:normAutofit/>
          </a:bodyPr>
          <a:p>
            <a:r>
              <a:rPr altLang="en-US" dirty="0" sz="4400" lang="zh-CN">
                <a:solidFill>
                  <a:srgbClr val="FF0000"/>
                </a:solidFill>
                <a:sym typeface="+mn-ea"/>
              </a:rPr>
              <a:t>分析与思考</a:t>
            </a:r>
            <a:r>
              <a:rPr altLang="en-US" dirty="0" sz="4400" lang="zh-CN">
                <a:sym typeface="+mn-ea"/>
              </a:rPr>
              <a:t>：为什么用大肠菌群作为食品中细菌污染的指示菌？</a:t>
            </a:r>
            <a:endParaRPr altLang="en-US" dirty="0" lang="zh-CN"/>
          </a:p>
        </p:txBody>
      </p:sp>
      <p:sp>
        <p:nvSpPr>
          <p:cNvPr id="1048733" name="内容占位符 2"/>
          <p:cNvSpPr>
            <a:spLocks noGrp="1"/>
          </p:cNvSpPr>
          <p:nvPr>
            <p:ph idx="1"/>
          </p:nvPr>
        </p:nvSpPr>
        <p:spPr/>
        <p:txBody>
          <a:bodyPr/>
          <a:p>
            <a:r>
              <a:rPr altLang="en-US" dirty="0" lang="zh-CN"/>
              <a:t>①大肠菌群数量多，是温血动物肠道的优势菌，检出率高。</a:t>
            </a:r>
            <a:endParaRPr altLang="zh-CN" dirty="0" lang="en-US"/>
          </a:p>
          <a:p>
            <a:r>
              <a:rPr altLang="en-US" dirty="0" lang="zh-CN"/>
              <a:t>②在外界的存活时间与肠道致病菌基本一致。</a:t>
            </a:r>
            <a:endParaRPr altLang="zh-CN" dirty="0" lang="en-US"/>
          </a:p>
          <a:p>
            <a:r>
              <a:rPr altLang="en-US" dirty="0" lang="zh-CN"/>
              <a:t>③对杀菌剂的抵抗力与肠道致病菌一致。</a:t>
            </a:r>
            <a:endParaRPr altLang="zh-CN" dirty="0" lang="en-US"/>
          </a:p>
          <a:p>
            <a:r>
              <a:rPr altLang="en-US" dirty="0" lang="zh-CN"/>
              <a:t>④操作简单，不需要复杂的设备。</a:t>
            </a:r>
            <a:endParaRPr altLang="zh-CN" dirty="0" lang="en-US"/>
          </a:p>
          <a:p>
            <a:r>
              <a:rPr altLang="en-US" dirty="0" lang="zh-CN"/>
              <a:t>⑤灵敏度高，食品中的粪便污染量只要达到</a:t>
            </a:r>
            <a:r>
              <a:rPr altLang="zh-CN" dirty="0" lang="en-US"/>
              <a:t>0.001mg/kg</a:t>
            </a:r>
            <a:r>
              <a:rPr altLang="en-US" dirty="0" lang="zh-CN"/>
              <a:t>即可检出大肠菌群。</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733">
                                            <p:txEl>
                                              <p:pRg st="0" end="0"/>
                                            </p:txEl>
                                          </p:spTgt>
                                        </p:tgtEl>
                                        <p:attrNameLst>
                                          <p:attrName>style.visibility</p:attrName>
                                        </p:attrNameLst>
                                      </p:cBhvr>
                                      <p:to>
                                        <p:strVal val="visible"/>
                                      </p:to>
                                    </p:set>
                                    <p:animEffect transition="in" filter="fade">
                                      <p:cBhvr>
                                        <p:cTn dur="1000" id="7"/>
                                        <p:tgtEl>
                                          <p:spTgt spid="1048733">
                                            <p:txEl>
                                              <p:pRg st="0" end="0"/>
                                            </p:txEl>
                                          </p:spTgt>
                                        </p:tgtEl>
                                      </p:cBhvr>
                                    </p:animEffect>
                                    <p:anim calcmode="lin" valueType="num">
                                      <p:cBhvr>
                                        <p:cTn dur="1000" fill="hold" id="8"/>
                                        <p:tgtEl>
                                          <p:spTgt spid="1048733">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7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733">
                                            <p:txEl>
                                              <p:pRg st="1" end="1"/>
                                            </p:txEl>
                                          </p:spTgt>
                                        </p:tgtEl>
                                        <p:attrNameLst>
                                          <p:attrName>style.visibility</p:attrName>
                                        </p:attrNameLst>
                                      </p:cBhvr>
                                      <p:to>
                                        <p:strVal val="visible"/>
                                      </p:to>
                                    </p:set>
                                    <p:animEffect transition="in" filter="fade">
                                      <p:cBhvr>
                                        <p:cTn dur="1000" id="14"/>
                                        <p:tgtEl>
                                          <p:spTgt spid="1048733">
                                            <p:txEl>
                                              <p:pRg st="1" end="1"/>
                                            </p:txEl>
                                          </p:spTgt>
                                        </p:tgtEl>
                                      </p:cBhvr>
                                    </p:animEffect>
                                    <p:anim calcmode="lin" valueType="num">
                                      <p:cBhvr>
                                        <p:cTn dur="1000" fill="hold" id="15"/>
                                        <p:tgtEl>
                                          <p:spTgt spid="1048733">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87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048733">
                                            <p:txEl>
                                              <p:pRg st="2" end="2"/>
                                            </p:txEl>
                                          </p:spTgt>
                                        </p:tgtEl>
                                        <p:attrNameLst>
                                          <p:attrName>style.visibility</p:attrName>
                                        </p:attrNameLst>
                                      </p:cBhvr>
                                      <p:to>
                                        <p:strVal val="visible"/>
                                      </p:to>
                                    </p:set>
                                    <p:animEffect transition="in" filter="fade">
                                      <p:cBhvr>
                                        <p:cTn dur="1000" id="21"/>
                                        <p:tgtEl>
                                          <p:spTgt spid="1048733">
                                            <p:txEl>
                                              <p:pRg st="2" end="2"/>
                                            </p:txEl>
                                          </p:spTgt>
                                        </p:tgtEl>
                                      </p:cBhvr>
                                    </p:animEffect>
                                    <p:anim calcmode="lin" valueType="num">
                                      <p:cBhvr>
                                        <p:cTn dur="1000" fill="hold" id="22"/>
                                        <p:tgtEl>
                                          <p:spTgt spid="1048733">
                                            <p:txEl>
                                              <p:pRg st="2" end="2"/>
                                            </p:txEl>
                                          </p:spTgt>
                                        </p:tgtEl>
                                        <p:attrNameLst>
                                          <p:attrName>ppt_x</p:attrName>
                                        </p:attrNameLst>
                                      </p:cBhvr>
                                      <p:tavLst>
                                        <p:tav tm="0">
                                          <p:val>
                                            <p:strVal val="#ppt_x"/>
                                          </p:val>
                                        </p:tav>
                                        <p:tav tm="100000">
                                          <p:val>
                                            <p:strVal val="#ppt_x"/>
                                          </p:val>
                                        </p:tav>
                                      </p:tavLst>
                                    </p:anim>
                                    <p:anim calcmode="lin" valueType="num">
                                      <p:cBhvr>
                                        <p:cTn dur="1000" fill="hold" id="23"/>
                                        <p:tgtEl>
                                          <p:spTgt spid="10487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1048733">
                                            <p:txEl>
                                              <p:pRg st="3" end="3"/>
                                            </p:txEl>
                                          </p:spTgt>
                                        </p:tgtEl>
                                        <p:attrNameLst>
                                          <p:attrName>style.visibility</p:attrName>
                                        </p:attrNameLst>
                                      </p:cBhvr>
                                      <p:to>
                                        <p:strVal val="visible"/>
                                      </p:to>
                                    </p:set>
                                    <p:animEffect transition="in" filter="fade">
                                      <p:cBhvr>
                                        <p:cTn dur="1000" id="28"/>
                                        <p:tgtEl>
                                          <p:spTgt spid="1048733">
                                            <p:txEl>
                                              <p:pRg st="3" end="3"/>
                                            </p:txEl>
                                          </p:spTgt>
                                        </p:tgtEl>
                                      </p:cBhvr>
                                    </p:animEffect>
                                    <p:anim calcmode="lin" valueType="num">
                                      <p:cBhvr>
                                        <p:cTn dur="1000" fill="hold" id="29"/>
                                        <p:tgtEl>
                                          <p:spTgt spid="1048733">
                                            <p:txEl>
                                              <p:pRg st="3" end="3"/>
                                            </p:txEl>
                                          </p:spTgt>
                                        </p:tgtEl>
                                        <p:attrNameLst>
                                          <p:attrName>ppt_x</p:attrName>
                                        </p:attrNameLst>
                                      </p:cBhvr>
                                      <p:tavLst>
                                        <p:tav tm="0">
                                          <p:val>
                                            <p:strVal val="#ppt_x"/>
                                          </p:val>
                                        </p:tav>
                                        <p:tav tm="100000">
                                          <p:val>
                                            <p:strVal val="#ppt_x"/>
                                          </p:val>
                                        </p:tav>
                                      </p:tavLst>
                                    </p:anim>
                                    <p:anim calcmode="lin" valueType="num">
                                      <p:cBhvr>
                                        <p:cTn dur="1000" fill="hold" id="30"/>
                                        <p:tgtEl>
                                          <p:spTgt spid="10487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048733">
                                            <p:txEl>
                                              <p:pRg st="4" end="4"/>
                                            </p:txEl>
                                          </p:spTgt>
                                        </p:tgtEl>
                                        <p:attrNameLst>
                                          <p:attrName>style.visibility</p:attrName>
                                        </p:attrNameLst>
                                      </p:cBhvr>
                                      <p:to>
                                        <p:strVal val="visible"/>
                                      </p:to>
                                    </p:set>
                                    <p:animEffect transition="in" filter="fade">
                                      <p:cBhvr>
                                        <p:cTn dur="1000" id="35"/>
                                        <p:tgtEl>
                                          <p:spTgt spid="1048733">
                                            <p:txEl>
                                              <p:pRg st="4" end="4"/>
                                            </p:txEl>
                                          </p:spTgt>
                                        </p:tgtEl>
                                      </p:cBhvr>
                                    </p:animEffect>
                                    <p:anim calcmode="lin" valueType="num">
                                      <p:cBhvr>
                                        <p:cTn dur="1000" fill="hold" id="36"/>
                                        <p:tgtEl>
                                          <p:spTgt spid="1048733">
                                            <p:txEl>
                                              <p:pRg st="4" end="4"/>
                                            </p:txEl>
                                          </p:spTgt>
                                        </p:tgtEl>
                                        <p:attrNameLst>
                                          <p:attrName>ppt_x</p:attrName>
                                        </p:attrNameLst>
                                      </p:cBhvr>
                                      <p:tavLst>
                                        <p:tav tm="0">
                                          <p:val>
                                            <p:strVal val="#ppt_x"/>
                                          </p:val>
                                        </p:tav>
                                        <p:tav tm="100000">
                                          <p:val>
                                            <p:strVal val="#ppt_x"/>
                                          </p:val>
                                        </p:tav>
                                      </p:tavLst>
                                    </p:anim>
                                    <p:anim calcmode="lin" valueType="num">
                                      <p:cBhvr>
                                        <p:cTn dur="1000" fill="hold" id="37"/>
                                        <p:tgtEl>
                                          <p:spTgt spid="10487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grpSp>
        <p:nvGrpSpPr>
          <p:cNvPr id="119" name="组合 1"/>
          <p:cNvGrpSpPr/>
          <p:nvPr/>
        </p:nvGrpSpPr>
        <p:grpSpPr>
          <a:xfrm>
            <a:off x="-254000" y="201683"/>
            <a:ext cx="898070" cy="523220"/>
            <a:chOff x="-254000" y="201683"/>
            <a:chExt cx="898070" cy="523220"/>
          </a:xfrm>
        </p:grpSpPr>
        <p:sp>
          <p:nvSpPr>
            <p:cNvPr id="1048734"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35" name="文本框 42"/>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736" name="文本框 43"/>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20" name="组合 6"/>
          <p:cNvGrpSpPr/>
          <p:nvPr/>
        </p:nvGrpSpPr>
        <p:grpSpPr>
          <a:xfrm>
            <a:off x="2584397" y="217491"/>
            <a:ext cx="10096500" cy="439541"/>
            <a:chOff x="2584397" y="217491"/>
            <a:chExt cx="10096500" cy="439541"/>
          </a:xfrm>
        </p:grpSpPr>
        <p:sp>
          <p:nvSpPr>
            <p:cNvPr id="1048737"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38"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39" name="矩形 45"/>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67" name="图片 39"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740" name="文本框 49"/>
          <p:cNvSpPr txBox="1"/>
          <p:nvPr/>
        </p:nvSpPr>
        <p:spPr>
          <a:xfrm>
            <a:off x="701040" y="927735"/>
            <a:ext cx="4588510" cy="368300"/>
          </a:xfrm>
          <a:prstGeom prst="rect"/>
          <a:noFill/>
        </p:spPr>
        <p:txBody>
          <a:bodyPr rtlCol="0" wrap="square">
            <a:spAutoFit/>
          </a:bodyPr>
          <a:p>
            <a:r>
              <a:rPr altLang="zh-CN" b="1" lang="en-US"/>
              <a:t>2.2.2</a:t>
            </a:r>
            <a:r>
              <a:rPr altLang="en-US" b="1" lang="zh-CN"/>
              <a:t>致泻性大肠埃希菌的致病性及其危害</a:t>
            </a:r>
          </a:p>
        </p:txBody>
      </p:sp>
      <p:sp>
        <p:nvSpPr>
          <p:cNvPr id="1048741" name="文本框 54"/>
          <p:cNvSpPr txBox="1"/>
          <p:nvPr/>
        </p:nvSpPr>
        <p:spPr>
          <a:xfrm>
            <a:off x="496112" y="1496695"/>
            <a:ext cx="5502734" cy="4759960"/>
          </a:xfrm>
          <a:prstGeom prst="rect"/>
          <a:noFill/>
        </p:spPr>
        <p:txBody>
          <a:bodyPr rtlCol="0" wrap="square">
            <a:noAutofit/>
          </a:bodyPr>
          <a:p>
            <a:pPr fontAlgn="auto" indent="360045"/>
            <a:r>
              <a:rPr altLang="zh-CN" dirty="0" lang="en-US"/>
              <a:t> </a:t>
            </a:r>
            <a:r>
              <a:rPr altLang="zh-CN" dirty="0" sz="2000" lang="en-US"/>
              <a:t> </a:t>
            </a:r>
            <a:r>
              <a:rPr altLang="en-US" dirty="0" sz="2000" lang="zh-CN"/>
              <a:t>DEC是一类能引起人体以腹泻症状为主的大肠埃希菌，可经过污染食物引起人类发病常见的DEC主要包括肠道致病性大肠埃希菌、肠道侵袭性大肠埃希菌、产肠毒素大肠埃希菌、产志贺毒素大肠埃希菌(包括肠道出血性大肠埃希菌)和肠道集聚性大肠埃希菌5类，在以上5类大肠埃希菌中，以产志贺毒素大肠埃希菌(简称STEC)危害最大。</a:t>
            </a:r>
            <a:endParaRPr altLang="zh-CN" dirty="0" sz="2000" lang="en-US"/>
          </a:p>
          <a:p>
            <a:pPr fontAlgn="auto" indent="360045"/>
            <a:r>
              <a:rPr altLang="en-US" dirty="0" sz="2000" lang="zh-CN"/>
              <a:t>STEC一旦在人体肠道中定植，大量毒素基因的表达会导致肾、肠道的出血以及神经系统的破坏，最终导致腹泻、出血性结肠炎、溶血性尿毒综合征和瘫痪等严重后果。</a:t>
            </a:r>
          </a:p>
          <a:p>
            <a:endParaRPr altLang="en-US" dirty="0" sz="2000" lang="zh-CN"/>
          </a:p>
        </p:txBody>
      </p:sp>
      <p:sp>
        <p:nvSpPr>
          <p:cNvPr id="1048742" name="矩形 55"/>
          <p:cNvSpPr/>
          <p:nvPr/>
        </p:nvSpPr>
        <p:spPr>
          <a:xfrm>
            <a:off x="65405" y="4537710"/>
            <a:ext cx="1077595" cy="1062355"/>
          </a:xfrm>
          <a:prstGeom prst="rect"/>
          <a:noFill/>
          <a:ln>
            <a:noFill/>
          </a:ln>
        </p:spPr>
        <p:txBody>
          <a:bodyPr anchor="t" rtlCol="0" wrap="square">
            <a:noAutofit/>
          </a:bodyPr>
          <a:p>
            <a:pPr algn="ctr"/>
            <a:endParaRPr altLang="en-US" b="1" sz="7200" lang="zh-CN">
              <a:solidFill>
                <a:schemeClr val="tx1"/>
              </a:solidFill>
              <a:effectLst>
                <a:outerShdw algn="tl" blurRad="38100" dir="2700000" dist="19050" rotWithShape="0">
                  <a:schemeClr val="dk1">
                    <a:alpha val="40000"/>
                  </a:schemeClr>
                </a:outerShdw>
              </a:effectLst>
            </a:endParaRPr>
          </a:p>
        </p:txBody>
      </p:sp>
      <p:pic>
        <p:nvPicPr>
          <p:cNvPr id="2097168" name="图片 2" descr="4058-krpikqf4828212"/>
          <p:cNvPicPr>
            <a:picLocks noChangeAspect="1"/>
          </p:cNvPicPr>
          <p:nvPr/>
        </p:nvPicPr>
        <p:blipFill>
          <a:blip xmlns:r="http://schemas.openxmlformats.org/officeDocument/2006/relationships" r:embed="rId2"/>
          <a:stretch>
            <a:fillRect/>
          </a:stretch>
        </p:blipFill>
        <p:spPr>
          <a:xfrm>
            <a:off x="5935980" y="862965"/>
            <a:ext cx="5868670" cy="5419725"/>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grpSp>
        <p:nvGrpSpPr>
          <p:cNvPr id="124" name="组合 26"/>
          <p:cNvGrpSpPr/>
          <p:nvPr/>
        </p:nvGrpSpPr>
        <p:grpSpPr>
          <a:xfrm>
            <a:off x="-254000" y="201683"/>
            <a:ext cx="898070" cy="523220"/>
            <a:chOff x="-254000" y="201683"/>
            <a:chExt cx="898070" cy="523220"/>
          </a:xfrm>
        </p:grpSpPr>
        <p:sp>
          <p:nvSpPr>
            <p:cNvPr id="1048746"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47" name="文本框 5"/>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748" name="文本框 6"/>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25" name="组合 11"/>
          <p:cNvGrpSpPr/>
          <p:nvPr/>
        </p:nvGrpSpPr>
        <p:grpSpPr>
          <a:xfrm>
            <a:off x="2965397" y="217491"/>
            <a:ext cx="10096500" cy="439541"/>
            <a:chOff x="2965397" y="217491"/>
            <a:chExt cx="10096500" cy="439541"/>
          </a:xfrm>
        </p:grpSpPr>
        <p:sp>
          <p:nvSpPr>
            <p:cNvPr id="1048749" name="圆角矩形 3"/>
            <p:cNvSpPr/>
            <p:nvPr/>
          </p:nvSpPr>
          <p:spPr>
            <a:xfrm>
              <a:off x="2965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50" name="圆角矩形 7"/>
            <p:cNvSpPr/>
            <p:nvPr/>
          </p:nvSpPr>
          <p:spPr>
            <a:xfrm flipV="1">
              <a:off x="2978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51" name="矩形 8"/>
            <p:cNvSpPr/>
            <p:nvPr/>
          </p:nvSpPr>
          <p:spPr>
            <a:xfrm>
              <a:off x="3999570" y="239783"/>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grpSp>
        <p:nvGrpSpPr>
          <p:cNvPr id="126" name="组合 50"/>
          <p:cNvGrpSpPr/>
          <p:nvPr>
            <p:custDataLst>
              <p:tags r:id="rId1"/>
            </p:custDataLst>
          </p:nvPr>
        </p:nvGrpSpPr>
        <p:grpSpPr>
          <a:xfrm>
            <a:off x="4850508" y="2435435"/>
            <a:ext cx="2611029" cy="2757198"/>
            <a:chOff x="4850508" y="2435435"/>
            <a:chExt cx="2611029" cy="2757198"/>
          </a:xfrm>
        </p:grpSpPr>
        <p:grpSp>
          <p:nvGrpSpPr>
            <p:cNvPr id="127" name="组合 51"/>
            <p:cNvGrpSpPr/>
            <p:nvPr/>
          </p:nvGrpSpPr>
          <p:grpSpPr>
            <a:xfrm>
              <a:off x="4850508" y="2435435"/>
              <a:ext cx="2611029" cy="2757198"/>
              <a:chOff x="4706145" y="2310495"/>
              <a:chExt cx="2779711" cy="2935323"/>
            </a:xfrm>
          </p:grpSpPr>
          <p:sp>
            <p:nvSpPr>
              <p:cNvPr id="1048752" name="Freeform 5"/>
              <p:cNvSpPr/>
              <p:nvPr>
                <p:custDataLst>
                  <p:tags r:id="rId2"/>
                </p:custDataLst>
              </p:nvPr>
            </p:nvSpPr>
            <p:spPr bwMode="auto">
              <a:xfrm>
                <a:off x="5454718" y="4770794"/>
                <a:ext cx="1253081" cy="475024"/>
              </a:xfrm>
              <a:custGeom>
                <a:avLst/>
                <a:gdLst>
                  <a:gd name="T0" fmla="*/ 44 w 87"/>
                  <a:gd name="T1" fmla="*/ 10 h 33"/>
                  <a:gd name="T2" fmla="*/ 8 w 87"/>
                  <a:gd name="T3" fmla="*/ 0 h 33"/>
                  <a:gd name="T4" fmla="*/ 0 w 87"/>
                  <a:gd name="T5" fmla="*/ 13 h 33"/>
                  <a:gd name="T6" fmla="*/ 32 w 87"/>
                  <a:gd name="T7" fmla="*/ 24 h 33"/>
                  <a:gd name="T8" fmla="*/ 44 w 87"/>
                  <a:gd name="T9" fmla="*/ 33 h 33"/>
                  <a:gd name="T10" fmla="*/ 56 w 87"/>
                  <a:gd name="T11" fmla="*/ 24 h 33"/>
                  <a:gd name="T12" fmla="*/ 87 w 87"/>
                  <a:gd name="T13" fmla="*/ 13 h 33"/>
                  <a:gd name="T14" fmla="*/ 80 w 87"/>
                  <a:gd name="T15" fmla="*/ 0 h 33"/>
                  <a:gd name="T16" fmla="*/ 44 w 87"/>
                  <a:gd name="T1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3">
                    <a:moveTo>
                      <a:pt x="44" y="10"/>
                    </a:moveTo>
                    <a:cubicBezTo>
                      <a:pt x="31" y="10"/>
                      <a:pt x="18" y="6"/>
                      <a:pt x="8" y="0"/>
                    </a:cubicBezTo>
                    <a:cubicBezTo>
                      <a:pt x="0" y="13"/>
                      <a:pt x="0" y="13"/>
                      <a:pt x="0" y="13"/>
                    </a:cubicBezTo>
                    <a:cubicBezTo>
                      <a:pt x="10" y="19"/>
                      <a:pt x="21" y="23"/>
                      <a:pt x="32" y="24"/>
                    </a:cubicBezTo>
                    <a:cubicBezTo>
                      <a:pt x="44" y="33"/>
                      <a:pt x="44" y="33"/>
                      <a:pt x="44" y="33"/>
                    </a:cubicBezTo>
                    <a:cubicBezTo>
                      <a:pt x="56" y="24"/>
                      <a:pt x="56" y="24"/>
                      <a:pt x="56" y="24"/>
                    </a:cubicBezTo>
                    <a:cubicBezTo>
                      <a:pt x="67" y="23"/>
                      <a:pt x="78" y="19"/>
                      <a:pt x="87" y="13"/>
                    </a:cubicBezTo>
                    <a:cubicBezTo>
                      <a:pt x="80" y="0"/>
                      <a:pt x="80" y="0"/>
                      <a:pt x="80" y="0"/>
                    </a:cubicBezTo>
                    <a:cubicBezTo>
                      <a:pt x="69" y="6"/>
                      <a:pt x="57" y="10"/>
                      <a:pt x="44" y="10"/>
                    </a:cubicBez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sp>
            <p:nvSpPr>
              <p:cNvPr id="1048753" name="Freeform 8"/>
              <p:cNvSpPr/>
              <p:nvPr>
                <p:custDataLst>
                  <p:tags r:id="rId3"/>
                </p:custDataLst>
              </p:nvPr>
            </p:nvSpPr>
            <p:spPr bwMode="auto">
              <a:xfrm>
                <a:off x="6722541" y="2669221"/>
                <a:ext cx="748573" cy="1079452"/>
              </a:xfrm>
              <a:custGeom>
                <a:avLst/>
                <a:gdLst>
                  <a:gd name="T0" fmla="*/ 37 w 52"/>
                  <a:gd name="T1" fmla="*/ 75 h 75"/>
                  <a:gd name="T2" fmla="*/ 52 w 52"/>
                  <a:gd name="T3" fmla="*/ 75 h 75"/>
                  <a:gd name="T4" fmla="*/ 45 w 52"/>
                  <a:gd name="T5" fmla="*/ 42 h 75"/>
                  <a:gd name="T6" fmla="*/ 47 w 52"/>
                  <a:gd name="T7" fmla="*/ 27 h 75"/>
                  <a:gd name="T8" fmla="*/ 33 w 52"/>
                  <a:gd name="T9" fmla="*/ 22 h 75"/>
                  <a:gd name="T10" fmla="*/ 8 w 52"/>
                  <a:gd name="T11" fmla="*/ 0 h 75"/>
                  <a:gd name="T12" fmla="*/ 0 w 52"/>
                  <a:gd name="T13" fmla="*/ 13 h 75"/>
                  <a:gd name="T14" fmla="*/ 37 w 52"/>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5">
                    <a:moveTo>
                      <a:pt x="37" y="75"/>
                    </a:moveTo>
                    <a:cubicBezTo>
                      <a:pt x="52" y="75"/>
                      <a:pt x="52" y="75"/>
                      <a:pt x="52" y="75"/>
                    </a:cubicBezTo>
                    <a:cubicBezTo>
                      <a:pt x="52" y="63"/>
                      <a:pt x="49" y="52"/>
                      <a:pt x="45" y="42"/>
                    </a:cubicBezTo>
                    <a:cubicBezTo>
                      <a:pt x="47" y="27"/>
                      <a:pt x="47" y="27"/>
                      <a:pt x="47" y="27"/>
                    </a:cubicBezTo>
                    <a:cubicBezTo>
                      <a:pt x="33" y="22"/>
                      <a:pt x="33" y="22"/>
                      <a:pt x="33" y="22"/>
                    </a:cubicBezTo>
                    <a:cubicBezTo>
                      <a:pt x="26" y="13"/>
                      <a:pt x="18" y="5"/>
                      <a:pt x="8" y="0"/>
                    </a:cubicBezTo>
                    <a:cubicBezTo>
                      <a:pt x="0" y="13"/>
                      <a:pt x="0" y="13"/>
                      <a:pt x="0" y="13"/>
                    </a:cubicBezTo>
                    <a:cubicBezTo>
                      <a:pt x="22" y="25"/>
                      <a:pt x="37" y="48"/>
                      <a:pt x="37" y="75"/>
                    </a:cubicBez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sp>
            <p:nvSpPr>
              <p:cNvPr id="1048754" name="Freeform 12"/>
              <p:cNvSpPr/>
              <p:nvPr>
                <p:custDataLst>
                  <p:tags r:id="rId4"/>
                </p:custDataLst>
              </p:nvPr>
            </p:nvSpPr>
            <p:spPr bwMode="auto">
              <a:xfrm>
                <a:off x="6737283" y="3806003"/>
                <a:ext cx="748573" cy="1079452"/>
              </a:xfrm>
              <a:custGeom>
                <a:avLst/>
                <a:gdLst>
                  <a:gd name="T0" fmla="*/ 36 w 52"/>
                  <a:gd name="T1" fmla="*/ 0 h 75"/>
                  <a:gd name="T2" fmla="*/ 0 w 52"/>
                  <a:gd name="T3" fmla="*/ 62 h 75"/>
                  <a:gd name="T4" fmla="*/ 8 w 52"/>
                  <a:gd name="T5" fmla="*/ 75 h 75"/>
                  <a:gd name="T6" fmla="*/ 33 w 52"/>
                  <a:gd name="T7" fmla="*/ 53 h 75"/>
                  <a:gd name="T8" fmla="*/ 47 w 52"/>
                  <a:gd name="T9" fmla="*/ 47 h 75"/>
                  <a:gd name="T10" fmla="*/ 45 w 52"/>
                  <a:gd name="T11" fmla="*/ 33 h 75"/>
                  <a:gd name="T12" fmla="*/ 52 w 52"/>
                  <a:gd name="T13" fmla="*/ 0 h 75"/>
                  <a:gd name="T14" fmla="*/ 36 w 52"/>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5">
                    <a:moveTo>
                      <a:pt x="36" y="0"/>
                    </a:moveTo>
                    <a:cubicBezTo>
                      <a:pt x="36" y="26"/>
                      <a:pt x="22" y="50"/>
                      <a:pt x="0" y="62"/>
                    </a:cubicBezTo>
                    <a:cubicBezTo>
                      <a:pt x="8" y="75"/>
                      <a:pt x="8" y="75"/>
                      <a:pt x="8" y="75"/>
                    </a:cubicBezTo>
                    <a:cubicBezTo>
                      <a:pt x="18" y="69"/>
                      <a:pt x="26" y="62"/>
                      <a:pt x="33" y="53"/>
                    </a:cubicBezTo>
                    <a:cubicBezTo>
                      <a:pt x="47" y="47"/>
                      <a:pt x="47" y="47"/>
                      <a:pt x="47" y="47"/>
                    </a:cubicBezTo>
                    <a:cubicBezTo>
                      <a:pt x="45" y="33"/>
                      <a:pt x="45" y="33"/>
                      <a:pt x="45" y="33"/>
                    </a:cubicBezTo>
                    <a:cubicBezTo>
                      <a:pt x="49" y="22"/>
                      <a:pt x="52" y="11"/>
                      <a:pt x="52" y="0"/>
                    </a:cubicBezTo>
                    <a:lnTo>
                      <a:pt x="36" y="0"/>
                    </a:ln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sp>
            <p:nvSpPr>
              <p:cNvPr id="1048755" name="Freeform 14"/>
              <p:cNvSpPr/>
              <p:nvPr>
                <p:custDataLst>
                  <p:tags r:id="rId5"/>
                </p:custDataLst>
              </p:nvPr>
            </p:nvSpPr>
            <p:spPr bwMode="auto">
              <a:xfrm>
                <a:off x="5454718" y="2310495"/>
                <a:ext cx="1253081" cy="475024"/>
              </a:xfrm>
              <a:custGeom>
                <a:avLst/>
                <a:gdLst>
                  <a:gd name="T0" fmla="*/ 44 w 87"/>
                  <a:gd name="T1" fmla="*/ 24 h 33"/>
                  <a:gd name="T2" fmla="*/ 80 w 87"/>
                  <a:gd name="T3" fmla="*/ 33 h 33"/>
                  <a:gd name="T4" fmla="*/ 87 w 87"/>
                  <a:gd name="T5" fmla="*/ 20 h 33"/>
                  <a:gd name="T6" fmla="*/ 56 w 87"/>
                  <a:gd name="T7" fmla="*/ 9 h 33"/>
                  <a:gd name="T8" fmla="*/ 44 w 87"/>
                  <a:gd name="T9" fmla="*/ 0 h 33"/>
                  <a:gd name="T10" fmla="*/ 32 w 87"/>
                  <a:gd name="T11" fmla="*/ 9 h 33"/>
                  <a:gd name="T12" fmla="*/ 0 w 87"/>
                  <a:gd name="T13" fmla="*/ 20 h 33"/>
                  <a:gd name="T14" fmla="*/ 8 w 87"/>
                  <a:gd name="T15" fmla="*/ 33 h 33"/>
                  <a:gd name="T16" fmla="*/ 44 w 87"/>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3">
                    <a:moveTo>
                      <a:pt x="44" y="24"/>
                    </a:moveTo>
                    <a:cubicBezTo>
                      <a:pt x="57" y="24"/>
                      <a:pt x="69" y="27"/>
                      <a:pt x="80" y="33"/>
                    </a:cubicBezTo>
                    <a:cubicBezTo>
                      <a:pt x="87" y="20"/>
                      <a:pt x="87" y="20"/>
                      <a:pt x="87" y="20"/>
                    </a:cubicBezTo>
                    <a:cubicBezTo>
                      <a:pt x="78" y="15"/>
                      <a:pt x="67" y="11"/>
                      <a:pt x="56" y="9"/>
                    </a:cubicBezTo>
                    <a:cubicBezTo>
                      <a:pt x="44" y="0"/>
                      <a:pt x="44" y="0"/>
                      <a:pt x="44" y="0"/>
                    </a:cubicBezTo>
                    <a:cubicBezTo>
                      <a:pt x="32" y="9"/>
                      <a:pt x="32" y="9"/>
                      <a:pt x="32" y="9"/>
                    </a:cubicBezTo>
                    <a:cubicBezTo>
                      <a:pt x="21" y="11"/>
                      <a:pt x="10" y="15"/>
                      <a:pt x="0" y="20"/>
                    </a:cubicBezTo>
                    <a:cubicBezTo>
                      <a:pt x="8" y="33"/>
                      <a:pt x="8" y="33"/>
                      <a:pt x="8" y="33"/>
                    </a:cubicBezTo>
                    <a:cubicBezTo>
                      <a:pt x="18" y="27"/>
                      <a:pt x="31" y="24"/>
                      <a:pt x="44" y="24"/>
                    </a:cubicBez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sp>
            <p:nvSpPr>
              <p:cNvPr id="1048756" name="Freeform 17"/>
              <p:cNvSpPr/>
              <p:nvPr>
                <p:custDataLst>
                  <p:tags r:id="rId6"/>
                </p:custDataLst>
              </p:nvPr>
            </p:nvSpPr>
            <p:spPr bwMode="auto">
              <a:xfrm>
                <a:off x="4706145" y="3806003"/>
                <a:ext cx="733831" cy="1094194"/>
              </a:xfrm>
              <a:custGeom>
                <a:avLst/>
                <a:gdLst>
                  <a:gd name="T0" fmla="*/ 15 w 51"/>
                  <a:gd name="T1" fmla="*/ 0 h 76"/>
                  <a:gd name="T2" fmla="*/ 0 w 51"/>
                  <a:gd name="T3" fmla="*/ 0 h 76"/>
                  <a:gd name="T4" fmla="*/ 6 w 51"/>
                  <a:gd name="T5" fmla="*/ 33 h 76"/>
                  <a:gd name="T6" fmla="*/ 5 w 51"/>
                  <a:gd name="T7" fmla="*/ 48 h 76"/>
                  <a:gd name="T8" fmla="*/ 18 w 51"/>
                  <a:gd name="T9" fmla="*/ 54 h 76"/>
                  <a:gd name="T10" fmla="*/ 44 w 51"/>
                  <a:gd name="T11" fmla="*/ 76 h 76"/>
                  <a:gd name="T12" fmla="*/ 51 w 51"/>
                  <a:gd name="T13" fmla="*/ 63 h 76"/>
                  <a:gd name="T14" fmla="*/ 15 w 51"/>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6">
                    <a:moveTo>
                      <a:pt x="15" y="0"/>
                    </a:moveTo>
                    <a:cubicBezTo>
                      <a:pt x="0" y="0"/>
                      <a:pt x="0" y="0"/>
                      <a:pt x="0" y="0"/>
                    </a:cubicBezTo>
                    <a:cubicBezTo>
                      <a:pt x="0" y="12"/>
                      <a:pt x="2" y="23"/>
                      <a:pt x="6" y="33"/>
                    </a:cubicBezTo>
                    <a:cubicBezTo>
                      <a:pt x="5" y="48"/>
                      <a:pt x="5" y="48"/>
                      <a:pt x="5" y="48"/>
                    </a:cubicBezTo>
                    <a:cubicBezTo>
                      <a:pt x="18" y="54"/>
                      <a:pt x="18" y="54"/>
                      <a:pt x="18" y="54"/>
                    </a:cubicBezTo>
                    <a:cubicBezTo>
                      <a:pt x="25" y="63"/>
                      <a:pt x="34" y="70"/>
                      <a:pt x="44" y="76"/>
                    </a:cubicBezTo>
                    <a:cubicBezTo>
                      <a:pt x="51" y="63"/>
                      <a:pt x="51" y="63"/>
                      <a:pt x="51" y="63"/>
                    </a:cubicBezTo>
                    <a:cubicBezTo>
                      <a:pt x="30" y="50"/>
                      <a:pt x="15" y="27"/>
                      <a:pt x="15" y="0"/>
                    </a:cubicBez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sp>
            <p:nvSpPr>
              <p:cNvPr id="1048757" name="Freeform 20"/>
              <p:cNvSpPr/>
              <p:nvPr>
                <p:custDataLst>
                  <p:tags r:id="rId7"/>
                </p:custDataLst>
              </p:nvPr>
            </p:nvSpPr>
            <p:spPr bwMode="auto">
              <a:xfrm>
                <a:off x="4706145" y="2669221"/>
                <a:ext cx="733831" cy="1079452"/>
              </a:xfrm>
              <a:custGeom>
                <a:avLst/>
                <a:gdLst>
                  <a:gd name="T0" fmla="*/ 51 w 51"/>
                  <a:gd name="T1" fmla="*/ 13 h 75"/>
                  <a:gd name="T2" fmla="*/ 44 w 51"/>
                  <a:gd name="T3" fmla="*/ 0 h 75"/>
                  <a:gd name="T4" fmla="*/ 18 w 51"/>
                  <a:gd name="T5" fmla="*/ 22 h 75"/>
                  <a:gd name="T6" fmla="*/ 5 w 51"/>
                  <a:gd name="T7" fmla="*/ 27 h 75"/>
                  <a:gd name="T8" fmla="*/ 6 w 51"/>
                  <a:gd name="T9" fmla="*/ 42 h 75"/>
                  <a:gd name="T10" fmla="*/ 0 w 51"/>
                  <a:gd name="T11" fmla="*/ 75 h 75"/>
                  <a:gd name="T12" fmla="*/ 15 w 51"/>
                  <a:gd name="T13" fmla="*/ 75 h 75"/>
                  <a:gd name="T14" fmla="*/ 51 w 51"/>
                  <a:gd name="T15" fmla="*/ 13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5">
                    <a:moveTo>
                      <a:pt x="51" y="13"/>
                    </a:moveTo>
                    <a:cubicBezTo>
                      <a:pt x="44" y="0"/>
                      <a:pt x="44" y="0"/>
                      <a:pt x="44" y="0"/>
                    </a:cubicBezTo>
                    <a:cubicBezTo>
                      <a:pt x="34" y="5"/>
                      <a:pt x="25" y="13"/>
                      <a:pt x="18" y="22"/>
                    </a:cubicBezTo>
                    <a:cubicBezTo>
                      <a:pt x="5" y="27"/>
                      <a:pt x="5" y="27"/>
                      <a:pt x="5" y="27"/>
                    </a:cubicBezTo>
                    <a:cubicBezTo>
                      <a:pt x="6" y="42"/>
                      <a:pt x="6" y="42"/>
                      <a:pt x="6" y="42"/>
                    </a:cubicBezTo>
                    <a:cubicBezTo>
                      <a:pt x="2" y="52"/>
                      <a:pt x="0" y="63"/>
                      <a:pt x="0" y="75"/>
                    </a:cubicBezTo>
                    <a:cubicBezTo>
                      <a:pt x="15" y="75"/>
                      <a:pt x="15" y="75"/>
                      <a:pt x="15" y="75"/>
                    </a:cubicBezTo>
                    <a:cubicBezTo>
                      <a:pt x="15" y="48"/>
                      <a:pt x="30" y="25"/>
                      <a:pt x="51" y="13"/>
                    </a:cubicBez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grpSp>
        <p:grpSp>
          <p:nvGrpSpPr>
            <p:cNvPr id="128" name="Group 4"/>
            <p:cNvGrpSpPr>
              <a:grpSpLocks noChangeAspect="1"/>
            </p:cNvGrpSpPr>
            <p:nvPr/>
          </p:nvGrpSpPr>
          <p:grpSpPr bwMode="auto">
            <a:xfrm>
              <a:off x="5761459" y="3403613"/>
              <a:ext cx="776713" cy="776713"/>
              <a:chOff x="3666" y="1986"/>
              <a:chExt cx="348" cy="348"/>
            </a:xfrm>
          </p:grpSpPr>
          <p:sp>
            <p:nvSpPr>
              <p:cNvPr id="1048758" name="AutoShape 3"/>
              <p:cNvSpPr>
                <a:spLocks noChangeAspect="1" noChangeArrowheads="1" noTextEdit="1"/>
              </p:cNvSpPr>
              <p:nvPr/>
            </p:nvSpPr>
            <p:spPr bwMode="auto">
              <a:xfrm>
                <a:off x="3666" y="1986"/>
                <a:ext cx="348" cy="348"/>
              </a:xfrm>
              <a:prstGeom prst="rect"/>
              <a:noFill/>
              <a:ln>
                <a:noFill/>
              </a:ln>
            </p:spPr>
            <p:txBody>
              <a:bodyPr anchor="t" anchorCtr="0" bIns="45720" compatLnSpc="1" lIns="91440" numCol="1" rIns="91440" tIns="45720" vert="horz" wrap="square"/>
              <a:p>
                <a:endParaRPr altLang="en-US" lang="zh-CN">
                  <a:solidFill>
                    <a:srgbClr val="014924"/>
                  </a:solidFill>
                </a:endParaRPr>
              </a:p>
            </p:txBody>
          </p:sp>
          <p:sp>
            <p:nvSpPr>
              <p:cNvPr id="1048759" name="Freeform 5"/>
              <p:cNvSpPr/>
              <p:nvPr>
                <p:custDataLst>
                  <p:tags r:id="rId8"/>
                </p:custDataLst>
              </p:nvPr>
            </p:nvSpPr>
            <p:spPr bwMode="auto">
              <a:xfrm>
                <a:off x="3768" y="1984"/>
                <a:ext cx="145" cy="217"/>
              </a:xfrm>
              <a:custGeom>
                <a:avLst/>
                <a:gdLst>
                  <a:gd name="T0" fmla="*/ 101 w 145"/>
                  <a:gd name="T1" fmla="*/ 130 h 217"/>
                  <a:gd name="T2" fmla="*/ 101 w 145"/>
                  <a:gd name="T3" fmla="*/ 0 h 217"/>
                  <a:gd name="T4" fmla="*/ 43 w 145"/>
                  <a:gd name="T5" fmla="*/ 0 h 217"/>
                  <a:gd name="T6" fmla="*/ 43 w 145"/>
                  <a:gd name="T7" fmla="*/ 130 h 217"/>
                  <a:gd name="T8" fmla="*/ 0 w 145"/>
                  <a:gd name="T9" fmla="*/ 130 h 217"/>
                  <a:gd name="T10" fmla="*/ 72 w 145"/>
                  <a:gd name="T11" fmla="*/ 217 h 217"/>
                  <a:gd name="T12" fmla="*/ 145 w 145"/>
                  <a:gd name="T13" fmla="*/ 130 h 217"/>
                  <a:gd name="T14" fmla="*/ 101 w 145"/>
                  <a:gd name="T15" fmla="*/ 13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17">
                    <a:moveTo>
                      <a:pt x="101" y="130"/>
                    </a:moveTo>
                    <a:lnTo>
                      <a:pt x="101" y="0"/>
                    </a:lnTo>
                    <a:lnTo>
                      <a:pt x="43" y="0"/>
                    </a:lnTo>
                    <a:lnTo>
                      <a:pt x="43" y="130"/>
                    </a:lnTo>
                    <a:lnTo>
                      <a:pt x="0" y="130"/>
                    </a:lnTo>
                    <a:lnTo>
                      <a:pt x="72" y="217"/>
                    </a:lnTo>
                    <a:lnTo>
                      <a:pt x="145" y="130"/>
                    </a:lnTo>
                    <a:lnTo>
                      <a:pt x="101" y="130"/>
                    </a:ln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sp>
            <p:nvSpPr>
              <p:cNvPr id="1048760" name="Freeform 6"/>
              <p:cNvSpPr/>
              <p:nvPr>
                <p:custDataLst>
                  <p:tags r:id="rId9"/>
                </p:custDataLst>
              </p:nvPr>
            </p:nvSpPr>
            <p:spPr bwMode="auto">
              <a:xfrm>
                <a:off x="3666" y="2013"/>
                <a:ext cx="348" cy="319"/>
              </a:xfrm>
              <a:custGeom>
                <a:avLst/>
                <a:gdLst>
                  <a:gd name="T0" fmla="*/ 271 w 348"/>
                  <a:gd name="T1" fmla="*/ 0 h 319"/>
                  <a:gd name="T2" fmla="*/ 232 w 348"/>
                  <a:gd name="T3" fmla="*/ 0 h 319"/>
                  <a:gd name="T4" fmla="*/ 232 w 348"/>
                  <a:gd name="T5" fmla="*/ 29 h 319"/>
                  <a:gd name="T6" fmla="*/ 251 w 348"/>
                  <a:gd name="T7" fmla="*/ 29 h 319"/>
                  <a:gd name="T8" fmla="*/ 317 w 348"/>
                  <a:gd name="T9" fmla="*/ 174 h 319"/>
                  <a:gd name="T10" fmla="*/ 239 w 348"/>
                  <a:gd name="T11" fmla="*/ 174 h 319"/>
                  <a:gd name="T12" fmla="*/ 210 w 348"/>
                  <a:gd name="T13" fmla="*/ 217 h 319"/>
                  <a:gd name="T14" fmla="*/ 138 w 348"/>
                  <a:gd name="T15" fmla="*/ 217 h 319"/>
                  <a:gd name="T16" fmla="*/ 109 w 348"/>
                  <a:gd name="T17" fmla="*/ 174 h 319"/>
                  <a:gd name="T18" fmla="*/ 31 w 348"/>
                  <a:gd name="T19" fmla="*/ 174 h 319"/>
                  <a:gd name="T20" fmla="*/ 97 w 348"/>
                  <a:gd name="T21" fmla="*/ 29 h 319"/>
                  <a:gd name="T22" fmla="*/ 116 w 348"/>
                  <a:gd name="T23" fmla="*/ 29 h 319"/>
                  <a:gd name="T24" fmla="*/ 116 w 348"/>
                  <a:gd name="T25" fmla="*/ 0 h 319"/>
                  <a:gd name="T26" fmla="*/ 77 w 348"/>
                  <a:gd name="T27" fmla="*/ 0 h 319"/>
                  <a:gd name="T28" fmla="*/ 0 w 348"/>
                  <a:gd name="T29" fmla="*/ 171 h 319"/>
                  <a:gd name="T30" fmla="*/ 0 w 348"/>
                  <a:gd name="T31" fmla="*/ 319 h 319"/>
                  <a:gd name="T32" fmla="*/ 348 w 348"/>
                  <a:gd name="T33" fmla="*/ 319 h 319"/>
                  <a:gd name="T34" fmla="*/ 348 w 348"/>
                  <a:gd name="T35" fmla="*/ 171 h 319"/>
                  <a:gd name="T36" fmla="*/ 271 w 348"/>
                  <a:gd name="T3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319">
                    <a:moveTo>
                      <a:pt x="271" y="0"/>
                    </a:moveTo>
                    <a:lnTo>
                      <a:pt x="232" y="0"/>
                    </a:lnTo>
                    <a:lnTo>
                      <a:pt x="232" y="29"/>
                    </a:lnTo>
                    <a:lnTo>
                      <a:pt x="251" y="29"/>
                    </a:lnTo>
                    <a:lnTo>
                      <a:pt x="317" y="174"/>
                    </a:lnTo>
                    <a:lnTo>
                      <a:pt x="239" y="174"/>
                    </a:lnTo>
                    <a:lnTo>
                      <a:pt x="210" y="217"/>
                    </a:lnTo>
                    <a:lnTo>
                      <a:pt x="138" y="217"/>
                    </a:lnTo>
                    <a:lnTo>
                      <a:pt x="109" y="174"/>
                    </a:lnTo>
                    <a:lnTo>
                      <a:pt x="31" y="174"/>
                    </a:lnTo>
                    <a:lnTo>
                      <a:pt x="97" y="29"/>
                    </a:lnTo>
                    <a:lnTo>
                      <a:pt x="116" y="29"/>
                    </a:lnTo>
                    <a:lnTo>
                      <a:pt x="116" y="0"/>
                    </a:lnTo>
                    <a:lnTo>
                      <a:pt x="77" y="0"/>
                    </a:lnTo>
                    <a:lnTo>
                      <a:pt x="0" y="171"/>
                    </a:lnTo>
                    <a:lnTo>
                      <a:pt x="0" y="319"/>
                    </a:lnTo>
                    <a:lnTo>
                      <a:pt x="348" y="319"/>
                    </a:lnTo>
                    <a:lnTo>
                      <a:pt x="348" y="171"/>
                    </a:lnTo>
                    <a:lnTo>
                      <a:pt x="271" y="0"/>
                    </a:lnTo>
                    <a:close/>
                  </a:path>
                </a:pathLst>
              </a:custGeom>
              <a:solidFill>
                <a:srgbClr val="014924"/>
              </a:solidFill>
              <a:ln>
                <a:noFill/>
              </a:ln>
            </p:spPr>
            <p:txBody>
              <a:bodyPr anchor="t" anchorCtr="0" bIns="45720" compatLnSpc="1" lIns="91440" numCol="1" rIns="91440" tIns="45720" vert="horz" wrap="square"/>
              <a:p>
                <a:endParaRPr altLang="en-US" lang="zh-CN">
                  <a:solidFill>
                    <a:srgbClr val="014924"/>
                  </a:solidFill>
                </a:endParaRPr>
              </a:p>
            </p:txBody>
          </p:sp>
        </p:grpSp>
      </p:grpSp>
      <p:grpSp>
        <p:nvGrpSpPr>
          <p:cNvPr id="129" name="组合 37"/>
          <p:cNvGrpSpPr/>
          <p:nvPr>
            <p:custDataLst>
              <p:tags r:id="rId10"/>
            </p:custDataLst>
          </p:nvPr>
        </p:nvGrpSpPr>
        <p:grpSpPr>
          <a:xfrm>
            <a:off x="1535447" y="2656928"/>
            <a:ext cx="2905455" cy="1320800"/>
            <a:chOff x="1186832" y="2609303"/>
            <a:chExt cx="2905455" cy="1320800"/>
          </a:xfrm>
        </p:grpSpPr>
        <p:grpSp>
          <p:nvGrpSpPr>
            <p:cNvPr id="130" name="组合 9"/>
            <p:cNvGrpSpPr/>
            <p:nvPr/>
          </p:nvGrpSpPr>
          <p:grpSpPr>
            <a:xfrm>
              <a:off x="1186832" y="2609303"/>
              <a:ext cx="2865891" cy="1320800"/>
              <a:chOff x="1590005" y="2592695"/>
              <a:chExt cx="2865891" cy="1320800"/>
            </a:xfrm>
          </p:grpSpPr>
          <p:sp>
            <p:nvSpPr>
              <p:cNvPr id="1048761" name="TextBox 76"/>
              <p:cNvSpPr txBox="1"/>
              <p:nvPr>
                <p:custDataLst>
                  <p:tags r:id="rId11"/>
                </p:custDataLst>
              </p:nvPr>
            </p:nvSpPr>
            <p:spPr>
              <a:xfrm>
                <a:off x="1590005" y="2592695"/>
                <a:ext cx="2753995" cy="1320800"/>
              </a:xfrm>
              <a:prstGeom prst="rect"/>
              <a:noFill/>
            </p:spPr>
            <p:txBody>
              <a:bodyPr bIns="45718" lIns="91436" rIns="91436" rtlCol="0" tIns="45718" wrap="square">
                <a:spAutoFit/>
              </a:bodyPr>
              <a:lstStyle>
                <a:defPPr>
                  <a:defRPr lang="zh-CN"/>
                </a:defPPr>
                <a:lvl1pPr>
                  <a:defRPr b="1" sz="1600">
                    <a:solidFill>
                      <a:schemeClr val="bg1">
                        <a:lumMod val="50000"/>
                      </a:schemeClr>
                    </a:solidFill>
                    <a:latin typeface="微软雅黑" panose="020B0503020204020204" pitchFamily="34" charset="-122"/>
                    <a:ea typeface="微软雅黑" panose="020B0503020204020204" pitchFamily="34" charset="-122"/>
                  </a:defRPr>
                </a:lvl1pPr>
              </a:lstStyle>
              <a:p>
                <a:r>
                  <a:rPr altLang="zh-CN" sz="2000" lang="en-US">
                    <a:sym typeface="+mn-ea"/>
                  </a:rPr>
                  <a:t>生熟食品分开保存，加工后的熟肉尽快食用或低温存贮并注意存贮时间</a:t>
                </a:r>
                <a:endParaRPr altLang="en-US" dirty="0" sz="2000" lang="zh-CN">
                  <a:solidFill>
                    <a:srgbClr val="014924"/>
                  </a:solidFill>
                </a:endParaRPr>
              </a:p>
            </p:txBody>
          </p:sp>
          <p:sp>
            <p:nvSpPr>
              <p:cNvPr id="1048762" name="矩形 17"/>
              <p:cNvSpPr/>
              <p:nvPr>
                <p:custDataLst>
                  <p:tags r:id="rId12"/>
                </p:custDataLst>
              </p:nvPr>
            </p:nvSpPr>
            <p:spPr>
              <a:xfrm>
                <a:off x="1590005" y="2851128"/>
                <a:ext cx="2865891" cy="367030"/>
              </a:xfrm>
              <a:prstGeom prst="rect"/>
            </p:spPr>
            <p:txBody>
              <a:bodyPr bIns="45718" lIns="91436" rIns="91436" tIns="45718" wrap="square">
                <a:spAutoFit/>
              </a:bodyPr>
              <a:p>
                <a:pPr>
                  <a:lnSpc>
                    <a:spcPct val="150000"/>
                  </a:lnSpc>
                </a:pPr>
                <a:endParaRPr altLang="zh-CN" dirty="0" sz="1200" lang="en-US">
                  <a:solidFill>
                    <a:srgbClr val="014924"/>
                  </a:solidFill>
                  <a:latin typeface="微软雅黑" panose="020B0503020204020204" pitchFamily="34" charset="-122"/>
                  <a:ea typeface="微软雅黑" panose="020B0503020204020204" pitchFamily="34" charset="-122"/>
                </a:endParaRPr>
              </a:p>
            </p:txBody>
          </p:sp>
        </p:grpSp>
        <p:sp>
          <p:nvSpPr>
            <p:cNvPr id="1048763" name="椭圆 41"/>
            <p:cNvSpPr/>
            <p:nvPr>
              <p:custDataLst>
                <p:tags r:id="rId13"/>
              </p:custDataLst>
            </p:nvPr>
          </p:nvSpPr>
          <p:spPr>
            <a:xfrm>
              <a:off x="3989755" y="2711923"/>
              <a:ext cx="102532" cy="102532"/>
            </a:xfrm>
            <a:prstGeom prst="ellipse"/>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014924"/>
                </a:solidFill>
              </a:endParaRPr>
            </a:p>
          </p:txBody>
        </p:sp>
      </p:grpSp>
      <p:grpSp>
        <p:nvGrpSpPr>
          <p:cNvPr id="131" name="组合 38"/>
          <p:cNvGrpSpPr/>
          <p:nvPr>
            <p:custDataLst>
              <p:tags r:id="rId14"/>
            </p:custDataLst>
          </p:nvPr>
        </p:nvGrpSpPr>
        <p:grpSpPr>
          <a:xfrm>
            <a:off x="1474487" y="4714112"/>
            <a:ext cx="2975440" cy="1013460"/>
            <a:chOff x="1124602" y="4714112"/>
            <a:chExt cx="2975440" cy="1013460"/>
          </a:xfrm>
        </p:grpSpPr>
        <p:grpSp>
          <p:nvGrpSpPr>
            <p:cNvPr id="132" name="组合 10"/>
            <p:cNvGrpSpPr/>
            <p:nvPr/>
          </p:nvGrpSpPr>
          <p:grpSpPr>
            <a:xfrm>
              <a:off x="1124602" y="4714112"/>
              <a:ext cx="2963046" cy="1013460"/>
              <a:chOff x="1527775" y="4714112"/>
              <a:chExt cx="2963046" cy="1013460"/>
            </a:xfrm>
          </p:grpSpPr>
          <p:sp>
            <p:nvSpPr>
              <p:cNvPr id="1048764" name="TextBox 76"/>
              <p:cNvSpPr txBox="1"/>
              <p:nvPr>
                <p:custDataLst>
                  <p:tags r:id="rId15"/>
                </p:custDataLst>
              </p:nvPr>
            </p:nvSpPr>
            <p:spPr>
              <a:xfrm>
                <a:off x="1527775" y="4714112"/>
                <a:ext cx="2851150" cy="1013460"/>
              </a:xfrm>
              <a:prstGeom prst="rect"/>
              <a:noFill/>
            </p:spPr>
            <p:txBody>
              <a:bodyPr bIns="45718" lIns="91436" rIns="91436" rtlCol="0" tIns="45718" wrap="square">
                <a:spAutoFit/>
              </a:bodyPr>
              <a:lstStyle>
                <a:defPPr>
                  <a:defRPr lang="zh-CN"/>
                </a:defPPr>
                <a:lvl1pPr>
                  <a:defRPr b="1" sz="1600">
                    <a:solidFill>
                      <a:schemeClr val="bg1">
                        <a:lumMod val="50000"/>
                      </a:schemeClr>
                    </a:solidFill>
                    <a:latin typeface="微软雅黑" panose="020B0503020204020204" pitchFamily="34" charset="-122"/>
                    <a:ea typeface="微软雅黑" panose="020B0503020204020204" pitchFamily="34" charset="-122"/>
                  </a:defRPr>
                </a:lvl1pPr>
              </a:lstStyle>
              <a:p>
                <a:r>
                  <a:rPr altLang="zh-CN" sz="2000" lang="en-US">
                    <a:sym typeface="+mn-ea"/>
                  </a:rPr>
                  <a:t>应注重屠宰过程中关键工序</a:t>
                </a:r>
                <a:r>
                  <a:rPr altLang="en-US" sz="2000" lang="zh-CN">
                    <a:sym typeface="+mn-ea"/>
                  </a:rPr>
                  <a:t>相关的良好操作规范</a:t>
                </a:r>
                <a:endParaRPr altLang="en-US" dirty="0" sz="2000" lang="zh-CN">
                  <a:solidFill>
                    <a:srgbClr val="014924"/>
                  </a:solidFill>
                </a:endParaRPr>
              </a:p>
            </p:txBody>
          </p:sp>
          <p:sp>
            <p:nvSpPr>
              <p:cNvPr id="1048765" name="矩形 20"/>
              <p:cNvSpPr/>
              <p:nvPr>
                <p:custDataLst>
                  <p:tags r:id="rId16"/>
                </p:custDataLst>
              </p:nvPr>
            </p:nvSpPr>
            <p:spPr>
              <a:xfrm>
                <a:off x="1624930" y="5011915"/>
                <a:ext cx="2865891" cy="367030"/>
              </a:xfrm>
              <a:prstGeom prst="rect"/>
            </p:spPr>
            <p:txBody>
              <a:bodyPr bIns="45718" lIns="91436" rIns="91436" tIns="45718" wrap="square">
                <a:spAutoFit/>
              </a:bodyPr>
              <a:p>
                <a:pPr>
                  <a:lnSpc>
                    <a:spcPct val="150000"/>
                  </a:lnSpc>
                </a:pPr>
                <a:endParaRPr altLang="zh-CN" dirty="0" sz="1200" lang="en-US">
                  <a:solidFill>
                    <a:srgbClr val="014924"/>
                  </a:solidFill>
                  <a:latin typeface="微软雅黑" panose="020B0503020204020204" pitchFamily="34" charset="-122"/>
                  <a:ea typeface="微软雅黑" panose="020B0503020204020204" pitchFamily="34" charset="-122"/>
                </a:endParaRPr>
              </a:p>
            </p:txBody>
          </p:sp>
        </p:grpSp>
        <p:sp>
          <p:nvSpPr>
            <p:cNvPr id="1048766" name="椭圆 43"/>
            <p:cNvSpPr/>
            <p:nvPr>
              <p:custDataLst>
                <p:tags r:id="rId17"/>
              </p:custDataLst>
            </p:nvPr>
          </p:nvSpPr>
          <p:spPr>
            <a:xfrm>
              <a:off x="3997510" y="4816719"/>
              <a:ext cx="102532" cy="102532"/>
            </a:xfrm>
            <a:prstGeom prst="ellipse"/>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014924"/>
                </a:solidFill>
              </a:endParaRPr>
            </a:p>
          </p:txBody>
        </p:sp>
      </p:grpSp>
      <p:grpSp>
        <p:nvGrpSpPr>
          <p:cNvPr id="133" name="组合 36"/>
          <p:cNvGrpSpPr/>
          <p:nvPr>
            <p:custDataLst>
              <p:tags r:id="rId18"/>
            </p:custDataLst>
          </p:nvPr>
        </p:nvGrpSpPr>
        <p:grpSpPr>
          <a:xfrm>
            <a:off x="4594915" y="1715803"/>
            <a:ext cx="4347710" cy="495923"/>
            <a:chOff x="4679370" y="1547528"/>
            <a:chExt cx="4347710" cy="495923"/>
          </a:xfrm>
        </p:grpSpPr>
        <p:grpSp>
          <p:nvGrpSpPr>
            <p:cNvPr id="134" name="组合 33"/>
            <p:cNvGrpSpPr/>
            <p:nvPr/>
          </p:nvGrpSpPr>
          <p:grpSpPr>
            <a:xfrm>
              <a:off x="4697246" y="1547528"/>
              <a:ext cx="4329834" cy="495923"/>
              <a:chOff x="4716871" y="5941200"/>
              <a:chExt cx="4329834" cy="495923"/>
            </a:xfrm>
          </p:grpSpPr>
          <p:sp>
            <p:nvSpPr>
              <p:cNvPr id="1048767" name="TextBox 76"/>
              <p:cNvSpPr txBox="1"/>
              <p:nvPr>
                <p:custDataLst>
                  <p:tags r:id="rId19"/>
                </p:custDataLst>
              </p:nvPr>
            </p:nvSpPr>
            <p:spPr>
              <a:xfrm>
                <a:off x="4801095" y="5941200"/>
                <a:ext cx="4245610" cy="397510"/>
              </a:xfrm>
              <a:prstGeom prst="rect"/>
              <a:noFill/>
            </p:spPr>
            <p:txBody>
              <a:bodyPr bIns="45718" lIns="91436" rIns="91436" rtlCol="0" tIns="45718" wrap="none">
                <a:spAutoFit/>
              </a:bodyPr>
              <a:lstStyle>
                <a:defPPr>
                  <a:defRPr lang="zh-CN"/>
                </a:defPPr>
                <a:lvl1pPr>
                  <a:defRPr b="1" sz="1600">
                    <a:solidFill>
                      <a:schemeClr val="bg1">
                        <a:lumMod val="50000"/>
                      </a:schemeClr>
                    </a:solidFill>
                    <a:latin typeface="微软雅黑" panose="020B0503020204020204" pitchFamily="34" charset="-122"/>
                    <a:ea typeface="微软雅黑" panose="020B0503020204020204" pitchFamily="34" charset="-122"/>
                  </a:defRPr>
                </a:lvl1pPr>
              </a:lstStyle>
              <a:p>
                <a:pPr algn="l"/>
                <a:r>
                  <a:rPr altLang="zh-CN" sz="2000" lang="en-US">
                    <a:sym typeface="+mn-ea"/>
                  </a:rPr>
                  <a:t>建立从牧场到餐桌的全链条</a:t>
                </a:r>
                <a:r>
                  <a:rPr altLang="en-US" sz="2000" lang="zh-CN">
                    <a:sym typeface="+mn-ea"/>
                  </a:rPr>
                  <a:t>追溯</a:t>
                </a:r>
                <a:r>
                  <a:rPr altLang="zh-CN" sz="2000" lang="en-US">
                    <a:sym typeface="+mn-ea"/>
                  </a:rPr>
                  <a:t>体系</a:t>
                </a:r>
                <a:endParaRPr altLang="en-US" dirty="0" sz="2000" lang="zh-CN">
                  <a:solidFill>
                    <a:srgbClr val="014924"/>
                  </a:solidFill>
                </a:endParaRPr>
              </a:p>
            </p:txBody>
          </p:sp>
          <p:sp>
            <p:nvSpPr>
              <p:cNvPr id="1048768" name="矩形 35"/>
              <p:cNvSpPr/>
              <p:nvPr>
                <p:custDataLst>
                  <p:tags r:id="rId20"/>
                </p:custDataLst>
              </p:nvPr>
            </p:nvSpPr>
            <p:spPr>
              <a:xfrm>
                <a:off x="4716871" y="6070093"/>
                <a:ext cx="2865891" cy="367030"/>
              </a:xfrm>
              <a:prstGeom prst="rect"/>
            </p:spPr>
            <p:txBody>
              <a:bodyPr bIns="45718" lIns="91436" rIns="91436" tIns="45718" wrap="square">
                <a:spAutoFit/>
              </a:bodyPr>
              <a:p>
                <a:pPr>
                  <a:lnSpc>
                    <a:spcPct val="150000"/>
                  </a:lnSpc>
                </a:pPr>
                <a:endParaRPr altLang="zh-CN" dirty="0" sz="1200" lang="en-US">
                  <a:solidFill>
                    <a:srgbClr val="014924"/>
                  </a:solidFill>
                  <a:latin typeface="微软雅黑" panose="020B0503020204020204" pitchFamily="34" charset="-122"/>
                  <a:ea typeface="微软雅黑" panose="020B0503020204020204" pitchFamily="34" charset="-122"/>
                </a:endParaRPr>
              </a:p>
            </p:txBody>
          </p:sp>
        </p:grpSp>
        <p:sp>
          <p:nvSpPr>
            <p:cNvPr id="1048769" name="椭圆 44"/>
            <p:cNvSpPr/>
            <p:nvPr>
              <p:custDataLst>
                <p:tags r:id="rId21"/>
              </p:custDataLst>
            </p:nvPr>
          </p:nvSpPr>
          <p:spPr>
            <a:xfrm>
              <a:off x="4679370" y="1714602"/>
              <a:ext cx="102532" cy="102532"/>
            </a:xfrm>
            <a:prstGeom prst="ellipse"/>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014924"/>
                </a:solidFill>
              </a:endParaRPr>
            </a:p>
          </p:txBody>
        </p:sp>
      </p:grpSp>
      <p:grpSp>
        <p:nvGrpSpPr>
          <p:cNvPr id="135" name="组合 49"/>
          <p:cNvGrpSpPr/>
          <p:nvPr>
            <p:custDataLst>
              <p:tags r:id="rId22"/>
            </p:custDataLst>
          </p:nvPr>
        </p:nvGrpSpPr>
        <p:grpSpPr>
          <a:xfrm>
            <a:off x="7810381" y="2607814"/>
            <a:ext cx="3974992" cy="791210"/>
            <a:chOff x="7810381" y="2698619"/>
            <a:chExt cx="3974992" cy="791210"/>
          </a:xfrm>
        </p:grpSpPr>
        <p:grpSp>
          <p:nvGrpSpPr>
            <p:cNvPr id="136" name="组合 30"/>
            <p:cNvGrpSpPr/>
            <p:nvPr/>
          </p:nvGrpSpPr>
          <p:grpSpPr>
            <a:xfrm>
              <a:off x="8047763" y="2698619"/>
              <a:ext cx="3737610" cy="791210"/>
              <a:chOff x="7626417" y="4497779"/>
              <a:chExt cx="3737610" cy="791210"/>
            </a:xfrm>
          </p:grpSpPr>
          <p:sp>
            <p:nvSpPr>
              <p:cNvPr id="1048770" name="矩形 31"/>
              <p:cNvSpPr/>
              <p:nvPr>
                <p:custDataLst>
                  <p:tags r:id="rId23"/>
                </p:custDataLst>
              </p:nvPr>
            </p:nvSpPr>
            <p:spPr>
              <a:xfrm>
                <a:off x="7775642" y="4664772"/>
                <a:ext cx="2865891" cy="367030"/>
              </a:xfrm>
              <a:prstGeom prst="rect"/>
            </p:spPr>
            <p:txBody>
              <a:bodyPr bIns="45718" lIns="91436" rIns="91436" tIns="45718" wrap="square">
                <a:spAutoFit/>
              </a:bodyPr>
              <a:p>
                <a:pPr>
                  <a:lnSpc>
                    <a:spcPct val="150000"/>
                  </a:lnSpc>
                </a:pPr>
                <a:endParaRPr altLang="zh-CN" dirty="0" sz="1200" lang="en-US">
                  <a:solidFill>
                    <a:srgbClr val="014924"/>
                  </a:solidFill>
                  <a:latin typeface="微软雅黑" panose="020B0503020204020204" pitchFamily="34" charset="-122"/>
                  <a:ea typeface="微软雅黑" panose="020B0503020204020204" pitchFamily="34" charset="-122"/>
                </a:endParaRPr>
              </a:p>
            </p:txBody>
          </p:sp>
          <p:sp>
            <p:nvSpPr>
              <p:cNvPr id="1048771" name="TextBox 76"/>
              <p:cNvSpPr txBox="1"/>
              <p:nvPr>
                <p:custDataLst>
                  <p:tags r:id="rId24"/>
                </p:custDataLst>
              </p:nvPr>
            </p:nvSpPr>
            <p:spPr>
              <a:xfrm>
                <a:off x="7626417" y="4497779"/>
                <a:ext cx="3737610" cy="791210"/>
              </a:xfrm>
              <a:prstGeom prst="rect"/>
              <a:noFill/>
            </p:spPr>
            <p:txBody>
              <a:bodyPr bIns="45718" lIns="91436" rIns="91436" rtlCol="0" tIns="45718" wrap="none">
                <a:noAutofit/>
              </a:bodyPr>
              <a:lstStyle>
                <a:defPPr>
                  <a:defRPr lang="zh-CN"/>
                </a:defPPr>
                <a:lvl1pPr>
                  <a:defRPr b="1" sz="1600">
                    <a:solidFill>
                      <a:schemeClr val="bg1">
                        <a:lumMod val="50000"/>
                      </a:schemeClr>
                    </a:solidFill>
                    <a:latin typeface="微软雅黑" panose="020B0503020204020204" pitchFamily="34" charset="-122"/>
                    <a:ea typeface="微软雅黑" panose="020B0503020204020204" pitchFamily="34" charset="-122"/>
                  </a:defRPr>
                </a:lvl1pPr>
              </a:lstStyle>
              <a:p>
                <a:pPr algn="l"/>
                <a:r>
                  <a:rPr altLang="en-US" sz="2000" lang="zh-CN">
                    <a:sym typeface="+mn-ea"/>
                  </a:rPr>
                  <a:t>养殖过程中对超级带菌动物及时</a:t>
                </a:r>
              </a:p>
              <a:p>
                <a:pPr algn="l"/>
                <a:r>
                  <a:rPr altLang="en-US" sz="2000" lang="zh-CN">
                    <a:sym typeface="+mn-ea"/>
                  </a:rPr>
                  <a:t>发现与处置</a:t>
                </a:r>
              </a:p>
            </p:txBody>
          </p:sp>
        </p:grpSp>
        <p:sp>
          <p:nvSpPr>
            <p:cNvPr id="1048772" name="椭圆 45"/>
            <p:cNvSpPr/>
            <p:nvPr>
              <p:custDataLst>
                <p:tags r:id="rId25"/>
              </p:custDataLst>
            </p:nvPr>
          </p:nvSpPr>
          <p:spPr>
            <a:xfrm>
              <a:off x="7810381" y="2763774"/>
              <a:ext cx="102532" cy="102532"/>
            </a:xfrm>
            <a:prstGeom prst="ellipse"/>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014924"/>
                </a:solidFill>
              </a:endParaRPr>
            </a:p>
          </p:txBody>
        </p:sp>
      </p:grpSp>
      <p:grpSp>
        <p:nvGrpSpPr>
          <p:cNvPr id="137" name="组合 48"/>
          <p:cNvGrpSpPr/>
          <p:nvPr>
            <p:custDataLst>
              <p:tags r:id="rId26"/>
            </p:custDataLst>
          </p:nvPr>
        </p:nvGrpSpPr>
        <p:grpSpPr>
          <a:xfrm>
            <a:off x="8061272" y="4714112"/>
            <a:ext cx="3724100" cy="1013460"/>
            <a:chOff x="8061272" y="4714112"/>
            <a:chExt cx="3724100" cy="1013460"/>
          </a:xfrm>
        </p:grpSpPr>
        <p:grpSp>
          <p:nvGrpSpPr>
            <p:cNvPr id="138" name="组合 1"/>
            <p:cNvGrpSpPr/>
            <p:nvPr/>
          </p:nvGrpSpPr>
          <p:grpSpPr>
            <a:xfrm>
              <a:off x="8196987" y="4714112"/>
              <a:ext cx="3588385" cy="1013460"/>
              <a:chOff x="7775642" y="4406339"/>
              <a:chExt cx="3588385" cy="1013460"/>
            </a:xfrm>
          </p:grpSpPr>
          <p:sp>
            <p:nvSpPr>
              <p:cNvPr id="1048773" name="矩形 28"/>
              <p:cNvSpPr/>
              <p:nvPr>
                <p:custDataLst>
                  <p:tags r:id="rId27"/>
                </p:custDataLst>
              </p:nvPr>
            </p:nvSpPr>
            <p:spPr>
              <a:xfrm>
                <a:off x="7775642" y="4664772"/>
                <a:ext cx="2865891" cy="367030"/>
              </a:xfrm>
              <a:prstGeom prst="rect"/>
            </p:spPr>
            <p:txBody>
              <a:bodyPr bIns="45718" lIns="91436" rIns="91436" tIns="45718" wrap="square">
                <a:spAutoFit/>
              </a:bodyPr>
              <a:p>
                <a:pPr>
                  <a:lnSpc>
                    <a:spcPct val="150000"/>
                  </a:lnSpc>
                </a:pPr>
                <a:endParaRPr altLang="zh-CN" dirty="0" sz="1200" lang="en-US">
                  <a:solidFill>
                    <a:srgbClr val="014924"/>
                  </a:solidFill>
                  <a:latin typeface="微软雅黑" panose="020B0503020204020204" pitchFamily="34" charset="-122"/>
                  <a:ea typeface="微软雅黑" panose="020B0503020204020204" pitchFamily="34" charset="-122"/>
                </a:endParaRPr>
              </a:p>
            </p:txBody>
          </p:sp>
          <p:sp>
            <p:nvSpPr>
              <p:cNvPr id="1048774" name="TextBox 76"/>
              <p:cNvSpPr txBox="1"/>
              <p:nvPr>
                <p:custDataLst>
                  <p:tags r:id="rId28"/>
                </p:custDataLst>
              </p:nvPr>
            </p:nvSpPr>
            <p:spPr>
              <a:xfrm>
                <a:off x="7775642" y="4406339"/>
                <a:ext cx="3588385" cy="1013460"/>
              </a:xfrm>
              <a:prstGeom prst="rect"/>
              <a:noFill/>
            </p:spPr>
            <p:txBody>
              <a:bodyPr bIns="45718" lIns="91436" rIns="91436" rtlCol="0" tIns="45718" wrap="square">
                <a:spAutoFit/>
              </a:bodyPr>
              <a:lstStyle>
                <a:defPPr>
                  <a:defRPr lang="zh-CN"/>
                </a:defPPr>
                <a:lvl1pPr>
                  <a:defRPr b="1" sz="1600">
                    <a:solidFill>
                      <a:schemeClr val="bg1">
                        <a:lumMod val="50000"/>
                      </a:schemeClr>
                    </a:solidFill>
                    <a:latin typeface="微软雅黑" panose="020B0503020204020204" pitchFamily="34" charset="-122"/>
                    <a:ea typeface="微软雅黑" panose="020B0503020204020204" pitchFamily="34" charset="-122"/>
                  </a:defRPr>
                </a:lvl1pPr>
              </a:lstStyle>
              <a:p>
                <a:pPr algn="l"/>
                <a:r>
                  <a:rPr sz="2000">
                    <a:sym typeface="+mn-ea"/>
                  </a:rPr>
                  <a:t>注重动物饲喂方式，饲料中含水量高、青贮混合料的酸性环境有利于STEC生长繁殖</a:t>
                </a:r>
                <a:endParaRPr altLang="en-US" dirty="0" sz="2000" lang="zh-CN">
                  <a:solidFill>
                    <a:srgbClr val="014924"/>
                  </a:solidFill>
                </a:endParaRPr>
              </a:p>
            </p:txBody>
          </p:sp>
        </p:grpSp>
        <p:sp>
          <p:nvSpPr>
            <p:cNvPr id="1048775" name="椭圆 46"/>
            <p:cNvSpPr/>
            <p:nvPr>
              <p:custDataLst>
                <p:tags r:id="rId29"/>
              </p:custDataLst>
            </p:nvPr>
          </p:nvSpPr>
          <p:spPr>
            <a:xfrm>
              <a:off x="8061272" y="4818293"/>
              <a:ext cx="102532" cy="102532"/>
            </a:xfrm>
            <a:prstGeom prst="ellipse"/>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014924"/>
                </a:solidFill>
              </a:endParaRPr>
            </a:p>
          </p:txBody>
        </p:sp>
      </p:grpSp>
      <p:grpSp>
        <p:nvGrpSpPr>
          <p:cNvPr id="139" name="组合 42"/>
          <p:cNvGrpSpPr/>
          <p:nvPr>
            <p:custDataLst>
              <p:tags r:id="rId30"/>
            </p:custDataLst>
          </p:nvPr>
        </p:nvGrpSpPr>
        <p:grpSpPr>
          <a:xfrm>
            <a:off x="4335871" y="5528450"/>
            <a:ext cx="3807864" cy="625463"/>
            <a:chOff x="4716871" y="5548135"/>
            <a:chExt cx="3807864" cy="625463"/>
          </a:xfrm>
        </p:grpSpPr>
        <p:grpSp>
          <p:nvGrpSpPr>
            <p:cNvPr id="140" name="组合 2"/>
            <p:cNvGrpSpPr/>
            <p:nvPr/>
          </p:nvGrpSpPr>
          <p:grpSpPr>
            <a:xfrm>
              <a:off x="4716871" y="5548135"/>
              <a:ext cx="3807864" cy="625463"/>
              <a:chOff x="4716871" y="5586235"/>
              <a:chExt cx="3807864" cy="625463"/>
            </a:xfrm>
          </p:grpSpPr>
          <p:sp>
            <p:nvSpPr>
              <p:cNvPr id="1048776" name="TextBox 76"/>
              <p:cNvSpPr txBox="1"/>
              <p:nvPr>
                <p:custDataLst>
                  <p:tags r:id="rId31"/>
                </p:custDataLst>
              </p:nvPr>
            </p:nvSpPr>
            <p:spPr>
              <a:xfrm>
                <a:off x="5429110" y="5586235"/>
                <a:ext cx="3095625" cy="397510"/>
              </a:xfrm>
              <a:prstGeom prst="rect"/>
              <a:noFill/>
            </p:spPr>
            <p:txBody>
              <a:bodyPr bIns="45718" lIns="91436" rIns="91436" rtlCol="0" tIns="45718" wrap="none">
                <a:spAutoFit/>
              </a:bodyPr>
              <a:lstStyle>
                <a:defPPr>
                  <a:defRPr lang="zh-CN"/>
                </a:defPPr>
                <a:lvl1pPr>
                  <a:defRPr b="1" sz="1600">
                    <a:solidFill>
                      <a:schemeClr val="bg1">
                        <a:lumMod val="50000"/>
                      </a:schemeClr>
                    </a:solidFill>
                    <a:latin typeface="微软雅黑" panose="020B0503020204020204" pitchFamily="34" charset="-122"/>
                    <a:ea typeface="微软雅黑" panose="020B0503020204020204" pitchFamily="34" charset="-122"/>
                  </a:defRPr>
                </a:lvl1pPr>
              </a:lstStyle>
              <a:p>
                <a:pPr algn="l"/>
                <a:r>
                  <a:rPr altLang="zh-CN" sz="2000" lang="en-US">
                    <a:sym typeface="+mn-ea"/>
                  </a:rPr>
                  <a:t>动物STEC疫苗研制及接种</a:t>
                </a:r>
                <a:endParaRPr altLang="zh-CN" dirty="0" sz="2000" lang="en-US">
                  <a:solidFill>
                    <a:srgbClr val="014924"/>
                  </a:solidFill>
                  <a:sym typeface="+mn-ea"/>
                </a:endParaRPr>
              </a:p>
            </p:txBody>
          </p:sp>
          <p:sp>
            <p:nvSpPr>
              <p:cNvPr id="1048777" name="矩形 25"/>
              <p:cNvSpPr/>
              <p:nvPr>
                <p:custDataLst>
                  <p:tags r:id="rId32"/>
                </p:custDataLst>
              </p:nvPr>
            </p:nvSpPr>
            <p:spPr>
              <a:xfrm>
                <a:off x="4716871" y="5844668"/>
                <a:ext cx="2865891" cy="367030"/>
              </a:xfrm>
              <a:prstGeom prst="rect"/>
            </p:spPr>
            <p:txBody>
              <a:bodyPr bIns="45718" lIns="91436" rIns="91436" tIns="45718" wrap="square">
                <a:spAutoFit/>
              </a:bodyPr>
              <a:p>
                <a:pPr>
                  <a:lnSpc>
                    <a:spcPct val="150000"/>
                  </a:lnSpc>
                </a:pPr>
                <a:endParaRPr altLang="zh-CN" dirty="0" sz="1200" lang="en-US">
                  <a:solidFill>
                    <a:srgbClr val="014924"/>
                  </a:solidFill>
                  <a:latin typeface="微软雅黑" panose="020B0503020204020204" pitchFamily="34" charset="-122"/>
                  <a:ea typeface="微软雅黑" panose="020B0503020204020204" pitchFamily="34" charset="-122"/>
                </a:endParaRPr>
              </a:p>
            </p:txBody>
          </p:sp>
        </p:grpSp>
        <p:sp>
          <p:nvSpPr>
            <p:cNvPr id="1048778" name="椭圆 47"/>
            <p:cNvSpPr/>
            <p:nvPr>
              <p:custDataLst>
                <p:tags r:id="rId33"/>
              </p:custDataLst>
            </p:nvPr>
          </p:nvSpPr>
          <p:spPr>
            <a:xfrm>
              <a:off x="5326266" y="5645136"/>
              <a:ext cx="102532" cy="102532"/>
            </a:xfrm>
            <a:prstGeom prst="ellipse"/>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rgbClr val="014924"/>
                </a:solidFill>
              </a:endParaRPr>
            </a:p>
          </p:txBody>
        </p:sp>
      </p:grpSp>
      <p:pic>
        <p:nvPicPr>
          <p:cNvPr id="2097169" name="图片 22" descr="1"/>
          <p:cNvPicPr>
            <a:picLocks noChangeAspect="1"/>
          </p:cNvPicPr>
          <p:nvPr/>
        </p:nvPicPr>
        <p:blipFill>
          <a:blip xmlns:r="http://schemas.openxmlformats.org/officeDocument/2006/relationships" r:embed="rId34"/>
          <a:stretch>
            <a:fillRect/>
          </a:stretch>
        </p:blipFill>
        <p:spPr>
          <a:xfrm>
            <a:off x="10748645" y="198120"/>
            <a:ext cx="1384935" cy="377825"/>
          </a:xfrm>
          <a:prstGeom prst="rect"/>
        </p:spPr>
      </p:pic>
      <p:sp>
        <p:nvSpPr>
          <p:cNvPr id="1048779" name="文本框 52"/>
          <p:cNvSpPr txBox="1"/>
          <p:nvPr/>
        </p:nvSpPr>
        <p:spPr>
          <a:xfrm>
            <a:off x="294005" y="838200"/>
            <a:ext cx="4651375" cy="645160"/>
          </a:xfrm>
          <a:prstGeom prst="rect"/>
          <a:noFill/>
        </p:spPr>
        <p:txBody>
          <a:bodyPr rtlCol="0" wrap="square">
            <a:spAutoFit/>
          </a:bodyPr>
          <a:p>
            <a:r>
              <a:rPr altLang="zh-CN" b="1" lang="en-US">
                <a:sym typeface="+mn-ea"/>
              </a:rPr>
              <a:t>2.2.3</a:t>
            </a:r>
            <a:r>
              <a:rPr altLang="en-US" b="1" lang="zh-CN">
                <a:sym typeface="+mn-ea"/>
              </a:rPr>
              <a:t>致泻性大肠埃希菌的预防措施</a:t>
            </a:r>
            <a:endParaRPr altLang="en-US" b="1" lang="zh-CN"/>
          </a:p>
          <a:p>
            <a:endParaRPr altLang="en-US" 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783" name="标题 1"/>
          <p:cNvSpPr>
            <a:spLocks noGrp="1"/>
          </p:cNvSpPr>
          <p:nvPr>
            <p:ph type="title"/>
          </p:nvPr>
        </p:nvSpPr>
        <p:spPr/>
        <p:txBody>
          <a:bodyPr/>
          <a:p>
            <a:r>
              <a:rPr altLang="en-US" dirty="0" lang="zh-CN"/>
              <a:t>案例启示</a:t>
            </a:r>
          </a:p>
        </p:txBody>
      </p:sp>
      <p:sp>
        <p:nvSpPr>
          <p:cNvPr id="1048784" name="内容占位符 2"/>
          <p:cNvSpPr>
            <a:spLocks noGrp="1"/>
          </p:cNvSpPr>
          <p:nvPr>
            <p:ph idx="1"/>
          </p:nvPr>
        </p:nvSpPr>
        <p:spPr>
          <a:xfrm>
            <a:off x="838200" y="1472665"/>
            <a:ext cx="10515600" cy="4704298"/>
          </a:xfrm>
        </p:spPr>
        <p:txBody>
          <a:bodyPr>
            <a:normAutofit/>
          </a:bodyPr>
          <a:p>
            <a:r>
              <a:rPr altLang="en-US" dirty="0" lang="zh-CN"/>
              <a:t>大多数</a:t>
            </a:r>
            <a:r>
              <a:rPr altLang="zh-CN" dirty="0" lang="en-US"/>
              <a:t>DEC</a:t>
            </a:r>
            <a:r>
              <a:rPr altLang="en-US" dirty="0" lang="zh-CN"/>
              <a:t>感染的暴发流行与食品卫生有关， 对于消费者来说，应该注重个人卫生，防止厨房交叉污染。</a:t>
            </a:r>
            <a:endParaRPr altLang="zh-CN" dirty="0" lang="en-US"/>
          </a:p>
          <a:p>
            <a:r>
              <a:rPr altLang="en-US" dirty="0" lang="zh-CN"/>
              <a:t>低温贮存食品，生熟食品分开保存，加工后的熟肉尽快食用或低温存贮并注意存贮时间。 </a:t>
            </a:r>
            <a:endParaRPr altLang="zh-CN" dirty="0" lang="en-US"/>
          </a:p>
          <a:p>
            <a:r>
              <a:rPr altLang="en-US" dirty="0" lang="zh-CN"/>
              <a:t>避免食用烹调不足的牛肉等肉类、不干净及变质的食品、来源不可靠的食品，蔬菜水果应充分清洗干净。</a:t>
            </a:r>
            <a:endParaRPr altLang="zh-CN" dirty="0" lang="en-US"/>
          </a:p>
          <a:p>
            <a:r>
              <a:rPr altLang="en-US" dirty="0" lang="zh-CN"/>
              <a:t>其中，</a:t>
            </a:r>
            <a:r>
              <a:rPr altLang="zh-CN" dirty="0" lang="en-US"/>
              <a:t>STEC</a:t>
            </a:r>
            <a:r>
              <a:rPr altLang="en-US" dirty="0" lang="zh-CN"/>
              <a:t>对热敏感，食物的所有部分加热到</a:t>
            </a:r>
            <a:r>
              <a:rPr altLang="zh-CN" dirty="0" lang="en-US"/>
              <a:t>75℃</a:t>
            </a:r>
            <a:r>
              <a:rPr altLang="en-US" dirty="0" lang="zh-CN"/>
              <a:t>，</a:t>
            </a:r>
            <a:r>
              <a:rPr altLang="zh-CN" dirty="0" lang="en-US"/>
              <a:t>STEC</a:t>
            </a:r>
            <a:r>
              <a:rPr altLang="en-US" dirty="0" lang="zh-CN"/>
              <a:t>即可被消灭。肉类应彻底煮至 </a:t>
            </a:r>
            <a:r>
              <a:rPr altLang="zh-CN" dirty="0" lang="en-US"/>
              <a:t>75℃</a:t>
            </a:r>
            <a:r>
              <a:rPr altLang="en-US" dirty="0" lang="zh-CN"/>
              <a:t>并维持</a:t>
            </a:r>
            <a:r>
              <a:rPr altLang="zh-CN" dirty="0" lang="en-US"/>
              <a:t>2~3min</a:t>
            </a:r>
            <a:r>
              <a:rPr altLang="en-US" dirty="0" lang="zh-CN"/>
              <a:t>。</a:t>
            </a:r>
            <a:endParaRPr altLang="zh-CN" dirty="0" lang="en-US"/>
          </a:p>
          <a:p>
            <a:r>
              <a:rPr altLang="en-US" dirty="0" lang="zh-CN"/>
              <a:t> 加工后的熟制品长时间放置后应再次加热后才能食用。禽蛋类则需要将整个蛋洗净后带壳煮或蒸，煮沸</a:t>
            </a:r>
            <a:r>
              <a:rPr altLang="zh-CN" dirty="0" lang="en-US"/>
              <a:t>8~10min</a:t>
            </a:r>
            <a:r>
              <a:rPr altLang="en-US" dirty="0" lang="zh-CN"/>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grpSp>
        <p:nvGrpSpPr>
          <p:cNvPr id="145" name="组合 8"/>
          <p:cNvGrpSpPr/>
          <p:nvPr/>
        </p:nvGrpSpPr>
        <p:grpSpPr>
          <a:xfrm>
            <a:off x="700791" y="845863"/>
            <a:ext cx="3557905" cy="369755"/>
            <a:chOff x="700791" y="1511978"/>
            <a:chExt cx="3557905" cy="369755"/>
          </a:xfrm>
        </p:grpSpPr>
        <p:sp>
          <p:nvSpPr>
            <p:cNvPr id="1048785" name="矩形 67"/>
            <p:cNvSpPr/>
            <p:nvPr/>
          </p:nvSpPr>
          <p:spPr>
            <a:xfrm>
              <a:off x="700791" y="1521733"/>
              <a:ext cx="3557879" cy="360000"/>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86" name="文本框 68"/>
            <p:cNvSpPr txBox="1"/>
            <p:nvPr/>
          </p:nvSpPr>
          <p:spPr>
            <a:xfrm>
              <a:off x="820171" y="1511978"/>
              <a:ext cx="3438525" cy="367030"/>
            </a:xfrm>
            <a:prstGeom prst="rect"/>
            <a:noFill/>
          </p:spPr>
          <p:txBody>
            <a:bodyPr bIns="45718" lIns="91436" rIns="91436" rtlCol="0" tIns="45718" wrap="square">
              <a:spAutoFit/>
            </a:bodyPr>
            <a:p>
              <a:r>
                <a:rPr altLang="zh-CN" dirty="0" lang="en-US">
                  <a:solidFill>
                    <a:schemeClr val="bg1"/>
                  </a:solidFill>
                  <a:latin typeface="微软雅黑" panose="020B0503020204020204" pitchFamily="34" charset="-122"/>
                  <a:ea typeface="微软雅黑" panose="020B0503020204020204" pitchFamily="34" charset="-122"/>
                </a:rPr>
                <a:t>2.3</a:t>
              </a:r>
              <a:r>
                <a:rPr altLang="en-US" dirty="0" lang="zh-CN">
                  <a:solidFill>
                    <a:schemeClr val="bg1"/>
                  </a:solidFill>
                  <a:latin typeface="微软雅黑" panose="020B0503020204020204" pitchFamily="34" charset="-122"/>
                  <a:ea typeface="微软雅黑" panose="020B0503020204020204" pitchFamily="34" charset="-122"/>
                </a:rPr>
                <a:t>弧菌引发的食品安全案例</a:t>
              </a:r>
            </a:p>
          </p:txBody>
        </p:sp>
      </p:grpSp>
      <p:grpSp>
        <p:nvGrpSpPr>
          <p:cNvPr id="146" name="组合 9"/>
          <p:cNvGrpSpPr/>
          <p:nvPr/>
        </p:nvGrpSpPr>
        <p:grpSpPr>
          <a:xfrm>
            <a:off x="7626297" y="2043448"/>
            <a:ext cx="3684540" cy="1830862"/>
            <a:chOff x="7626297" y="2043448"/>
            <a:chExt cx="3684540" cy="1830862"/>
          </a:xfrm>
        </p:grpSpPr>
        <p:sp>
          <p:nvSpPr>
            <p:cNvPr id="1048787" name="矩形 69"/>
            <p:cNvSpPr/>
            <p:nvPr/>
          </p:nvSpPr>
          <p:spPr>
            <a:xfrm>
              <a:off x="7626297" y="2043448"/>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sp>
          <p:nvSpPr>
            <p:cNvPr id="1048788" name="矩形 70"/>
            <p:cNvSpPr/>
            <p:nvPr/>
          </p:nvSpPr>
          <p:spPr>
            <a:xfrm>
              <a:off x="7626297" y="3461560"/>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47" name="组合 1"/>
          <p:cNvGrpSpPr/>
          <p:nvPr/>
        </p:nvGrpSpPr>
        <p:grpSpPr>
          <a:xfrm>
            <a:off x="-254000" y="201683"/>
            <a:ext cx="898070" cy="523220"/>
            <a:chOff x="-254000" y="201683"/>
            <a:chExt cx="898070" cy="523220"/>
          </a:xfrm>
        </p:grpSpPr>
        <p:sp>
          <p:nvSpPr>
            <p:cNvPr id="1048789"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90" name="文本框 74"/>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791" name="文本框 75"/>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48" name="组合 40"/>
          <p:cNvGrpSpPr/>
          <p:nvPr/>
        </p:nvGrpSpPr>
        <p:grpSpPr>
          <a:xfrm>
            <a:off x="2584397" y="217491"/>
            <a:ext cx="10096500" cy="439541"/>
            <a:chOff x="2584397" y="217491"/>
            <a:chExt cx="10096500" cy="439541"/>
          </a:xfrm>
        </p:grpSpPr>
        <p:sp>
          <p:nvSpPr>
            <p:cNvPr id="1048792"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93"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94" name="矩形 46"/>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70" name="图片 2"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795" name="文本框 12"/>
          <p:cNvSpPr txBox="1"/>
          <p:nvPr/>
        </p:nvSpPr>
        <p:spPr>
          <a:xfrm>
            <a:off x="701040" y="1401445"/>
            <a:ext cx="4064000" cy="368300"/>
          </a:xfrm>
          <a:prstGeom prst="rect"/>
          <a:noFill/>
        </p:spPr>
        <p:txBody>
          <a:bodyPr rtlCol="0" wrap="square">
            <a:spAutoFit/>
          </a:bodyPr>
          <a:p>
            <a:r>
              <a:rPr altLang="zh-CN" b="1" lang="en-US"/>
              <a:t>2.3.1</a:t>
            </a:r>
            <a:r>
              <a:rPr altLang="en-US" b="1" lang="zh-CN"/>
              <a:t>案例概述</a:t>
            </a:r>
          </a:p>
        </p:txBody>
      </p:sp>
      <p:sp>
        <p:nvSpPr>
          <p:cNvPr id="1048796" name="文本框 14"/>
          <p:cNvSpPr txBox="1"/>
          <p:nvPr/>
        </p:nvSpPr>
        <p:spPr>
          <a:xfrm>
            <a:off x="701040" y="1594485"/>
            <a:ext cx="11131550" cy="3669030"/>
          </a:xfrm>
          <a:prstGeom prst="rect"/>
          <a:noFill/>
        </p:spPr>
        <p:txBody>
          <a:bodyPr rtlCol="0" wrap="square">
            <a:noAutofit/>
          </a:bodyPr>
          <a:p>
            <a:pPr algn="just">
              <a:lnSpc>
                <a:spcPct val="100000"/>
              </a:lnSpc>
            </a:pPr>
            <a:r>
              <a:rPr altLang="zh-CN" dirty="0" sz="2400" lang="en-US"/>
              <a:t>     </a:t>
            </a:r>
          </a:p>
          <a:p>
            <a:pPr algn="just" fontAlgn="auto" indent="360045">
              <a:lnSpc>
                <a:spcPct val="100000"/>
              </a:lnSpc>
            </a:pPr>
            <a:r>
              <a:rPr altLang="zh-CN" dirty="0" sz="2400" lang="en-US"/>
              <a:t>       </a:t>
            </a:r>
            <a:r>
              <a:rPr altLang="en-US" dirty="0" sz="2400" lang="zh-CN"/>
              <a:t>加拿大公共卫生局于2020年12月报告了暴发于该国4个省的一次副溶血性弧菌事件。2020年7月初至2020年10月下旬共计23例感染，1名患者住院，没有死亡的报道，患者年龄在11~92岁之间，大多数疾病感染者(约占61%)是男性。</a:t>
            </a:r>
          </a:p>
          <a:p>
            <a:pPr algn="just" fontAlgn="auto" indent="360045">
              <a:lnSpc>
                <a:spcPct val="100000"/>
              </a:lnSpc>
            </a:pPr>
            <a:r>
              <a:rPr altLang="zh-CN" dirty="0" sz="2400" lang="en-US"/>
              <a:t>      </a:t>
            </a:r>
            <a:r>
              <a:rPr altLang="en-US" dirty="0" sz="2400" lang="zh-CN"/>
              <a:t>在亚洲，副溶血性弧菌是引起食源性疾病的常见原因。暴发范围通常较小，涉及的病例通常少于10个，但经常发生。</a:t>
            </a:r>
          </a:p>
          <a:p>
            <a:pPr algn="just" fontAlgn="auto" indent="360045">
              <a:lnSpc>
                <a:spcPct val="100000"/>
              </a:lnSpc>
            </a:pPr>
            <a:r>
              <a:rPr altLang="zh-CN" dirty="0" sz="2400" lang="en-US"/>
              <a:t>       </a:t>
            </a:r>
            <a:r>
              <a:rPr altLang="en-US" dirty="0" sz="2400" lang="zh-CN"/>
              <a:t>在我国，广东省卫生健康委员会2020年7月15日发布信息称全省21个地市报告了1起一般级别突发公共卫生事件，为广州市黄埔区报告的副溶血性弧菌食物中毒事件，发病48例，无死亡。</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53" name="图片 16" descr="E:\高校\山东农业大学\图片\7ff7fe9e3bb794fc7f799464c07d38c.png7ff7fe9e3bb794fc7f799464c07d38c"/>
          <p:cNvPicPr>
            <a:picLocks noChangeAspect="1"/>
          </p:cNvPicPr>
          <p:nvPr/>
        </p:nvPicPr>
        <p:blipFill rotWithShape="1">
          <a:blip xmlns:r="http://schemas.openxmlformats.org/officeDocument/2006/relationships" r:embed="rId1"/>
          <a:srcRect/>
          <a:stretch>
            <a:fillRect/>
          </a:stretch>
        </p:blipFill>
        <p:spPr>
          <a:xfrm>
            <a:off x="8070091" y="2686649"/>
            <a:ext cx="4134485" cy="1542449"/>
          </a:xfrm>
          <a:prstGeom prst="rect"/>
        </p:spPr>
      </p:pic>
      <p:sp>
        <p:nvSpPr>
          <p:cNvPr id="1048593" name="矩形 10"/>
          <p:cNvSpPr/>
          <p:nvPr/>
        </p:nvSpPr>
        <p:spPr>
          <a:xfrm>
            <a:off x="2857500" y="2686684"/>
            <a:ext cx="9334500" cy="1543049"/>
          </a:xfrm>
          <a:prstGeom prst="rect"/>
          <a:gradFill flip="none" rotWithShape="1">
            <a:gsLst>
              <a:gs pos="0">
                <a:srgbClr val="014924"/>
              </a:gs>
              <a:gs pos="35000">
                <a:srgbClr val="014924"/>
              </a:gs>
              <a:gs pos="59000">
                <a:srgbClr val="014924">
                  <a:alpha val="95000"/>
                </a:srgbClr>
              </a:gs>
              <a:gs pos="77000">
                <a:srgbClr val="014924">
                  <a:alpha val="70000"/>
                </a:srgbClr>
              </a:gs>
              <a:gs pos="100000">
                <a:srgbClr val="014924">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nvGrpSpPr>
          <p:cNvPr id="53" name="组合 1"/>
          <p:cNvGrpSpPr/>
          <p:nvPr/>
        </p:nvGrpSpPr>
        <p:grpSpPr>
          <a:xfrm>
            <a:off x="1123950" y="2686050"/>
            <a:ext cx="1543050" cy="1543050"/>
            <a:chOff x="1123950" y="2686050"/>
            <a:chExt cx="1543050" cy="1543050"/>
          </a:xfrm>
          <a:solidFill>
            <a:srgbClr val="014924"/>
          </a:solidFill>
        </p:grpSpPr>
        <p:sp>
          <p:nvSpPr>
            <p:cNvPr id="1048594" name="矩形 9"/>
            <p:cNvSpPr/>
            <p:nvPr/>
          </p:nvSpPr>
          <p:spPr>
            <a:xfrm>
              <a:off x="1123950" y="2686050"/>
              <a:ext cx="1543050" cy="1543050"/>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595" name="文本框 13"/>
            <p:cNvSpPr txBox="1"/>
            <p:nvPr/>
          </p:nvSpPr>
          <p:spPr>
            <a:xfrm>
              <a:off x="1407285" y="2903577"/>
              <a:ext cx="976380" cy="1209040"/>
            </a:xfrm>
            <a:prstGeom prst="rect"/>
            <a:grpFill/>
          </p:spPr>
          <p:txBody>
            <a:bodyPr rtlCol="0" wrap="square">
              <a:spAutoFit/>
            </a:bodyPr>
            <a:p>
              <a:pPr algn="ctr"/>
              <a:r>
                <a:rPr altLang="zh-CN" b="1" dirty="0" sz="6600" lang="en-US">
                  <a:solidFill>
                    <a:schemeClr val="bg1"/>
                  </a:solidFill>
                  <a:latin typeface="微软雅黑" panose="020B0503020204020204" pitchFamily="34" charset="-122"/>
                  <a:ea typeface="微软雅黑" panose="020B0503020204020204" pitchFamily="34" charset="-122"/>
                </a:rPr>
                <a:t>1</a:t>
              </a:r>
              <a:endParaRPr altLang="en-US" b="1" dirty="0" sz="6600" lang="zh-CN">
                <a:solidFill>
                  <a:schemeClr val="bg1"/>
                </a:solidFill>
                <a:latin typeface="微软雅黑" panose="020B0503020204020204" pitchFamily="34" charset="-122"/>
                <a:ea typeface="微软雅黑" panose="020B0503020204020204" pitchFamily="34" charset="-122"/>
              </a:endParaRPr>
            </a:p>
          </p:txBody>
        </p:sp>
      </p:grpSp>
      <p:sp>
        <p:nvSpPr>
          <p:cNvPr id="1048596" name="文本框 14"/>
          <p:cNvSpPr txBox="1"/>
          <p:nvPr/>
        </p:nvSpPr>
        <p:spPr>
          <a:xfrm>
            <a:off x="2950210" y="2781300"/>
            <a:ext cx="4448810" cy="1024890"/>
          </a:xfrm>
          <a:prstGeom prst="rect"/>
          <a:noFill/>
        </p:spPr>
        <p:txBody>
          <a:bodyPr bIns="45718" lIns="91436" rIns="91436" rtlCol="0" tIns="45718" wrap="none">
            <a:noAutofit/>
          </a:bodyPr>
          <a:p>
            <a:r>
              <a:rPr altLang="en-US" dirty="0" sz="4800" lang="zh-CN">
                <a:solidFill>
                  <a:schemeClr val="bg1"/>
                </a:solidFill>
                <a:latin typeface="微软雅黑" panose="020B0503020204020204" pitchFamily="34" charset="-122"/>
                <a:ea typeface="微软雅黑" panose="020B0503020204020204" pitchFamily="34" charset="-122"/>
              </a:rPr>
              <a:t>学习目标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grpSp>
        <p:nvGrpSpPr>
          <p:cNvPr id="152" name="组合 8"/>
          <p:cNvGrpSpPr/>
          <p:nvPr/>
        </p:nvGrpSpPr>
        <p:grpSpPr>
          <a:xfrm>
            <a:off x="700791" y="845863"/>
            <a:ext cx="3557905" cy="369755"/>
            <a:chOff x="700791" y="1511978"/>
            <a:chExt cx="3557905" cy="369755"/>
          </a:xfrm>
        </p:grpSpPr>
        <p:sp>
          <p:nvSpPr>
            <p:cNvPr id="1048800" name="矩形 67"/>
            <p:cNvSpPr/>
            <p:nvPr/>
          </p:nvSpPr>
          <p:spPr>
            <a:xfrm>
              <a:off x="700791" y="1521733"/>
              <a:ext cx="3557879" cy="360000"/>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01" name="文本框 68"/>
            <p:cNvSpPr txBox="1"/>
            <p:nvPr/>
          </p:nvSpPr>
          <p:spPr>
            <a:xfrm>
              <a:off x="820171" y="1511978"/>
              <a:ext cx="3438525" cy="367030"/>
            </a:xfrm>
            <a:prstGeom prst="rect"/>
            <a:noFill/>
          </p:spPr>
          <p:txBody>
            <a:bodyPr bIns="45718" lIns="91436" rIns="91436" rtlCol="0" tIns="45718" wrap="square">
              <a:spAutoFit/>
            </a:bodyPr>
            <a:p>
              <a:r>
                <a:rPr altLang="zh-CN" dirty="0" lang="en-US">
                  <a:solidFill>
                    <a:schemeClr val="bg1"/>
                  </a:solidFill>
                  <a:latin typeface="微软雅黑" panose="020B0503020204020204" pitchFamily="34" charset="-122"/>
                  <a:ea typeface="微软雅黑" panose="020B0503020204020204" pitchFamily="34" charset="-122"/>
                </a:rPr>
                <a:t>2.3</a:t>
              </a:r>
              <a:r>
                <a:rPr altLang="en-US" dirty="0" lang="zh-CN">
                  <a:solidFill>
                    <a:schemeClr val="bg1"/>
                  </a:solidFill>
                  <a:latin typeface="微软雅黑" panose="020B0503020204020204" pitchFamily="34" charset="-122"/>
                  <a:ea typeface="微软雅黑" panose="020B0503020204020204" pitchFamily="34" charset="-122"/>
                </a:rPr>
                <a:t>弧菌引发的食品安全案例</a:t>
              </a:r>
            </a:p>
          </p:txBody>
        </p:sp>
      </p:grpSp>
      <p:grpSp>
        <p:nvGrpSpPr>
          <p:cNvPr id="153" name="组合 9"/>
          <p:cNvGrpSpPr/>
          <p:nvPr/>
        </p:nvGrpSpPr>
        <p:grpSpPr>
          <a:xfrm>
            <a:off x="7626297" y="2043448"/>
            <a:ext cx="3684540" cy="1830862"/>
            <a:chOff x="7626297" y="2043448"/>
            <a:chExt cx="3684540" cy="1830862"/>
          </a:xfrm>
        </p:grpSpPr>
        <p:sp>
          <p:nvSpPr>
            <p:cNvPr id="1048802" name="矩形 69"/>
            <p:cNvSpPr/>
            <p:nvPr/>
          </p:nvSpPr>
          <p:spPr>
            <a:xfrm>
              <a:off x="7626297" y="2043448"/>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sp>
          <p:nvSpPr>
            <p:cNvPr id="1048803" name="矩形 70"/>
            <p:cNvSpPr/>
            <p:nvPr/>
          </p:nvSpPr>
          <p:spPr>
            <a:xfrm>
              <a:off x="7626297" y="3461560"/>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54" name="组合 1"/>
          <p:cNvGrpSpPr/>
          <p:nvPr/>
        </p:nvGrpSpPr>
        <p:grpSpPr>
          <a:xfrm>
            <a:off x="-254000" y="201683"/>
            <a:ext cx="898070" cy="523220"/>
            <a:chOff x="-254000" y="201683"/>
            <a:chExt cx="898070" cy="523220"/>
          </a:xfrm>
        </p:grpSpPr>
        <p:sp>
          <p:nvSpPr>
            <p:cNvPr id="1048804"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05" name="文本框 74"/>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806" name="文本框 75"/>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55" name="组合 40"/>
          <p:cNvGrpSpPr/>
          <p:nvPr/>
        </p:nvGrpSpPr>
        <p:grpSpPr>
          <a:xfrm>
            <a:off x="2584397" y="217491"/>
            <a:ext cx="10096500" cy="439541"/>
            <a:chOff x="2584397" y="217491"/>
            <a:chExt cx="10096500" cy="439541"/>
          </a:xfrm>
        </p:grpSpPr>
        <p:sp>
          <p:nvSpPr>
            <p:cNvPr id="1048807"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08"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09" name="矩形 46"/>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71" name="图片 2"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810" name="文本框 12"/>
          <p:cNvSpPr txBox="1"/>
          <p:nvPr/>
        </p:nvSpPr>
        <p:spPr>
          <a:xfrm>
            <a:off x="701040" y="1401445"/>
            <a:ext cx="4064000" cy="368300"/>
          </a:xfrm>
          <a:prstGeom prst="rect"/>
          <a:noFill/>
        </p:spPr>
        <p:txBody>
          <a:bodyPr rtlCol="0" wrap="square">
            <a:spAutoFit/>
          </a:bodyPr>
          <a:p>
            <a:r>
              <a:rPr altLang="zh-CN" b="1" lang="en-US"/>
              <a:t>2.3.1</a:t>
            </a:r>
            <a:r>
              <a:rPr altLang="en-US" b="1" lang="zh-CN"/>
              <a:t>案例概述</a:t>
            </a:r>
          </a:p>
        </p:txBody>
      </p:sp>
      <p:sp>
        <p:nvSpPr>
          <p:cNvPr id="1048811" name="文本框 14"/>
          <p:cNvSpPr txBox="1"/>
          <p:nvPr/>
        </p:nvSpPr>
        <p:spPr>
          <a:xfrm>
            <a:off x="701040" y="1833245"/>
            <a:ext cx="11131550" cy="3669030"/>
          </a:xfrm>
          <a:prstGeom prst="rect"/>
          <a:noFill/>
        </p:spPr>
        <p:txBody>
          <a:bodyPr rtlCol="0" wrap="square">
            <a:noAutofit/>
          </a:bodyPr>
          <a:p>
            <a:pPr fontAlgn="auto" indent="360045"/>
            <a:r>
              <a:rPr altLang="en-US" sz="2400" lang="zh-CN"/>
              <a:t>2020年8月26日，广西一海域附近一艘装满榴莲的货船侧翻，当地村民打捞漂浮在海面的榴莲。村民食用打捞上来的榴莲后，出现群体性腹痛腹泻、呕吐等疑似食物中毒症状。</a:t>
            </a:r>
          </a:p>
          <a:p>
            <a:pPr fontAlgn="auto" indent="360045"/>
            <a:r>
              <a:rPr altLang="en-US" sz="2400" lang="zh-CN"/>
              <a:t>8月27日，东兴市市委宣传部官方公众号通报，截至27日10时，东兴市各医疗机构报告因食用万尾海域捡来榴莲出现不适症状人员523人次。</a:t>
            </a:r>
          </a:p>
          <a:p>
            <a:pPr fontAlgn="auto" indent="360045"/>
            <a:r>
              <a:rPr altLang="en-US" sz="2400" lang="zh-CN"/>
              <a:t>经医学排查，大部分就诊人员只是稍感不适，其中有腹痛、腹泻、呕吐等不适症状者101人，予以对症处理后陆续自行返家。目前留院观察9人，病情稳定。</a:t>
            </a:r>
          </a:p>
          <a:p>
            <a:pPr fontAlgn="auto" indent="360045"/>
            <a:r>
              <a:rPr altLang="en-US" sz="2400" lang="zh-CN"/>
              <a:t>事后调查发现，系副溶血性弧菌食物中毒。</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grpSp>
        <p:nvGrpSpPr>
          <p:cNvPr id="159" name="组合 1"/>
          <p:cNvGrpSpPr/>
          <p:nvPr/>
        </p:nvGrpSpPr>
        <p:grpSpPr>
          <a:xfrm>
            <a:off x="-254000" y="201683"/>
            <a:ext cx="898070" cy="523220"/>
            <a:chOff x="-254000" y="201683"/>
            <a:chExt cx="898070" cy="523220"/>
          </a:xfrm>
        </p:grpSpPr>
        <p:sp>
          <p:nvSpPr>
            <p:cNvPr id="1048815"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16" name="文本框 42"/>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817" name="文本框 43"/>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60" name="组合 6"/>
          <p:cNvGrpSpPr/>
          <p:nvPr/>
        </p:nvGrpSpPr>
        <p:grpSpPr>
          <a:xfrm>
            <a:off x="2584397" y="217491"/>
            <a:ext cx="10096500" cy="439541"/>
            <a:chOff x="2584397" y="217491"/>
            <a:chExt cx="10096500" cy="439541"/>
          </a:xfrm>
        </p:grpSpPr>
        <p:sp>
          <p:nvSpPr>
            <p:cNvPr id="1048818"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19"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20" name="矩形 45"/>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72" name="图片 39"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821" name="文本框 49"/>
          <p:cNvSpPr txBox="1"/>
          <p:nvPr/>
        </p:nvSpPr>
        <p:spPr>
          <a:xfrm>
            <a:off x="299553" y="770522"/>
            <a:ext cx="4064000" cy="461665"/>
          </a:xfrm>
          <a:prstGeom prst="rect"/>
          <a:noFill/>
        </p:spPr>
        <p:txBody>
          <a:bodyPr rtlCol="0" wrap="square">
            <a:spAutoFit/>
          </a:bodyPr>
          <a:p>
            <a:r>
              <a:rPr altLang="zh-CN" b="1" dirty="0" sz="2400" lang="en-US"/>
              <a:t>2.3.2</a:t>
            </a:r>
            <a:r>
              <a:rPr altLang="en-US" b="1" dirty="0" sz="2400" lang="zh-CN"/>
              <a:t>弧菌的致病性及其危害</a:t>
            </a:r>
          </a:p>
        </p:txBody>
      </p:sp>
      <p:sp>
        <p:nvSpPr>
          <p:cNvPr id="1048822" name="文本框 54"/>
          <p:cNvSpPr txBox="1"/>
          <p:nvPr/>
        </p:nvSpPr>
        <p:spPr>
          <a:xfrm>
            <a:off x="195035" y="1296805"/>
            <a:ext cx="6147881" cy="5475984"/>
          </a:xfrm>
          <a:prstGeom prst="rect"/>
          <a:noFill/>
        </p:spPr>
        <p:txBody>
          <a:bodyPr rtlCol="0" wrap="square">
            <a:noAutofit/>
          </a:bodyPr>
          <a:p>
            <a:r>
              <a:rPr altLang="en-US" dirty="0" sz="2000" lang="zh-CN"/>
              <a:t> </a:t>
            </a:r>
            <a:r>
              <a:rPr altLang="en-US" dirty="0" sz="2400" lang="zh-CN"/>
              <a:t>副溶血性弧菌大多存在于水产品中，其致病机制目前仍不清楚，但由</a:t>
            </a:r>
            <a:r>
              <a:rPr altLang="zh-CN" dirty="0" sz="2400" lang="en-US" err="1"/>
              <a:t>tdh</a:t>
            </a:r>
            <a:r>
              <a:rPr altLang="en-US" dirty="0" sz="2400" lang="zh-CN"/>
              <a:t>和</a:t>
            </a:r>
            <a:r>
              <a:rPr altLang="zh-CN" dirty="0" sz="2400" lang="en-US"/>
              <a:t>rh</a:t>
            </a:r>
            <a:r>
              <a:rPr altLang="en-US" dirty="0" sz="2400" lang="zh-CN"/>
              <a:t>基因编码的溶血素一直被认为是副溶血性弧菌的主要毒力因子。</a:t>
            </a:r>
          </a:p>
          <a:p>
            <a:r>
              <a:rPr altLang="en-US" dirty="0" sz="2400" lang="zh-CN"/>
              <a:t>耐热直接溶血素（</a:t>
            </a:r>
            <a:r>
              <a:rPr altLang="zh-CN" dirty="0" sz="2400" lang="en-US"/>
              <a:t>TDH</a:t>
            </a:r>
            <a:r>
              <a:rPr altLang="en-US" dirty="0" sz="2400" lang="zh-CN"/>
              <a:t>）和耐热相关溶血素（</a:t>
            </a:r>
            <a:r>
              <a:rPr altLang="zh-CN" dirty="0" sz="2400" lang="en-US"/>
              <a:t>TRH</a:t>
            </a:r>
            <a:r>
              <a:rPr altLang="en-US" dirty="0" sz="2400" lang="zh-CN"/>
              <a:t>）</a:t>
            </a:r>
            <a:endParaRPr altLang="zh-CN" dirty="0" sz="2400" lang="en-US"/>
          </a:p>
          <a:p>
            <a:r>
              <a:rPr altLang="en-US" dirty="0" sz="2400" lang="zh-CN">
                <a:solidFill>
                  <a:srgbClr val="FF0000"/>
                </a:solidFill>
              </a:rPr>
              <a:t>分析与思考</a:t>
            </a:r>
            <a:r>
              <a:rPr altLang="en-US" dirty="0" sz="2400" lang="zh-CN"/>
              <a:t>：什么是神奈川现象？</a:t>
            </a:r>
            <a:endParaRPr altLang="zh-CN" dirty="0" sz="2400" lang="en-US"/>
          </a:p>
          <a:p>
            <a:r>
              <a:rPr altLang="en-US" dirty="0" sz="2400" lang="zh-CN"/>
              <a:t>神奈川现象是指致病性副溶血性弧菌在特定培养基上产生的一种特殊现象。具体来说，当副溶血性弧菌被接种于含有高盐（通常为</a:t>
            </a:r>
            <a:r>
              <a:rPr altLang="zh-CN" dirty="0" sz="2400" lang="en-US"/>
              <a:t>7%</a:t>
            </a:r>
            <a:r>
              <a:rPr altLang="en-US" dirty="0" sz="2400" lang="zh-CN"/>
              <a:t>的</a:t>
            </a:r>
            <a:r>
              <a:rPr altLang="zh-CN" dirty="0" sz="2400" lang="en-US"/>
              <a:t>NaCl</a:t>
            </a:r>
            <a:r>
              <a:rPr altLang="en-US" dirty="0" sz="2400" lang="zh-CN"/>
              <a:t>）的人</a:t>
            </a:r>
            <a:r>
              <a:rPr altLang="zh-CN" dirty="0" sz="2400" lang="en-US"/>
              <a:t>O</a:t>
            </a:r>
            <a:r>
              <a:rPr altLang="en-US" dirty="0" sz="2400" lang="zh-CN"/>
              <a:t>型血或兔血，并且以</a:t>
            </a:r>
            <a:r>
              <a:rPr altLang="zh-CN" dirty="0" sz="2400" lang="en-US"/>
              <a:t>D-</a:t>
            </a:r>
            <a:r>
              <a:rPr altLang="en-US" dirty="0" sz="2400" lang="zh-CN"/>
              <a:t>甘露醇作为碳源的我妻（</a:t>
            </a:r>
            <a:r>
              <a:rPr altLang="zh-CN" dirty="0" sz="2400" lang="en-US" err="1"/>
              <a:t>Wagatsuma</a:t>
            </a:r>
            <a:r>
              <a:rPr altLang="en-US" dirty="0" sz="2400" lang="zh-CN"/>
              <a:t>）琼脂平板上时，这些菌株能够产生</a:t>
            </a:r>
            <a:r>
              <a:rPr altLang="zh-CN" dirty="0" sz="2400" lang="en-US"/>
              <a:t>β</a:t>
            </a:r>
            <a:r>
              <a:rPr altLang="en-US" dirty="0" sz="2400" lang="zh-CN"/>
              <a:t>溶血现象，这一现象就被称为神奈川现象</a:t>
            </a:r>
          </a:p>
        </p:txBody>
      </p:sp>
      <p:sp>
        <p:nvSpPr>
          <p:cNvPr id="1048823" name="矩形 55"/>
          <p:cNvSpPr/>
          <p:nvPr/>
        </p:nvSpPr>
        <p:spPr>
          <a:xfrm>
            <a:off x="65405" y="4537710"/>
            <a:ext cx="1077595" cy="1062355"/>
          </a:xfrm>
          <a:prstGeom prst="rect"/>
          <a:noFill/>
          <a:ln>
            <a:noFill/>
          </a:ln>
        </p:spPr>
        <p:txBody>
          <a:bodyPr anchor="t" rtlCol="0" wrap="square">
            <a:noAutofit/>
          </a:bodyPr>
          <a:p>
            <a:pPr algn="ctr"/>
            <a:endParaRPr altLang="en-US" b="1" sz="7200" lang="zh-CN">
              <a:solidFill>
                <a:schemeClr val="tx1"/>
              </a:solidFill>
              <a:effectLst>
                <a:outerShdw algn="tl" blurRad="38100" dir="2700000" dist="19050" rotWithShape="0">
                  <a:schemeClr val="dk1">
                    <a:alpha val="40000"/>
                  </a:schemeClr>
                </a:outerShdw>
              </a:effectLst>
            </a:endParaRPr>
          </a:p>
        </p:txBody>
      </p:sp>
      <p:pic>
        <p:nvPicPr>
          <p:cNvPr id="2097173" name="图片 1" descr="IMG_256"/>
          <p:cNvPicPr>
            <a:picLocks noChangeAspect="1"/>
          </p:cNvPicPr>
          <p:nvPr/>
        </p:nvPicPr>
        <p:blipFill>
          <a:blip xmlns:r="http://schemas.openxmlformats.org/officeDocument/2006/relationships" r:embed="rId2"/>
          <a:stretch>
            <a:fillRect/>
          </a:stretch>
        </p:blipFill>
        <p:spPr>
          <a:xfrm>
            <a:off x="6383020" y="1826260"/>
            <a:ext cx="2927350" cy="3558000"/>
          </a:xfrm>
          <a:prstGeom prst="rect"/>
          <a:noFill/>
          <a:ln w="9525">
            <a:noFill/>
          </a:ln>
        </p:spPr>
      </p:pic>
      <p:pic>
        <p:nvPicPr>
          <p:cNvPr id="2097174" name="图片 2" descr="IMG_256"/>
          <p:cNvPicPr>
            <a:picLocks/>
          </p:cNvPicPr>
          <p:nvPr/>
        </p:nvPicPr>
        <p:blipFill>
          <a:blip xmlns:r="http://schemas.openxmlformats.org/officeDocument/2006/relationships" r:embed="rId3"/>
          <a:stretch>
            <a:fillRect/>
          </a:stretch>
        </p:blipFill>
        <p:spPr>
          <a:xfrm>
            <a:off x="9310370" y="1826260"/>
            <a:ext cx="2816225" cy="3557999"/>
          </a:xfrm>
          <a:prstGeom prst="rect"/>
          <a:noFill/>
          <a:ln w="9525">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822">
                                            <p:txEl>
                                              <p:pRg st="3" end="3"/>
                                            </p:txEl>
                                          </p:spTgt>
                                        </p:tgtEl>
                                        <p:attrNameLst>
                                          <p:attrName>style.visibility</p:attrName>
                                        </p:attrNameLst>
                                      </p:cBhvr>
                                      <p:to>
                                        <p:strVal val="visible"/>
                                      </p:to>
                                    </p:set>
                                    <p:animEffect transition="in" filter="fade">
                                      <p:cBhvr>
                                        <p:cTn dur="1000" id="7"/>
                                        <p:tgtEl>
                                          <p:spTgt spid="1048822">
                                            <p:txEl>
                                              <p:pRg st="3" end="3"/>
                                            </p:txEl>
                                          </p:spTgt>
                                        </p:tgtEl>
                                      </p:cBhvr>
                                    </p:animEffect>
                                    <p:anim calcmode="lin" valueType="num">
                                      <p:cBhvr>
                                        <p:cTn dur="1000" fill="hold" id="8"/>
                                        <p:tgtEl>
                                          <p:spTgt spid="1048822">
                                            <p:txEl>
                                              <p:pRg st="3" end="3"/>
                                            </p:txEl>
                                          </p:spTgt>
                                        </p:tgtEl>
                                        <p:attrNameLst>
                                          <p:attrName>ppt_x</p:attrName>
                                        </p:attrNameLst>
                                      </p:cBhvr>
                                      <p:tavLst>
                                        <p:tav tm="0">
                                          <p:val>
                                            <p:strVal val="#ppt_x"/>
                                          </p:val>
                                        </p:tav>
                                        <p:tav tm="100000">
                                          <p:val>
                                            <p:strVal val="#ppt_x"/>
                                          </p:val>
                                        </p:tav>
                                      </p:tavLst>
                                    </p:anim>
                                    <p:anim calcmode="lin" valueType="num">
                                      <p:cBhvr>
                                        <p:cTn dur="1000" fill="hold" id="9"/>
                                        <p:tgtEl>
                                          <p:spTgt spid="10488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827" name="标题 1"/>
          <p:cNvSpPr>
            <a:spLocks noGrp="1"/>
          </p:cNvSpPr>
          <p:nvPr>
            <p:ph type="title"/>
          </p:nvPr>
        </p:nvSpPr>
        <p:spPr/>
        <p:txBody>
          <a:bodyPr/>
          <a:p>
            <a:r>
              <a:rPr altLang="en-US" dirty="0" lang="zh-CN"/>
              <a:t>弧菌感染症状</a:t>
            </a:r>
          </a:p>
        </p:txBody>
      </p:sp>
      <p:sp>
        <p:nvSpPr>
          <p:cNvPr id="1048828" name="内容占位符 2"/>
          <p:cNvSpPr>
            <a:spLocks noGrp="1"/>
          </p:cNvSpPr>
          <p:nvPr>
            <p:ph idx="1"/>
          </p:nvPr>
        </p:nvSpPr>
        <p:spPr/>
        <p:txBody>
          <a:bodyPr/>
          <a:p>
            <a:r>
              <a:rPr altLang="en-US" dirty="0" lang="zh-CN"/>
              <a:t>该生物体对酸敏感，因此肠胃功能失常、胃酸浓度下降的人更容易被感染甚至产生严重疾病。感染后</a:t>
            </a:r>
            <a:r>
              <a:rPr altLang="zh-CN" dirty="0" lang="en-US"/>
              <a:t>4h</a:t>
            </a:r>
            <a:r>
              <a:rPr altLang="en-US" dirty="0" lang="zh-CN"/>
              <a:t>内迅速表现出腹泻、腹痛、恶心、呕吐、发热等症状。但其通常在</a:t>
            </a:r>
            <a:r>
              <a:rPr altLang="zh-CN" dirty="0" lang="en-US"/>
              <a:t>2-6</a:t>
            </a:r>
            <a:r>
              <a:rPr altLang="en-US" dirty="0" lang="zh-CN"/>
              <a:t>天即可自愈。</a:t>
            </a:r>
          </a:p>
          <a:p>
            <a:r>
              <a:rPr altLang="en-US" dirty="0" lang="zh-CN"/>
              <a:t>副溶血性肠胃炎的症状通常包括腹泻和腹部绞痛，恶心、呕吐、发热和血性腹泻较少见。</a:t>
            </a:r>
          </a:p>
          <a:p>
            <a:endParaRPr altLang="en-US" dirty="0" 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grpSp>
        <p:nvGrpSpPr>
          <p:cNvPr id="165" name="组合 1"/>
          <p:cNvGrpSpPr/>
          <p:nvPr/>
        </p:nvGrpSpPr>
        <p:grpSpPr>
          <a:xfrm>
            <a:off x="-254000" y="201683"/>
            <a:ext cx="898070" cy="523220"/>
            <a:chOff x="-254000" y="201683"/>
            <a:chExt cx="898070" cy="523220"/>
          </a:xfrm>
        </p:grpSpPr>
        <p:sp>
          <p:nvSpPr>
            <p:cNvPr id="1048829"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30" name="文本框 42"/>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831" name="文本框 43"/>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66" name="组合 6"/>
          <p:cNvGrpSpPr/>
          <p:nvPr/>
        </p:nvGrpSpPr>
        <p:grpSpPr>
          <a:xfrm>
            <a:off x="2584397" y="217491"/>
            <a:ext cx="10096500" cy="439541"/>
            <a:chOff x="2584397" y="217491"/>
            <a:chExt cx="10096500" cy="439541"/>
          </a:xfrm>
        </p:grpSpPr>
        <p:sp>
          <p:nvSpPr>
            <p:cNvPr id="1048832"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33"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34" name="矩形 45"/>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75" name="图片 39"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835" name="文本框 49"/>
          <p:cNvSpPr txBox="1"/>
          <p:nvPr/>
        </p:nvSpPr>
        <p:spPr>
          <a:xfrm>
            <a:off x="701040" y="927735"/>
            <a:ext cx="4465320" cy="460375"/>
          </a:xfrm>
          <a:prstGeom prst="rect"/>
          <a:noFill/>
        </p:spPr>
        <p:txBody>
          <a:bodyPr rtlCol="0" wrap="square">
            <a:spAutoFit/>
          </a:bodyPr>
          <a:p>
            <a:r>
              <a:rPr altLang="zh-CN" b="1" sz="2400" lang="en-US"/>
              <a:t>2.3.</a:t>
            </a:r>
            <a:r>
              <a:rPr b="1" sz="2400" lang="en-US"/>
              <a:t>3</a:t>
            </a:r>
            <a:r>
              <a:rPr altLang="en-US" b="1" sz="2400" lang="zh-CN"/>
              <a:t>副溶血性弧菌的预防措施</a:t>
            </a:r>
          </a:p>
        </p:txBody>
      </p:sp>
      <p:sp>
        <p:nvSpPr>
          <p:cNvPr id="1048836" name="文本框 54"/>
          <p:cNvSpPr txBox="1"/>
          <p:nvPr/>
        </p:nvSpPr>
        <p:spPr>
          <a:xfrm>
            <a:off x="701040" y="1420495"/>
            <a:ext cx="5234940" cy="4836795"/>
          </a:xfrm>
          <a:prstGeom prst="rect"/>
          <a:noFill/>
        </p:spPr>
        <p:txBody>
          <a:bodyPr rtlCol="0" wrap="square">
            <a:noAutofit/>
          </a:bodyPr>
          <a:p>
            <a:r>
              <a:rPr altLang="zh-CN" dirty="0" sz="2400" lang="en-US"/>
              <a:t>1</a:t>
            </a:r>
            <a:r>
              <a:rPr altLang="en-US" dirty="0" sz="2400" lang="zh-CN"/>
              <a:t>、海产品在收获、运输、消费过程中全程保持较低温度；</a:t>
            </a:r>
          </a:p>
          <a:p>
            <a:r>
              <a:rPr altLang="zh-CN" dirty="0" sz="2400" lang="en-US"/>
              <a:t>2</a:t>
            </a:r>
            <a:r>
              <a:rPr altLang="en-US" dirty="0" sz="2400" lang="zh-CN"/>
              <a:t>、用于加工海产品的器具必须严格清洗、消毒；</a:t>
            </a:r>
          </a:p>
          <a:p>
            <a:r>
              <a:rPr altLang="zh-CN" dirty="0" sz="2400" lang="en-US"/>
              <a:t>3</a:t>
            </a:r>
            <a:r>
              <a:rPr altLang="en-US" dirty="0" sz="2400" lang="zh-CN"/>
              <a:t>、厨房加工过程中，生熟用具要分开，防止交叉污染；</a:t>
            </a:r>
          </a:p>
          <a:p>
            <a:r>
              <a:rPr altLang="zh-CN" dirty="0" sz="2400" lang="en-US"/>
              <a:t>4</a:t>
            </a:r>
            <a:r>
              <a:rPr altLang="en-US" dirty="0" sz="2400" lang="zh-CN"/>
              <a:t>、进食海产品前应煮熟煮透，贝类烹饪到内部温度为</a:t>
            </a:r>
            <a:r>
              <a:rPr altLang="zh-CN" dirty="0" sz="2400" lang="en-US"/>
              <a:t>74℃</a:t>
            </a:r>
            <a:r>
              <a:rPr altLang="en-US" dirty="0" sz="2400" lang="zh-CN"/>
              <a:t>才能杀死诸如弧菌之类的细菌，不能生食海产品；</a:t>
            </a:r>
          </a:p>
          <a:p>
            <a:r>
              <a:rPr altLang="zh-CN" dirty="0" sz="2400" lang="en-US"/>
              <a:t>5</a:t>
            </a:r>
            <a:r>
              <a:rPr altLang="en-US" dirty="0" sz="2400" lang="zh-CN"/>
              <a:t>、副溶血性弧菌对酸敏感，因此可在烹调海产品时加一点醋；</a:t>
            </a:r>
          </a:p>
          <a:p>
            <a:r>
              <a:rPr altLang="zh-CN" dirty="0" sz="2400" lang="en-US"/>
              <a:t>6</a:t>
            </a:r>
            <a:r>
              <a:rPr altLang="en-US" dirty="0" sz="2400" lang="zh-CN"/>
              <a:t>、食品煮熟后至食用的放置时间不要超过</a:t>
            </a:r>
            <a:r>
              <a:rPr altLang="zh-CN" dirty="0" sz="2400" lang="en-US"/>
              <a:t>4h</a:t>
            </a:r>
            <a:r>
              <a:rPr altLang="en-US" dirty="0" sz="2400" lang="zh-CN"/>
              <a:t>，剩菜食用前应充分加热</a:t>
            </a:r>
            <a:r>
              <a:rPr altLang="zh-CN" dirty="0" sz="2400" lang="en-US"/>
              <a:t>。</a:t>
            </a:r>
          </a:p>
          <a:p>
            <a:endParaRPr altLang="zh-CN" dirty="0" sz="2400" lang="en-US"/>
          </a:p>
        </p:txBody>
      </p:sp>
      <p:sp>
        <p:nvSpPr>
          <p:cNvPr id="1048837" name="矩形 55"/>
          <p:cNvSpPr/>
          <p:nvPr/>
        </p:nvSpPr>
        <p:spPr>
          <a:xfrm>
            <a:off x="65405" y="4537710"/>
            <a:ext cx="1077595" cy="1062355"/>
          </a:xfrm>
          <a:prstGeom prst="rect"/>
          <a:noFill/>
          <a:ln>
            <a:noFill/>
          </a:ln>
        </p:spPr>
        <p:txBody>
          <a:bodyPr anchor="t" rtlCol="0" wrap="square">
            <a:noAutofit/>
          </a:bodyPr>
          <a:p>
            <a:pPr algn="ctr"/>
            <a:endParaRPr altLang="en-US" b="1" sz="7200" lang="zh-CN">
              <a:solidFill>
                <a:schemeClr val="tx1"/>
              </a:solidFill>
              <a:effectLst>
                <a:outerShdw algn="tl" blurRad="38100" dir="2700000" dist="19050" rotWithShape="0">
                  <a:schemeClr val="dk1">
                    <a:alpha val="40000"/>
                  </a:schemeClr>
                </a:outerShdw>
              </a:effectLst>
            </a:endParaRPr>
          </a:p>
        </p:txBody>
      </p:sp>
      <p:pic>
        <p:nvPicPr>
          <p:cNvPr id="2097176" name="图片 3" descr="IMG_256"/>
          <p:cNvPicPr>
            <a:picLocks noChangeAspect="1"/>
          </p:cNvPicPr>
          <p:nvPr/>
        </p:nvPicPr>
        <p:blipFill>
          <a:blip xmlns:r="http://schemas.openxmlformats.org/officeDocument/2006/relationships" r:embed="rId2"/>
          <a:stretch>
            <a:fillRect/>
          </a:stretch>
        </p:blipFill>
        <p:spPr>
          <a:xfrm>
            <a:off x="6281420" y="1687830"/>
            <a:ext cx="3806190" cy="2190750"/>
          </a:xfrm>
          <a:prstGeom prst="rect"/>
          <a:noFill/>
          <a:ln w="9525">
            <a:noFill/>
          </a:ln>
        </p:spPr>
      </p:pic>
      <p:pic>
        <p:nvPicPr>
          <p:cNvPr id="2097177" name="图片 4" descr="IMG_256"/>
          <p:cNvPicPr>
            <a:picLocks noChangeAspect="1"/>
          </p:cNvPicPr>
          <p:nvPr/>
        </p:nvPicPr>
        <p:blipFill>
          <a:blip xmlns:r="http://schemas.openxmlformats.org/officeDocument/2006/relationships" r:embed="rId3"/>
          <a:stretch>
            <a:fillRect/>
          </a:stretch>
        </p:blipFill>
        <p:spPr>
          <a:xfrm>
            <a:off x="8636635" y="4044950"/>
            <a:ext cx="3193415" cy="2206625"/>
          </a:xfrm>
          <a:prstGeom prst="rect"/>
          <a:noFill/>
          <a:ln w="9525">
            <a:noFill/>
          </a:ln>
        </p:spPr>
      </p:pic>
      <p:sp>
        <p:nvSpPr>
          <p:cNvPr id="1048838" name="直角双向箭头 7"/>
          <p:cNvSpPr/>
          <p:nvPr/>
        </p:nvSpPr>
        <p:spPr>
          <a:xfrm rot="5400000">
            <a:off x="7217410" y="4123690"/>
            <a:ext cx="1389380" cy="1358265"/>
          </a:xfrm>
          <a:prstGeom prst="leftUpArrow"/>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836"/>
                                        </p:tgtEl>
                                        <p:attrNameLst>
                                          <p:attrName>style.visibility</p:attrName>
                                        </p:attrNameLst>
                                      </p:cBhvr>
                                      <p:to>
                                        <p:strVal val="visible"/>
                                      </p:to>
                                    </p:set>
                                    <p:animEffect transition="in" filter="fade">
                                      <p:cBhvr>
                                        <p:cTn dur="1000" id="7"/>
                                        <p:tgtEl>
                                          <p:spTgt spid="1048836"/>
                                        </p:tgtEl>
                                      </p:cBhvr>
                                    </p:animEffect>
                                    <p:anim calcmode="lin" valueType="num">
                                      <p:cBhvr>
                                        <p:cTn dur="1000" fill="hold" id="8"/>
                                        <p:tgtEl>
                                          <p:spTgt spid="1048836"/>
                                        </p:tgtEl>
                                        <p:attrNameLst>
                                          <p:attrName>ppt_x</p:attrName>
                                        </p:attrNameLst>
                                      </p:cBhvr>
                                      <p:tavLst>
                                        <p:tav tm="0">
                                          <p:val>
                                            <p:strVal val="#ppt_x"/>
                                          </p:val>
                                        </p:tav>
                                        <p:tav tm="100000">
                                          <p:val>
                                            <p:strVal val="#ppt_x"/>
                                          </p:val>
                                        </p:tav>
                                      </p:tavLst>
                                    </p:anim>
                                    <p:anim calcmode="lin" valueType="num">
                                      <p:cBhvr>
                                        <p:cTn dur="1000" fill="hold" id="9"/>
                                        <p:tgtEl>
                                          <p:spTgt spid="10488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842" name="标题 1"/>
          <p:cNvSpPr>
            <a:spLocks noGrp="1"/>
          </p:cNvSpPr>
          <p:nvPr>
            <p:ph type="title"/>
          </p:nvPr>
        </p:nvSpPr>
        <p:spPr/>
        <p:txBody>
          <a:bodyPr/>
          <a:p>
            <a:r>
              <a:rPr altLang="en-US" dirty="0" lang="zh-CN"/>
              <a:t>案例启示</a:t>
            </a:r>
          </a:p>
        </p:txBody>
      </p:sp>
      <p:sp>
        <p:nvSpPr>
          <p:cNvPr id="1048843" name="内容占位符 2"/>
          <p:cNvSpPr>
            <a:spLocks noGrp="1"/>
          </p:cNvSpPr>
          <p:nvPr>
            <p:ph idx="1"/>
          </p:nvPr>
        </p:nvSpPr>
        <p:spPr>
          <a:xfrm>
            <a:off x="838200" y="1400476"/>
            <a:ext cx="10515600" cy="4776487"/>
          </a:xfrm>
        </p:spPr>
        <p:txBody>
          <a:bodyPr>
            <a:normAutofit/>
          </a:bodyPr>
          <a:p>
            <a:r>
              <a:rPr altLang="en-US" dirty="0" lang="zh-CN"/>
              <a:t>副溶血性弧菌是一种海洋细菌，主要来源于鱼、虾、蟹、 贝类和海藻等海产品，引发食物中毒现象较为普遍。 </a:t>
            </a:r>
            <a:endParaRPr altLang="zh-CN" dirty="0" lang="en-US"/>
          </a:p>
          <a:p>
            <a:r>
              <a:rPr altLang="en-US" dirty="0" lang="zh-CN"/>
              <a:t>副溶血性弧菌中毒常见于沿海城市，但随着物流水平的发展，内陆地区该菌引发的感染也逐渐增多。</a:t>
            </a:r>
            <a:endParaRPr altLang="zh-CN" dirty="0" lang="en-US"/>
          </a:p>
          <a:p>
            <a:r>
              <a:rPr altLang="en-US" dirty="0" lang="zh-CN"/>
              <a:t>该类食源性疾病多发于每年的</a:t>
            </a:r>
            <a:r>
              <a:rPr altLang="zh-CN" dirty="0" lang="en-US"/>
              <a:t>4~11</a:t>
            </a:r>
            <a:r>
              <a:rPr altLang="en-US" dirty="0" lang="zh-CN"/>
              <a:t>月份，高峰期为夏秋季的</a:t>
            </a:r>
            <a:r>
              <a:rPr altLang="zh-CN" dirty="0" lang="en-US"/>
              <a:t>7~9</a:t>
            </a:r>
            <a:r>
              <a:rPr altLang="en-US" dirty="0" lang="zh-CN"/>
              <a:t>月份。</a:t>
            </a:r>
            <a:endParaRPr altLang="zh-CN" dirty="0" lang="en-US"/>
          </a:p>
          <a:p>
            <a:r>
              <a:rPr altLang="en-US" dirty="0" lang="zh-CN"/>
              <a:t>副溶血性弧菌比霍乱弧菌更具肠道侵袭性，并且摄入生的、未煮熟的或交叉污染的海鲜产品是引发感染的主要原因。由于这种生物天然存在于海洋和河口环境中，从海鲜中彻底消除副溶血性弧菌是不现实的。在海鲜收获后或进入市场前最大限度抑制其生长是有效的措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grpSp>
        <p:nvGrpSpPr>
          <p:cNvPr id="171" name="组合 8"/>
          <p:cNvGrpSpPr/>
          <p:nvPr/>
        </p:nvGrpSpPr>
        <p:grpSpPr>
          <a:xfrm>
            <a:off x="643641" y="853483"/>
            <a:ext cx="3808730" cy="367030"/>
            <a:chOff x="643641" y="1519598"/>
            <a:chExt cx="3808730" cy="367030"/>
          </a:xfrm>
        </p:grpSpPr>
        <p:sp>
          <p:nvSpPr>
            <p:cNvPr id="1048844" name="矩形 67"/>
            <p:cNvSpPr/>
            <p:nvPr/>
          </p:nvSpPr>
          <p:spPr>
            <a:xfrm>
              <a:off x="700791" y="1521733"/>
              <a:ext cx="3557879" cy="360000"/>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45" name="文本框 68"/>
            <p:cNvSpPr txBox="1"/>
            <p:nvPr/>
          </p:nvSpPr>
          <p:spPr>
            <a:xfrm>
              <a:off x="643641" y="1519598"/>
              <a:ext cx="3808730" cy="367030"/>
            </a:xfrm>
            <a:prstGeom prst="rect"/>
            <a:noFill/>
          </p:spPr>
          <p:txBody>
            <a:bodyPr bIns="45718" lIns="91436" rIns="91436" rtlCol="0" tIns="45718" wrap="square">
              <a:spAutoFit/>
            </a:bodyPr>
            <a:p>
              <a:r>
                <a:rPr altLang="zh-CN" dirty="0" lang="en-US">
                  <a:solidFill>
                    <a:schemeClr val="bg1"/>
                  </a:solidFill>
                  <a:latin typeface="微软雅黑" panose="020B0503020204020204" pitchFamily="34" charset="-122"/>
                  <a:ea typeface="微软雅黑" panose="020B0503020204020204" pitchFamily="34" charset="-122"/>
                </a:rPr>
                <a:t>2.4</a:t>
              </a:r>
              <a:r>
                <a:rPr altLang="en-US" dirty="0" lang="zh-CN">
                  <a:solidFill>
                    <a:schemeClr val="bg1"/>
                  </a:solidFill>
                  <a:latin typeface="微软雅黑" panose="020B0503020204020204" pitchFamily="34" charset="-122"/>
                  <a:ea typeface="微软雅黑" panose="020B0503020204020204" pitchFamily="34" charset="-122"/>
                </a:rPr>
                <a:t>李斯特菌引发的食品安全案例</a:t>
              </a:r>
            </a:p>
          </p:txBody>
        </p:sp>
      </p:grpSp>
      <p:grpSp>
        <p:nvGrpSpPr>
          <p:cNvPr id="172" name="组合 9"/>
          <p:cNvGrpSpPr/>
          <p:nvPr/>
        </p:nvGrpSpPr>
        <p:grpSpPr>
          <a:xfrm>
            <a:off x="7626297" y="2043448"/>
            <a:ext cx="3684540" cy="1830862"/>
            <a:chOff x="7626297" y="2043448"/>
            <a:chExt cx="3684540" cy="1830862"/>
          </a:xfrm>
        </p:grpSpPr>
        <p:sp>
          <p:nvSpPr>
            <p:cNvPr id="1048846" name="矩形 69"/>
            <p:cNvSpPr/>
            <p:nvPr/>
          </p:nvSpPr>
          <p:spPr>
            <a:xfrm>
              <a:off x="7626297" y="2043448"/>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sp>
          <p:nvSpPr>
            <p:cNvPr id="1048847" name="矩形 70"/>
            <p:cNvSpPr/>
            <p:nvPr/>
          </p:nvSpPr>
          <p:spPr>
            <a:xfrm>
              <a:off x="7626297" y="3461560"/>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73" name="组合 1"/>
          <p:cNvGrpSpPr/>
          <p:nvPr/>
        </p:nvGrpSpPr>
        <p:grpSpPr>
          <a:xfrm>
            <a:off x="-254000" y="201683"/>
            <a:ext cx="898070" cy="523220"/>
            <a:chOff x="-254000" y="201683"/>
            <a:chExt cx="898070" cy="523220"/>
          </a:xfrm>
        </p:grpSpPr>
        <p:sp>
          <p:nvSpPr>
            <p:cNvPr id="1048848"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49" name="文本框 74"/>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850" name="文本框 75"/>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74" name="组合 40"/>
          <p:cNvGrpSpPr/>
          <p:nvPr/>
        </p:nvGrpSpPr>
        <p:grpSpPr>
          <a:xfrm>
            <a:off x="2584397" y="217491"/>
            <a:ext cx="10096500" cy="439541"/>
            <a:chOff x="2584397" y="217491"/>
            <a:chExt cx="10096500" cy="439541"/>
          </a:xfrm>
        </p:grpSpPr>
        <p:sp>
          <p:nvSpPr>
            <p:cNvPr id="1048851"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52"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53" name="矩形 46"/>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78" name="图片 2"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854" name="文本框 12"/>
          <p:cNvSpPr txBox="1"/>
          <p:nvPr/>
        </p:nvSpPr>
        <p:spPr>
          <a:xfrm>
            <a:off x="701040" y="1401445"/>
            <a:ext cx="4064000" cy="368300"/>
          </a:xfrm>
          <a:prstGeom prst="rect"/>
          <a:noFill/>
        </p:spPr>
        <p:txBody>
          <a:bodyPr rtlCol="0" wrap="square">
            <a:spAutoFit/>
          </a:bodyPr>
          <a:p>
            <a:r>
              <a:rPr altLang="zh-CN" b="1" lang="en-US"/>
              <a:t>2.4.1</a:t>
            </a:r>
            <a:r>
              <a:rPr altLang="en-US" b="1" lang="zh-CN"/>
              <a:t>案例概述</a:t>
            </a:r>
          </a:p>
        </p:txBody>
      </p:sp>
      <p:sp>
        <p:nvSpPr>
          <p:cNvPr id="1048855" name="文本框 14"/>
          <p:cNvSpPr txBox="1"/>
          <p:nvPr/>
        </p:nvSpPr>
        <p:spPr>
          <a:xfrm>
            <a:off x="701040" y="1833245"/>
            <a:ext cx="11234420" cy="4110990"/>
          </a:xfrm>
          <a:prstGeom prst="rect"/>
          <a:noFill/>
        </p:spPr>
        <p:txBody>
          <a:bodyPr rtlCol="0" wrap="square">
            <a:noAutofit/>
          </a:bodyPr>
          <a:p>
            <a:pPr algn="just" fontAlgn="auto" indent="360045">
              <a:lnSpc>
                <a:spcPct val="100000"/>
              </a:lnSpc>
            </a:pPr>
            <a:r>
              <a:rPr altLang="zh-CN" sz="2400" lang="en-US">
                <a:latin typeface="+mn-ea"/>
              </a:rPr>
              <a:t>2011</a:t>
            </a:r>
            <a:r>
              <a:rPr altLang="en-US" sz="2400" lang="zh-CN">
                <a:latin typeface="+mn-ea"/>
              </a:rPr>
              <a:t>年，美国陆续收到了多个州的单核细胞增生李斯特菌病暴发报告，截至当年</a:t>
            </a:r>
            <a:r>
              <a:rPr altLang="zh-CN" sz="2400" lang="en-US">
                <a:latin typeface="+mn-ea"/>
              </a:rPr>
              <a:t>10</a:t>
            </a:r>
            <a:r>
              <a:rPr altLang="en-US" sz="2400" lang="zh-CN">
                <a:latin typeface="+mn-ea"/>
              </a:rPr>
              <a:t>月共发现此次疫情波及</a:t>
            </a:r>
            <a:r>
              <a:rPr altLang="zh-CN" sz="2400" lang="en-US">
                <a:latin typeface="+mn-ea"/>
              </a:rPr>
              <a:t>28</a:t>
            </a:r>
            <a:r>
              <a:rPr altLang="en-US" sz="2400" lang="zh-CN">
                <a:latin typeface="+mn-ea"/>
              </a:rPr>
              <a:t>个州，造成</a:t>
            </a:r>
            <a:r>
              <a:rPr altLang="zh-CN" sz="2400" lang="en-US">
                <a:latin typeface="+mn-ea"/>
              </a:rPr>
              <a:t>143</a:t>
            </a:r>
            <a:r>
              <a:rPr altLang="en-US" sz="2400" lang="zh-CN">
                <a:latin typeface="+mn-ea"/>
              </a:rPr>
              <a:t>人住院、</a:t>
            </a:r>
            <a:r>
              <a:rPr altLang="zh-CN" sz="2400" lang="en-US">
                <a:latin typeface="+mn-ea"/>
              </a:rPr>
              <a:t>1</a:t>
            </a:r>
            <a:r>
              <a:rPr altLang="en-US" sz="2400" lang="zh-CN">
                <a:latin typeface="+mn-ea"/>
              </a:rPr>
              <a:t>名孕妇流产、</a:t>
            </a:r>
            <a:r>
              <a:rPr altLang="zh-CN" sz="2400" lang="en-US">
                <a:latin typeface="+mn-ea"/>
              </a:rPr>
              <a:t>33</a:t>
            </a:r>
            <a:r>
              <a:rPr altLang="en-US" sz="2400" lang="zh-CN">
                <a:latin typeface="+mn-ea"/>
              </a:rPr>
              <a:t>人死亡。</a:t>
            </a:r>
          </a:p>
          <a:p>
            <a:pPr algn="just" fontAlgn="auto" indent="360045">
              <a:lnSpc>
                <a:spcPct val="100000"/>
              </a:lnSpc>
            </a:pPr>
            <a:r>
              <a:rPr altLang="en-US" sz="2400" lang="zh-CN">
                <a:latin typeface="+mn-ea"/>
              </a:rPr>
              <a:t>美国公共卫生管理部门启动联合调查，通过调查后发现这起疫情与食用来自科罗拉多州的格兰纳达波尼地区的</a:t>
            </a:r>
            <a:r>
              <a:rPr altLang="zh-CN" sz="2400" lang="en-US">
                <a:latin typeface="+mn-ea"/>
              </a:rPr>
              <a:t>Jensen</a:t>
            </a:r>
            <a:r>
              <a:rPr altLang="en-US" sz="2400" lang="zh-CN">
                <a:latin typeface="+mn-ea"/>
              </a:rPr>
              <a:t>农场种植的香瓜</a:t>
            </a:r>
            <a:r>
              <a:rPr altLang="zh-CN" sz="2400" lang="en-US">
                <a:latin typeface="+mn-ea"/>
              </a:rPr>
              <a:t>(cantaloupe)</a:t>
            </a:r>
            <a:r>
              <a:rPr altLang="en-US" sz="2400" lang="zh-CN">
                <a:latin typeface="+mn-ea"/>
              </a:rPr>
              <a:t>相关。</a:t>
            </a:r>
          </a:p>
          <a:p>
            <a:pPr algn="just" fontAlgn="auto" indent="360045">
              <a:lnSpc>
                <a:spcPct val="100000"/>
              </a:lnSpc>
            </a:pPr>
            <a:r>
              <a:rPr altLang="en-US" sz="2400" lang="zh-CN">
                <a:latin typeface="+mn-ea"/>
              </a:rPr>
              <a:t>美国每年诊断出约</a:t>
            </a:r>
            <a:r>
              <a:rPr altLang="zh-CN" sz="2400" lang="en-US">
                <a:latin typeface="+mn-ea"/>
              </a:rPr>
              <a:t>800</a:t>
            </a:r>
            <a:r>
              <a:rPr altLang="en-US" sz="2400" lang="zh-CN">
                <a:latin typeface="+mn-ea"/>
              </a:rPr>
              <a:t>例单核细胞增生李斯特菌感染病例，导致这些疾病暴发的典型食物是熟食肉、热狗和用未经巴氏消毒的牛奶制成的墨西哥风格的软奶酪。</a:t>
            </a:r>
          </a:p>
          <a:p>
            <a:pPr algn="just" fontAlgn="auto" indent="360045">
              <a:lnSpc>
                <a:spcPct val="100000"/>
              </a:lnSpc>
            </a:pPr>
            <a:r>
              <a:rPr altLang="zh-CN" sz="2400" lang="en-US">
                <a:latin typeface="+mn-ea"/>
              </a:rPr>
              <a:t>2015</a:t>
            </a:r>
            <a:r>
              <a:rPr altLang="en-US" sz="2400" lang="zh-CN">
                <a:latin typeface="+mn-ea"/>
              </a:rPr>
              <a:t>年</a:t>
            </a:r>
            <a:r>
              <a:rPr altLang="zh-CN" sz="2400" lang="en-US">
                <a:latin typeface="+mn-ea"/>
              </a:rPr>
              <a:t>4</a:t>
            </a:r>
            <a:r>
              <a:rPr altLang="en-US" sz="2400" lang="zh-CN">
                <a:latin typeface="+mn-ea"/>
              </a:rPr>
              <a:t>月，美国至少</a:t>
            </a:r>
            <a:r>
              <a:rPr altLang="zh-CN" sz="2400" lang="en-US">
                <a:latin typeface="+mn-ea"/>
              </a:rPr>
              <a:t>8</a:t>
            </a:r>
            <a:r>
              <a:rPr altLang="en-US" sz="2400" lang="zh-CN">
                <a:latin typeface="+mn-ea"/>
              </a:rPr>
              <a:t>人因食用美国某知名公司冰激凌产品后，感染单核细胞增生李斯特菌而患病就医，并导致</a:t>
            </a:r>
            <a:r>
              <a:rPr altLang="zh-CN" sz="2400" lang="en-US">
                <a:latin typeface="+mn-ea"/>
              </a:rPr>
              <a:t>3</a:t>
            </a:r>
            <a:r>
              <a:rPr altLang="en-US" sz="2400" lang="zh-CN">
                <a:latin typeface="+mn-ea"/>
              </a:rPr>
              <a:t>人死亡。获悉相关消息后，中国食品药品监督管理总局立即部署，要求相关省局迅速调查核实，采取控制措施，召回并销毁了全部从美国进口的未售出的冰激凌产品，国内尚未接到因食用该冰激凌产品出现异常情况的报告。</a:t>
            </a:r>
            <a:endParaRPr altLang="en-US" dirty="0" sz="2400" lang="zh-CN">
              <a:latin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grpSp>
        <p:nvGrpSpPr>
          <p:cNvPr id="178" name="组合 8"/>
          <p:cNvGrpSpPr/>
          <p:nvPr/>
        </p:nvGrpSpPr>
        <p:grpSpPr>
          <a:xfrm>
            <a:off x="643641" y="853483"/>
            <a:ext cx="3808730" cy="367030"/>
            <a:chOff x="643641" y="1519598"/>
            <a:chExt cx="3808730" cy="367030"/>
          </a:xfrm>
        </p:grpSpPr>
        <p:sp>
          <p:nvSpPr>
            <p:cNvPr id="1048859" name="矩形 67"/>
            <p:cNvSpPr/>
            <p:nvPr/>
          </p:nvSpPr>
          <p:spPr>
            <a:xfrm>
              <a:off x="700791" y="1521733"/>
              <a:ext cx="3557879" cy="360000"/>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60" name="文本框 68"/>
            <p:cNvSpPr txBox="1"/>
            <p:nvPr/>
          </p:nvSpPr>
          <p:spPr>
            <a:xfrm>
              <a:off x="643641" y="1519598"/>
              <a:ext cx="3808730" cy="367030"/>
            </a:xfrm>
            <a:prstGeom prst="rect"/>
            <a:noFill/>
          </p:spPr>
          <p:txBody>
            <a:bodyPr bIns="45718" lIns="91436" rIns="91436" rtlCol="0" tIns="45718" wrap="square">
              <a:spAutoFit/>
            </a:bodyPr>
            <a:p>
              <a:r>
                <a:rPr altLang="zh-CN" dirty="0" lang="en-US">
                  <a:solidFill>
                    <a:schemeClr val="bg1"/>
                  </a:solidFill>
                  <a:latin typeface="微软雅黑" panose="020B0503020204020204" pitchFamily="34" charset="-122"/>
                  <a:ea typeface="微软雅黑" panose="020B0503020204020204" pitchFamily="34" charset="-122"/>
                </a:rPr>
                <a:t>2.4</a:t>
              </a:r>
              <a:r>
                <a:rPr altLang="en-US" dirty="0" lang="zh-CN">
                  <a:solidFill>
                    <a:schemeClr val="bg1"/>
                  </a:solidFill>
                  <a:latin typeface="微软雅黑" panose="020B0503020204020204" pitchFamily="34" charset="-122"/>
                  <a:ea typeface="微软雅黑" panose="020B0503020204020204" pitchFamily="34" charset="-122"/>
                </a:rPr>
                <a:t>李斯特菌引发的食品安全案例</a:t>
              </a:r>
            </a:p>
          </p:txBody>
        </p:sp>
      </p:grpSp>
      <p:grpSp>
        <p:nvGrpSpPr>
          <p:cNvPr id="179" name="组合 9"/>
          <p:cNvGrpSpPr/>
          <p:nvPr/>
        </p:nvGrpSpPr>
        <p:grpSpPr>
          <a:xfrm>
            <a:off x="7626297" y="2043448"/>
            <a:ext cx="3684540" cy="1830862"/>
            <a:chOff x="7626297" y="2043448"/>
            <a:chExt cx="3684540" cy="1830862"/>
          </a:xfrm>
        </p:grpSpPr>
        <p:sp>
          <p:nvSpPr>
            <p:cNvPr id="1048861" name="矩形 69"/>
            <p:cNvSpPr/>
            <p:nvPr/>
          </p:nvSpPr>
          <p:spPr>
            <a:xfrm>
              <a:off x="7626297" y="2043448"/>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sp>
          <p:nvSpPr>
            <p:cNvPr id="1048862" name="矩形 70"/>
            <p:cNvSpPr/>
            <p:nvPr/>
          </p:nvSpPr>
          <p:spPr>
            <a:xfrm>
              <a:off x="7626297" y="3461560"/>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80" name="组合 1"/>
          <p:cNvGrpSpPr/>
          <p:nvPr/>
        </p:nvGrpSpPr>
        <p:grpSpPr>
          <a:xfrm>
            <a:off x="-254000" y="201683"/>
            <a:ext cx="898070" cy="523220"/>
            <a:chOff x="-254000" y="201683"/>
            <a:chExt cx="898070" cy="523220"/>
          </a:xfrm>
        </p:grpSpPr>
        <p:sp>
          <p:nvSpPr>
            <p:cNvPr id="1048863"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64" name="文本框 74"/>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865" name="文本框 75"/>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81" name="组合 40"/>
          <p:cNvGrpSpPr/>
          <p:nvPr/>
        </p:nvGrpSpPr>
        <p:grpSpPr>
          <a:xfrm>
            <a:off x="2584397" y="217491"/>
            <a:ext cx="10096500" cy="439541"/>
            <a:chOff x="2584397" y="217491"/>
            <a:chExt cx="10096500" cy="439541"/>
          </a:xfrm>
        </p:grpSpPr>
        <p:sp>
          <p:nvSpPr>
            <p:cNvPr id="1048866"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67"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68" name="矩形 46"/>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79" name="图片 2"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869" name="文本框 12"/>
          <p:cNvSpPr txBox="1"/>
          <p:nvPr/>
        </p:nvSpPr>
        <p:spPr>
          <a:xfrm>
            <a:off x="701040" y="1401445"/>
            <a:ext cx="4064000" cy="368300"/>
          </a:xfrm>
          <a:prstGeom prst="rect"/>
          <a:noFill/>
        </p:spPr>
        <p:txBody>
          <a:bodyPr rtlCol="0" wrap="square">
            <a:spAutoFit/>
          </a:bodyPr>
          <a:p>
            <a:r>
              <a:rPr altLang="zh-CN" b="1" lang="en-US"/>
              <a:t>2.4.1</a:t>
            </a:r>
            <a:r>
              <a:rPr altLang="en-US" b="1" lang="zh-CN"/>
              <a:t>案例概述</a:t>
            </a:r>
          </a:p>
        </p:txBody>
      </p:sp>
      <p:sp>
        <p:nvSpPr>
          <p:cNvPr id="1048870" name="文本框 14"/>
          <p:cNvSpPr txBox="1"/>
          <p:nvPr/>
        </p:nvSpPr>
        <p:spPr>
          <a:xfrm>
            <a:off x="701039" y="1833245"/>
            <a:ext cx="6925257" cy="4748530"/>
          </a:xfrm>
          <a:prstGeom prst="rect"/>
          <a:noFill/>
        </p:spPr>
        <p:txBody>
          <a:bodyPr rtlCol="0" wrap="square">
            <a:noAutofit/>
          </a:bodyPr>
          <a:p>
            <a:pPr algn="just" fontAlgn="auto" indent="360045">
              <a:lnSpc>
                <a:spcPct val="100000"/>
              </a:lnSpc>
            </a:pPr>
            <a:r>
              <a:rPr altLang="zh-CN" dirty="0" sz="2000" lang="en-US"/>
              <a:t>2015</a:t>
            </a:r>
            <a:r>
              <a:rPr altLang="en-US" dirty="0" sz="2000" lang="zh-CN"/>
              <a:t>年</a:t>
            </a:r>
            <a:r>
              <a:rPr altLang="zh-CN" dirty="0" sz="2000" lang="en-US"/>
              <a:t>4</a:t>
            </a:r>
            <a:r>
              <a:rPr altLang="en-US" dirty="0" sz="2000" lang="zh-CN"/>
              <a:t>月</a:t>
            </a:r>
            <a:r>
              <a:rPr altLang="zh-CN" dirty="0" sz="2000" lang="en-US"/>
              <a:t>9</a:t>
            </a:r>
            <a:r>
              <a:rPr altLang="en-US" dirty="0" sz="2000" lang="zh-CN"/>
              <a:t>日，美国两个州的至少</a:t>
            </a:r>
            <a:r>
              <a:rPr altLang="zh-CN" dirty="0" sz="2000" lang="en-US"/>
              <a:t>8</a:t>
            </a:r>
            <a:r>
              <a:rPr altLang="en-US" dirty="0" sz="2000" lang="zh-CN"/>
              <a:t>人因为吃过蓝铃公司生产的冰激凌产品后，感染李斯特杆菌而患病就医，这一事件已经导致</a:t>
            </a:r>
            <a:r>
              <a:rPr altLang="zh-CN" dirty="0" sz="2000" lang="en-US"/>
              <a:t>3</a:t>
            </a:r>
            <a:r>
              <a:rPr altLang="en-US" dirty="0" sz="2000" lang="zh-CN"/>
              <a:t>人死亡。</a:t>
            </a:r>
          </a:p>
          <a:p>
            <a:pPr algn="just" fontAlgn="auto" indent="360045">
              <a:lnSpc>
                <a:spcPct val="100000"/>
              </a:lnSpc>
            </a:pPr>
            <a:r>
              <a:rPr altLang="en-US" dirty="0" sz="2000" lang="zh-CN"/>
              <a:t>调查过程中，堪萨斯卫生和环境部门发现，蓝铃公司在冰激凌制作过程中使用的设备，疑被李斯特杆菌污染</a:t>
            </a:r>
          </a:p>
          <a:p>
            <a:pPr algn="just" fontAlgn="auto" indent="360045">
              <a:lnSpc>
                <a:spcPct val="100000"/>
              </a:lnSpc>
            </a:pPr>
            <a:r>
              <a:rPr altLang="en-US" dirty="0" sz="2000" lang="zh-CN"/>
              <a:t>蓝铃冰激凌公司已经关闭发现有病原体痕迹的俄克拉何马州工厂，自</a:t>
            </a:r>
            <a:r>
              <a:rPr altLang="zh-CN" dirty="0" sz="2000" lang="en-US"/>
              <a:t>3</a:t>
            </a:r>
            <a:r>
              <a:rPr altLang="en-US" dirty="0" sz="2000" lang="zh-CN"/>
              <a:t>月份起陆续从已发货的</a:t>
            </a:r>
            <a:r>
              <a:rPr altLang="zh-CN" dirty="0" sz="2000" lang="en-US"/>
              <a:t>23</a:t>
            </a:r>
            <a:r>
              <a:rPr altLang="en-US" dirty="0" sz="2000" lang="zh-CN"/>
              <a:t>个州的商店和其他零售网点召回香草棒、巧克力曲奇等</a:t>
            </a:r>
            <a:r>
              <a:rPr altLang="zh-CN" dirty="0" sz="2000" lang="en-US"/>
              <a:t>25</a:t>
            </a:r>
            <a:r>
              <a:rPr altLang="en-US" dirty="0" sz="2000" lang="zh-CN"/>
              <a:t>种冰激凌产品，并建议消费者不要食用已购买的相关产品。这是该公司</a:t>
            </a:r>
            <a:r>
              <a:rPr altLang="zh-CN" dirty="0" sz="2000" lang="en-US"/>
              <a:t>108</a:t>
            </a:r>
            <a:r>
              <a:rPr altLang="en-US" dirty="0" sz="2000" lang="zh-CN"/>
              <a:t>年历史上的首次召回</a:t>
            </a:r>
            <a:r>
              <a:rPr dirty="0" sz="2000"/>
              <a:t>。</a:t>
            </a:r>
          </a:p>
          <a:p>
            <a:pPr algn="just" fontAlgn="auto" indent="360045">
              <a:lnSpc>
                <a:spcPct val="100000"/>
              </a:lnSpc>
            </a:pPr>
            <a:endParaRPr dirty="0" sz="2000"/>
          </a:p>
        </p:txBody>
      </p:sp>
      <p:pic>
        <p:nvPicPr>
          <p:cNvPr id="2097180" name="图片 1" descr="460"/>
          <p:cNvPicPr>
            <a:picLocks noChangeAspect="1"/>
          </p:cNvPicPr>
          <p:nvPr/>
        </p:nvPicPr>
        <p:blipFill>
          <a:blip xmlns:r="http://schemas.openxmlformats.org/officeDocument/2006/relationships" r:embed="rId2"/>
          <a:stretch>
            <a:fillRect/>
          </a:stretch>
        </p:blipFill>
        <p:spPr>
          <a:xfrm>
            <a:off x="7626350" y="1833245"/>
            <a:ext cx="4018280" cy="4018280"/>
          </a:xfrm>
          <a:prstGeom prst="rec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grpSp>
        <p:nvGrpSpPr>
          <p:cNvPr id="185" name="组合 1"/>
          <p:cNvGrpSpPr/>
          <p:nvPr/>
        </p:nvGrpSpPr>
        <p:grpSpPr>
          <a:xfrm>
            <a:off x="-254000" y="201683"/>
            <a:ext cx="898070" cy="523220"/>
            <a:chOff x="-254000" y="201683"/>
            <a:chExt cx="898070" cy="523220"/>
          </a:xfrm>
        </p:grpSpPr>
        <p:sp>
          <p:nvSpPr>
            <p:cNvPr id="1048874"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75" name="文本框 42"/>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876" name="文本框 43"/>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86" name="组合 6"/>
          <p:cNvGrpSpPr/>
          <p:nvPr/>
        </p:nvGrpSpPr>
        <p:grpSpPr>
          <a:xfrm>
            <a:off x="2584397" y="217491"/>
            <a:ext cx="10096500" cy="439541"/>
            <a:chOff x="2584397" y="217491"/>
            <a:chExt cx="10096500" cy="439541"/>
          </a:xfrm>
        </p:grpSpPr>
        <p:sp>
          <p:nvSpPr>
            <p:cNvPr id="1048877"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78"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79" name="矩形 45"/>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81" name="图片 39"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880" name="文本框 49"/>
          <p:cNvSpPr txBox="1"/>
          <p:nvPr/>
        </p:nvSpPr>
        <p:spPr>
          <a:xfrm>
            <a:off x="701040" y="927735"/>
            <a:ext cx="4568190" cy="460375"/>
          </a:xfrm>
          <a:prstGeom prst="rect"/>
          <a:noFill/>
        </p:spPr>
        <p:txBody>
          <a:bodyPr rtlCol="0" wrap="square">
            <a:spAutoFit/>
          </a:bodyPr>
          <a:p>
            <a:r>
              <a:rPr altLang="zh-CN" b="1" sz="2400" lang="en-US"/>
              <a:t>2.4.2</a:t>
            </a:r>
            <a:r>
              <a:rPr altLang="en-US" b="1" sz="2400" lang="zh-CN"/>
              <a:t>李斯特菌的致病性及其危害</a:t>
            </a:r>
          </a:p>
        </p:txBody>
      </p:sp>
      <p:sp>
        <p:nvSpPr>
          <p:cNvPr id="1048881" name="文本框 54"/>
          <p:cNvSpPr txBox="1"/>
          <p:nvPr/>
        </p:nvSpPr>
        <p:spPr>
          <a:xfrm>
            <a:off x="701040" y="1494155"/>
            <a:ext cx="5831840" cy="4958715"/>
          </a:xfrm>
          <a:prstGeom prst="rect"/>
          <a:noFill/>
        </p:spPr>
        <p:txBody>
          <a:bodyPr rtlCol="0" wrap="square">
            <a:noAutofit/>
          </a:bodyPr>
          <a:p>
            <a:pPr algn="just" fontAlgn="auto" indent="360045"/>
            <a:r>
              <a:rPr altLang="en-US" dirty="0" sz="2000" lang="zh-CN"/>
              <a:t>单核细胞增生李斯特菌</a:t>
            </a:r>
            <a:r>
              <a:rPr altLang="zh-CN" dirty="0" sz="2000" lang="en-US"/>
              <a:t>(Listeria monocytogenes) </a:t>
            </a:r>
            <a:r>
              <a:rPr altLang="en-US" dirty="0" sz="2000" lang="zh-CN"/>
              <a:t>是一种革兰氏阳性、兼性厌氧型无芽孢的短杆菌，一般不形成荚膜， 但在营养丰富的环境中也可形成荚膜。 单核细胞增生李斯特菌生存范围广阔，对各类理化因素抵抗力强，在广泛的温度</a:t>
            </a:r>
            <a:r>
              <a:rPr altLang="zh-CN" dirty="0" sz="2000" lang="en-US"/>
              <a:t>(0.4~45℃)</a:t>
            </a:r>
            <a:r>
              <a:rPr altLang="en-US" dirty="0" sz="2000" lang="zh-CN"/>
              <a:t>、</a:t>
            </a:r>
            <a:r>
              <a:rPr altLang="zh-CN" dirty="0" sz="2000" lang="en-US"/>
              <a:t>pH</a:t>
            </a:r>
            <a:r>
              <a:rPr altLang="en-US" dirty="0" sz="2000" lang="zh-CN"/>
              <a:t>值</a:t>
            </a:r>
            <a:r>
              <a:rPr altLang="zh-CN" dirty="0" sz="2000" lang="en-US"/>
              <a:t>(4.4~9.4)</a:t>
            </a:r>
            <a:r>
              <a:rPr altLang="en-US" dirty="0" sz="2000" lang="zh-CN"/>
              <a:t>、水活度</a:t>
            </a:r>
            <a:r>
              <a:rPr altLang="zh-CN" dirty="0" sz="2000" lang="en-US"/>
              <a:t>(0.90~0.97) </a:t>
            </a:r>
            <a:r>
              <a:rPr altLang="en-US" dirty="0" sz="2000" lang="zh-CN"/>
              <a:t>和高达</a:t>
            </a:r>
            <a:r>
              <a:rPr altLang="zh-CN" dirty="0" sz="2000" lang="en-US"/>
              <a:t>25%</a:t>
            </a:r>
            <a:r>
              <a:rPr altLang="en-US" dirty="0" sz="2000" lang="zh-CN"/>
              <a:t>的盐浓度下均可生长。因此，单核细胞增生李斯特菌极易在食品加工环境中残留，尤其会对冷藏食品和即食食品造成严重污染 。</a:t>
            </a:r>
          </a:p>
          <a:p>
            <a:pPr algn="just" fontAlgn="auto" indent="360045"/>
            <a:r>
              <a:rPr altLang="en-US" dirty="0" sz="2000" lang="zh-CN"/>
              <a:t>单核细胞增生李斯特菌为典型胞内寄生菌，是否得病与菌量和宿主的年龄、免疫状态有关，宿主对它的清除主要靠细胞免疫功能。</a:t>
            </a:r>
          </a:p>
        </p:txBody>
      </p:sp>
      <p:sp>
        <p:nvSpPr>
          <p:cNvPr id="1048882" name="矩形 55"/>
          <p:cNvSpPr/>
          <p:nvPr/>
        </p:nvSpPr>
        <p:spPr>
          <a:xfrm>
            <a:off x="65405" y="4537710"/>
            <a:ext cx="1077595" cy="1062355"/>
          </a:xfrm>
          <a:prstGeom prst="rect"/>
          <a:noFill/>
          <a:ln>
            <a:noFill/>
          </a:ln>
        </p:spPr>
        <p:txBody>
          <a:bodyPr anchor="t" rtlCol="0" wrap="square">
            <a:noAutofit/>
          </a:bodyPr>
          <a:p>
            <a:pPr algn="ctr"/>
            <a:endParaRPr altLang="en-US" b="1" sz="7200" lang="zh-CN">
              <a:solidFill>
                <a:schemeClr val="tx1"/>
              </a:solidFill>
              <a:effectLst>
                <a:outerShdw algn="tl" blurRad="38100" dir="2700000" dist="19050" rotWithShape="0">
                  <a:schemeClr val="dk1">
                    <a:alpha val="40000"/>
                  </a:schemeClr>
                </a:outerShdw>
              </a:effectLst>
            </a:endParaRPr>
          </a:p>
        </p:txBody>
      </p:sp>
      <p:pic>
        <p:nvPicPr>
          <p:cNvPr id="2097182" name="图片 5" descr="IMG_256"/>
          <p:cNvPicPr>
            <a:picLocks noChangeAspect="1"/>
          </p:cNvPicPr>
          <p:nvPr/>
        </p:nvPicPr>
        <p:blipFill>
          <a:blip xmlns:r="http://schemas.openxmlformats.org/officeDocument/2006/relationships" r:embed="rId2"/>
          <a:stretch>
            <a:fillRect/>
          </a:stretch>
        </p:blipFill>
        <p:spPr>
          <a:xfrm>
            <a:off x="6805930" y="1494155"/>
            <a:ext cx="5094605" cy="4568825"/>
          </a:xfrm>
          <a:prstGeom prst="rect"/>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886" name="标题 1"/>
          <p:cNvSpPr>
            <a:spLocks noGrp="1"/>
          </p:cNvSpPr>
          <p:nvPr>
            <p:ph type="title"/>
          </p:nvPr>
        </p:nvSpPr>
        <p:spPr>
          <a:xfrm>
            <a:off x="838200" y="162995"/>
            <a:ext cx="10515600" cy="1325563"/>
          </a:xfrm>
        </p:spPr>
        <p:txBody>
          <a:bodyPr/>
          <a:p>
            <a:r>
              <a:rPr altLang="en-US" dirty="0" lang="zh-CN"/>
              <a:t>单核细胞增生李斯特菌的危害</a:t>
            </a:r>
          </a:p>
        </p:txBody>
      </p:sp>
      <p:sp>
        <p:nvSpPr>
          <p:cNvPr id="1048887" name="内容占位符 2"/>
          <p:cNvSpPr>
            <a:spLocks noGrp="1"/>
          </p:cNvSpPr>
          <p:nvPr>
            <p:ph idx="1"/>
          </p:nvPr>
        </p:nvSpPr>
        <p:spPr>
          <a:xfrm>
            <a:off x="804153" y="1253331"/>
            <a:ext cx="10515600" cy="4351338"/>
          </a:xfrm>
        </p:spPr>
        <p:txBody>
          <a:bodyPr/>
          <a:p>
            <a:r>
              <a:rPr altLang="en-US" dirty="0" sz="2400" lang="zh-CN"/>
              <a:t>危害：被感染后会出现轻微类似流感的症状，新生儿、孕妇、免疫缺陷患者表现为呼吸急促、呕吐、出血性皮疹、化性结膜炎、发热、抽搐、昏迷、自然流产、脑膜炎、败血症直至死亡</a:t>
            </a:r>
            <a:r>
              <a:rPr altLang="zh-CN" dirty="0" sz="2400" lang="en-US"/>
              <a:t>(</a:t>
            </a:r>
            <a:r>
              <a:rPr altLang="en-US" dirty="0" sz="2400" lang="zh-CN"/>
              <a:t>死胎</a:t>
            </a:r>
            <a:r>
              <a:rPr altLang="zh-CN" dirty="0" sz="2400" lang="en-US"/>
              <a:t>)</a:t>
            </a:r>
            <a:r>
              <a:rPr altLang="en-US" dirty="0" sz="2400" lang="zh-CN"/>
              <a:t>。人类中主要的感染对象为新生儿、孕妇、老年人和免疫功能低下的人群。</a:t>
            </a:r>
          </a:p>
          <a:p>
            <a:endParaRPr altLang="en-US" dirty="0" lang="zh-CN"/>
          </a:p>
        </p:txBody>
      </p:sp>
      <p:sp>
        <p:nvSpPr>
          <p:cNvPr id="1048888" name="文本框 4"/>
          <p:cNvSpPr txBox="1"/>
          <p:nvPr/>
        </p:nvSpPr>
        <p:spPr>
          <a:xfrm>
            <a:off x="943085" y="3664935"/>
            <a:ext cx="10064480" cy="2677656"/>
          </a:xfrm>
          <a:prstGeom prst="rect"/>
          <a:noFill/>
        </p:spPr>
        <p:txBody>
          <a:bodyPr wrap="square">
            <a:spAutoFit/>
          </a:bodyPr>
          <a:p>
            <a:r>
              <a:rPr altLang="en-US" dirty="0" sz="2400" lang="zh-CN"/>
              <a:t>单核细胞增生李斯特菌广泛存在于自然界中，能耐受较高的渗透压，在低温、酸性、厌氧、高盐等不利的生存环境下仍能生长。</a:t>
            </a:r>
            <a:endParaRPr altLang="zh-CN" dirty="0" sz="2400" lang="en-US"/>
          </a:p>
          <a:p>
            <a:r>
              <a:rPr altLang="en-US" dirty="0" sz="2400" lang="zh-CN"/>
              <a:t>在食品加工过程中可以在食物接触表面进行扩散，能够形成生物膜，并在生物膜的保护下，耐受高浓度的消毒剂和抗菌剂。</a:t>
            </a:r>
            <a:endParaRPr altLang="zh-CN" dirty="0" sz="2400" lang="en-US"/>
          </a:p>
          <a:p>
            <a:r>
              <a:rPr altLang="en-US" dirty="0" sz="2400" lang="zh-CN"/>
              <a:t> 对人类的感染主要是通过粪</a:t>
            </a:r>
            <a:r>
              <a:rPr altLang="zh-CN" dirty="0" sz="2400" lang="en-US"/>
              <a:t>-</a:t>
            </a:r>
            <a:r>
              <a:rPr altLang="en-US" dirty="0" sz="2400" lang="zh-CN"/>
              <a:t>口途径进行传播。比较容易受到污染的食品有：牛奶和乳制品</a:t>
            </a:r>
            <a:r>
              <a:rPr altLang="zh-CN" dirty="0" sz="2400" lang="en-US"/>
              <a:t>(</a:t>
            </a:r>
            <a:r>
              <a:rPr altLang="en-US" dirty="0" sz="2400" lang="zh-CN"/>
              <a:t>冰激凌</a:t>
            </a:r>
            <a:r>
              <a:rPr altLang="zh-CN" dirty="0" sz="2400" lang="en-US"/>
              <a:t>)</a:t>
            </a:r>
            <a:r>
              <a:rPr altLang="en-US" dirty="0" sz="2400" lang="zh-CN"/>
              <a:t>、肉及肉制品</a:t>
            </a:r>
            <a:r>
              <a:rPr altLang="zh-CN" dirty="0" sz="2400" lang="en-US"/>
              <a:t>(</a:t>
            </a:r>
            <a:r>
              <a:rPr altLang="en-US" dirty="0" sz="2400" lang="zh-CN"/>
              <a:t>加工或者生鲜</a:t>
            </a:r>
            <a:r>
              <a:rPr altLang="zh-CN" dirty="0" sz="2400" lang="en-US"/>
              <a:t>)</a:t>
            </a:r>
            <a:r>
              <a:rPr altLang="en-US" dirty="0" sz="2400" lang="zh-CN"/>
              <a:t>、蔬菜、沙拉、海产品 </a:t>
            </a:r>
            <a:r>
              <a:rPr altLang="zh-CN" dirty="0" sz="2400" lang="en-US"/>
              <a:t>(</a:t>
            </a:r>
            <a:r>
              <a:rPr altLang="en-US" dirty="0" sz="2400" lang="zh-CN"/>
              <a:t>如熏鱼等</a:t>
            </a:r>
            <a:r>
              <a:rPr altLang="zh-CN" dirty="0" sz="2400" lang="en-US"/>
              <a:t>)</a:t>
            </a:r>
            <a:r>
              <a:rPr altLang="en-US" dirty="0" sz="2400" lang="zh-CN"/>
              <a:t>。</a:t>
            </a:r>
          </a:p>
        </p:txBody>
      </p:sp>
      <p:sp>
        <p:nvSpPr>
          <p:cNvPr id="1048889" name="文本框 6"/>
          <p:cNvSpPr txBox="1"/>
          <p:nvPr/>
        </p:nvSpPr>
        <p:spPr>
          <a:xfrm>
            <a:off x="943085" y="2660544"/>
            <a:ext cx="10990848" cy="769441"/>
          </a:xfrm>
          <a:prstGeom prst="rect"/>
          <a:noFill/>
        </p:spPr>
        <p:txBody>
          <a:bodyPr wrap="square">
            <a:spAutoFit/>
          </a:bodyPr>
          <a:p>
            <a:r>
              <a:rPr altLang="en-US" dirty="0" sz="4400" lang="zh-CN"/>
              <a:t>引发单增生李斯特菌中毒的主要食品类别</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grpSp>
        <p:nvGrpSpPr>
          <p:cNvPr id="191" name="组合 1"/>
          <p:cNvGrpSpPr/>
          <p:nvPr/>
        </p:nvGrpSpPr>
        <p:grpSpPr>
          <a:xfrm>
            <a:off x="-254000" y="201683"/>
            <a:ext cx="898070" cy="523220"/>
            <a:chOff x="-254000" y="201683"/>
            <a:chExt cx="898070" cy="523220"/>
          </a:xfrm>
        </p:grpSpPr>
        <p:sp>
          <p:nvSpPr>
            <p:cNvPr id="1048890"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91" name="文本框 42"/>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892" name="文本框 43"/>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192" name="组合 6"/>
          <p:cNvGrpSpPr/>
          <p:nvPr/>
        </p:nvGrpSpPr>
        <p:grpSpPr>
          <a:xfrm>
            <a:off x="2584397" y="217491"/>
            <a:ext cx="10096500" cy="439541"/>
            <a:chOff x="2584397" y="217491"/>
            <a:chExt cx="10096500" cy="439541"/>
          </a:xfrm>
        </p:grpSpPr>
        <p:sp>
          <p:nvSpPr>
            <p:cNvPr id="1048893"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94"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895" name="矩形 45"/>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83" name="图片 39"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896" name="文本框 49"/>
          <p:cNvSpPr txBox="1"/>
          <p:nvPr/>
        </p:nvSpPr>
        <p:spPr>
          <a:xfrm>
            <a:off x="701040" y="927735"/>
            <a:ext cx="4465320" cy="460375"/>
          </a:xfrm>
          <a:prstGeom prst="rect"/>
          <a:noFill/>
        </p:spPr>
        <p:txBody>
          <a:bodyPr rtlCol="0" wrap="square">
            <a:spAutoFit/>
          </a:bodyPr>
          <a:p>
            <a:r>
              <a:rPr altLang="zh-CN" b="1" sz="2400" lang="en-US"/>
              <a:t>2.4.</a:t>
            </a:r>
            <a:r>
              <a:rPr b="1" sz="2400" lang="en-US"/>
              <a:t>3</a:t>
            </a:r>
            <a:r>
              <a:rPr altLang="en-US" b="1" sz="2400" lang="zh-CN"/>
              <a:t>李斯特氏菌的预防措施</a:t>
            </a:r>
          </a:p>
        </p:txBody>
      </p:sp>
      <p:sp>
        <p:nvSpPr>
          <p:cNvPr id="1048897" name="文本框 54"/>
          <p:cNvSpPr txBox="1"/>
          <p:nvPr/>
        </p:nvSpPr>
        <p:spPr>
          <a:xfrm>
            <a:off x="701040" y="1420495"/>
            <a:ext cx="6129020" cy="4949190"/>
          </a:xfrm>
          <a:prstGeom prst="rect"/>
          <a:noFill/>
        </p:spPr>
        <p:txBody>
          <a:bodyPr rtlCol="0" wrap="square">
            <a:noAutofit/>
          </a:bodyPr>
          <a:p>
            <a:pPr algn="just"/>
            <a:r>
              <a:rPr dirty="0" sz="2200">
                <a:latin typeface="+mn-ea"/>
              </a:rPr>
              <a:t>1、消费者在日常生活中，要遵循“食品安全五要点”，即生熟分开、保持清洁、烧熟煮透、安全温度、安全原料。</a:t>
            </a:r>
          </a:p>
          <a:p>
            <a:pPr algn="just"/>
            <a:r>
              <a:rPr dirty="0" sz="2200">
                <a:latin typeface="+mn-ea"/>
              </a:rPr>
              <a:t>2、健康人有较强的抵抗力，少量的菌不能致病，而免疫能力低下的则容易发病，因此需加强对高危人群的宣传。</a:t>
            </a:r>
          </a:p>
          <a:p>
            <a:pPr algn="just"/>
            <a:r>
              <a:rPr dirty="0" sz="2200">
                <a:latin typeface="+mn-ea"/>
              </a:rPr>
              <a:t>3、企业应严格遵守GMP和HACCP相关要求，及时对生产设备进行彻底消毒，交替使用消毒减菌剂以免其产生抗逆性，形成生物膜。</a:t>
            </a:r>
          </a:p>
          <a:p>
            <a:pPr algn="just"/>
            <a:r>
              <a:rPr dirty="0" sz="2200">
                <a:latin typeface="+mn-ea"/>
              </a:rPr>
              <a:t>4、熟食车间注意冷凝水、架空结构的清洁，生产设备密封胶条、焊缝注重清洁，避免地板、接触面产生积水，保证排水系统的通畅，定期清理</a:t>
            </a:r>
          </a:p>
          <a:p>
            <a:pPr algn="just"/>
            <a:r>
              <a:rPr dirty="0" sz="2200">
                <a:latin typeface="+mn-ea"/>
              </a:rPr>
              <a:t>5、不喝未经巴氏消毒的生奶，不吃未经彻底加热的冷餐肉、卤肉等熟食，不生吃水产品。</a:t>
            </a:r>
            <a:endParaRPr dirty="0" sz="2000">
              <a:latin typeface="+mn-ea"/>
            </a:endParaRPr>
          </a:p>
          <a:p>
            <a:pPr algn="just"/>
            <a:endParaRPr altLang="zh-CN" dirty="0" sz="2000" lang="en-US"/>
          </a:p>
        </p:txBody>
      </p:sp>
      <p:sp>
        <p:nvSpPr>
          <p:cNvPr id="1048898" name="矩形 55"/>
          <p:cNvSpPr/>
          <p:nvPr/>
        </p:nvSpPr>
        <p:spPr>
          <a:xfrm>
            <a:off x="65405" y="4537710"/>
            <a:ext cx="1077595" cy="1062355"/>
          </a:xfrm>
          <a:prstGeom prst="rect"/>
          <a:noFill/>
          <a:ln>
            <a:noFill/>
          </a:ln>
        </p:spPr>
        <p:txBody>
          <a:bodyPr anchor="t" rtlCol="0" wrap="square">
            <a:noAutofit/>
          </a:bodyPr>
          <a:p>
            <a:pPr algn="ctr"/>
            <a:endParaRPr altLang="en-US" b="1" sz="7200" lang="zh-CN">
              <a:solidFill>
                <a:schemeClr val="tx1"/>
              </a:solidFill>
              <a:effectLst>
                <a:outerShdw algn="tl" blurRad="38100" dir="2700000" dist="19050" rotWithShape="0">
                  <a:schemeClr val="dk1">
                    <a:alpha val="40000"/>
                  </a:schemeClr>
                </a:outerShdw>
              </a:effectLst>
            </a:endParaRPr>
          </a:p>
        </p:txBody>
      </p:sp>
      <p:pic>
        <p:nvPicPr>
          <p:cNvPr id="2097184" name="图片 6" descr="IMG_256"/>
          <p:cNvPicPr>
            <a:picLocks noChangeAspect="1"/>
          </p:cNvPicPr>
          <p:nvPr/>
        </p:nvPicPr>
        <p:blipFill>
          <a:blip xmlns:r="http://schemas.openxmlformats.org/officeDocument/2006/relationships" r:embed="rId2"/>
          <a:srcRect l="21407"/>
          <a:stretch>
            <a:fillRect/>
          </a:stretch>
        </p:blipFill>
        <p:spPr>
          <a:xfrm>
            <a:off x="7301230" y="1514475"/>
            <a:ext cx="4399915" cy="4312920"/>
          </a:xfrm>
          <a:prstGeom prst="rect"/>
          <a:noFill/>
          <a:ln w="9525">
            <a:no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897"/>
                                        </p:tgtEl>
                                        <p:attrNameLst>
                                          <p:attrName>style.visibility</p:attrName>
                                        </p:attrNameLst>
                                      </p:cBhvr>
                                      <p:to>
                                        <p:strVal val="visible"/>
                                      </p:to>
                                    </p:set>
                                    <p:animEffect transition="in" filter="fade">
                                      <p:cBhvr>
                                        <p:cTn dur="1000" id="7"/>
                                        <p:tgtEl>
                                          <p:spTgt spid="1048897"/>
                                        </p:tgtEl>
                                      </p:cBhvr>
                                    </p:animEffect>
                                    <p:anim calcmode="lin" valueType="num">
                                      <p:cBhvr>
                                        <p:cTn dur="1000" fill="hold" id="8"/>
                                        <p:tgtEl>
                                          <p:spTgt spid="1048897"/>
                                        </p:tgtEl>
                                        <p:attrNameLst>
                                          <p:attrName>ppt_x</p:attrName>
                                        </p:attrNameLst>
                                      </p:cBhvr>
                                      <p:tavLst>
                                        <p:tav tm="0">
                                          <p:val>
                                            <p:strVal val="#ppt_x"/>
                                          </p:val>
                                        </p:tav>
                                        <p:tav tm="100000">
                                          <p:val>
                                            <p:strVal val="#ppt_x"/>
                                          </p:val>
                                        </p:tav>
                                      </p:tavLst>
                                    </p:anim>
                                    <p:anim calcmode="lin" valueType="num">
                                      <p:cBhvr>
                                        <p:cTn dur="1000" fill="hold" id="9"/>
                                        <p:tgtEl>
                                          <p:spTgt spid="10488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grpSp>
        <p:nvGrpSpPr>
          <p:cNvPr id="57" name="组合 13"/>
          <p:cNvGrpSpPr/>
          <p:nvPr/>
        </p:nvGrpSpPr>
        <p:grpSpPr>
          <a:xfrm>
            <a:off x="-254000" y="201683"/>
            <a:ext cx="898070" cy="561339"/>
            <a:chOff x="-254000" y="201683"/>
            <a:chExt cx="898070" cy="561339"/>
          </a:xfrm>
          <a:solidFill>
            <a:srgbClr val="C00000"/>
          </a:solidFill>
        </p:grpSpPr>
        <p:sp>
          <p:nvSpPr>
            <p:cNvPr id="1048600"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01" name="文本框 5"/>
            <p:cNvSpPr txBox="1"/>
            <p:nvPr/>
          </p:nvSpPr>
          <p:spPr>
            <a:xfrm>
              <a:off x="65706" y="201683"/>
              <a:ext cx="467694" cy="561339"/>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1</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602" name="文本框 6"/>
          <p:cNvSpPr txBox="1"/>
          <p:nvPr/>
        </p:nvSpPr>
        <p:spPr>
          <a:xfrm>
            <a:off x="701167" y="144940"/>
            <a:ext cx="1808472" cy="62483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学习目标</a:t>
            </a:r>
          </a:p>
        </p:txBody>
      </p:sp>
      <p:grpSp>
        <p:nvGrpSpPr>
          <p:cNvPr id="58" name="组合 14"/>
          <p:cNvGrpSpPr/>
          <p:nvPr/>
        </p:nvGrpSpPr>
        <p:grpSpPr>
          <a:xfrm>
            <a:off x="2584397" y="217491"/>
            <a:ext cx="10096500" cy="439541"/>
            <a:chOff x="2584397" y="217491"/>
            <a:chExt cx="10096500" cy="439541"/>
          </a:xfrm>
          <a:solidFill>
            <a:srgbClr val="C00000"/>
          </a:solidFill>
        </p:grpSpPr>
        <p:sp>
          <p:nvSpPr>
            <p:cNvPr id="1048603"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04"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05" name="矩形 8"/>
            <p:cNvSpPr/>
            <p:nvPr/>
          </p:nvSpPr>
          <p:spPr>
            <a:xfrm>
              <a:off x="3177529" y="239783"/>
              <a:ext cx="308610" cy="274320"/>
            </a:xfrm>
            <a:prstGeom prst="rect"/>
            <a:noFill/>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sp>
        <p:nvSpPr>
          <p:cNvPr id="1048606" name="矩形 11"/>
          <p:cNvSpPr/>
          <p:nvPr/>
        </p:nvSpPr>
        <p:spPr>
          <a:xfrm>
            <a:off x="856297" y="2820538"/>
            <a:ext cx="5954187" cy="2910838"/>
          </a:xfrm>
          <a:prstGeom prst="rect"/>
        </p:spPr>
        <p:txBody>
          <a:bodyPr bIns="45719" lIns="91438" rIns="91438" tIns="45719" wrap="square">
            <a:spAutoFit/>
          </a:bodyPr>
          <a:p>
            <a:pPr>
              <a:lnSpc>
                <a:spcPct val="150000"/>
              </a:lnSpc>
            </a:pPr>
            <a:r>
              <a:rPr altLang="zh-CN" dirty="0" sz="2800" lang="en-US">
                <a:solidFill>
                  <a:schemeClr val="bg1">
                    <a:lumMod val="50000"/>
                  </a:schemeClr>
                </a:solidFill>
                <a:latin typeface="微软雅黑" panose="020B0503020204020204" pitchFamily="34" charset="-122"/>
                <a:ea typeface="微软雅黑" panose="020B0503020204020204" pitchFamily="34" charset="-122"/>
              </a:rPr>
              <a:t>1.</a:t>
            </a:r>
            <a:r>
              <a:rPr altLang="en-US" dirty="0" sz="2800" lang="zh-CN">
                <a:solidFill>
                  <a:schemeClr val="bg1">
                    <a:lumMod val="50000"/>
                  </a:schemeClr>
                </a:solidFill>
                <a:latin typeface="微软雅黑" panose="020B0503020204020204" pitchFamily="34" charset="-122"/>
                <a:ea typeface="微软雅黑" panose="020B0503020204020204" pitchFamily="34" charset="-122"/>
              </a:rPr>
              <a:t>了解国内外发生的由生物性污染引发的典型食品安全案例</a:t>
            </a:r>
          </a:p>
          <a:p>
            <a:pPr>
              <a:lnSpc>
                <a:spcPct val="150000"/>
              </a:lnSpc>
            </a:pPr>
            <a:r>
              <a:rPr altLang="zh-CN" dirty="0" sz="2800" lang="en-US">
                <a:solidFill>
                  <a:schemeClr val="bg1">
                    <a:lumMod val="50000"/>
                  </a:schemeClr>
                </a:solidFill>
                <a:latin typeface="微软雅黑" panose="020B0503020204020204" pitchFamily="34" charset="-122"/>
                <a:ea typeface="微软雅黑" panose="020B0503020204020204" pitchFamily="34" charset="-122"/>
              </a:rPr>
              <a:t>2.</a:t>
            </a:r>
            <a:r>
              <a:rPr altLang="en-US" dirty="0" sz="2800" lang="zh-CN">
                <a:solidFill>
                  <a:schemeClr val="bg1">
                    <a:lumMod val="50000"/>
                  </a:schemeClr>
                </a:solidFill>
                <a:latin typeface="微软雅黑" panose="020B0503020204020204" pitchFamily="34" charset="-122"/>
                <a:ea typeface="微软雅黑" panose="020B0503020204020204" pitchFamily="34" charset="-122"/>
              </a:rPr>
              <a:t>掌握不同的生物性污染的主要特点，引发危害的原理及控制措施</a:t>
            </a:r>
          </a:p>
        </p:txBody>
      </p:sp>
      <p:grpSp>
        <p:nvGrpSpPr>
          <p:cNvPr id="59" name="组合 15"/>
          <p:cNvGrpSpPr/>
          <p:nvPr/>
        </p:nvGrpSpPr>
        <p:grpSpPr>
          <a:xfrm>
            <a:off x="938323" y="1894281"/>
            <a:ext cx="5790137" cy="561336"/>
            <a:chOff x="938323" y="1894281"/>
            <a:chExt cx="5790137" cy="561336"/>
          </a:xfrm>
          <a:solidFill>
            <a:srgbClr val="014924"/>
          </a:solidFill>
        </p:grpSpPr>
        <p:sp>
          <p:nvSpPr>
            <p:cNvPr id="1048607" name="矩形 2"/>
            <p:cNvSpPr/>
            <p:nvPr/>
          </p:nvSpPr>
          <p:spPr>
            <a:xfrm>
              <a:off x="938323" y="1894282"/>
              <a:ext cx="5790137" cy="523216"/>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08" name="文本框 10"/>
            <p:cNvSpPr txBox="1"/>
            <p:nvPr/>
          </p:nvSpPr>
          <p:spPr>
            <a:xfrm>
              <a:off x="938323" y="1894281"/>
              <a:ext cx="1605272" cy="561336"/>
            </a:xfrm>
            <a:prstGeom prst="rect"/>
            <a:grpFill/>
          </p:spPr>
          <p:txBody>
            <a:bodyPr bIns="45718" lIns="91436" rIns="91436" rtlCol="0" tIns="45718" wrap="none">
              <a:spAutoFit/>
            </a:bodyPr>
            <a:p>
              <a:r>
                <a:rPr altLang="en-US" dirty="0" sz="2800" lang="zh-CN">
                  <a:solidFill>
                    <a:schemeClr val="bg1"/>
                  </a:solidFill>
                  <a:latin typeface="微软雅黑" panose="020B0503020204020204" pitchFamily="34" charset="-122"/>
                  <a:ea typeface="微软雅黑" panose="020B0503020204020204" pitchFamily="34" charset="-122"/>
                </a:rPr>
                <a:t>学习目标</a:t>
              </a:r>
            </a:p>
          </p:txBody>
        </p:sp>
        <p:sp>
          <p:nvSpPr>
            <p:cNvPr id="1048609" name="矩形 12"/>
            <p:cNvSpPr/>
            <p:nvPr/>
          </p:nvSpPr>
          <p:spPr>
            <a:xfrm>
              <a:off x="2714455" y="2127250"/>
              <a:ext cx="309880" cy="252730"/>
            </a:xfrm>
            <a:prstGeom prst="rect"/>
            <a:grpFill/>
          </p:spPr>
          <p:txBody>
            <a:bodyPr wrap="none">
              <a:spAutoFit/>
            </a:bodyPr>
            <a:p>
              <a:pPr algn="ctr"/>
              <a:endParaRPr altLang="zh-CN" dirty="0" sz="1050" lang="en-US">
                <a:solidFill>
                  <a:schemeClr val="bg1"/>
                </a:solidFill>
                <a:latin typeface="微软雅黑" panose="020B0503020204020204" pitchFamily="34" charset="-122"/>
                <a:ea typeface="微软雅黑" panose="020B0503020204020204" pitchFamily="34" charset="-122"/>
              </a:endParaRPr>
            </a:p>
          </p:txBody>
        </p:sp>
      </p:grpSp>
      <p:pic>
        <p:nvPicPr>
          <p:cNvPr id="2097154" name="图片 1"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pic>
        <p:nvPicPr>
          <p:cNvPr id="2097155" name="图片 9"/>
          <p:cNvPicPr>
            <a:picLocks noChangeAspect="1"/>
          </p:cNvPicPr>
          <p:nvPr/>
        </p:nvPicPr>
        <p:blipFill>
          <a:blip xmlns:r="http://schemas.openxmlformats.org/officeDocument/2006/relationships" r:embed="rId2"/>
          <a:stretch>
            <a:fillRect/>
          </a:stretch>
        </p:blipFill>
        <p:spPr>
          <a:xfrm>
            <a:off x="7266562" y="2011013"/>
            <a:ext cx="4333671" cy="4294306"/>
          </a:xfrm>
          <a:prstGeom prst="rec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902" name="标题 1"/>
          <p:cNvSpPr>
            <a:spLocks noGrp="1"/>
          </p:cNvSpPr>
          <p:nvPr>
            <p:ph type="title"/>
          </p:nvPr>
        </p:nvSpPr>
        <p:spPr/>
        <p:txBody>
          <a:bodyPr/>
          <a:p>
            <a:r>
              <a:rPr altLang="en-US" dirty="0" lang="zh-CN"/>
              <a:t>案例启示</a:t>
            </a:r>
          </a:p>
        </p:txBody>
      </p:sp>
      <p:sp>
        <p:nvSpPr>
          <p:cNvPr id="1048903" name="内容占位符 2"/>
          <p:cNvSpPr>
            <a:spLocks noGrp="1"/>
          </p:cNvSpPr>
          <p:nvPr>
            <p:ph idx="1"/>
          </p:nvPr>
        </p:nvSpPr>
        <p:spPr/>
        <p:txBody>
          <a:bodyPr>
            <a:normAutofit lnSpcReduction="10000"/>
          </a:bodyPr>
          <a:p>
            <a:r>
              <a:rPr altLang="en-US" dirty="0" lang="zh-CN"/>
              <a:t>单核细胞增生李斯特菌具有较强的耐盐、耐低温的能力，其广泛存在于土壤、粪便、青贮饲料、污物、水以及食品加工环境中， 由于其较强的耐低温能力，在</a:t>
            </a:r>
            <a:r>
              <a:rPr altLang="zh-CN" dirty="0" lang="en-US"/>
              <a:t>4~6℃</a:t>
            </a:r>
            <a:r>
              <a:rPr altLang="en-US" dirty="0" lang="zh-CN"/>
              <a:t>的温度下仍可大量繁殖在</a:t>
            </a:r>
            <a:r>
              <a:rPr altLang="zh-CN" dirty="0" lang="en-US"/>
              <a:t>-20℃</a:t>
            </a:r>
            <a:r>
              <a:rPr altLang="en-US" dirty="0" lang="zh-CN"/>
              <a:t>的环境下仍能存活</a:t>
            </a:r>
            <a:r>
              <a:rPr altLang="zh-CN" dirty="0" lang="en-US"/>
              <a:t>1</a:t>
            </a:r>
            <a:r>
              <a:rPr altLang="en-US" dirty="0" lang="zh-CN"/>
              <a:t>年，家庭贮藏食物的冰箱很有可能成为其交叉污染的来源。</a:t>
            </a:r>
            <a:endParaRPr altLang="zh-CN" dirty="0" lang="en-US"/>
          </a:p>
          <a:p>
            <a:r>
              <a:rPr altLang="en-US" dirty="0" lang="zh-CN"/>
              <a:t>单核细胞增生李斯特菌是典型的胞内寄生菌，对免疫力低下群体、 孕妇的威胁较大</a:t>
            </a:r>
            <a:endParaRPr altLang="zh-CN" dirty="0" lang="en-US"/>
          </a:p>
          <a:p>
            <a:r>
              <a:rPr altLang="zh-CN" dirty="0" lang="en-US"/>
              <a:t>2021</a:t>
            </a:r>
            <a:r>
              <a:rPr altLang="en-US" dirty="0" lang="zh-CN"/>
              <a:t>年发布的</a:t>
            </a:r>
            <a:r>
              <a:rPr altLang="zh-CN" dirty="0" lang="en-US"/>
              <a:t>《</a:t>
            </a:r>
            <a:r>
              <a:rPr altLang="en-US" dirty="0" lang="zh-CN"/>
              <a:t>食品安全国家标准 预包装食品中致病菌限量</a:t>
            </a:r>
            <a:r>
              <a:rPr altLang="zh-CN" dirty="0" lang="en-US"/>
              <a:t>》 (GB29921-2021)</a:t>
            </a:r>
            <a:r>
              <a:rPr altLang="en-US" dirty="0" lang="zh-CN"/>
              <a:t>分别规定了干酪、再制干酪和干酪制品、 肉制品、水产制品、即食果蔬制品、冷冻饮品单核细胞增生李斯特菌的限量要求，均为不得检出 。</a:t>
            </a:r>
          </a:p>
          <a:p>
            <a:endParaRPr altLang="en-US" dirty="0" 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904" name="标题 1"/>
          <p:cNvSpPr>
            <a:spLocks noGrp="1"/>
          </p:cNvSpPr>
          <p:nvPr>
            <p:ph type="title"/>
          </p:nvPr>
        </p:nvSpPr>
        <p:spPr>
          <a:xfrm>
            <a:off x="193307" y="326808"/>
            <a:ext cx="10515600" cy="1325563"/>
          </a:xfrm>
        </p:spPr>
        <p:txBody>
          <a:bodyPr>
            <a:normAutofit fontScale="90000"/>
          </a:bodyPr>
          <a:p>
            <a:r>
              <a:rPr altLang="en-US" dirty="0" lang="zh-CN"/>
              <a:t>分析与思考：结合以上内容，针对由细菌引发的食品安全问题，你有哪些合理化建议？</a:t>
            </a:r>
            <a:br>
              <a:rPr altLang="en-US" dirty="0" lang="zh-CN"/>
            </a:br>
            <a:endParaRPr altLang="en-US" dirty="0" lang="zh-CN"/>
          </a:p>
        </p:txBody>
      </p:sp>
      <p:sp>
        <p:nvSpPr>
          <p:cNvPr id="1048905" name="内容占位符 2"/>
          <p:cNvSpPr>
            <a:spLocks noGrp="1"/>
          </p:cNvSpPr>
          <p:nvPr>
            <p:ph idx="1"/>
          </p:nvPr>
        </p:nvSpPr>
        <p:spPr>
          <a:xfrm>
            <a:off x="0" y="1386037"/>
            <a:ext cx="11521440" cy="5375710"/>
          </a:xfrm>
        </p:spPr>
        <p:txBody>
          <a:bodyPr>
            <a:noAutofit/>
          </a:bodyPr>
          <a:p>
            <a:pPr indent="0">
              <a:lnSpc>
                <a:spcPct val="120000"/>
              </a:lnSpc>
            </a:pPr>
            <a:r>
              <a:rPr altLang="en-US" dirty="0" sz="1600" lang="zh-CN"/>
              <a:t>加强食品生产全程卫生控制：食品生产应从原料采购到加工、储存、运输、销售的每一个环节都要严格控制卫生条件，防止细菌污染</a:t>
            </a:r>
          </a:p>
          <a:p>
            <a:pPr indent="0">
              <a:lnSpc>
                <a:spcPct val="120000"/>
              </a:lnSpc>
            </a:pPr>
            <a:r>
              <a:rPr altLang="en-US" dirty="0" sz="1600" lang="zh-CN"/>
              <a:t>提高食品安全意识：通过教育和培训提高食品从业人员的食品安全意识，确保他们了解并遵守食品安全操作规程。</a:t>
            </a:r>
          </a:p>
          <a:p>
            <a:pPr indent="0">
              <a:lnSpc>
                <a:spcPct val="120000"/>
              </a:lnSpc>
            </a:pPr>
            <a:r>
              <a:rPr altLang="en-US" dirty="0" sz="1600" lang="zh-CN"/>
              <a:t>建立食品安全追溯体系：通过信息化手段建立食品安全追溯体系，确保食品来源可查、去向可追，一旦发生食品安全问题能够及时控制和召回</a:t>
            </a:r>
          </a:p>
          <a:p>
            <a:pPr indent="0">
              <a:lnSpc>
                <a:spcPct val="120000"/>
              </a:lnSpc>
            </a:pPr>
            <a:r>
              <a:rPr altLang="en-US" dirty="0" sz="1600" lang="zh-CN"/>
              <a:t>加强食品安全监管：政府相关部门应加强食品安全监管力度，定期对食品生产经营企业进行检查，确保其符合食品安全国家标准</a:t>
            </a:r>
          </a:p>
          <a:p>
            <a:pPr indent="0">
              <a:lnSpc>
                <a:spcPct val="120000"/>
              </a:lnSpc>
            </a:pPr>
            <a:r>
              <a:rPr altLang="en-US" dirty="0" sz="1600" lang="zh-CN"/>
              <a:t>推广食品安全检测技术：鼓励和支持食品检测技术的研发和应用，提高检测效率和准确性，及时发现和控制食品中的细菌污染</a:t>
            </a:r>
          </a:p>
          <a:p>
            <a:pPr indent="0">
              <a:lnSpc>
                <a:spcPct val="120000"/>
              </a:lnSpc>
            </a:pPr>
            <a:r>
              <a:rPr altLang="en-US" dirty="0" sz="1600" lang="zh-CN"/>
              <a:t>制定和更新食品安全标准：根据食品安全风险评估结果，及时制定和更新食品安全标准，提高标准的科学性和适用性</a:t>
            </a:r>
          </a:p>
          <a:p>
            <a:pPr indent="0">
              <a:lnSpc>
                <a:spcPct val="120000"/>
              </a:lnSpc>
            </a:pPr>
            <a:r>
              <a:rPr altLang="en-US" dirty="0" sz="1600" lang="zh-CN"/>
              <a:t>鼓励企业制定严于国家标准的企业标准：激励企业制定高于国家标准的企业标准，提升产品质量和安全水平</a:t>
            </a:r>
          </a:p>
          <a:p>
            <a:pPr indent="0">
              <a:lnSpc>
                <a:spcPct val="120000"/>
              </a:lnSpc>
            </a:pPr>
            <a:r>
              <a:rPr altLang="en-US" dirty="0" sz="1600" lang="zh-CN"/>
              <a:t>提高违法成本：对违反食品安全法规的行为，应依法从严处罚，提高违法成本，形成有效震慑</a:t>
            </a:r>
          </a:p>
          <a:p>
            <a:pPr indent="0">
              <a:lnSpc>
                <a:spcPct val="120000"/>
              </a:lnSpc>
            </a:pPr>
            <a:r>
              <a:rPr altLang="en-US" dirty="0" sz="1600" lang="zh-CN"/>
              <a:t>加强食品安全风险监测和评估：建立健全食品安全风险监测和评估体系，及时发现食品安全隐患，采取预防和控制措施</a:t>
            </a:r>
          </a:p>
          <a:p>
            <a:pPr indent="0">
              <a:lnSpc>
                <a:spcPct val="120000"/>
              </a:lnSpc>
            </a:pPr>
            <a:r>
              <a:rPr altLang="en-US" dirty="0" sz="1600" lang="zh-CN"/>
              <a:t>普及食品安全知识：通过媒体、教育等渠道普及食品安全知识，提高公众的自我保护能力，减少食源性疾病的发生。</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905">
                                            <p:txEl>
                                              <p:pRg st="0" end="0"/>
                                            </p:txEl>
                                          </p:spTgt>
                                        </p:tgtEl>
                                        <p:attrNameLst>
                                          <p:attrName>style.visibility</p:attrName>
                                        </p:attrNameLst>
                                      </p:cBhvr>
                                      <p:to>
                                        <p:strVal val="visible"/>
                                      </p:to>
                                    </p:set>
                                    <p:animEffect transition="in" filter="fade">
                                      <p:cBhvr>
                                        <p:cTn dur="1000" id="7"/>
                                        <p:tgtEl>
                                          <p:spTgt spid="1048905">
                                            <p:txEl>
                                              <p:pRg st="0" end="0"/>
                                            </p:txEl>
                                          </p:spTgt>
                                        </p:tgtEl>
                                      </p:cBhvr>
                                    </p:animEffect>
                                    <p:anim calcmode="lin" valueType="num">
                                      <p:cBhvr>
                                        <p:cTn dur="1000" fill="hold" id="8"/>
                                        <p:tgtEl>
                                          <p:spTgt spid="1048905">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905">
                                            <p:txEl>
                                              <p:pRg st="0" end="0"/>
                                            </p:txEl>
                                          </p:spTgt>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048905">
                                            <p:txEl>
                                              <p:pRg st="1" end="1"/>
                                            </p:txEl>
                                          </p:spTgt>
                                        </p:tgtEl>
                                        <p:attrNameLst>
                                          <p:attrName>style.visibility</p:attrName>
                                        </p:attrNameLst>
                                      </p:cBhvr>
                                      <p:to>
                                        <p:strVal val="visible"/>
                                      </p:to>
                                    </p:set>
                                    <p:animEffect transition="in" filter="fade">
                                      <p:cBhvr>
                                        <p:cTn dur="1000" id="12"/>
                                        <p:tgtEl>
                                          <p:spTgt spid="1048905">
                                            <p:txEl>
                                              <p:pRg st="1" end="1"/>
                                            </p:txEl>
                                          </p:spTgt>
                                        </p:tgtEl>
                                      </p:cBhvr>
                                    </p:animEffect>
                                    <p:anim calcmode="lin" valueType="num">
                                      <p:cBhvr>
                                        <p:cTn dur="1000" fill="hold" id="13"/>
                                        <p:tgtEl>
                                          <p:spTgt spid="1048905">
                                            <p:txEl>
                                              <p:pRg st="1" end="1"/>
                                            </p:txEl>
                                          </p:spTgt>
                                        </p:tgtEl>
                                        <p:attrNameLst>
                                          <p:attrName>ppt_x</p:attrName>
                                        </p:attrNameLst>
                                      </p:cBhvr>
                                      <p:tavLst>
                                        <p:tav tm="0">
                                          <p:val>
                                            <p:strVal val="#ppt_x"/>
                                          </p:val>
                                        </p:tav>
                                        <p:tav tm="100000">
                                          <p:val>
                                            <p:strVal val="#ppt_x"/>
                                          </p:val>
                                        </p:tav>
                                      </p:tavLst>
                                    </p:anim>
                                    <p:anim calcmode="lin" valueType="num">
                                      <p:cBhvr>
                                        <p:cTn dur="1000" fill="hold" id="14"/>
                                        <p:tgtEl>
                                          <p:spTgt spid="1048905">
                                            <p:txEl>
                                              <p:pRg st="1" end="1"/>
                                            </p:txEl>
                                          </p:spTgt>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048905">
                                            <p:txEl>
                                              <p:pRg st="2" end="2"/>
                                            </p:txEl>
                                          </p:spTgt>
                                        </p:tgtEl>
                                        <p:attrNameLst>
                                          <p:attrName>style.visibility</p:attrName>
                                        </p:attrNameLst>
                                      </p:cBhvr>
                                      <p:to>
                                        <p:strVal val="visible"/>
                                      </p:to>
                                    </p:set>
                                    <p:animEffect transition="in" filter="fade">
                                      <p:cBhvr>
                                        <p:cTn dur="1000" id="17"/>
                                        <p:tgtEl>
                                          <p:spTgt spid="1048905">
                                            <p:txEl>
                                              <p:pRg st="2" end="2"/>
                                            </p:txEl>
                                          </p:spTgt>
                                        </p:tgtEl>
                                      </p:cBhvr>
                                    </p:animEffect>
                                    <p:anim calcmode="lin" valueType="num">
                                      <p:cBhvr>
                                        <p:cTn dur="1000" fill="hold" id="18"/>
                                        <p:tgtEl>
                                          <p:spTgt spid="1048905">
                                            <p:txEl>
                                              <p:pRg st="2" end="2"/>
                                            </p:txEl>
                                          </p:spTgt>
                                        </p:tgtEl>
                                        <p:attrNameLst>
                                          <p:attrName>ppt_x</p:attrName>
                                        </p:attrNameLst>
                                      </p:cBhvr>
                                      <p:tavLst>
                                        <p:tav tm="0">
                                          <p:val>
                                            <p:strVal val="#ppt_x"/>
                                          </p:val>
                                        </p:tav>
                                        <p:tav tm="100000">
                                          <p:val>
                                            <p:strVal val="#ppt_x"/>
                                          </p:val>
                                        </p:tav>
                                      </p:tavLst>
                                    </p:anim>
                                    <p:anim calcmode="lin" valueType="num">
                                      <p:cBhvr>
                                        <p:cTn dur="1000" fill="hold" id="19"/>
                                        <p:tgtEl>
                                          <p:spTgt spid="1048905">
                                            <p:txEl>
                                              <p:pRg st="2" end="2"/>
                                            </p:txEl>
                                          </p:spTgt>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048905">
                                            <p:txEl>
                                              <p:pRg st="3" end="3"/>
                                            </p:txEl>
                                          </p:spTgt>
                                        </p:tgtEl>
                                        <p:attrNameLst>
                                          <p:attrName>style.visibility</p:attrName>
                                        </p:attrNameLst>
                                      </p:cBhvr>
                                      <p:to>
                                        <p:strVal val="visible"/>
                                      </p:to>
                                    </p:set>
                                    <p:animEffect transition="in" filter="fade">
                                      <p:cBhvr>
                                        <p:cTn dur="1000" id="22"/>
                                        <p:tgtEl>
                                          <p:spTgt spid="1048905">
                                            <p:txEl>
                                              <p:pRg st="3" end="3"/>
                                            </p:txEl>
                                          </p:spTgt>
                                        </p:tgtEl>
                                      </p:cBhvr>
                                    </p:animEffect>
                                    <p:anim calcmode="lin" valueType="num">
                                      <p:cBhvr>
                                        <p:cTn dur="1000" fill="hold" id="23"/>
                                        <p:tgtEl>
                                          <p:spTgt spid="1048905">
                                            <p:txEl>
                                              <p:pRg st="3" end="3"/>
                                            </p:txEl>
                                          </p:spTgt>
                                        </p:tgtEl>
                                        <p:attrNameLst>
                                          <p:attrName>ppt_x</p:attrName>
                                        </p:attrNameLst>
                                      </p:cBhvr>
                                      <p:tavLst>
                                        <p:tav tm="0">
                                          <p:val>
                                            <p:strVal val="#ppt_x"/>
                                          </p:val>
                                        </p:tav>
                                        <p:tav tm="100000">
                                          <p:val>
                                            <p:strVal val="#ppt_x"/>
                                          </p:val>
                                        </p:tav>
                                      </p:tavLst>
                                    </p:anim>
                                    <p:anim calcmode="lin" valueType="num">
                                      <p:cBhvr>
                                        <p:cTn dur="1000" fill="hold" id="24"/>
                                        <p:tgtEl>
                                          <p:spTgt spid="1048905">
                                            <p:txEl>
                                              <p:pRg st="3" end="3"/>
                                            </p:txEl>
                                          </p:spTgt>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048905">
                                            <p:txEl>
                                              <p:pRg st="4" end="4"/>
                                            </p:txEl>
                                          </p:spTgt>
                                        </p:tgtEl>
                                        <p:attrNameLst>
                                          <p:attrName>style.visibility</p:attrName>
                                        </p:attrNameLst>
                                      </p:cBhvr>
                                      <p:to>
                                        <p:strVal val="visible"/>
                                      </p:to>
                                    </p:set>
                                    <p:animEffect transition="in" filter="fade">
                                      <p:cBhvr>
                                        <p:cTn dur="1000" id="27"/>
                                        <p:tgtEl>
                                          <p:spTgt spid="1048905">
                                            <p:txEl>
                                              <p:pRg st="4" end="4"/>
                                            </p:txEl>
                                          </p:spTgt>
                                        </p:tgtEl>
                                      </p:cBhvr>
                                    </p:animEffect>
                                    <p:anim calcmode="lin" valueType="num">
                                      <p:cBhvr>
                                        <p:cTn dur="1000" fill="hold" id="28"/>
                                        <p:tgtEl>
                                          <p:spTgt spid="1048905">
                                            <p:txEl>
                                              <p:pRg st="4" end="4"/>
                                            </p:txEl>
                                          </p:spTgt>
                                        </p:tgtEl>
                                        <p:attrNameLst>
                                          <p:attrName>ppt_x</p:attrName>
                                        </p:attrNameLst>
                                      </p:cBhvr>
                                      <p:tavLst>
                                        <p:tav tm="0">
                                          <p:val>
                                            <p:strVal val="#ppt_x"/>
                                          </p:val>
                                        </p:tav>
                                        <p:tav tm="100000">
                                          <p:val>
                                            <p:strVal val="#ppt_x"/>
                                          </p:val>
                                        </p:tav>
                                      </p:tavLst>
                                    </p:anim>
                                    <p:anim calcmode="lin" valueType="num">
                                      <p:cBhvr>
                                        <p:cTn dur="1000" fill="hold" id="29"/>
                                        <p:tgtEl>
                                          <p:spTgt spid="1048905">
                                            <p:txEl>
                                              <p:pRg st="4" end="4"/>
                                            </p:txEl>
                                          </p:spTgt>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048905">
                                            <p:txEl>
                                              <p:pRg st="5" end="5"/>
                                            </p:txEl>
                                          </p:spTgt>
                                        </p:tgtEl>
                                        <p:attrNameLst>
                                          <p:attrName>style.visibility</p:attrName>
                                        </p:attrNameLst>
                                      </p:cBhvr>
                                      <p:to>
                                        <p:strVal val="visible"/>
                                      </p:to>
                                    </p:set>
                                    <p:animEffect transition="in" filter="fade">
                                      <p:cBhvr>
                                        <p:cTn dur="1000" id="32"/>
                                        <p:tgtEl>
                                          <p:spTgt spid="1048905">
                                            <p:txEl>
                                              <p:pRg st="5" end="5"/>
                                            </p:txEl>
                                          </p:spTgt>
                                        </p:tgtEl>
                                      </p:cBhvr>
                                    </p:animEffect>
                                    <p:anim calcmode="lin" valueType="num">
                                      <p:cBhvr>
                                        <p:cTn dur="1000" fill="hold" id="33"/>
                                        <p:tgtEl>
                                          <p:spTgt spid="1048905">
                                            <p:txEl>
                                              <p:pRg st="5" end="5"/>
                                            </p:txEl>
                                          </p:spTgt>
                                        </p:tgtEl>
                                        <p:attrNameLst>
                                          <p:attrName>ppt_x</p:attrName>
                                        </p:attrNameLst>
                                      </p:cBhvr>
                                      <p:tavLst>
                                        <p:tav tm="0">
                                          <p:val>
                                            <p:strVal val="#ppt_x"/>
                                          </p:val>
                                        </p:tav>
                                        <p:tav tm="100000">
                                          <p:val>
                                            <p:strVal val="#ppt_x"/>
                                          </p:val>
                                        </p:tav>
                                      </p:tavLst>
                                    </p:anim>
                                    <p:anim calcmode="lin" valueType="num">
                                      <p:cBhvr>
                                        <p:cTn dur="1000" fill="hold" id="34"/>
                                        <p:tgtEl>
                                          <p:spTgt spid="1048905">
                                            <p:txEl>
                                              <p:pRg st="5" end="5"/>
                                            </p:txEl>
                                          </p:spTgt>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1048905">
                                            <p:txEl>
                                              <p:pRg st="6" end="6"/>
                                            </p:txEl>
                                          </p:spTgt>
                                        </p:tgtEl>
                                        <p:attrNameLst>
                                          <p:attrName>style.visibility</p:attrName>
                                        </p:attrNameLst>
                                      </p:cBhvr>
                                      <p:to>
                                        <p:strVal val="visible"/>
                                      </p:to>
                                    </p:set>
                                    <p:animEffect transition="in" filter="fade">
                                      <p:cBhvr>
                                        <p:cTn dur="1000" id="37"/>
                                        <p:tgtEl>
                                          <p:spTgt spid="1048905">
                                            <p:txEl>
                                              <p:pRg st="6" end="6"/>
                                            </p:txEl>
                                          </p:spTgt>
                                        </p:tgtEl>
                                      </p:cBhvr>
                                    </p:animEffect>
                                    <p:anim calcmode="lin" valueType="num">
                                      <p:cBhvr>
                                        <p:cTn dur="1000" fill="hold" id="38"/>
                                        <p:tgtEl>
                                          <p:spTgt spid="1048905">
                                            <p:txEl>
                                              <p:pRg st="6" end="6"/>
                                            </p:txEl>
                                          </p:spTgt>
                                        </p:tgtEl>
                                        <p:attrNameLst>
                                          <p:attrName>ppt_x</p:attrName>
                                        </p:attrNameLst>
                                      </p:cBhvr>
                                      <p:tavLst>
                                        <p:tav tm="0">
                                          <p:val>
                                            <p:strVal val="#ppt_x"/>
                                          </p:val>
                                        </p:tav>
                                        <p:tav tm="100000">
                                          <p:val>
                                            <p:strVal val="#ppt_x"/>
                                          </p:val>
                                        </p:tav>
                                      </p:tavLst>
                                    </p:anim>
                                    <p:anim calcmode="lin" valueType="num">
                                      <p:cBhvr>
                                        <p:cTn dur="1000" fill="hold" id="39"/>
                                        <p:tgtEl>
                                          <p:spTgt spid="1048905">
                                            <p:txEl>
                                              <p:pRg st="6" end="6"/>
                                            </p:txEl>
                                          </p:spTgt>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048905">
                                            <p:txEl>
                                              <p:pRg st="7" end="7"/>
                                            </p:txEl>
                                          </p:spTgt>
                                        </p:tgtEl>
                                        <p:attrNameLst>
                                          <p:attrName>style.visibility</p:attrName>
                                        </p:attrNameLst>
                                      </p:cBhvr>
                                      <p:to>
                                        <p:strVal val="visible"/>
                                      </p:to>
                                    </p:set>
                                    <p:animEffect transition="in" filter="fade">
                                      <p:cBhvr>
                                        <p:cTn dur="1000" id="42"/>
                                        <p:tgtEl>
                                          <p:spTgt spid="1048905">
                                            <p:txEl>
                                              <p:pRg st="7" end="7"/>
                                            </p:txEl>
                                          </p:spTgt>
                                        </p:tgtEl>
                                      </p:cBhvr>
                                    </p:animEffect>
                                    <p:anim calcmode="lin" valueType="num">
                                      <p:cBhvr>
                                        <p:cTn dur="1000" fill="hold" id="43"/>
                                        <p:tgtEl>
                                          <p:spTgt spid="1048905">
                                            <p:txEl>
                                              <p:pRg st="7" end="7"/>
                                            </p:txEl>
                                          </p:spTgt>
                                        </p:tgtEl>
                                        <p:attrNameLst>
                                          <p:attrName>ppt_x</p:attrName>
                                        </p:attrNameLst>
                                      </p:cBhvr>
                                      <p:tavLst>
                                        <p:tav tm="0">
                                          <p:val>
                                            <p:strVal val="#ppt_x"/>
                                          </p:val>
                                        </p:tav>
                                        <p:tav tm="100000">
                                          <p:val>
                                            <p:strVal val="#ppt_x"/>
                                          </p:val>
                                        </p:tav>
                                      </p:tavLst>
                                    </p:anim>
                                    <p:anim calcmode="lin" valueType="num">
                                      <p:cBhvr>
                                        <p:cTn dur="1000" fill="hold" id="44"/>
                                        <p:tgtEl>
                                          <p:spTgt spid="1048905">
                                            <p:txEl>
                                              <p:pRg st="7" end="7"/>
                                            </p:txEl>
                                          </p:spTgt>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1048905">
                                            <p:txEl>
                                              <p:pRg st="8" end="8"/>
                                            </p:txEl>
                                          </p:spTgt>
                                        </p:tgtEl>
                                        <p:attrNameLst>
                                          <p:attrName>style.visibility</p:attrName>
                                        </p:attrNameLst>
                                      </p:cBhvr>
                                      <p:to>
                                        <p:strVal val="visible"/>
                                      </p:to>
                                    </p:set>
                                    <p:animEffect transition="in" filter="fade">
                                      <p:cBhvr>
                                        <p:cTn dur="1000" id="47"/>
                                        <p:tgtEl>
                                          <p:spTgt spid="1048905">
                                            <p:txEl>
                                              <p:pRg st="8" end="8"/>
                                            </p:txEl>
                                          </p:spTgt>
                                        </p:tgtEl>
                                      </p:cBhvr>
                                    </p:animEffect>
                                    <p:anim calcmode="lin" valueType="num">
                                      <p:cBhvr>
                                        <p:cTn dur="1000" fill="hold" id="48"/>
                                        <p:tgtEl>
                                          <p:spTgt spid="1048905">
                                            <p:txEl>
                                              <p:pRg st="8" end="8"/>
                                            </p:txEl>
                                          </p:spTgt>
                                        </p:tgtEl>
                                        <p:attrNameLst>
                                          <p:attrName>ppt_x</p:attrName>
                                        </p:attrNameLst>
                                      </p:cBhvr>
                                      <p:tavLst>
                                        <p:tav tm="0">
                                          <p:val>
                                            <p:strVal val="#ppt_x"/>
                                          </p:val>
                                        </p:tav>
                                        <p:tav tm="100000">
                                          <p:val>
                                            <p:strVal val="#ppt_x"/>
                                          </p:val>
                                        </p:tav>
                                      </p:tavLst>
                                    </p:anim>
                                    <p:anim calcmode="lin" valueType="num">
                                      <p:cBhvr>
                                        <p:cTn dur="1000" fill="hold" id="49"/>
                                        <p:tgtEl>
                                          <p:spTgt spid="1048905">
                                            <p:txEl>
                                              <p:pRg st="8" end="8"/>
                                            </p:txEl>
                                          </p:spTgt>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1048905">
                                            <p:txEl>
                                              <p:pRg st="9" end="9"/>
                                            </p:txEl>
                                          </p:spTgt>
                                        </p:tgtEl>
                                        <p:attrNameLst>
                                          <p:attrName>style.visibility</p:attrName>
                                        </p:attrNameLst>
                                      </p:cBhvr>
                                      <p:to>
                                        <p:strVal val="visible"/>
                                      </p:to>
                                    </p:set>
                                    <p:animEffect transition="in" filter="fade">
                                      <p:cBhvr>
                                        <p:cTn dur="1000" id="52"/>
                                        <p:tgtEl>
                                          <p:spTgt spid="1048905">
                                            <p:txEl>
                                              <p:pRg st="9" end="9"/>
                                            </p:txEl>
                                          </p:spTgt>
                                        </p:tgtEl>
                                      </p:cBhvr>
                                    </p:animEffect>
                                    <p:anim calcmode="lin" valueType="num">
                                      <p:cBhvr>
                                        <p:cTn dur="1000" fill="hold" id="53"/>
                                        <p:tgtEl>
                                          <p:spTgt spid="1048905">
                                            <p:txEl>
                                              <p:pRg st="9" end="9"/>
                                            </p:txEl>
                                          </p:spTgt>
                                        </p:tgtEl>
                                        <p:attrNameLst>
                                          <p:attrName>ppt_x</p:attrName>
                                        </p:attrNameLst>
                                      </p:cBhvr>
                                      <p:tavLst>
                                        <p:tav tm="0">
                                          <p:val>
                                            <p:strVal val="#ppt_x"/>
                                          </p:val>
                                        </p:tav>
                                        <p:tav tm="100000">
                                          <p:val>
                                            <p:strVal val="#ppt_x"/>
                                          </p:val>
                                        </p:tav>
                                      </p:tavLst>
                                    </p:anim>
                                    <p:anim calcmode="lin" valueType="num">
                                      <p:cBhvr>
                                        <p:cTn dur="1000" fill="hold" id="54"/>
                                        <p:tgtEl>
                                          <p:spTgt spid="104890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906" name="矩形 4"/>
          <p:cNvSpPr/>
          <p:nvPr/>
        </p:nvSpPr>
        <p:spPr>
          <a:xfrm rot="10800000">
            <a:off x="0" y="-7"/>
            <a:ext cx="12192000" cy="2426618"/>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907" name="矩形 5"/>
          <p:cNvSpPr/>
          <p:nvPr/>
        </p:nvSpPr>
        <p:spPr>
          <a:xfrm rot="10800000">
            <a:off x="0" y="2493941"/>
            <a:ext cx="12192000" cy="70698"/>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908" name="文本框 11"/>
          <p:cNvSpPr txBox="1"/>
          <p:nvPr/>
        </p:nvSpPr>
        <p:spPr>
          <a:xfrm>
            <a:off x="3536239" y="3909427"/>
            <a:ext cx="5119523" cy="1106805"/>
          </a:xfrm>
          <a:prstGeom prst="rect"/>
          <a:noFill/>
        </p:spPr>
        <p:txBody>
          <a:bodyPr rtlCol="0" wrap="square">
            <a:spAutoFit/>
          </a:bodyPr>
          <a:p>
            <a:pPr algn="ctr"/>
            <a:r>
              <a:rPr altLang="en-US" b="1" dirty="0" sz="6600" lang="zh-CN">
                <a:solidFill>
                  <a:srgbClr val="014924"/>
                </a:solidFill>
                <a:latin typeface="微软雅黑" panose="020B0503020204020204" pitchFamily="34" charset="-122"/>
                <a:ea typeface="微软雅黑" panose="020B0503020204020204" pitchFamily="34" charset="-122"/>
              </a:rPr>
              <a:t>感谢观看</a:t>
            </a:r>
          </a:p>
        </p:txBody>
      </p:sp>
      <p:sp>
        <p:nvSpPr>
          <p:cNvPr id="1048909" name="文本框 18"/>
          <p:cNvSpPr txBox="1"/>
          <p:nvPr/>
        </p:nvSpPr>
        <p:spPr>
          <a:xfrm>
            <a:off x="323851" y="-24013"/>
            <a:ext cx="11544299" cy="3154706"/>
          </a:xfrm>
          <a:prstGeom prst="rect"/>
        </p:spPr>
        <p:txBody>
          <a:bodyPr bIns="45718" lIns="91436" rIns="91436" tIns="45718" wrap="square">
            <a:spAutoFit/>
          </a:bodyPr>
          <a:lstStyle>
            <a:defPPr>
              <a:defRPr lang="zh-CN"/>
            </a:defPPr>
            <a:lvl1pPr algn="ctr">
              <a:defRPr sz="105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dist"/>
            <a:r>
              <a:rPr altLang="zh-CN" b="1" dirty="0" sz="19900" lang="en-US">
                <a:solidFill>
                  <a:schemeClr val="bg1">
                    <a:alpha val="10000"/>
                  </a:schemeClr>
                </a:solidFill>
              </a:rPr>
              <a:t>THANKS</a:t>
            </a:r>
            <a:endParaRPr altLang="en-US" b="1" dirty="0" sz="19900" lang="zh-CN">
              <a:solidFill>
                <a:schemeClr val="bg1">
                  <a:alpha val="10000"/>
                </a:schemeClr>
              </a:solidFill>
            </a:endParaRPr>
          </a:p>
        </p:txBody>
      </p:sp>
      <p:grpSp>
        <p:nvGrpSpPr>
          <p:cNvPr id="198" name="组合 6"/>
          <p:cNvGrpSpPr/>
          <p:nvPr/>
        </p:nvGrpSpPr>
        <p:grpSpPr>
          <a:xfrm>
            <a:off x="4876405" y="1196335"/>
            <a:ext cx="2439190" cy="2439192"/>
            <a:chOff x="5007734" y="902247"/>
            <a:chExt cx="2543685" cy="2543686"/>
          </a:xfrm>
        </p:grpSpPr>
        <p:sp>
          <p:nvSpPr>
            <p:cNvPr id="1048910" name="椭圆 7"/>
            <p:cNvSpPr/>
            <p:nvPr/>
          </p:nvSpPr>
          <p:spPr>
            <a:xfrm>
              <a:off x="5007734" y="902247"/>
              <a:ext cx="2543685" cy="2543686"/>
            </a:xfrm>
            <a:prstGeom prst="ellipse"/>
            <a:gradFill flip="none" rotWithShape="1">
              <a:gsLst>
                <a:gs pos="0">
                  <a:schemeClr val="bg1"/>
                </a:gs>
                <a:gs pos="100000">
                  <a:srgbClr val="E8E8E8"/>
                </a:gs>
              </a:gsLst>
              <a:lin ang="5400000" scaled="1"/>
            </a:gradFill>
            <a:ln>
              <a:noFill/>
            </a:ln>
            <a:effectLst>
              <a:outerShdw algn="t" blurRad="139700" dir="54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911" name="椭圆 8"/>
            <p:cNvSpPr/>
            <p:nvPr/>
          </p:nvSpPr>
          <p:spPr>
            <a:xfrm rot="10800000">
              <a:off x="5160137" y="1054647"/>
              <a:ext cx="2213120" cy="2213120"/>
            </a:xfrm>
            <a:prstGeom prst="ellipse"/>
            <a:gradFill flip="none" rotWithShape="1">
              <a:gsLst>
                <a:gs pos="0">
                  <a:schemeClr val="bg1"/>
                </a:gs>
                <a:gs pos="100000">
                  <a:srgbClr val="E8E8E8"/>
                </a:gs>
              </a:gsLst>
              <a:lin ang="5400000" scaled="1"/>
            </a:gradFill>
            <a:ln>
              <a:noFill/>
            </a:ln>
            <a:effectLst>
              <a:innerShdw blurRad="889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pic>
        <p:nvPicPr>
          <p:cNvPr id="2097185" name="图片 20" descr="E:\高校\山东农业大学\图片\logo (1).pnglogo (1)"/>
          <p:cNvPicPr>
            <a:picLocks noChangeAspect="1"/>
          </p:cNvPicPr>
          <p:nvPr/>
        </p:nvPicPr>
        <p:blipFill>
          <a:blip xmlns:r="http://schemas.openxmlformats.org/officeDocument/2006/relationships" r:embed="rId1"/>
          <a:srcRect/>
          <a:stretch>
            <a:fillRect/>
          </a:stretch>
        </p:blipFill>
        <p:spPr>
          <a:xfrm>
            <a:off x="5127804" y="2139733"/>
            <a:ext cx="1936392" cy="527685"/>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13" name="标题 1"/>
          <p:cNvSpPr>
            <a:spLocks noGrp="1"/>
          </p:cNvSpPr>
          <p:nvPr>
            <p:ph type="title"/>
          </p:nvPr>
        </p:nvSpPr>
        <p:spPr/>
        <p:txBody>
          <a:bodyPr>
            <a:normAutofit fontScale="97727"/>
          </a:bodyPr>
          <a:p>
            <a:r>
              <a:rPr altLang="en-US" dirty="0" lang="zh-CN"/>
              <a:t>什么是生物性污染？</a:t>
            </a:r>
            <a:br>
              <a:rPr altLang="en-US" dirty="0" lang="zh-CN"/>
            </a:br>
            <a:endParaRPr altLang="en-US" dirty="0" lang="zh-CN"/>
          </a:p>
        </p:txBody>
      </p:sp>
      <p:sp>
        <p:nvSpPr>
          <p:cNvPr id="1048614" name="文本框 4"/>
          <p:cNvSpPr txBox="1"/>
          <p:nvPr/>
        </p:nvSpPr>
        <p:spPr>
          <a:xfrm>
            <a:off x="838200" y="1273326"/>
            <a:ext cx="10124872" cy="1501139"/>
          </a:xfrm>
          <a:prstGeom prst="rect"/>
          <a:noFill/>
        </p:spPr>
        <p:txBody>
          <a:bodyPr wrap="square">
            <a:spAutoFit/>
          </a:bodyPr>
          <a:p>
            <a:r>
              <a:rPr altLang="en-US" dirty="0" sz="2800" lang="zh-CN"/>
              <a:t>生物性污染是指病原微生物排入水体后，直接成间接地使人感染或传染各种疾病。主要包括微生物、寄生虫、昆虫及病毒的污染。</a:t>
            </a:r>
          </a:p>
        </p:txBody>
      </p:sp>
      <p:sp>
        <p:nvSpPr>
          <p:cNvPr id="1048615" name="标题 1"/>
          <p:cNvSpPr txBox="1"/>
          <p:nvPr/>
        </p:nvSpPr>
        <p:spPr>
          <a:xfrm>
            <a:off x="838200" y="3032126"/>
            <a:ext cx="10515600" cy="1325563"/>
          </a:xfrm>
          <a:prstGeom prst="rect"/>
        </p:spPr>
        <p:txBody>
          <a:bodyPr anchor="ctr" bIns="45720" lIns="91440" rIns="91440" rtlCol="0" tIns="45720" vert="horz">
            <a:normAutofit fontScale="97727" lnSpcReduction="10000"/>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altLang="en-US" dirty="0" lang="zh-CN"/>
              <a:t>生活中常见的生物性污染有哪些？</a:t>
            </a:r>
            <a:br>
              <a:rPr altLang="en-US" dirty="0" lang="zh-CN"/>
            </a:br>
            <a:endParaRPr altLang="en-US" dirty="0" lang="zh-CN"/>
          </a:p>
        </p:txBody>
      </p:sp>
      <p:sp>
        <p:nvSpPr>
          <p:cNvPr id="1048616" name="文本框 7"/>
          <p:cNvSpPr txBox="1"/>
          <p:nvPr/>
        </p:nvSpPr>
        <p:spPr>
          <a:xfrm>
            <a:off x="886839" y="3779735"/>
            <a:ext cx="9743467" cy="2910840"/>
          </a:xfrm>
          <a:prstGeom prst="rect"/>
          <a:noFill/>
        </p:spPr>
        <p:txBody>
          <a:bodyPr wrap="square">
            <a:spAutoFit/>
          </a:bodyPr>
          <a:p>
            <a:r>
              <a:rPr altLang="zh-CN" dirty="0" sz="2800" lang="en-US">
                <a:latin typeface="+mn-ea"/>
              </a:rPr>
              <a:t>1.</a:t>
            </a:r>
            <a:r>
              <a:rPr altLang="en-US" dirty="0" sz="2800" lang="zh-CN">
                <a:latin typeface="+mn-ea"/>
              </a:rPr>
              <a:t>沙门氏菌污染的鸡蛋</a:t>
            </a:r>
            <a:endParaRPr altLang="zh-CN" dirty="0" sz="2800" lang="en-US">
              <a:latin typeface="+mn-ea"/>
            </a:endParaRPr>
          </a:p>
          <a:p>
            <a:r>
              <a:rPr altLang="zh-CN" dirty="0" sz="2800" lang="en-US">
                <a:latin typeface="+mn-ea"/>
              </a:rPr>
              <a:t>2.</a:t>
            </a:r>
            <a:r>
              <a:rPr altLang="en-US" dirty="0" sz="2800" lang="zh-CN">
                <a:latin typeface="+mn-ea"/>
              </a:rPr>
              <a:t>病毒污染的生鲜水果</a:t>
            </a:r>
            <a:endParaRPr altLang="zh-CN" dirty="0" sz="2800" lang="en-US">
              <a:latin typeface="+mn-ea"/>
            </a:endParaRPr>
          </a:p>
          <a:p>
            <a:r>
              <a:rPr altLang="zh-CN" dirty="0" sz="2800" lang="en-US">
                <a:latin typeface="+mn-ea"/>
              </a:rPr>
              <a:t>3.</a:t>
            </a:r>
            <a:r>
              <a:rPr altLang="en-US" dirty="0" sz="2800" lang="zh-CN">
                <a:latin typeface="+mn-ea"/>
              </a:rPr>
              <a:t>真菌污染的谷物如黄曲霉素等</a:t>
            </a:r>
            <a:endParaRPr altLang="zh-CN" dirty="0" sz="2800" lang="en-US">
              <a:latin typeface="+mn-ea"/>
            </a:endParaRPr>
          </a:p>
          <a:p>
            <a:r>
              <a:rPr altLang="zh-CN" dirty="0" sz="2800" lang="en-US">
                <a:latin typeface="+mn-ea"/>
              </a:rPr>
              <a:t>4.</a:t>
            </a:r>
            <a:r>
              <a:rPr altLang="en-US" dirty="0" sz="2800" lang="zh-CN">
                <a:latin typeface="+mn-ea"/>
              </a:rPr>
              <a:t>冷藏食品中的细菌污染冷藏食品，如切片肉、冷藏蔬菜和奶制品等可能受到李斯特菌污染</a:t>
            </a:r>
            <a:endParaRPr altLang="zh-CN" dirty="0" sz="2800" lang="en-US">
              <a:latin typeface="+mn-ea"/>
            </a:endParaRPr>
          </a:p>
          <a:p>
            <a:r>
              <a:rPr altLang="zh-CN" dirty="0" sz="2800" lang="en-US">
                <a:latin typeface="+mn-ea"/>
              </a:rPr>
              <a:t>5.</a:t>
            </a:r>
            <a:r>
              <a:rPr altLang="en-US" dirty="0" sz="2800" lang="zh-CN">
                <a:latin typeface="+mn-ea"/>
              </a:rPr>
              <a:t>食品中的寄生虫污染</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4"/>
                                        </p:tgtEl>
                                        <p:attrNameLst>
                                          <p:attrName>style.visibility</p:attrName>
                                        </p:attrNameLst>
                                      </p:cBhvr>
                                      <p:to>
                                        <p:strVal val="visible"/>
                                      </p:to>
                                    </p:set>
                                    <p:animEffect transition="in" filter="fade">
                                      <p:cBhvr>
                                        <p:cTn dur="1000" id="7"/>
                                        <p:tgtEl>
                                          <p:spTgt spid="1048614"/>
                                        </p:tgtEl>
                                      </p:cBhvr>
                                    </p:animEffect>
                                    <p:anim calcmode="lin" valueType="num">
                                      <p:cBhvr>
                                        <p:cTn dur="1000" fill="hold" id="8"/>
                                        <p:tgtEl>
                                          <p:spTgt spid="1048614"/>
                                        </p:tgtEl>
                                        <p:attrNameLst>
                                          <p:attrName>ppt_x</p:attrName>
                                        </p:attrNameLst>
                                      </p:cBhvr>
                                      <p:tavLst>
                                        <p:tav tm="0">
                                          <p:val>
                                            <p:strVal val="#ppt_x"/>
                                          </p:val>
                                        </p:tav>
                                        <p:tav tm="100000">
                                          <p:val>
                                            <p:strVal val="#ppt_x"/>
                                          </p:val>
                                        </p:tav>
                                      </p:tavLst>
                                    </p:anim>
                                    <p:anim calcmode="lin" valueType="num">
                                      <p:cBhvr>
                                        <p:cTn dur="1000" fill="hold" id="9"/>
                                        <p:tgtEl>
                                          <p:spTgt spid="1048614"/>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616"/>
                                        </p:tgtEl>
                                        <p:attrNameLst>
                                          <p:attrName>style.visibility</p:attrName>
                                        </p:attrNameLst>
                                      </p:cBhvr>
                                      <p:to>
                                        <p:strVal val="visible"/>
                                      </p:to>
                                    </p:set>
                                    <p:animEffect transition="in" filter="fade">
                                      <p:cBhvr>
                                        <p:cTn dur="1000" id="14"/>
                                        <p:tgtEl>
                                          <p:spTgt spid="1048616"/>
                                        </p:tgtEl>
                                      </p:cBhvr>
                                    </p:animEffect>
                                    <p:anim calcmode="lin" valueType="num">
                                      <p:cBhvr>
                                        <p:cTn dur="1000" fill="hold" id="15"/>
                                        <p:tgtEl>
                                          <p:spTgt spid="1048616"/>
                                        </p:tgtEl>
                                        <p:attrNameLst>
                                          <p:attrName>ppt_x</p:attrName>
                                        </p:attrNameLst>
                                      </p:cBhvr>
                                      <p:tavLst>
                                        <p:tav tm="0">
                                          <p:val>
                                            <p:strVal val="#ppt_x"/>
                                          </p:val>
                                        </p:tav>
                                        <p:tav tm="100000">
                                          <p:val>
                                            <p:strVal val="#ppt_x"/>
                                          </p:val>
                                        </p:tav>
                                      </p:tavLst>
                                    </p:anim>
                                    <p:anim calcmode="lin" valueType="num">
                                      <p:cBhvr>
                                        <p:cTn dur="1000" fill="hold" id="16"/>
                                        <p:tgtEl>
                                          <p:spTgt spid="10486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p:bldP spid="10486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156" name="图片 2" descr="E:\高校\山东农业大学\图片\7ff7fe9e3bb794fc7f799464c07d38c.png7ff7fe9e3bb794fc7f799464c07d38c"/>
          <p:cNvPicPr>
            <a:picLocks noChangeAspect="1"/>
          </p:cNvPicPr>
          <p:nvPr/>
        </p:nvPicPr>
        <p:blipFill rotWithShape="1">
          <a:blip xmlns:r="http://schemas.openxmlformats.org/officeDocument/2006/relationships" r:embed="rId1"/>
          <a:srcRect/>
          <a:stretch>
            <a:fillRect/>
          </a:stretch>
        </p:blipFill>
        <p:spPr>
          <a:xfrm>
            <a:off x="8070091" y="2686649"/>
            <a:ext cx="4134485" cy="1542449"/>
          </a:xfrm>
          <a:prstGeom prst="rect"/>
        </p:spPr>
      </p:pic>
      <p:sp>
        <p:nvSpPr>
          <p:cNvPr id="1048617" name="矩形 10"/>
          <p:cNvSpPr/>
          <p:nvPr/>
        </p:nvSpPr>
        <p:spPr>
          <a:xfrm>
            <a:off x="2857500" y="2686684"/>
            <a:ext cx="9334500" cy="1543049"/>
          </a:xfrm>
          <a:prstGeom prst="rect"/>
          <a:gradFill flip="none" rotWithShape="1">
            <a:gsLst>
              <a:gs pos="0">
                <a:srgbClr val="014924"/>
              </a:gs>
              <a:gs pos="35000">
                <a:srgbClr val="014924"/>
              </a:gs>
              <a:gs pos="59000">
                <a:srgbClr val="014924">
                  <a:alpha val="95000"/>
                </a:srgbClr>
              </a:gs>
              <a:gs pos="77000">
                <a:srgbClr val="014924">
                  <a:alpha val="70000"/>
                </a:srgbClr>
              </a:gs>
              <a:gs pos="100000">
                <a:srgbClr val="014924">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nvGrpSpPr>
          <p:cNvPr id="64" name="组合 1"/>
          <p:cNvGrpSpPr/>
          <p:nvPr/>
        </p:nvGrpSpPr>
        <p:grpSpPr>
          <a:xfrm>
            <a:off x="1123950" y="2686050"/>
            <a:ext cx="1543050" cy="1543050"/>
            <a:chOff x="1123950" y="2686050"/>
            <a:chExt cx="1543050" cy="1543050"/>
          </a:xfrm>
          <a:solidFill>
            <a:srgbClr val="014924"/>
          </a:solidFill>
        </p:grpSpPr>
        <p:sp>
          <p:nvSpPr>
            <p:cNvPr id="1048618" name="矩形 8"/>
            <p:cNvSpPr/>
            <p:nvPr/>
          </p:nvSpPr>
          <p:spPr>
            <a:xfrm>
              <a:off x="1123950" y="2686050"/>
              <a:ext cx="1543050" cy="1543050"/>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9" name="文本框 5"/>
            <p:cNvSpPr txBox="1"/>
            <p:nvPr/>
          </p:nvSpPr>
          <p:spPr>
            <a:xfrm>
              <a:off x="1407285" y="2903577"/>
              <a:ext cx="976380" cy="1107996"/>
            </a:xfrm>
            <a:prstGeom prst="rect"/>
            <a:grpFill/>
          </p:spPr>
          <p:txBody>
            <a:bodyPr rtlCol="0" wrap="square">
              <a:spAutoFit/>
            </a:bodyPr>
            <a:p>
              <a:pPr algn="ctr"/>
              <a:r>
                <a:rPr altLang="zh-CN" b="1" dirty="0" sz="6600" lang="en-US">
                  <a:solidFill>
                    <a:schemeClr val="bg1"/>
                  </a:solidFill>
                  <a:latin typeface="微软雅黑" panose="020B0503020204020204" pitchFamily="34" charset="-122"/>
                  <a:ea typeface="微软雅黑" panose="020B0503020204020204" pitchFamily="34" charset="-122"/>
                </a:rPr>
                <a:t>2</a:t>
              </a:r>
              <a:endParaRPr altLang="en-US" b="1" dirty="0" sz="6600" lang="zh-CN">
                <a:solidFill>
                  <a:schemeClr val="bg1"/>
                </a:solidFill>
                <a:latin typeface="微软雅黑" panose="020B0503020204020204" pitchFamily="34" charset="-122"/>
                <a:ea typeface="微软雅黑" panose="020B0503020204020204" pitchFamily="34" charset="-122"/>
              </a:endParaRPr>
            </a:p>
          </p:txBody>
        </p:sp>
      </p:grpSp>
      <p:sp>
        <p:nvSpPr>
          <p:cNvPr id="1048620" name="文本框 15"/>
          <p:cNvSpPr txBox="1"/>
          <p:nvPr/>
        </p:nvSpPr>
        <p:spPr>
          <a:xfrm>
            <a:off x="2950210" y="2781300"/>
            <a:ext cx="2620010" cy="1447800"/>
          </a:xfrm>
          <a:prstGeom prst="rect"/>
          <a:noFill/>
        </p:spPr>
        <p:txBody>
          <a:bodyPr bIns="45718" lIns="91436" rIns="91436" rtlCol="0" tIns="45718" wrap="none">
            <a:noAutofit/>
          </a:bodyPr>
          <a:p>
            <a:r>
              <a:rPr altLang="en-US" dirty="0" sz="4800" lang="zh-CN">
                <a:solidFill>
                  <a:schemeClr val="bg1"/>
                </a:solidFill>
                <a:latin typeface="微软雅黑" panose="020B0503020204020204" pitchFamily="34" charset="-122"/>
                <a:ea typeface="微软雅黑" panose="020B0503020204020204" pitchFamily="34" charset="-122"/>
              </a:rPr>
              <a:t>学习思路及基本内容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grpSp>
        <p:nvGrpSpPr>
          <p:cNvPr id="68" name="Group 4"/>
          <p:cNvGrpSpPr>
            <a:grpSpLocks noChangeAspect="1"/>
          </p:cNvGrpSpPr>
          <p:nvPr/>
        </p:nvGrpSpPr>
        <p:grpSpPr bwMode="auto">
          <a:xfrm>
            <a:off x="8366440" y="1485924"/>
            <a:ext cx="5175127" cy="5041452"/>
            <a:chOff x="3298" y="1632"/>
            <a:chExt cx="1084" cy="1056"/>
          </a:xfrm>
        </p:grpSpPr>
        <p:sp>
          <p:nvSpPr>
            <p:cNvPr id="1048624" name="AutoShape 3"/>
            <p:cNvSpPr>
              <a:spLocks noChangeAspect="1" noChangeArrowheads="1" noTextEdit="1"/>
            </p:cNvSpPr>
            <p:nvPr/>
          </p:nvSpPr>
          <p:spPr bwMode="auto">
            <a:xfrm>
              <a:off x="3298" y="1632"/>
              <a:ext cx="1084" cy="1056"/>
            </a:xfrm>
            <a:prstGeom prst="rect"/>
            <a:noFill/>
            <a:ln>
              <a:noFill/>
            </a:ln>
          </p:spPr>
          <p:txBody>
            <a:bodyPr anchor="t" anchorCtr="0" bIns="45720" compatLnSpc="1" lIns="91440" numCol="1" rIns="91440" tIns="45720" vert="horz" wrap="square"/>
            <a:p>
              <a:endParaRPr altLang="en-US" lang="zh-CN"/>
            </a:p>
          </p:txBody>
        </p:sp>
        <p:sp>
          <p:nvSpPr>
            <p:cNvPr id="1048625" name="Freeform 5"/>
            <p:cNvSpPr>
              <a:spLocks noEditPoints="1"/>
            </p:cNvSpPr>
            <p:nvPr/>
          </p:nvSpPr>
          <p:spPr bwMode="auto">
            <a:xfrm>
              <a:off x="3296" y="1630"/>
              <a:ext cx="1086" cy="1061"/>
            </a:xfrm>
            <a:custGeom>
              <a:avLst/>
              <a:gdLst>
                <a:gd name="T0" fmla="*/ 390 w 457"/>
                <a:gd name="T1" fmla="*/ 200 h 446"/>
                <a:gd name="T2" fmla="*/ 390 w 457"/>
                <a:gd name="T3" fmla="*/ 216 h 446"/>
                <a:gd name="T4" fmla="*/ 215 w 457"/>
                <a:gd name="T5" fmla="*/ 259 h 446"/>
                <a:gd name="T6" fmla="*/ 215 w 457"/>
                <a:gd name="T7" fmla="*/ 291 h 446"/>
                <a:gd name="T8" fmla="*/ 390 w 457"/>
                <a:gd name="T9" fmla="*/ 248 h 446"/>
                <a:gd name="T10" fmla="*/ 390 w 457"/>
                <a:gd name="T11" fmla="*/ 264 h 446"/>
                <a:gd name="T12" fmla="*/ 207 w 457"/>
                <a:gd name="T13" fmla="*/ 310 h 446"/>
                <a:gd name="T14" fmla="*/ 197 w 457"/>
                <a:gd name="T15" fmla="*/ 308 h 446"/>
                <a:gd name="T16" fmla="*/ 56 w 457"/>
                <a:gd name="T17" fmla="*/ 184 h 446"/>
                <a:gd name="T18" fmla="*/ 60 w 457"/>
                <a:gd name="T19" fmla="*/ 124 h 446"/>
                <a:gd name="T20" fmla="*/ 197 w 457"/>
                <a:gd name="T21" fmla="*/ 244 h 446"/>
                <a:gd name="T22" fmla="*/ 207 w 457"/>
                <a:gd name="T23" fmla="*/ 245 h 446"/>
                <a:gd name="T24" fmla="*/ 390 w 457"/>
                <a:gd name="T25" fmla="*/ 200 h 446"/>
                <a:gd name="T26" fmla="*/ 65 w 457"/>
                <a:gd name="T27" fmla="*/ 46 h 446"/>
                <a:gd name="T28" fmla="*/ 249 w 457"/>
                <a:gd name="T29" fmla="*/ 0 h 446"/>
                <a:gd name="T30" fmla="*/ 390 w 457"/>
                <a:gd name="T31" fmla="*/ 124 h 446"/>
                <a:gd name="T32" fmla="*/ 390 w 457"/>
                <a:gd name="T33" fmla="*/ 140 h 446"/>
                <a:gd name="T34" fmla="*/ 215 w 457"/>
                <a:gd name="T35" fmla="*/ 184 h 446"/>
                <a:gd name="T36" fmla="*/ 215 w 457"/>
                <a:gd name="T37" fmla="*/ 215 h 446"/>
                <a:gd name="T38" fmla="*/ 390 w 457"/>
                <a:gd name="T39" fmla="*/ 172 h 446"/>
                <a:gd name="T40" fmla="*/ 390 w 457"/>
                <a:gd name="T41" fmla="*/ 188 h 446"/>
                <a:gd name="T42" fmla="*/ 207 w 457"/>
                <a:gd name="T43" fmla="*/ 234 h 446"/>
                <a:gd name="T44" fmla="*/ 197 w 457"/>
                <a:gd name="T45" fmla="*/ 232 h 446"/>
                <a:gd name="T46" fmla="*/ 56 w 457"/>
                <a:gd name="T47" fmla="*/ 109 h 446"/>
                <a:gd name="T48" fmla="*/ 65 w 457"/>
                <a:gd name="T49" fmla="*/ 46 h 446"/>
                <a:gd name="T50" fmla="*/ 224 w 457"/>
                <a:gd name="T51" fmla="*/ 421 h 446"/>
                <a:gd name="T52" fmla="*/ 0 w 457"/>
                <a:gd name="T53" fmla="*/ 288 h 446"/>
                <a:gd name="T54" fmla="*/ 0 w 457"/>
                <a:gd name="T55" fmla="*/ 313 h 446"/>
                <a:gd name="T56" fmla="*/ 224 w 457"/>
                <a:gd name="T57" fmla="*/ 446 h 446"/>
                <a:gd name="T58" fmla="*/ 353 w 457"/>
                <a:gd name="T59" fmla="*/ 398 h 446"/>
                <a:gd name="T60" fmla="*/ 353 w 457"/>
                <a:gd name="T61" fmla="*/ 372 h 446"/>
                <a:gd name="T62" fmla="*/ 224 w 457"/>
                <a:gd name="T63" fmla="*/ 421 h 446"/>
                <a:gd name="T64" fmla="*/ 418 w 457"/>
                <a:gd name="T65" fmla="*/ 335 h 446"/>
                <a:gd name="T66" fmla="*/ 364 w 457"/>
                <a:gd name="T67" fmla="*/ 355 h 446"/>
                <a:gd name="T68" fmla="*/ 364 w 457"/>
                <a:gd name="T69" fmla="*/ 434 h 446"/>
                <a:gd name="T70" fmla="*/ 391 w 457"/>
                <a:gd name="T71" fmla="*/ 402 h 446"/>
                <a:gd name="T72" fmla="*/ 418 w 457"/>
                <a:gd name="T73" fmla="*/ 414 h 446"/>
                <a:gd name="T74" fmla="*/ 418 w 457"/>
                <a:gd name="T75" fmla="*/ 374 h 446"/>
                <a:gd name="T76" fmla="*/ 442 w 457"/>
                <a:gd name="T77" fmla="*/ 365 h 446"/>
                <a:gd name="T78" fmla="*/ 457 w 457"/>
                <a:gd name="T79" fmla="*/ 346 h 446"/>
                <a:gd name="T80" fmla="*/ 457 w 457"/>
                <a:gd name="T81" fmla="*/ 283 h 446"/>
                <a:gd name="T82" fmla="*/ 451 w 457"/>
                <a:gd name="T83" fmla="*/ 272 h 446"/>
                <a:gd name="T84" fmla="*/ 400 w 457"/>
                <a:gd name="T85" fmla="*/ 242 h 446"/>
                <a:gd name="T86" fmla="*/ 400 w 457"/>
                <a:gd name="T87" fmla="*/ 271 h 446"/>
                <a:gd name="T88" fmla="*/ 211 w 457"/>
                <a:gd name="T89" fmla="*/ 320 h 446"/>
                <a:gd name="T90" fmla="*/ 187 w 457"/>
                <a:gd name="T91" fmla="*/ 314 h 446"/>
                <a:gd name="T92" fmla="*/ 56 w 457"/>
                <a:gd name="T93" fmla="*/ 197 h 446"/>
                <a:gd name="T94" fmla="*/ 0 w 457"/>
                <a:gd name="T95" fmla="*/ 218 h 446"/>
                <a:gd name="T96" fmla="*/ 0 w 457"/>
                <a:gd name="T97" fmla="*/ 245 h 446"/>
                <a:gd name="T98" fmla="*/ 224 w 457"/>
                <a:gd name="T99" fmla="*/ 378 h 446"/>
                <a:gd name="T100" fmla="*/ 432 w 457"/>
                <a:gd name="T101" fmla="*/ 299 h 446"/>
                <a:gd name="T102" fmla="*/ 432 w 457"/>
                <a:gd name="T103" fmla="*/ 341 h 446"/>
                <a:gd name="T104" fmla="*/ 418 w 457"/>
                <a:gd name="T105" fmla="*/ 347 h 446"/>
                <a:gd name="T106" fmla="*/ 418 w 457"/>
                <a:gd name="T107" fmla="*/ 3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446">
                  <a:moveTo>
                    <a:pt x="390" y="200"/>
                  </a:moveTo>
                  <a:cubicBezTo>
                    <a:pt x="390" y="216"/>
                    <a:pt x="390" y="216"/>
                    <a:pt x="390" y="216"/>
                  </a:cubicBezTo>
                  <a:cubicBezTo>
                    <a:pt x="215" y="259"/>
                    <a:pt x="215" y="259"/>
                    <a:pt x="215" y="259"/>
                  </a:cubicBezTo>
                  <a:cubicBezTo>
                    <a:pt x="208" y="271"/>
                    <a:pt x="209" y="281"/>
                    <a:pt x="215" y="291"/>
                  </a:cubicBezTo>
                  <a:cubicBezTo>
                    <a:pt x="390" y="248"/>
                    <a:pt x="390" y="248"/>
                    <a:pt x="390" y="248"/>
                  </a:cubicBezTo>
                  <a:cubicBezTo>
                    <a:pt x="390" y="264"/>
                    <a:pt x="390" y="264"/>
                    <a:pt x="390" y="264"/>
                  </a:cubicBezTo>
                  <a:cubicBezTo>
                    <a:pt x="207" y="310"/>
                    <a:pt x="207" y="310"/>
                    <a:pt x="207" y="310"/>
                  </a:cubicBezTo>
                  <a:cubicBezTo>
                    <a:pt x="203" y="310"/>
                    <a:pt x="199" y="310"/>
                    <a:pt x="197" y="308"/>
                  </a:cubicBezTo>
                  <a:cubicBezTo>
                    <a:pt x="56" y="184"/>
                    <a:pt x="56" y="184"/>
                    <a:pt x="56" y="184"/>
                  </a:cubicBezTo>
                  <a:cubicBezTo>
                    <a:pt x="49" y="179"/>
                    <a:pt x="43" y="135"/>
                    <a:pt x="60" y="124"/>
                  </a:cubicBezTo>
                  <a:cubicBezTo>
                    <a:pt x="197" y="244"/>
                    <a:pt x="197" y="244"/>
                    <a:pt x="197" y="244"/>
                  </a:cubicBezTo>
                  <a:cubicBezTo>
                    <a:pt x="199" y="245"/>
                    <a:pt x="203" y="246"/>
                    <a:pt x="207" y="245"/>
                  </a:cubicBezTo>
                  <a:cubicBezTo>
                    <a:pt x="390" y="200"/>
                    <a:pt x="390" y="200"/>
                    <a:pt x="390" y="200"/>
                  </a:cubicBezTo>
                  <a:close/>
                  <a:moveTo>
                    <a:pt x="65" y="46"/>
                  </a:moveTo>
                  <a:cubicBezTo>
                    <a:pt x="249" y="0"/>
                    <a:pt x="249" y="0"/>
                    <a:pt x="249" y="0"/>
                  </a:cubicBezTo>
                  <a:cubicBezTo>
                    <a:pt x="390" y="124"/>
                    <a:pt x="390" y="124"/>
                    <a:pt x="390" y="124"/>
                  </a:cubicBezTo>
                  <a:cubicBezTo>
                    <a:pt x="390" y="140"/>
                    <a:pt x="390" y="140"/>
                    <a:pt x="390" y="140"/>
                  </a:cubicBezTo>
                  <a:cubicBezTo>
                    <a:pt x="215" y="184"/>
                    <a:pt x="215" y="184"/>
                    <a:pt x="215" y="184"/>
                  </a:cubicBezTo>
                  <a:cubicBezTo>
                    <a:pt x="208" y="195"/>
                    <a:pt x="209" y="205"/>
                    <a:pt x="215" y="215"/>
                  </a:cubicBezTo>
                  <a:cubicBezTo>
                    <a:pt x="390" y="172"/>
                    <a:pt x="390" y="172"/>
                    <a:pt x="390" y="172"/>
                  </a:cubicBezTo>
                  <a:cubicBezTo>
                    <a:pt x="390" y="188"/>
                    <a:pt x="390" y="188"/>
                    <a:pt x="390" y="188"/>
                  </a:cubicBezTo>
                  <a:cubicBezTo>
                    <a:pt x="207" y="234"/>
                    <a:pt x="207" y="234"/>
                    <a:pt x="207" y="234"/>
                  </a:cubicBezTo>
                  <a:cubicBezTo>
                    <a:pt x="203" y="235"/>
                    <a:pt x="199" y="234"/>
                    <a:pt x="197" y="232"/>
                  </a:cubicBezTo>
                  <a:cubicBezTo>
                    <a:pt x="56" y="109"/>
                    <a:pt x="56" y="109"/>
                    <a:pt x="56" y="109"/>
                  </a:cubicBezTo>
                  <a:cubicBezTo>
                    <a:pt x="48" y="102"/>
                    <a:pt x="42" y="51"/>
                    <a:pt x="65" y="46"/>
                  </a:cubicBezTo>
                  <a:close/>
                  <a:moveTo>
                    <a:pt x="224" y="421"/>
                  </a:moveTo>
                  <a:cubicBezTo>
                    <a:pt x="0" y="288"/>
                    <a:pt x="0" y="288"/>
                    <a:pt x="0" y="288"/>
                  </a:cubicBezTo>
                  <a:cubicBezTo>
                    <a:pt x="0" y="313"/>
                    <a:pt x="0" y="313"/>
                    <a:pt x="0" y="313"/>
                  </a:cubicBezTo>
                  <a:cubicBezTo>
                    <a:pt x="224" y="446"/>
                    <a:pt x="224" y="446"/>
                    <a:pt x="224" y="446"/>
                  </a:cubicBezTo>
                  <a:cubicBezTo>
                    <a:pt x="353" y="398"/>
                    <a:pt x="353" y="398"/>
                    <a:pt x="353" y="398"/>
                  </a:cubicBezTo>
                  <a:cubicBezTo>
                    <a:pt x="353" y="372"/>
                    <a:pt x="353" y="372"/>
                    <a:pt x="353" y="372"/>
                  </a:cubicBezTo>
                  <a:cubicBezTo>
                    <a:pt x="224" y="421"/>
                    <a:pt x="224" y="421"/>
                    <a:pt x="224" y="421"/>
                  </a:cubicBezTo>
                  <a:close/>
                  <a:moveTo>
                    <a:pt x="418" y="335"/>
                  </a:moveTo>
                  <a:cubicBezTo>
                    <a:pt x="364" y="355"/>
                    <a:pt x="364" y="355"/>
                    <a:pt x="364" y="355"/>
                  </a:cubicBezTo>
                  <a:cubicBezTo>
                    <a:pt x="364" y="434"/>
                    <a:pt x="364" y="434"/>
                    <a:pt x="364" y="434"/>
                  </a:cubicBezTo>
                  <a:cubicBezTo>
                    <a:pt x="391" y="402"/>
                    <a:pt x="391" y="402"/>
                    <a:pt x="391" y="402"/>
                  </a:cubicBezTo>
                  <a:cubicBezTo>
                    <a:pt x="418" y="414"/>
                    <a:pt x="418" y="414"/>
                    <a:pt x="418" y="414"/>
                  </a:cubicBezTo>
                  <a:cubicBezTo>
                    <a:pt x="418" y="374"/>
                    <a:pt x="418" y="374"/>
                    <a:pt x="418" y="374"/>
                  </a:cubicBezTo>
                  <a:cubicBezTo>
                    <a:pt x="442" y="365"/>
                    <a:pt x="442" y="365"/>
                    <a:pt x="442" y="365"/>
                  </a:cubicBezTo>
                  <a:cubicBezTo>
                    <a:pt x="453" y="360"/>
                    <a:pt x="457" y="356"/>
                    <a:pt x="457" y="346"/>
                  </a:cubicBezTo>
                  <a:cubicBezTo>
                    <a:pt x="457" y="283"/>
                    <a:pt x="457" y="283"/>
                    <a:pt x="457" y="283"/>
                  </a:cubicBezTo>
                  <a:cubicBezTo>
                    <a:pt x="457" y="278"/>
                    <a:pt x="455" y="274"/>
                    <a:pt x="451" y="272"/>
                  </a:cubicBezTo>
                  <a:cubicBezTo>
                    <a:pt x="400" y="242"/>
                    <a:pt x="400" y="242"/>
                    <a:pt x="400" y="242"/>
                  </a:cubicBezTo>
                  <a:cubicBezTo>
                    <a:pt x="400" y="271"/>
                    <a:pt x="400" y="271"/>
                    <a:pt x="400" y="271"/>
                  </a:cubicBezTo>
                  <a:cubicBezTo>
                    <a:pt x="211" y="320"/>
                    <a:pt x="211" y="320"/>
                    <a:pt x="211" y="320"/>
                  </a:cubicBezTo>
                  <a:cubicBezTo>
                    <a:pt x="203" y="322"/>
                    <a:pt x="193" y="320"/>
                    <a:pt x="187" y="314"/>
                  </a:cubicBezTo>
                  <a:cubicBezTo>
                    <a:pt x="56" y="197"/>
                    <a:pt x="56" y="197"/>
                    <a:pt x="56" y="197"/>
                  </a:cubicBezTo>
                  <a:cubicBezTo>
                    <a:pt x="0" y="218"/>
                    <a:pt x="0" y="218"/>
                    <a:pt x="0" y="218"/>
                  </a:cubicBezTo>
                  <a:cubicBezTo>
                    <a:pt x="0" y="245"/>
                    <a:pt x="0" y="245"/>
                    <a:pt x="0" y="245"/>
                  </a:cubicBezTo>
                  <a:cubicBezTo>
                    <a:pt x="224" y="378"/>
                    <a:pt x="224" y="378"/>
                    <a:pt x="224" y="378"/>
                  </a:cubicBezTo>
                  <a:cubicBezTo>
                    <a:pt x="432" y="299"/>
                    <a:pt x="432" y="299"/>
                    <a:pt x="432" y="299"/>
                  </a:cubicBezTo>
                  <a:cubicBezTo>
                    <a:pt x="432" y="341"/>
                    <a:pt x="432" y="341"/>
                    <a:pt x="432" y="341"/>
                  </a:cubicBezTo>
                  <a:cubicBezTo>
                    <a:pt x="418" y="347"/>
                    <a:pt x="418" y="347"/>
                    <a:pt x="418" y="347"/>
                  </a:cubicBezTo>
                  <a:cubicBezTo>
                    <a:pt x="418" y="335"/>
                    <a:pt x="418" y="335"/>
                    <a:pt x="418" y="335"/>
                  </a:cubicBezTo>
                  <a:close/>
                </a:path>
              </a:pathLst>
            </a:custGeom>
            <a:solidFill>
              <a:schemeClr val="bg1">
                <a:lumMod val="85000"/>
              </a:schemeClr>
            </a:solidFill>
            <a:ln>
              <a:noFill/>
            </a:ln>
          </p:spPr>
          <p:txBody>
            <a:bodyPr anchor="t" anchorCtr="0" bIns="45720" compatLnSpc="1" lIns="91440" numCol="1" rIns="91440" tIns="45720" vert="horz" wrap="square"/>
            <a:p>
              <a:endParaRPr altLang="en-US" lang="zh-CN"/>
            </a:p>
          </p:txBody>
        </p:sp>
      </p:grpSp>
      <p:grpSp>
        <p:nvGrpSpPr>
          <p:cNvPr id="69" name="组合 1"/>
          <p:cNvGrpSpPr/>
          <p:nvPr/>
        </p:nvGrpSpPr>
        <p:grpSpPr>
          <a:xfrm>
            <a:off x="-254000" y="201683"/>
            <a:ext cx="898070" cy="523220"/>
            <a:chOff x="-254000" y="201683"/>
            <a:chExt cx="898070" cy="523220"/>
          </a:xfrm>
        </p:grpSpPr>
        <p:sp>
          <p:nvSpPr>
            <p:cNvPr id="1048626" name="圆角矩形 5"/>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27" name="文本框 6"/>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628" name="文本框 7"/>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学习思路</a:t>
            </a:r>
          </a:p>
        </p:txBody>
      </p:sp>
      <p:cxnSp>
        <p:nvCxnSpPr>
          <p:cNvPr id="3145728" name="直接连接符 11"/>
          <p:cNvCxnSpPr>
            <a:cxnSpLocks/>
          </p:cNvCxnSpPr>
          <p:nvPr/>
        </p:nvCxnSpPr>
        <p:spPr>
          <a:xfrm>
            <a:off x="-127000" y="3746500"/>
            <a:ext cx="9140798" cy="0"/>
          </a:xfrm>
          <a:prstGeom prst="line"/>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8629" name="文本框 16"/>
          <p:cNvSpPr txBox="1"/>
          <p:nvPr/>
        </p:nvSpPr>
        <p:spPr>
          <a:xfrm>
            <a:off x="1197610" y="4135755"/>
            <a:ext cx="994410" cy="335915"/>
          </a:xfrm>
          <a:prstGeom prst="rect"/>
          <a:noFill/>
        </p:spPr>
        <p:txBody>
          <a:bodyPr bIns="45718" lIns="91436" rIns="91436" rtlCol="0" tIns="45718" wrap="none">
            <a:spAutoFit/>
          </a:bodyPr>
          <a:p>
            <a:r>
              <a:rPr altLang="en-US" b="1" dirty="0" sz="1600" lang="zh-CN">
                <a:solidFill>
                  <a:schemeClr val="bg1">
                    <a:lumMod val="50000"/>
                  </a:schemeClr>
                </a:solidFill>
                <a:latin typeface="微软雅黑" panose="020B0503020204020204" pitchFamily="34" charset="-122"/>
                <a:ea typeface="微软雅黑" panose="020B0503020204020204" pitchFamily="34" charset="-122"/>
              </a:rPr>
              <a:t>案例概述</a:t>
            </a:r>
          </a:p>
        </p:txBody>
      </p:sp>
      <p:grpSp>
        <p:nvGrpSpPr>
          <p:cNvPr id="70" name="组合 36"/>
          <p:cNvGrpSpPr/>
          <p:nvPr/>
        </p:nvGrpSpPr>
        <p:grpSpPr>
          <a:xfrm>
            <a:off x="2248727" y="3042489"/>
            <a:ext cx="1981746" cy="726834"/>
            <a:chOff x="2657032" y="2240484"/>
            <a:chExt cx="1981746" cy="726834"/>
          </a:xfrm>
        </p:grpSpPr>
        <p:sp>
          <p:nvSpPr>
            <p:cNvPr id="1048630" name="文本框 18"/>
            <p:cNvSpPr txBox="1"/>
            <p:nvPr/>
          </p:nvSpPr>
          <p:spPr>
            <a:xfrm>
              <a:off x="3034768" y="2240484"/>
              <a:ext cx="1604010" cy="335915"/>
            </a:xfrm>
            <a:prstGeom prst="rect"/>
            <a:noFill/>
          </p:spPr>
          <p:txBody>
            <a:bodyPr bIns="45718" lIns="91436" rIns="91436" rtlCol="0" tIns="45718" wrap="none">
              <a:spAutoFit/>
            </a:bodyPr>
            <a:p>
              <a:r>
                <a:rPr altLang="en-US" b="1" dirty="0" sz="1600" lang="zh-CN">
                  <a:solidFill>
                    <a:schemeClr val="bg1">
                      <a:lumMod val="50000"/>
                    </a:schemeClr>
                  </a:solidFill>
                  <a:latin typeface="微软雅黑" panose="020B0503020204020204" pitchFamily="34" charset="-122"/>
                  <a:ea typeface="微软雅黑" panose="020B0503020204020204" pitchFamily="34" charset="-122"/>
                </a:rPr>
                <a:t>致病性及其危害</a:t>
              </a:r>
            </a:p>
          </p:txBody>
        </p:sp>
        <p:sp>
          <p:nvSpPr>
            <p:cNvPr id="1048631" name="矩形 19"/>
            <p:cNvSpPr/>
            <p:nvPr/>
          </p:nvSpPr>
          <p:spPr>
            <a:xfrm>
              <a:off x="2657032" y="2554568"/>
              <a:ext cx="1861489"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71" name="组合 37"/>
          <p:cNvGrpSpPr/>
          <p:nvPr/>
        </p:nvGrpSpPr>
        <p:grpSpPr>
          <a:xfrm>
            <a:off x="4687488" y="4030609"/>
            <a:ext cx="1785100" cy="770350"/>
            <a:chOff x="4543343" y="4330964"/>
            <a:chExt cx="1785100" cy="770350"/>
          </a:xfrm>
        </p:grpSpPr>
        <p:sp>
          <p:nvSpPr>
            <p:cNvPr id="1048632" name="文本框 20"/>
            <p:cNvSpPr txBox="1"/>
            <p:nvPr/>
          </p:nvSpPr>
          <p:spPr>
            <a:xfrm>
              <a:off x="4795897" y="4330964"/>
              <a:ext cx="994410" cy="335915"/>
            </a:xfrm>
            <a:prstGeom prst="rect"/>
            <a:noFill/>
          </p:spPr>
          <p:txBody>
            <a:bodyPr bIns="45718" lIns="91436" rIns="91436" rtlCol="0" tIns="45718" wrap="none">
              <a:spAutoFit/>
            </a:bodyPr>
            <a:p>
              <a:r>
                <a:rPr altLang="en-US" b="1" dirty="0" sz="1600" lang="zh-CN">
                  <a:solidFill>
                    <a:schemeClr val="bg1">
                      <a:lumMod val="50000"/>
                    </a:schemeClr>
                  </a:solidFill>
                  <a:latin typeface="微软雅黑" panose="020B0503020204020204" pitchFamily="34" charset="-122"/>
                  <a:ea typeface="微软雅黑" panose="020B0503020204020204" pitchFamily="34" charset="-122"/>
                </a:rPr>
                <a:t>预防措施</a:t>
              </a:r>
            </a:p>
          </p:txBody>
        </p:sp>
        <p:sp>
          <p:nvSpPr>
            <p:cNvPr id="1048633" name="矩形 21"/>
            <p:cNvSpPr/>
            <p:nvPr/>
          </p:nvSpPr>
          <p:spPr>
            <a:xfrm>
              <a:off x="4543343" y="4688564"/>
              <a:ext cx="178510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72" name="组合 38"/>
          <p:cNvGrpSpPr/>
          <p:nvPr/>
        </p:nvGrpSpPr>
        <p:grpSpPr>
          <a:xfrm>
            <a:off x="6419671" y="3090114"/>
            <a:ext cx="1896361" cy="746501"/>
            <a:chOff x="6397446" y="2240484"/>
            <a:chExt cx="1896361" cy="746501"/>
          </a:xfrm>
        </p:grpSpPr>
        <p:sp>
          <p:nvSpPr>
            <p:cNvPr id="1048634" name="文本框 22"/>
            <p:cNvSpPr txBox="1"/>
            <p:nvPr/>
          </p:nvSpPr>
          <p:spPr>
            <a:xfrm>
              <a:off x="6788862" y="2240484"/>
              <a:ext cx="994410" cy="335915"/>
            </a:xfrm>
            <a:prstGeom prst="rect"/>
            <a:noFill/>
          </p:spPr>
          <p:txBody>
            <a:bodyPr bIns="45718" lIns="91436" rIns="91436" rtlCol="0" tIns="45718" wrap="none">
              <a:spAutoFit/>
            </a:bodyPr>
            <a:p>
              <a:r>
                <a:rPr altLang="en-US" b="1" dirty="0" sz="1600" lang="zh-CN">
                  <a:solidFill>
                    <a:schemeClr val="bg1">
                      <a:lumMod val="50000"/>
                    </a:schemeClr>
                  </a:solidFill>
                  <a:latin typeface="微软雅黑" panose="020B0503020204020204" pitchFamily="34" charset="-122"/>
                  <a:ea typeface="微软雅黑" panose="020B0503020204020204" pitchFamily="34" charset="-122"/>
                </a:rPr>
                <a:t>案例启示</a:t>
              </a:r>
            </a:p>
          </p:txBody>
        </p:sp>
        <p:sp>
          <p:nvSpPr>
            <p:cNvPr id="1048635" name="矩形 23"/>
            <p:cNvSpPr/>
            <p:nvPr/>
          </p:nvSpPr>
          <p:spPr>
            <a:xfrm>
              <a:off x="6397446" y="2574235"/>
              <a:ext cx="1896361"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73" name="组合 31"/>
          <p:cNvGrpSpPr/>
          <p:nvPr/>
        </p:nvGrpSpPr>
        <p:grpSpPr>
          <a:xfrm>
            <a:off x="1352732" y="3484886"/>
            <a:ext cx="637415" cy="523220"/>
            <a:chOff x="1352732" y="3484886"/>
            <a:chExt cx="637415" cy="523220"/>
          </a:xfrm>
        </p:grpSpPr>
        <p:sp>
          <p:nvSpPr>
            <p:cNvPr id="1048636" name="矩形 12"/>
            <p:cNvSpPr>
              <a:spLocks noChangeAspect="1"/>
            </p:cNvSpPr>
            <p:nvPr/>
          </p:nvSpPr>
          <p:spPr>
            <a:xfrm>
              <a:off x="1445655" y="3516298"/>
              <a:ext cx="460399" cy="460399"/>
            </a:xfrm>
            <a:prstGeom prst="rect"/>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37" name="文本框 24"/>
            <p:cNvSpPr txBox="1"/>
            <p:nvPr/>
          </p:nvSpPr>
          <p:spPr>
            <a:xfrm>
              <a:off x="1352732" y="3484886"/>
              <a:ext cx="637415" cy="523220"/>
            </a:xfrm>
            <a:prstGeom prst="rect"/>
            <a:solidFill>
              <a:srgbClr val="014924"/>
            </a:solid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1</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grpSp>
        <p:nvGrpSpPr>
          <p:cNvPr id="74" name="组合 32"/>
          <p:cNvGrpSpPr/>
          <p:nvPr/>
        </p:nvGrpSpPr>
        <p:grpSpPr>
          <a:xfrm>
            <a:off x="3218757" y="3484886"/>
            <a:ext cx="637415" cy="523220"/>
            <a:chOff x="3218757" y="3484886"/>
            <a:chExt cx="637415" cy="523220"/>
          </a:xfrm>
        </p:grpSpPr>
        <p:sp>
          <p:nvSpPr>
            <p:cNvPr id="1048638" name="矩形 13"/>
            <p:cNvSpPr>
              <a:spLocks noChangeAspect="1"/>
            </p:cNvSpPr>
            <p:nvPr/>
          </p:nvSpPr>
          <p:spPr>
            <a:xfrm>
              <a:off x="3307267" y="3516297"/>
              <a:ext cx="460399" cy="460399"/>
            </a:xfrm>
            <a:prstGeom prst="rect"/>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39" name="文本框 25"/>
            <p:cNvSpPr txBox="1"/>
            <p:nvPr/>
          </p:nvSpPr>
          <p:spPr>
            <a:xfrm>
              <a:off x="3218757" y="3484886"/>
              <a:ext cx="637415" cy="523220"/>
            </a:xfrm>
            <a:prstGeom prst="rect"/>
            <a:solidFill>
              <a:srgbClr val="014924"/>
            </a:solid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grpSp>
        <p:nvGrpSpPr>
          <p:cNvPr id="75" name="组合 33"/>
          <p:cNvGrpSpPr/>
          <p:nvPr/>
        </p:nvGrpSpPr>
        <p:grpSpPr>
          <a:xfrm>
            <a:off x="5084782" y="3484886"/>
            <a:ext cx="637415" cy="523220"/>
            <a:chOff x="5084782" y="3484886"/>
            <a:chExt cx="637415" cy="523220"/>
          </a:xfrm>
        </p:grpSpPr>
        <p:sp>
          <p:nvSpPr>
            <p:cNvPr id="1048640" name="矩形 14"/>
            <p:cNvSpPr>
              <a:spLocks noChangeAspect="1"/>
            </p:cNvSpPr>
            <p:nvPr/>
          </p:nvSpPr>
          <p:spPr>
            <a:xfrm>
              <a:off x="5168879" y="3516298"/>
              <a:ext cx="460399" cy="460399"/>
            </a:xfrm>
            <a:prstGeom prst="rect"/>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41" name="文本框 26"/>
            <p:cNvSpPr txBox="1"/>
            <p:nvPr/>
          </p:nvSpPr>
          <p:spPr>
            <a:xfrm>
              <a:off x="5084782" y="3484886"/>
              <a:ext cx="637415" cy="523220"/>
            </a:xfrm>
            <a:prstGeom prst="rect"/>
            <a:solidFill>
              <a:srgbClr val="014924"/>
            </a:solid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3</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grpSp>
        <p:nvGrpSpPr>
          <p:cNvPr id="76" name="组合 34"/>
          <p:cNvGrpSpPr/>
          <p:nvPr/>
        </p:nvGrpSpPr>
        <p:grpSpPr>
          <a:xfrm>
            <a:off x="6938107" y="3483430"/>
            <a:ext cx="637415" cy="523220"/>
            <a:chOff x="6938107" y="3483430"/>
            <a:chExt cx="637415" cy="523220"/>
          </a:xfrm>
        </p:grpSpPr>
        <p:sp>
          <p:nvSpPr>
            <p:cNvPr id="1048642" name="矩形 15"/>
            <p:cNvSpPr>
              <a:spLocks noChangeAspect="1"/>
            </p:cNvSpPr>
            <p:nvPr/>
          </p:nvSpPr>
          <p:spPr>
            <a:xfrm>
              <a:off x="7030491" y="3516298"/>
              <a:ext cx="460399" cy="460399"/>
            </a:xfrm>
            <a:prstGeom prst="rect"/>
            <a:solidFill>
              <a:srgbClr val="00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43" name="文本框 27"/>
            <p:cNvSpPr txBox="1"/>
            <p:nvPr/>
          </p:nvSpPr>
          <p:spPr>
            <a:xfrm>
              <a:off x="6938107" y="3483430"/>
              <a:ext cx="637415" cy="523220"/>
            </a:xfrm>
            <a:prstGeom prst="rect"/>
            <a:solidFill>
              <a:srgbClr val="014924"/>
            </a:solid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4</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grpSp>
        <p:nvGrpSpPr>
          <p:cNvPr id="77" name="组合 39"/>
          <p:cNvGrpSpPr/>
          <p:nvPr/>
        </p:nvGrpSpPr>
        <p:grpSpPr>
          <a:xfrm>
            <a:off x="9013798" y="3129642"/>
            <a:ext cx="1233715" cy="1233715"/>
            <a:chOff x="9013798" y="3129642"/>
            <a:chExt cx="1233715" cy="1233715"/>
          </a:xfrm>
        </p:grpSpPr>
        <p:sp>
          <p:nvSpPr>
            <p:cNvPr id="1048644" name="矩形 3"/>
            <p:cNvSpPr/>
            <p:nvPr/>
          </p:nvSpPr>
          <p:spPr>
            <a:xfrm>
              <a:off x="9013798" y="3129642"/>
              <a:ext cx="1233715" cy="1233715"/>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8645" name="文本框 28"/>
            <p:cNvSpPr txBox="1"/>
            <p:nvPr/>
          </p:nvSpPr>
          <p:spPr>
            <a:xfrm>
              <a:off x="9293477" y="3421876"/>
              <a:ext cx="674356" cy="643890"/>
            </a:xfrm>
            <a:prstGeom prst="rect"/>
            <a:noFill/>
          </p:spPr>
          <p:txBody>
            <a:bodyPr bIns="45718" lIns="91436" rIns="91436" rtlCol="0" tIns="45718" wrap="square">
              <a:spAutoFit/>
            </a:bodyPr>
            <a:p>
              <a:r>
                <a:rPr altLang="en-US" b="1" dirty="0" lang="zh-CN">
                  <a:solidFill>
                    <a:schemeClr val="bg1"/>
                  </a:solidFill>
                  <a:latin typeface="微软雅黑" panose="020B0503020204020204" pitchFamily="34" charset="-122"/>
                  <a:ea typeface="微软雅黑" panose="020B0503020204020204" pitchFamily="34" charset="-122"/>
                </a:rPr>
                <a:t>学习目标</a:t>
              </a:r>
            </a:p>
          </p:txBody>
        </p:sp>
      </p:grpSp>
      <p:grpSp>
        <p:nvGrpSpPr>
          <p:cNvPr id="78" name="组合 9"/>
          <p:cNvGrpSpPr/>
          <p:nvPr/>
        </p:nvGrpSpPr>
        <p:grpSpPr>
          <a:xfrm>
            <a:off x="2584397" y="217491"/>
            <a:ext cx="10096500" cy="439541"/>
            <a:chOff x="2584397" y="217491"/>
            <a:chExt cx="10096500" cy="439541"/>
          </a:xfrm>
        </p:grpSpPr>
        <p:sp>
          <p:nvSpPr>
            <p:cNvPr id="1048646"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47"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48" name="矩形 29"/>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57" name="图片 40"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grpSp>
        <p:nvGrpSpPr>
          <p:cNvPr id="82" name="组合 8"/>
          <p:cNvGrpSpPr/>
          <p:nvPr/>
        </p:nvGrpSpPr>
        <p:grpSpPr>
          <a:xfrm>
            <a:off x="428417" y="835958"/>
            <a:ext cx="5558958" cy="954103"/>
            <a:chOff x="700791" y="1511978"/>
            <a:chExt cx="3557905" cy="954103"/>
          </a:xfrm>
        </p:grpSpPr>
        <p:sp>
          <p:nvSpPr>
            <p:cNvPr id="1048652" name="矩形 67"/>
            <p:cNvSpPr/>
            <p:nvPr/>
          </p:nvSpPr>
          <p:spPr>
            <a:xfrm>
              <a:off x="700791" y="1521733"/>
              <a:ext cx="3557879" cy="582294"/>
            </a:xfrm>
            <a:prstGeom prst="rect"/>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53" name="文本框 68"/>
            <p:cNvSpPr txBox="1"/>
            <p:nvPr/>
          </p:nvSpPr>
          <p:spPr>
            <a:xfrm>
              <a:off x="820171" y="1511978"/>
              <a:ext cx="3438525" cy="954103"/>
            </a:xfrm>
            <a:prstGeom prst="rect"/>
            <a:noFill/>
          </p:spPr>
          <p:txBody>
            <a:bodyPr bIns="45718" lIns="91436" rIns="91436" rtlCol="0" tIns="45718" wrap="square">
              <a:spAutoFit/>
            </a:bodyPr>
            <a:p>
              <a:r>
                <a:rPr altLang="zh-CN" dirty="0" sz="2800" lang="en-US">
                  <a:solidFill>
                    <a:schemeClr val="bg1"/>
                  </a:solidFill>
                  <a:latin typeface="微软雅黑" panose="020B0503020204020204" pitchFamily="34" charset="-122"/>
                  <a:ea typeface="微软雅黑" panose="020B0503020204020204" pitchFamily="34" charset="-122"/>
                </a:rPr>
                <a:t>2.1</a:t>
              </a:r>
              <a:r>
                <a:rPr altLang="en-US" dirty="0" sz="2800" lang="zh-CN">
                  <a:solidFill>
                    <a:schemeClr val="bg1"/>
                  </a:solidFill>
                  <a:latin typeface="微软雅黑" panose="020B0503020204020204" pitchFamily="34" charset="-122"/>
                  <a:ea typeface="微软雅黑" panose="020B0503020204020204" pitchFamily="34" charset="-122"/>
                </a:rPr>
                <a:t>沙门菌引发的食品安全案例</a:t>
              </a:r>
            </a:p>
          </p:txBody>
        </p:sp>
      </p:grpSp>
      <p:grpSp>
        <p:nvGrpSpPr>
          <p:cNvPr id="83" name="组合 9"/>
          <p:cNvGrpSpPr/>
          <p:nvPr/>
        </p:nvGrpSpPr>
        <p:grpSpPr>
          <a:xfrm>
            <a:off x="7626297" y="2043448"/>
            <a:ext cx="3684540" cy="1830862"/>
            <a:chOff x="7626297" y="2043448"/>
            <a:chExt cx="3684540" cy="1830862"/>
          </a:xfrm>
        </p:grpSpPr>
        <p:sp>
          <p:nvSpPr>
            <p:cNvPr id="1048654" name="矩形 69"/>
            <p:cNvSpPr/>
            <p:nvPr/>
          </p:nvSpPr>
          <p:spPr>
            <a:xfrm>
              <a:off x="7626297" y="2043448"/>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sp>
          <p:nvSpPr>
            <p:cNvPr id="1048655" name="矩形 70"/>
            <p:cNvSpPr/>
            <p:nvPr/>
          </p:nvSpPr>
          <p:spPr>
            <a:xfrm>
              <a:off x="7626297" y="3461560"/>
              <a:ext cx="3684540" cy="412750"/>
            </a:xfrm>
            <a:prstGeom prst="rect"/>
          </p:spPr>
          <p:txBody>
            <a:bodyPr bIns="45718" lIns="91436" rIns="91436" tIns="45718" wrap="square">
              <a:spAutoFit/>
            </a:bodyPr>
            <a:p>
              <a:pPr>
                <a:lnSpc>
                  <a:spcPct val="150000"/>
                </a:lnSpc>
              </a:pPr>
              <a:endParaRPr altLang="zh-CN" dirty="0" sz="1400" 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84" name="组合 1"/>
          <p:cNvGrpSpPr/>
          <p:nvPr/>
        </p:nvGrpSpPr>
        <p:grpSpPr>
          <a:xfrm>
            <a:off x="-254000" y="201683"/>
            <a:ext cx="898070" cy="523220"/>
            <a:chOff x="-254000" y="201683"/>
            <a:chExt cx="898070" cy="523220"/>
          </a:xfrm>
        </p:grpSpPr>
        <p:sp>
          <p:nvSpPr>
            <p:cNvPr id="1048656"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57" name="文本框 74"/>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658" name="文本框 75"/>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85" name="组合 40"/>
          <p:cNvGrpSpPr/>
          <p:nvPr/>
        </p:nvGrpSpPr>
        <p:grpSpPr>
          <a:xfrm>
            <a:off x="2584397" y="217491"/>
            <a:ext cx="10096500" cy="439541"/>
            <a:chOff x="2584397" y="217491"/>
            <a:chExt cx="10096500" cy="439541"/>
          </a:xfrm>
        </p:grpSpPr>
        <p:sp>
          <p:nvSpPr>
            <p:cNvPr id="1048659"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60"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61" name="矩形 46"/>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58" name="图片 2"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662" name="文本框 12"/>
          <p:cNvSpPr txBox="1"/>
          <p:nvPr/>
        </p:nvSpPr>
        <p:spPr>
          <a:xfrm>
            <a:off x="701040" y="1401445"/>
            <a:ext cx="4064000" cy="368300"/>
          </a:xfrm>
          <a:prstGeom prst="rect"/>
          <a:noFill/>
        </p:spPr>
        <p:txBody>
          <a:bodyPr rtlCol="0" wrap="square">
            <a:spAutoFit/>
          </a:bodyPr>
          <a:p>
            <a:r>
              <a:rPr altLang="zh-CN" b="1" lang="en-US"/>
              <a:t>2.1.1</a:t>
            </a:r>
            <a:r>
              <a:rPr altLang="en-US" b="1" lang="zh-CN"/>
              <a:t>案例概述</a:t>
            </a:r>
          </a:p>
        </p:txBody>
      </p:sp>
      <p:sp>
        <p:nvSpPr>
          <p:cNvPr id="1048663" name="文本框 14"/>
          <p:cNvSpPr txBox="1"/>
          <p:nvPr/>
        </p:nvSpPr>
        <p:spPr>
          <a:xfrm>
            <a:off x="701040" y="1833245"/>
            <a:ext cx="11131550" cy="3669030"/>
          </a:xfrm>
          <a:prstGeom prst="rect"/>
          <a:noFill/>
        </p:spPr>
        <p:txBody>
          <a:bodyPr rtlCol="0" wrap="square">
            <a:noAutofit/>
          </a:bodyPr>
          <a:p>
            <a:pPr fontAlgn="auto" indent="360045"/>
            <a:r>
              <a:rPr altLang="en-US" dirty="0" sz="2400" lang="zh-CN"/>
              <a:t>2015-2016年，美国发生了一起由沙门菌引发的食源性疾病事件，造成204人(占总感染人数的22%)住院、6人死亡。</a:t>
            </a:r>
          </a:p>
          <a:p>
            <a:pPr fontAlgn="auto" indent="360045"/>
            <a:r>
              <a:rPr altLang="en-US" dirty="0" sz="2400" lang="zh-CN"/>
              <a:t>美国疾病控制与预防中心通过脉冲场凝胶电泳(PFGE)和全基因组测序(WGS)技术，对从病人身上分离出的沙门菌进行DNA指纹识别，确定了导致该次疾病集中暴发的主要原因--从墨西哥进口并由美国某企业分销的鲜切黄瓜，产生的原因是消费者直接食用被沙门菌污染的即时鲜切产品。</a:t>
            </a:r>
          </a:p>
          <a:p>
            <a:pPr fontAlgn="auto" indent="360045"/>
            <a:r>
              <a:rPr altLang="en-US" dirty="0" sz="2400" lang="zh-CN"/>
              <a:t>美国食品药品监督管理局和加利福尼亚公共卫生局向该生鲜食品公司通报了调查情况，并召回该企业自2015年8月1日至9月3日期间销售的所有黄瓜。该事件不仅造成了巨大的经济损失，也导致了重大的人员伤亡。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grpSp>
        <p:nvGrpSpPr>
          <p:cNvPr id="89" name="组合 1"/>
          <p:cNvGrpSpPr/>
          <p:nvPr/>
        </p:nvGrpSpPr>
        <p:grpSpPr>
          <a:xfrm>
            <a:off x="-254000" y="201683"/>
            <a:ext cx="898070" cy="523220"/>
            <a:chOff x="-254000" y="201683"/>
            <a:chExt cx="898070" cy="523220"/>
          </a:xfrm>
        </p:grpSpPr>
        <p:sp>
          <p:nvSpPr>
            <p:cNvPr id="1048667" name="圆角矩形 45"/>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zh-CN"/>
            </a:p>
          </p:txBody>
        </p:sp>
        <p:sp>
          <p:nvSpPr>
            <p:cNvPr id="1048668" name="文本框 46"/>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669" name="文本框 47"/>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90" name="组合 2"/>
          <p:cNvGrpSpPr/>
          <p:nvPr/>
        </p:nvGrpSpPr>
        <p:grpSpPr>
          <a:xfrm>
            <a:off x="2584397" y="217491"/>
            <a:ext cx="10096500" cy="439541"/>
            <a:chOff x="2584397" y="217491"/>
            <a:chExt cx="10096500" cy="439541"/>
          </a:xfrm>
        </p:grpSpPr>
        <p:sp>
          <p:nvSpPr>
            <p:cNvPr id="1048670" name="圆角矩形 4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71" name="圆角矩形 4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72" name="矩形 49"/>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59" name="图片 10"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673" name="文本框 11"/>
          <p:cNvSpPr txBox="1"/>
          <p:nvPr/>
        </p:nvSpPr>
        <p:spPr>
          <a:xfrm>
            <a:off x="701040" y="991870"/>
            <a:ext cx="4054475" cy="368300"/>
          </a:xfrm>
          <a:prstGeom prst="rect"/>
          <a:noFill/>
        </p:spPr>
        <p:txBody>
          <a:bodyPr rtlCol="0" wrap="square">
            <a:spAutoFit/>
          </a:bodyPr>
          <a:p>
            <a:r>
              <a:rPr altLang="zh-CN" b="1" lang="en-US"/>
              <a:t>2.1.1</a:t>
            </a:r>
            <a:r>
              <a:rPr altLang="en-US" b="1" lang="zh-CN"/>
              <a:t>案例概述</a:t>
            </a:r>
          </a:p>
        </p:txBody>
      </p:sp>
      <p:sp>
        <p:nvSpPr>
          <p:cNvPr id="1048674" name="文本框 12"/>
          <p:cNvSpPr txBox="1"/>
          <p:nvPr/>
        </p:nvSpPr>
        <p:spPr>
          <a:xfrm>
            <a:off x="361315" y="1360170"/>
            <a:ext cx="5904865" cy="6288405"/>
          </a:xfrm>
          <a:prstGeom prst="rect"/>
          <a:noFill/>
        </p:spPr>
        <p:txBody>
          <a:bodyPr rtlCol="0" wrap="square">
            <a:noAutofit/>
          </a:bodyPr>
          <a:p>
            <a:pPr fontAlgn="auto" indent="360045"/>
            <a:r>
              <a:rPr altLang="zh-CN" dirty="0" sz="2400" lang="en-US"/>
              <a:t>2012</a:t>
            </a:r>
            <a:r>
              <a:rPr altLang="en-US" dirty="0" sz="2400" lang="zh-CN"/>
              <a:t>年</a:t>
            </a:r>
            <a:r>
              <a:rPr altLang="zh-CN" dirty="0" sz="2400" lang="en-US"/>
              <a:t>6</a:t>
            </a:r>
            <a:r>
              <a:rPr altLang="en-US" dirty="0" sz="2400" lang="zh-CN"/>
              <a:t>月</a:t>
            </a:r>
            <a:r>
              <a:rPr altLang="zh-CN" dirty="0" sz="2400" lang="en-US"/>
              <a:t>17</a:t>
            </a:r>
            <a:r>
              <a:rPr altLang="en-US" dirty="0" sz="2400" lang="zh-CN"/>
              <a:t>日甘肃省皋兰县疾病预防控制中心接诊了</a:t>
            </a:r>
            <a:r>
              <a:rPr altLang="zh-CN" dirty="0" sz="2400" lang="en-US"/>
              <a:t>17</a:t>
            </a:r>
            <a:r>
              <a:rPr altLang="en-US" dirty="0" sz="2400" lang="zh-CN"/>
              <a:t>名村民。这些村民在</a:t>
            </a:r>
            <a:r>
              <a:rPr altLang="zh-CN" dirty="0" sz="2400" lang="en-US"/>
              <a:t>16</a:t>
            </a:r>
            <a:r>
              <a:rPr altLang="en-US" dirty="0" sz="2400" lang="zh-CN"/>
              <a:t>日参加了本村魏某在自家院落举办的婚宴。当他们吃完饭后，一名男子突然上吐下泻并腹痛不止，不多时，</a:t>
            </a:r>
            <a:r>
              <a:rPr altLang="zh-CN" dirty="0" sz="2400" lang="en-US"/>
              <a:t>30</a:t>
            </a:r>
            <a:r>
              <a:rPr altLang="en-US" dirty="0" sz="2400" lang="zh-CN"/>
              <a:t>桌酒席上陆陆续续都有人出现不适，随后他们立即自行前往村卫生院就诊。</a:t>
            </a:r>
          </a:p>
          <a:p>
            <a:pPr fontAlgn="auto" indent="360045"/>
            <a:r>
              <a:rPr altLang="en-US" dirty="0" sz="2400" lang="zh-CN"/>
              <a:t>疾病预防控制中心立刻派专业人员前往进行流行病学调查。</a:t>
            </a:r>
          </a:p>
          <a:p>
            <a:pPr fontAlgn="auto" indent="360045"/>
            <a:r>
              <a:rPr altLang="en-US" dirty="0" sz="2400" lang="zh-CN"/>
              <a:t>同时新地村村委会立即通知当天参加婚宴的</a:t>
            </a:r>
            <a:r>
              <a:rPr altLang="zh-CN" dirty="0" sz="2400" lang="en-US"/>
              <a:t>200</a:t>
            </a:r>
            <a:r>
              <a:rPr altLang="en-US" dirty="0" sz="2400" lang="zh-CN"/>
              <a:t>余名村民前往卫生院检查。</a:t>
            </a:r>
          </a:p>
          <a:p>
            <a:pPr fontAlgn="auto" indent="360045"/>
            <a:r>
              <a:rPr altLang="en-US" dirty="0" sz="2400" lang="zh-CN"/>
              <a:t>此次事件并未发生人员死亡，但是病情严重人员较多，事件影响较为严重</a:t>
            </a:r>
            <a:endParaRPr dirty="0" sz="2400"/>
          </a:p>
        </p:txBody>
      </p:sp>
      <p:pic>
        <p:nvPicPr>
          <p:cNvPr id="2097160" name="图片 14" descr="图片2"/>
          <p:cNvPicPr>
            <a:picLocks noChangeAspect="1"/>
          </p:cNvPicPr>
          <p:nvPr/>
        </p:nvPicPr>
        <p:blipFill>
          <a:blip xmlns:r="http://schemas.openxmlformats.org/officeDocument/2006/relationships" r:embed="rId2"/>
          <a:stretch>
            <a:fillRect/>
          </a:stretch>
        </p:blipFill>
        <p:spPr>
          <a:xfrm>
            <a:off x="6522720" y="1543050"/>
            <a:ext cx="5307965" cy="4728845"/>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grpSp>
        <p:nvGrpSpPr>
          <p:cNvPr id="94" name="组合 1"/>
          <p:cNvGrpSpPr/>
          <p:nvPr/>
        </p:nvGrpSpPr>
        <p:grpSpPr>
          <a:xfrm>
            <a:off x="-254000" y="201683"/>
            <a:ext cx="898070" cy="523220"/>
            <a:chOff x="-254000" y="201683"/>
            <a:chExt cx="898070" cy="523220"/>
          </a:xfrm>
        </p:grpSpPr>
        <p:sp>
          <p:nvSpPr>
            <p:cNvPr id="1048678"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79" name="文本框 42"/>
            <p:cNvSpPr txBox="1"/>
            <p:nvPr/>
          </p:nvSpPr>
          <p:spPr>
            <a:xfrm>
              <a:off x="65706" y="201683"/>
              <a:ext cx="467694" cy="523220"/>
            </a:xfrm>
            <a:prstGeom prst="rect"/>
            <a:noFill/>
          </p:spPr>
          <p:txBody>
            <a:bodyPr rtlCol="0" wrap="square">
              <a:spAutoFit/>
            </a:bodyPr>
            <a:p>
              <a:pPr algn="ctr"/>
              <a:r>
                <a:rPr altLang="zh-CN" b="1" dirty="0" sz="2800" lang="en-US">
                  <a:solidFill>
                    <a:schemeClr val="bg1"/>
                  </a:solidFill>
                  <a:latin typeface="微软雅黑" panose="020B0503020204020204" pitchFamily="34" charset="-122"/>
                  <a:ea typeface="微软雅黑" panose="020B0503020204020204" pitchFamily="34" charset="-122"/>
                </a:rPr>
                <a:t>2</a:t>
              </a:r>
              <a:endParaRPr altLang="en-US" b="1" dirty="0" sz="2800" lang="zh-CN">
                <a:solidFill>
                  <a:schemeClr val="bg1"/>
                </a:solidFill>
                <a:latin typeface="微软雅黑" panose="020B0503020204020204" pitchFamily="34" charset="-122"/>
                <a:ea typeface="微软雅黑" panose="020B0503020204020204" pitchFamily="34" charset="-122"/>
              </a:endParaRPr>
            </a:p>
          </p:txBody>
        </p:sp>
      </p:grpSp>
      <p:sp>
        <p:nvSpPr>
          <p:cNvPr id="1048680" name="文本框 43"/>
          <p:cNvSpPr txBox="1"/>
          <p:nvPr/>
        </p:nvSpPr>
        <p:spPr>
          <a:xfrm>
            <a:off x="701167" y="144940"/>
            <a:ext cx="1807210" cy="582295"/>
          </a:xfrm>
          <a:prstGeom prst="rect"/>
          <a:noFill/>
        </p:spPr>
        <p:txBody>
          <a:bodyPr bIns="45718" lIns="91436" rIns="91436" rtlCol="0" tIns="45718" wrap="none">
            <a:spAutoFit/>
          </a:bodyPr>
          <a:p>
            <a:r>
              <a:rPr altLang="en-US" dirty="0" sz="3200" lang="zh-CN">
                <a:solidFill>
                  <a:schemeClr val="tx1">
                    <a:lumMod val="65000"/>
                    <a:lumOff val="35000"/>
                  </a:schemeClr>
                </a:solidFill>
                <a:latin typeface="微软雅黑" panose="020B0503020204020204" pitchFamily="34" charset="-122"/>
                <a:ea typeface="微软雅黑" panose="020B0503020204020204" pitchFamily="34" charset="-122"/>
              </a:rPr>
              <a:t>基本内容</a:t>
            </a:r>
          </a:p>
        </p:txBody>
      </p:sp>
      <p:grpSp>
        <p:nvGrpSpPr>
          <p:cNvPr id="95" name="组合 6"/>
          <p:cNvGrpSpPr/>
          <p:nvPr/>
        </p:nvGrpSpPr>
        <p:grpSpPr>
          <a:xfrm>
            <a:off x="2584397" y="217491"/>
            <a:ext cx="10096500" cy="439541"/>
            <a:chOff x="2584397" y="217491"/>
            <a:chExt cx="10096500" cy="439541"/>
          </a:xfrm>
        </p:grpSpPr>
        <p:sp>
          <p:nvSpPr>
            <p:cNvPr id="1048681"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2"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3" name="矩形 45"/>
            <p:cNvSpPr/>
            <p:nvPr/>
          </p:nvSpPr>
          <p:spPr>
            <a:xfrm>
              <a:off x="3442783" y="243297"/>
              <a:ext cx="308610" cy="274320"/>
            </a:xfrm>
            <a:prstGeom prst="rect"/>
          </p:spPr>
          <p:txBody>
            <a:bodyPr bIns="45718" lIns="91436" rIns="91436" tIns="45718" wrap="none">
              <a:spAutoFit/>
            </a:bodyPr>
            <a:p>
              <a:pPr algn="ctr"/>
              <a:endParaRPr altLang="zh-CN" dirty="0" sz="1200" lang="en-US">
                <a:solidFill>
                  <a:schemeClr val="bg1"/>
                </a:solidFill>
                <a:latin typeface="微软雅黑" panose="020B0503020204020204" pitchFamily="34" charset="-122"/>
                <a:ea typeface="微软雅黑" panose="020B0503020204020204" pitchFamily="34" charset="-122"/>
              </a:endParaRPr>
            </a:p>
          </p:txBody>
        </p:sp>
      </p:grpSp>
      <p:pic>
        <p:nvPicPr>
          <p:cNvPr id="2097161" name="图片 39" descr="1"/>
          <p:cNvPicPr>
            <a:picLocks noChangeAspect="1"/>
          </p:cNvPicPr>
          <p:nvPr/>
        </p:nvPicPr>
        <p:blipFill>
          <a:blip xmlns:r="http://schemas.openxmlformats.org/officeDocument/2006/relationships" r:embed="rId1"/>
          <a:stretch>
            <a:fillRect/>
          </a:stretch>
        </p:blipFill>
        <p:spPr>
          <a:xfrm>
            <a:off x="10748645" y="198120"/>
            <a:ext cx="1384935" cy="377825"/>
          </a:xfrm>
          <a:prstGeom prst="rect"/>
        </p:spPr>
      </p:pic>
      <p:sp>
        <p:nvSpPr>
          <p:cNvPr id="1048684" name="文本框 49"/>
          <p:cNvSpPr txBox="1"/>
          <p:nvPr/>
        </p:nvSpPr>
        <p:spPr>
          <a:xfrm>
            <a:off x="701040" y="927735"/>
            <a:ext cx="4064000" cy="368300"/>
          </a:xfrm>
          <a:prstGeom prst="rect"/>
          <a:noFill/>
        </p:spPr>
        <p:txBody>
          <a:bodyPr rtlCol="0" wrap="square">
            <a:spAutoFit/>
          </a:bodyPr>
          <a:p>
            <a:r>
              <a:rPr altLang="zh-CN" b="1" lang="en-US"/>
              <a:t>2.1.2</a:t>
            </a:r>
            <a:r>
              <a:rPr altLang="en-US" b="1" lang="zh-CN"/>
              <a:t>沙门菌的致病性及其危害</a:t>
            </a:r>
          </a:p>
        </p:txBody>
      </p:sp>
      <p:pic>
        <p:nvPicPr>
          <p:cNvPr id="2097162" name="图片 53" descr="d01373f082025aaf27f014b8f5edab64024f1a86"/>
          <p:cNvPicPr>
            <a:picLocks noChangeAspect="1"/>
          </p:cNvPicPr>
          <p:nvPr/>
        </p:nvPicPr>
        <p:blipFill>
          <a:blip xmlns:r="http://schemas.openxmlformats.org/officeDocument/2006/relationships" r:embed="rId2"/>
          <a:stretch>
            <a:fillRect/>
          </a:stretch>
        </p:blipFill>
        <p:spPr>
          <a:xfrm>
            <a:off x="6530975" y="1296035"/>
            <a:ext cx="4432300" cy="4954270"/>
          </a:xfrm>
          <a:prstGeom prst="rect"/>
        </p:spPr>
      </p:pic>
      <p:sp>
        <p:nvSpPr>
          <p:cNvPr id="1048685" name="文本框 54"/>
          <p:cNvSpPr txBox="1"/>
          <p:nvPr/>
        </p:nvSpPr>
        <p:spPr>
          <a:xfrm>
            <a:off x="569069" y="1759585"/>
            <a:ext cx="5366912" cy="4497705"/>
          </a:xfrm>
          <a:prstGeom prst="rect"/>
          <a:noFill/>
        </p:spPr>
        <p:txBody>
          <a:bodyPr rtlCol="0" wrap="square">
            <a:noAutofit/>
          </a:bodyPr>
          <a:p>
            <a:r>
              <a:rPr altLang="zh-CN" dirty="0" lang="en-US"/>
              <a:t>              </a:t>
            </a:r>
            <a:r>
              <a:rPr altLang="en-US" dirty="0" sz="2800" lang="zh-CN"/>
              <a:t>由沙门菌引起的疾病主要分为两大类:一类是伤寒和副伤寒，另一类是急性肠胃炎。其中，鼠伤寒沙门菌、猪霍乱沙门菌、肠炎沙门菌等是污染畜产品，进而引起人类沙门菌食物中毒的主要致病菌。</a:t>
            </a:r>
          </a:p>
          <a:p>
            <a:r>
              <a:rPr altLang="en-US" dirty="0" sz="2400" lang="zh-CN">
                <a:solidFill>
                  <a:srgbClr val="FF0000"/>
                </a:solidFill>
              </a:rPr>
              <a:t>分析与思考</a:t>
            </a:r>
            <a:r>
              <a:rPr altLang="en-US" dirty="0" sz="2400" lang="zh-CN"/>
              <a:t>：结合以上内容，分析沙门菌的危害有哪些？</a:t>
            </a:r>
          </a:p>
          <a:p>
            <a:endParaRPr altLang="en-US" dirty="0" lang="zh-CN"/>
          </a:p>
        </p:txBody>
      </p:sp>
      <p:sp>
        <p:nvSpPr>
          <p:cNvPr id="1048686" name="矩形 55"/>
          <p:cNvSpPr/>
          <p:nvPr/>
        </p:nvSpPr>
        <p:spPr>
          <a:xfrm>
            <a:off x="65405" y="4537710"/>
            <a:ext cx="1077595" cy="1062355"/>
          </a:xfrm>
          <a:prstGeom prst="rect"/>
          <a:noFill/>
          <a:ln>
            <a:noFill/>
          </a:ln>
        </p:spPr>
        <p:txBody>
          <a:bodyPr anchor="t" rtlCol="0" wrap="square">
            <a:noAutofit/>
          </a:bodyPr>
          <a:p>
            <a:pPr algn="ctr"/>
            <a:endParaRPr altLang="en-US" b="1" sz="7200" lang="zh-CN">
              <a:solidFill>
                <a:schemeClr val="tx1"/>
              </a:solidFill>
              <a:effectLst>
                <a:outerShdw algn="tl" blurRad="38100" dir="2700000" dist="19050" rotWithShape="0">
                  <a:schemeClr val="dk1">
                    <a:alpha val="40000"/>
                  </a:schemeClr>
                </a:outerShdw>
              </a:effectLst>
            </a:endParaRPr>
          </a:p>
        </p:txBody>
      </p:sp>
    </p:spTree>
  </p:cSld>
  <p:clrMapOvr>
    <a:masterClrMapping/>
  </p:clrMapOvr>
</p:sld>
</file>

<file path=ppt/tags/tag1.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0.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1.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2.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3.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4.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5.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6.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7.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8.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19.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2.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20.xml><?xml version="1.0" encoding="utf-8"?>
<p:tagLst xmlns:p="http://schemas.openxmlformats.org/presentationml/2006/main">
  <p:tag name="KSO_WM_DIAGRAM_VIRTUALLY_FRAME" val="{&quot;height&quot;:411.6295275590551,&quot;left&quot;:93.45133858267717,&quot;top&quot;:93.90259842519683,&quot;width&quot;:777.641496062992}"/>
</p:tagLst>
</file>

<file path=ppt/tags/tag21.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22.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23.xml><?xml version="1.0" encoding="utf-8"?>
<p:tagLst xmlns:p="http://schemas.openxmlformats.org/presentationml/2006/main">
  <p:tag name="KSO_WM_DIAGRAM_VIRTUALLY_FRAME" val="{&quot;height&quot;:411.6295275590551,&quot;left&quot;:93.45133858267717,&quot;top&quot;:93.90259842519683,&quot;width&quot;:1149.8307086614175}"/>
</p:tagLst>
</file>

<file path=ppt/tags/tag24.xml><?xml version="1.0" encoding="utf-8"?>
<p:tagLst xmlns:p="http://schemas.openxmlformats.org/presentationml/2006/main">
  <p:tag name="KSO_WM_DIAGRAM_VIRTUALLY_FRAME" val="{&quot;height&quot;:411.6295275590551,&quot;left&quot;:93.45133858267717,&quot;top&quot;:93.90259842519683,&quot;width&quot;:1149.8307086614175}"/>
</p:tagLst>
</file>

<file path=ppt/tags/tag25.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26.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27.xml><?xml version="1.0" encoding="utf-8"?>
<p:tagLst xmlns:p="http://schemas.openxmlformats.org/presentationml/2006/main">
  <p:tag name="KSO_WM_DIAGRAM_VIRTUALLY_FRAME" val="{&quot;height&quot;:411.6295275590551,&quot;left&quot;:93.45133858267717,&quot;top&quot;:93.90259842519683,&quot;width&quot;:1149.8307086614175}"/>
</p:tagLst>
</file>

<file path=ppt/tags/tag28.xml><?xml version="1.0" encoding="utf-8"?>
<p:tagLst xmlns:p="http://schemas.openxmlformats.org/presentationml/2006/main">
  <p:tag name="KSO_WM_DIAGRAM_VIRTUALLY_FRAME" val="{&quot;height&quot;:411.6295275590551,&quot;left&quot;:93.45133858267717,&quot;top&quot;:93.90259842519683,&quot;width&quot;:1149.8307086614175}"/>
</p:tagLst>
</file>

<file path=ppt/tags/tag29.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3.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30.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31.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32.xml><?xml version="1.0" encoding="utf-8"?>
<p:tagLst xmlns:p="http://schemas.openxmlformats.org/presentationml/2006/main">
  <p:tag name="KSO_WM_DIAGRAM_VIRTUALLY_FRAME" val="{&quot;height&quot;:411.6295275590551,&quot;left&quot;:93.45133858267717,&quot;top&quot;:93.90259842519683,&quot;width&quot;:1149.8307086614175}"/>
</p:tagLst>
</file>

<file path=ppt/tags/tag33.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4.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5.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6.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7.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8.xml><?xml version="1.0" encoding="utf-8"?>
<p:tagLst xmlns:p="http://schemas.openxmlformats.org/presentationml/2006/main">
  <p:tag name="KSO_WM_DIAGRAM_VIRTUALLY_FRAME" val="{&quot;height&quot;:411.6295275590551,&quot;left&quot;:88.55133858267718,&quot;top&quot;:93.90259842519683,&quot;width&quot;:1154.730708661418}"/>
</p:tagLst>
</file>

<file path=ppt/tags/tag9.xml><?xml version="1.0" encoding="utf-8"?>
<p:tagLst xmlns:p="http://schemas.openxmlformats.org/presentationml/2006/main">
  <p:tag name="KSO_WM_DIAGRAM_VIRTUALLY_FRAME" val="{&quot;height&quot;:411.6295275590551,&quot;left&quot;:88.55133858267718,&quot;top&quot;:93.90259842519683,&quot;width&quot;:1154.730708661418}"/>
</p:tagLst>
</file>

<file path=ppt/theme/theme1.xml><?xml version="1.0" encoding="utf-8"?>
<a:theme xmlns:a="http://schemas.openxmlformats.org/drawingml/2006/main" name="Office 主题">
  <a:themeElements>
    <a:clrScheme name="绿色">
      <a:dk1>
        <a:sysClr lastClr="000000" val="windowText"/>
      </a:dk1>
      <a:lt1>
        <a:sysClr lastClr="FFFFFF" val="window"/>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基础架构处</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0022</dc:title>
  <dc:creator>ZK</dc:creator>
  <cp:lastModifiedBy>田 一鑫</cp:lastModifiedBy>
  <dcterms:created xsi:type="dcterms:W3CDTF">2017-04-20T15:43:00Z</dcterms:created>
  <dcterms:modified xsi:type="dcterms:W3CDTF">2024-12-06T13:04:30Z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32cc1c771c5f4905bc12e83020227eb9_23</vt:lpwstr>
  </property>
</Properties>
</file>