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4.svg" ContentType="image/svg+xml"/>
  <Override PartName="/ppt/media/image49.svg" ContentType="image/svg+xml"/>
  <Override PartName="/ppt/media/image51.svg" ContentType="image/svg+xml"/>
  <Override PartName="/ppt/media/image5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handoutMasterIdLst>
    <p:handoutMasterId r:id="rId46"/>
  </p:handoutMasterIdLst>
  <p:sldIdLst>
    <p:sldId id="289" r:id="rId5"/>
    <p:sldId id="292" r:id="rId7"/>
    <p:sldId id="429" r:id="rId8"/>
    <p:sldId id="381" r:id="rId9"/>
    <p:sldId id="378" r:id="rId10"/>
    <p:sldId id="379" r:id="rId11"/>
    <p:sldId id="359" r:id="rId12"/>
    <p:sldId id="405" r:id="rId13"/>
    <p:sldId id="361" r:id="rId14"/>
    <p:sldId id="421" r:id="rId15"/>
    <p:sldId id="309" r:id="rId16"/>
    <p:sldId id="307" r:id="rId17"/>
    <p:sldId id="400" r:id="rId18"/>
    <p:sldId id="404" r:id="rId19"/>
    <p:sldId id="302" r:id="rId20"/>
    <p:sldId id="406" r:id="rId21"/>
    <p:sldId id="420"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Lst>
  <p:sldSz cx="12192000" cy="6858000" type="screen4x3"/>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userDrawn="1">
          <p15:clr>
            <a:srgbClr val="A4A3A4"/>
          </p15:clr>
        </p15:guide>
        <p15:guide id="2" pos="3912" userDrawn="1">
          <p15:clr>
            <a:srgbClr val="A4A3A4"/>
          </p15:clr>
        </p15:guide>
        <p15:guide id="3" pos="6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691771975" name="光依然" initials="光"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698373"/>
    <a:srgbClr val="71A250"/>
    <a:srgbClr val="83B65A"/>
    <a:srgbClr val="7EB25C"/>
    <a:srgbClr val="72A949"/>
    <a:srgbClr val="EAF4E3"/>
    <a:srgbClr val="EDF2EF"/>
    <a:srgbClr val="3C606E"/>
    <a:srgbClr val="90AB9C"/>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3" d="100"/>
          <a:sy n="63" d="100"/>
        </p:scale>
        <p:origin x="1426" y="384"/>
      </p:cViewPr>
      <p:guideLst>
        <p:guide orient="horz" pos="2187"/>
        <p:guide pos="3912"/>
        <p:guide pos="679"/>
      </p:guideLst>
    </p:cSldViewPr>
  </p:slideViewPr>
  <p:notesTextViewPr>
    <p:cViewPr>
      <p:scale>
        <a:sx n="1" d="1"/>
        <a:sy n="1" d="1"/>
      </p:scale>
      <p:origin x="0" y="0"/>
    </p:cViewPr>
  </p:notesTextViewPr>
  <p:sorterViewPr>
    <p:cViewPr>
      <p:scale>
        <a:sx n="100" d="100"/>
        <a:sy n="100" d="100"/>
      </p:scale>
      <p:origin x="0" y="-480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1" Type="http://schemas.openxmlformats.org/officeDocument/2006/relationships/tags" Target="tags/tag218.xml"/><Relationship Id="rId50" Type="http://schemas.openxmlformats.org/officeDocument/2006/relationships/commentAuthors" Target="commentAuthors.xml"/><Relationship Id="rId5" Type="http://schemas.openxmlformats.org/officeDocument/2006/relationships/slide" Target="slides/slide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a:prstGeom prst="rect">
            <a:avLst/>
          </a:prstGeom>
        </p:spPr>
      </p:sp>
      <p:sp>
        <p:nvSpPr>
          <p:cNvPr id="3" name="备注占位符 2"/>
          <p:cNvSpPr>
            <a:spLocks noGrp="1"/>
          </p:cNvSpPr>
          <p:nvPr>
            <p:ph type="body" idx="1"/>
          </p:nvPr>
        </p:nvSpPr>
        <p:spPr>
          <a:xfrm>
            <a:off x="914400" y="3300413"/>
            <a:ext cx="7315200" cy="2700338"/>
          </a:xfrm>
          <a:prstGeom prst="rect">
            <a:avLst/>
          </a:prstGeom>
        </p:spPr>
        <p:txBody>
          <a:bodyPr/>
          <a:lstStyle/>
          <a:p>
            <a:endParaRPr lang="zh-CN" altLang="en-US"/>
          </a:p>
        </p:txBody>
      </p:sp>
      <p:sp>
        <p:nvSpPr>
          <p:cNvPr id="4" name="灯片编号占位符 3"/>
          <p:cNvSpPr>
            <a:spLocks noGrp="1"/>
          </p:cNvSpPr>
          <p:nvPr>
            <p:ph type="sldNum" sz="quarter" idx="5"/>
          </p:nvPr>
        </p:nvSpPr>
        <p:spPr>
          <a:xfrm>
            <a:off x="5179484" y="6513910"/>
            <a:ext cx="3962400" cy="344090"/>
          </a:xfrm>
          <a:prstGeom prst="rect">
            <a:avLst/>
          </a:prstGeom>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a:prstGeom prst="rect">
            <a:avLst/>
          </a:prstGeom>
        </p:spPr>
      </p:sp>
      <p:sp>
        <p:nvSpPr>
          <p:cNvPr id="3" name="备注占位符 2"/>
          <p:cNvSpPr>
            <a:spLocks noGrp="1"/>
          </p:cNvSpPr>
          <p:nvPr>
            <p:ph type="body" idx="1"/>
          </p:nvPr>
        </p:nvSpPr>
        <p:spPr>
          <a:xfrm>
            <a:off x="914400" y="3300413"/>
            <a:ext cx="7315200" cy="2700338"/>
          </a:xfrm>
          <a:prstGeom prst="rect">
            <a:avLst/>
          </a:prstGeom>
        </p:spPr>
        <p:txBody>
          <a:bodyPr/>
          <a:lstStyle/>
          <a:p>
            <a:endParaRPr lang="zh-CN" altLang="en-US" dirty="0"/>
          </a:p>
        </p:txBody>
      </p:sp>
      <p:sp>
        <p:nvSpPr>
          <p:cNvPr id="4" name="灯片编号占位符 3"/>
          <p:cNvSpPr>
            <a:spLocks noGrp="1"/>
          </p:cNvSpPr>
          <p:nvPr>
            <p:ph type="sldNum" sz="quarter" idx="5"/>
          </p:nvPr>
        </p:nvSpPr>
        <p:spPr>
          <a:xfrm>
            <a:off x="5179484" y="6513910"/>
            <a:ext cx="3962400" cy="344090"/>
          </a:xfrm>
          <a:prstGeom prst="rect">
            <a:avLst/>
          </a:prstGeom>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a:prstGeom prst="rect">
            <a:avLst/>
          </a:prstGeom>
        </p:spPr>
      </p:sp>
      <p:sp>
        <p:nvSpPr>
          <p:cNvPr id="3" name="备注占位符 2"/>
          <p:cNvSpPr>
            <a:spLocks noGrp="1"/>
          </p:cNvSpPr>
          <p:nvPr>
            <p:ph type="body" idx="1"/>
          </p:nvPr>
        </p:nvSpPr>
        <p:spPr>
          <a:xfrm>
            <a:off x="914400" y="3300413"/>
            <a:ext cx="7315200" cy="2700338"/>
          </a:xfrm>
          <a:prstGeom prst="rect">
            <a:avLst/>
          </a:prstGeom>
        </p:spPr>
        <p:txBody>
          <a:bodyPr/>
          <a:lstStyle/>
          <a:p>
            <a:endParaRPr lang="zh-CN" altLang="en-US"/>
          </a:p>
        </p:txBody>
      </p:sp>
      <p:sp>
        <p:nvSpPr>
          <p:cNvPr id="4" name="灯片编号占位符 3"/>
          <p:cNvSpPr>
            <a:spLocks noGrp="1"/>
          </p:cNvSpPr>
          <p:nvPr>
            <p:ph type="sldNum" sz="quarter" idx="5"/>
          </p:nvPr>
        </p:nvSpPr>
        <p:spPr>
          <a:xfrm>
            <a:off x="5179484" y="6513910"/>
            <a:ext cx="3962400" cy="344090"/>
          </a:xfrm>
          <a:prstGeom prst="rect">
            <a:avLst/>
          </a:prstGeom>
        </p:spPr>
        <p:txBody>
          <a:bodyPr/>
          <a:lstStyle/>
          <a:p>
            <a:fld id="{85D0DACE-38E0-42D2-9336-2B707D34BC6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a:xfrm>
            <a:off x="2514600" y="857250"/>
            <a:ext cx="4114800" cy="2314575"/>
          </a:xfrm>
          <a:prstGeom prst="rect">
            <a:avLst/>
          </a:prstGeom>
        </p:spPr>
      </p:sp>
      <p:sp>
        <p:nvSpPr>
          <p:cNvPr id="3" name="文本占位符 2"/>
          <p:cNvSpPr>
            <a:spLocks noGrp="1"/>
          </p:cNvSpPr>
          <p:nvPr>
            <p:ph type="body" idx="3"/>
          </p:nvPr>
        </p:nvSpPr>
        <p:spPr>
          <a:xfrm>
            <a:off x="914400" y="3300413"/>
            <a:ext cx="7315200" cy="2700338"/>
          </a:xfrm>
          <a:prstGeom prst="rect">
            <a:avLst/>
          </a:prstGeom>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
        <p:nvSpPr>
          <p:cNvPr id="7" name="文本框 6"/>
          <p:cNvSpPr txBox="1"/>
          <p:nvPr userDrawn="1"/>
        </p:nvSpPr>
        <p:spPr>
          <a:xfrm>
            <a:off x="3365500" y="795020"/>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
        <p:nvSpPr>
          <p:cNvPr id="7" name="文本框 6"/>
          <p:cNvSpPr txBox="1"/>
          <p:nvPr userDrawn="1"/>
        </p:nvSpPr>
        <p:spPr>
          <a:xfrm>
            <a:off x="403225" y="734060"/>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p:nvPr>
            <p:ph type="dt" sz="half" idx="10"/>
          </p:nvPr>
        </p:nvSpPr>
        <p:spPr/>
        <p:txBody>
          <a:bodyPr/>
          <a:lstStyle/>
          <a:p>
            <a:fld id="{760FBDFE-C587-4B4C-A407-44438C67B59E}" type="datetimeFigureOut">
              <a:rPr lang="zh-CN" altLang="en-US" smtClean="0"/>
            </a:fld>
            <a:endParaRPr lang="zh-CN" altLang="en-US"/>
          </a:p>
        </p:txBody>
      </p:sp>
      <p:sp>
        <p:nvSpPr>
          <p:cNvPr id="17" name="页脚占位符 16"/>
          <p:cNvSpPr/>
          <p:nvPr>
            <p:ph type="ftr" sz="quarter" idx="11"/>
          </p:nvPr>
        </p:nvSpPr>
        <p:spPr/>
        <p:txBody>
          <a:bodyPr/>
          <a:lstStyle/>
          <a:p>
            <a:endParaRPr lang="zh-CN" altLang="en-US" dirty="0"/>
          </a:p>
        </p:txBody>
      </p:sp>
      <p:sp>
        <p:nvSpPr>
          <p:cNvPr id="18" name="灯片编号占位符 17"/>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微软雅黑" panose="020B0503020204020204" charset="-122"/>
                <a:ea typeface="微软雅黑" panose="020B0503020204020204" charset="-122"/>
              </a:defRPr>
            </a:lvl1pPr>
            <a:lvl2pPr eaLnBrk="1" fontAlgn="auto" latinLnBrk="0" hangingPunct="1">
              <a:defRPr sz="1600">
                <a:solidFill>
                  <a:schemeClr val="tx1"/>
                </a:solidFill>
                <a:latin typeface="微软雅黑" panose="020B0503020204020204" charset="-122"/>
                <a:ea typeface="微软雅黑" panose="020B0503020204020204" charset="-122"/>
              </a:defRPr>
            </a:lvl2pPr>
            <a:lvl3pPr eaLnBrk="1" fontAlgn="auto" latinLnBrk="0" hangingPunct="1">
              <a:defRPr sz="1600">
                <a:solidFill>
                  <a:schemeClr val="tx1"/>
                </a:solidFill>
                <a:latin typeface="微软雅黑" panose="020B0503020204020204" charset="-122"/>
                <a:ea typeface="微软雅黑" panose="020B0503020204020204" charset="-122"/>
              </a:defRPr>
            </a:lvl3pPr>
            <a:lvl4pPr eaLnBrk="1" fontAlgn="auto" latinLnBrk="0" hangingPunct="1">
              <a:defRPr sz="1600">
                <a:solidFill>
                  <a:schemeClr val="tx1"/>
                </a:solidFill>
                <a:latin typeface="微软雅黑" panose="020B0503020204020204" charset="-122"/>
                <a:ea typeface="微软雅黑" panose="020B0503020204020204" charset="-122"/>
              </a:defRPr>
            </a:lvl4pPr>
            <a:lvl5pPr eaLnBrk="1" fontAlgn="auto" latinLnBrk="0" hangingPunct="1">
              <a:defRPr sz="1600">
                <a:solidFill>
                  <a:schemeClr val="tx1"/>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p:nvPr>
            <p:ph type="ftr" sz="quarter" idx="11"/>
          </p:nvPr>
        </p:nvSpPr>
        <p:spPr/>
        <p:txBody>
          <a:bodyPr/>
          <a:lstStyle/>
          <a:p>
            <a:endParaRPr lang="zh-CN" altLang="en-US" dirty="0"/>
          </a:p>
        </p:txBody>
      </p:sp>
      <p:sp>
        <p:nvSpPr>
          <p:cNvPr id="7" name="灯片编号占位符 6"/>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微软雅黑" panose="020B0503020204020204" charset="-122"/>
                <a:ea typeface="微软雅黑" panose="020B0503020204020204" charset="-122"/>
              </a:defRPr>
            </a:lvl1pPr>
            <a:lvl2pPr indent="0" eaLnBrk="1" fontAlgn="auto" latinLnBrk="0" hangingPunct="1">
              <a:defRPr>
                <a:solidFill>
                  <a:schemeClr val="tx1"/>
                </a:solidFill>
                <a:latin typeface="微软雅黑" panose="020B0503020204020204" charset="-122"/>
                <a:ea typeface="微软雅黑" panose="020B0503020204020204" charset="-122"/>
              </a:defRPr>
            </a:lvl2pPr>
            <a:lvl3pPr indent="0" eaLnBrk="1" fontAlgn="auto" latinLnBrk="0" hangingPunct="1">
              <a:defRPr>
                <a:solidFill>
                  <a:schemeClr val="tx1"/>
                </a:solidFill>
                <a:latin typeface="微软雅黑" panose="020B0503020204020204" charset="-122"/>
                <a:ea typeface="微软雅黑" panose="020B0503020204020204" charset="-122"/>
              </a:defRPr>
            </a:lvl3pPr>
            <a:lvl4pPr indent="0" eaLnBrk="1" fontAlgn="auto" latinLnBrk="0" hangingPunct="1">
              <a:defRPr>
                <a:solidFill>
                  <a:schemeClr val="tx1"/>
                </a:solidFill>
                <a:latin typeface="微软雅黑" panose="020B0503020204020204" charset="-122"/>
                <a:ea typeface="微软雅黑" panose="020B0503020204020204" charset="-122"/>
              </a:defRPr>
            </a:lvl4pPr>
            <a:lvl5pPr indent="0" eaLnBrk="1" fontAlgn="auto" latinLnBrk="0" hangingPunct="1">
              <a:defRPr>
                <a:solidFill>
                  <a:schemeClr val="tx1"/>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p:nvPr>
            <p:ph sz="quarter" idx="13"/>
          </p:nvPr>
        </p:nvSpPr>
        <p:spPr>
          <a:xfrm>
            <a:off x="669930" y="952508"/>
            <a:ext cx="10852237" cy="53889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p:nvPr>
            <p:ph type="title"/>
            <p:custDataLst>
              <p:tags r:id="rId2"/>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dirty="0"/>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5"/>
            </p:custDataLst>
          </p:nvPr>
        </p:nvSpPr>
        <p:spPr/>
        <p:txBody>
          <a:bodyPr/>
          <a:lstStyle/>
          <a:p>
            <a:endParaRPr lang="zh-CN" altLang="en-US" dirty="0"/>
          </a:p>
        </p:txBody>
      </p:sp>
      <p:sp>
        <p:nvSpPr>
          <p:cNvPr id="5" name="灯片编号占位符 4"/>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dirty="0"/>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文本占位符 6"/>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p:nvPr>
            <p:ph sz="quarter" idx="14"/>
            <p:custDataLst>
              <p:tags r:id="rId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dirty="0"/>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文本占位符 6"/>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dirty="0"/>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内容占位符 6"/>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dirty="0"/>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内容占位符 6"/>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dirty="0"/>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
        <p:nvSpPr>
          <p:cNvPr id="7" name="文本占位符 6"/>
          <p:cNvSpPr/>
          <p:nvPr>
            <p:ph type="body" sz="quarter" idx="13"/>
            <p:custDataLst>
              <p:tags r:id="rId6"/>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
        <p:nvSpPr>
          <p:cNvPr id="7" name="文本框 6"/>
          <p:cNvSpPr txBox="1"/>
          <p:nvPr userDrawn="1"/>
        </p:nvSpPr>
        <p:spPr>
          <a:xfrm>
            <a:off x="3365500" y="795020"/>
            <a:ext cx="4064000" cy="368300"/>
          </a:xfrm>
          <a:prstGeom prst="rect">
            <a:avLst/>
          </a:prstGeom>
          <a:noFill/>
        </p:spPr>
        <p:txBody>
          <a:bodyPr wrap="square" rtlCol="0">
            <a:spAutoFit/>
          </a:bodyPr>
          <a:p>
            <a:endParaRPr lang="zh-CN" altLang="en-US"/>
          </a:p>
        </p:txBody>
      </p:sp>
    </p:spTree>
  </p:cSld>
  <p:clrMapOvr>
    <a:masterClrMapping/>
  </p:clrMapOvr>
  <p:transition spd="slow">
    <p:push dir="u"/>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BA1DCAE0-AA30-4F54-AA21-63D0F90A42C2}" type="datetime1">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BA1DCAE0-AA30-4F54-AA21-63D0F90A42C2}" type="datetime1">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BA1DCAE0-AA30-4F54-AA21-63D0F90A42C2}" type="datetime1">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BA1DCAE0-AA30-4F54-AA21-63D0F90A42C2}" type="datetime1">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dir="u"/>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BA1DCAE0-AA30-4F54-AA21-63D0F90A42C2}" type="datetime1">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
        <p:nvSpPr>
          <p:cNvPr id="7" name="文本框 6"/>
          <p:cNvSpPr txBox="1"/>
          <p:nvPr userDrawn="1"/>
        </p:nvSpPr>
        <p:spPr>
          <a:xfrm>
            <a:off x="403225" y="734060"/>
            <a:ext cx="4064000" cy="368300"/>
          </a:xfrm>
          <a:prstGeom prst="rect">
            <a:avLst/>
          </a:prstGeom>
          <a:noFill/>
        </p:spPr>
        <p:txBody>
          <a:bodyPr wrap="square" rtlCol="0">
            <a:spAutoFit/>
          </a:bodyPr>
          <a:p>
            <a:endParaRPr lang="zh-CN" altLang="en-US"/>
          </a:p>
        </p:txBody>
      </p:sp>
    </p:spTree>
  </p:cSld>
  <p:clrMapOvr>
    <a:masterClrMapping/>
  </p:clrMapOvr>
  <p:transition spd="slow">
    <p:push dir="u"/>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p:nvPr>
            <p:ph type="dt" sz="half" idx="10"/>
          </p:nvPr>
        </p:nvSpPr>
        <p:spPr/>
        <p:txBody>
          <a:bodyPr/>
          <a:lstStyle/>
          <a:p>
            <a:fld id="{BA1DCAE0-AA30-4F54-AA21-63D0F90A42C2}" type="datetime1">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10"/>
          </p:nvPr>
        </p:nvSpPr>
        <p:spPr/>
        <p:txBody>
          <a:bodyPr/>
          <a:lstStyle/>
          <a:p>
            <a:fld id="{BA1DCAE0-AA30-4F54-AA21-63D0F90A42C2}" type="datetime1">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p:transition spd="slow">
    <p:push dir="u"/>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p:nvPr>
            <p:ph type="dt" sz="half" idx="10"/>
          </p:nvPr>
        </p:nvSpPr>
        <p:spPr/>
        <p:txBody>
          <a:bodyPr/>
          <a:lstStyle/>
          <a:p>
            <a:fld id="{BA1DCAE0-AA30-4F54-AA21-63D0F90A42C2}" type="datetime1">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BA1DCAE0-AA30-4F54-AA21-63D0F90A42C2}" type="datetime1">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BA1DCAE0-AA30-4F54-AA21-63D0F90A42C2}" type="datetime1">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p:nvPr>
            <p:ph type="dt" sz="half" idx="10"/>
          </p:nvPr>
        </p:nvSpPr>
        <p:spPr/>
        <p:txBody>
          <a:bodyPr/>
          <a:lstStyle/>
          <a:p>
            <a:fld id="{BA1DCAE0-AA30-4F54-AA21-63D0F90A42C2}" type="datetime1">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7C0590CA-6D71-4283-8B2B-F1FD077B3631}"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slideLayout" Target="../slideLayouts/slideLayout13.xml"/><Relationship Id="rId19" Type="http://schemas.openxmlformats.org/officeDocument/2006/relationships/tags" Target="../tags/tag4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DCAE0-AA30-4F54-AA21-63D0F90A42C2}" type="datetime1">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590CA-6D71-4283-8B2B-F1FD077B3631}" type="slidenum">
              <a:rPr lang="zh-CN" altLang="en-US" smtClean="0"/>
            </a:fld>
            <a:endParaRPr lang="zh-CN" altLang="en-US"/>
          </a:p>
        </p:txBody>
      </p:sp>
      <p:pic>
        <p:nvPicPr>
          <p:cNvPr id="7" name="图片 6" descr="169a3aeb7017b8a9b18824464229c11"/>
          <p:cNvPicPr>
            <a:picLocks noChangeAspect="1"/>
          </p:cNvPicPr>
          <p:nvPr userDrawn="1"/>
        </p:nvPicPr>
        <p:blipFill>
          <a:blip r:embed="rId12">
            <a:clrChange>
              <a:clrFrom>
                <a:srgbClr val="FFFFFF">
                  <a:alpha val="100000"/>
                </a:srgbClr>
              </a:clrFrom>
              <a:clrTo>
                <a:srgbClr val="FFFFFF">
                  <a:alpha val="100000"/>
                  <a:alpha val="0"/>
                </a:srgbClr>
              </a:clrTo>
            </a:clrChange>
          </a:blip>
          <a:stretch>
            <a:fillRect/>
          </a:stretch>
        </p:blipFill>
        <p:spPr>
          <a:xfrm>
            <a:off x="3849370" y="0"/>
            <a:ext cx="3253740" cy="7772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DCAE0-AA30-4F54-AA21-63D0F90A42C2}" type="datetime1">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590CA-6D71-4283-8B2B-F1FD077B3631}" type="slidenum">
              <a:rPr lang="zh-CN" altLang="en-US" smtClean="0"/>
            </a:fld>
            <a:endParaRPr lang="zh-CN" altLang="en-US"/>
          </a:p>
        </p:txBody>
      </p:sp>
      <p:pic>
        <p:nvPicPr>
          <p:cNvPr id="7" name="图片 6" descr="169a3aeb7017b8a9b18824464229c11"/>
          <p:cNvPicPr>
            <a:picLocks noChangeAspect="1"/>
          </p:cNvPicPr>
          <p:nvPr userDrawn="1"/>
        </p:nvPicPr>
        <p:blipFill>
          <a:blip r:embed="rId12">
            <a:clrChange>
              <a:clrFrom>
                <a:srgbClr val="FFFFFF">
                  <a:alpha val="100000"/>
                </a:srgbClr>
              </a:clrFrom>
              <a:clrTo>
                <a:srgbClr val="FFFFFF">
                  <a:alpha val="100000"/>
                  <a:alpha val="0"/>
                </a:srgbClr>
              </a:clrTo>
            </a:clrChange>
          </a:blip>
          <a:stretch>
            <a:fillRect/>
          </a:stretch>
        </p:blipFill>
        <p:spPr>
          <a:xfrm>
            <a:off x="3849370" y="-100965"/>
            <a:ext cx="3253740" cy="777240"/>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6.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1.xml"/><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tags" Target="../tags/tag110.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tags" Target="../tags/tag109.xml"/><Relationship Id="rId10" Type="http://schemas.openxmlformats.org/officeDocument/2006/relationships/notesSlide" Target="../notesSlides/notesSlide9.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tags" Target="../tags/tag112.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6.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image" Target="../media/image26.jpeg"/><Relationship Id="rId1" Type="http://schemas.openxmlformats.org/officeDocument/2006/relationships/tags" Target="../tags/tag113.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tags" Target="../tags/tag120.xml"/><Relationship Id="rId2" Type="http://schemas.openxmlformats.org/officeDocument/2006/relationships/image" Target="../media/image27.jpeg"/><Relationship Id="rId1" Type="http://schemas.openxmlformats.org/officeDocument/2006/relationships/tags" Target="../tags/tag119.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121.xml"/><Relationship Id="rId2" Type="http://schemas.openxmlformats.org/officeDocument/2006/relationships/image" Target="../media/image30.jpeg"/><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6" Type="http://schemas.openxmlformats.org/officeDocument/2006/relationships/slideLayout" Target="../slideLayouts/slideLayout7.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6.xml"/><Relationship Id="rId2" Type="http://schemas.openxmlformats.org/officeDocument/2006/relationships/image" Target="../media/image32.png"/><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3" Type="http://schemas.openxmlformats.org/officeDocument/2006/relationships/notesSlide" Target="../notesSlides/notesSlide19.xml"/><Relationship Id="rId12" Type="http://schemas.openxmlformats.org/officeDocument/2006/relationships/slideLayout" Target="../slideLayouts/slideLayout36.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notesSlide" Target="../notesSlides/notesSlide20.xml"/><Relationship Id="rId12" Type="http://schemas.openxmlformats.org/officeDocument/2006/relationships/slideLayout" Target="../slideLayouts/slideLayout36.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image" Target="../media/image35.jpeg"/></Relationships>
</file>

<file path=ppt/slides/_rels/slide24.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tags" Target="../tags/tag149.xml"/><Relationship Id="rId7" Type="http://schemas.openxmlformats.org/officeDocument/2006/relationships/image" Target="../media/image37.png"/><Relationship Id="rId6" Type="http://schemas.openxmlformats.org/officeDocument/2006/relationships/tags" Target="../tags/tag148.xml"/><Relationship Id="rId5" Type="http://schemas.openxmlformats.org/officeDocument/2006/relationships/image" Target="../media/image36.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2" Type="http://schemas.openxmlformats.org/officeDocument/2006/relationships/notesSlide" Target="../notesSlides/notesSlide21.xml"/><Relationship Id="rId11" Type="http://schemas.openxmlformats.org/officeDocument/2006/relationships/slideLayout" Target="../slideLayouts/slideLayout35.xml"/><Relationship Id="rId10" Type="http://schemas.openxmlformats.org/officeDocument/2006/relationships/tags" Target="../tags/tag150.xml"/><Relationship Id="rId1" Type="http://schemas.openxmlformats.org/officeDocument/2006/relationships/tags" Target="../tags/tag1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8" Type="http://schemas.openxmlformats.org/officeDocument/2006/relationships/notesSlide" Target="../notesSlides/notesSlide23.xml"/><Relationship Id="rId17" Type="http://schemas.openxmlformats.org/officeDocument/2006/relationships/slideLayout" Target="../slideLayouts/slideLayout35.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6.xml"/><Relationship Id="rId2" Type="http://schemas.openxmlformats.org/officeDocument/2006/relationships/image" Target="../media/image40.png"/><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6.xml"/><Relationship Id="rId2" Type="http://schemas.openxmlformats.org/officeDocument/2006/relationships/image" Target="../media/image41.png"/><Relationship Id="rId1" Type="http://schemas.openxmlformats.org/officeDocument/2006/relationships/hyperlink" Target="&#35270;&#39057;1.mp4"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35.xml"/><Relationship Id="rId4" Type="http://schemas.openxmlformats.org/officeDocument/2006/relationships/tags" Target="../tags/tag169.xml"/><Relationship Id="rId3" Type="http://schemas.openxmlformats.org/officeDocument/2006/relationships/image" Target="../media/image43.jpeg"/><Relationship Id="rId2" Type="http://schemas.openxmlformats.org/officeDocument/2006/relationships/tags" Target="../tags/tag168.xml"/><Relationship Id="rId1" Type="http://schemas.openxmlformats.org/officeDocument/2006/relationships/tags" Target="../tags/tag167.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6.xml"/><Relationship Id="rId2" Type="http://schemas.openxmlformats.org/officeDocument/2006/relationships/image" Target="../media/image44.png"/><Relationship Id="rId1" Type="http://schemas.openxmlformats.org/officeDocument/2006/relationships/tags" Target="../tags/tag170.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36.xml"/><Relationship Id="rId2" Type="http://schemas.openxmlformats.org/officeDocument/2006/relationships/image" Target="../media/image45.png"/><Relationship Id="rId1" Type="http://schemas.openxmlformats.org/officeDocument/2006/relationships/tags" Target="../tags/tag17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176.xml"/><Relationship Id="rId7" Type="http://schemas.openxmlformats.org/officeDocument/2006/relationships/image" Target="../media/image47.png"/><Relationship Id="rId6" Type="http://schemas.openxmlformats.org/officeDocument/2006/relationships/tags" Target="../tags/tag175.xml"/><Relationship Id="rId5" Type="http://schemas.openxmlformats.org/officeDocument/2006/relationships/image" Target="../media/image37.png"/><Relationship Id="rId4" Type="http://schemas.openxmlformats.org/officeDocument/2006/relationships/tags" Target="../tags/tag174.xml"/><Relationship Id="rId3" Type="http://schemas.openxmlformats.org/officeDocument/2006/relationships/image" Target="../media/image36.png"/><Relationship Id="rId2" Type="http://schemas.openxmlformats.org/officeDocument/2006/relationships/tags" Target="../tags/tag173.xml"/><Relationship Id="rId10" Type="http://schemas.openxmlformats.org/officeDocument/2006/relationships/notesSlide" Target="../notesSlides/notesSlide32.xml"/><Relationship Id="rId1" Type="http://schemas.openxmlformats.org/officeDocument/2006/relationships/tags" Target="../tags/tag172.xml"/></Relationships>
</file>

<file path=ppt/slides/_rels/slide36.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4" Type="http://schemas.openxmlformats.org/officeDocument/2006/relationships/notesSlide" Target="../notesSlides/notesSlide33.xml"/><Relationship Id="rId23" Type="http://schemas.openxmlformats.org/officeDocument/2006/relationships/slideLayout" Target="../slideLayouts/slideLayout35.xml"/><Relationship Id="rId22" Type="http://schemas.openxmlformats.org/officeDocument/2006/relationships/tags" Target="../tags/tag191.xml"/><Relationship Id="rId21" Type="http://schemas.openxmlformats.org/officeDocument/2006/relationships/tags" Target="../tags/tag190.xml"/><Relationship Id="rId20" Type="http://schemas.openxmlformats.org/officeDocument/2006/relationships/image" Target="../media/image53.svg"/><Relationship Id="rId2" Type="http://schemas.openxmlformats.org/officeDocument/2006/relationships/tags" Target="../tags/tag177.xml"/><Relationship Id="rId19" Type="http://schemas.openxmlformats.org/officeDocument/2006/relationships/image" Target="../media/image52.png"/><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image" Target="../media/image51.svg"/><Relationship Id="rId15" Type="http://schemas.openxmlformats.org/officeDocument/2006/relationships/image" Target="../media/image50.png"/><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image" Target="../media/image49.svg"/><Relationship Id="rId11" Type="http://schemas.openxmlformats.org/officeDocument/2006/relationships/image" Target="../media/image48.png"/><Relationship Id="rId10" Type="http://schemas.openxmlformats.org/officeDocument/2006/relationships/tags" Target="../tags/tag185.xml"/><Relationship Id="rId1" Type="http://schemas.openxmlformats.org/officeDocument/2006/relationships/image" Target="../media/image33.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1.xml"/><Relationship Id="rId2" Type="http://schemas.openxmlformats.org/officeDocument/2006/relationships/tags" Target="../tags/tag192.xml"/><Relationship Id="rId1" Type="http://schemas.openxmlformats.org/officeDocument/2006/relationships/image" Target="../media/image54.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6.xml"/><Relationship Id="rId2" Type="http://schemas.openxmlformats.org/officeDocument/2006/relationships/tags" Target="../tags/tag193.xml"/><Relationship Id="rId1" Type="http://schemas.openxmlformats.org/officeDocument/2006/relationships/image" Target="../media/image55.png"/></Relationships>
</file>

<file path=ppt/slides/_rels/slide39.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1" Type="http://schemas.openxmlformats.org/officeDocument/2006/relationships/notesSlide" Target="../notesSlides/notesSlide36.xml"/><Relationship Id="rId20" Type="http://schemas.openxmlformats.org/officeDocument/2006/relationships/slideLayout" Target="../slideLayouts/slideLayout35.xml"/><Relationship Id="rId2" Type="http://schemas.openxmlformats.org/officeDocument/2006/relationships/tags" Target="../tags/tag195.xml"/><Relationship Id="rId19" Type="http://schemas.openxmlformats.org/officeDocument/2006/relationships/tags" Target="../tags/tag210.xml"/><Relationship Id="rId18" Type="http://schemas.openxmlformats.org/officeDocument/2006/relationships/image" Target="../media/image57.png"/><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image" Target="../media/image56.png"/><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4.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6.xml"/><Relationship Id="rId7" Type="http://schemas.openxmlformats.org/officeDocument/2006/relationships/tags" Target="../tags/tag6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tags" Target="../tags/tag217.xml"/><Relationship Id="rId7" Type="http://schemas.openxmlformats.org/officeDocument/2006/relationships/image" Target="../media/image58.png"/><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0" Type="http://schemas.openxmlformats.org/officeDocument/2006/relationships/notesSlide" Target="../notesSlides/notesSlide37.xml"/><Relationship Id="rId1" Type="http://schemas.openxmlformats.org/officeDocument/2006/relationships/tags" Target="../tags/tag2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media/image10.jpeg"/><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0" Type="http://schemas.openxmlformats.org/officeDocument/2006/relationships/notesSlide" Target="../notesSlides/notesSlide5.xml"/><Relationship Id="rId3" Type="http://schemas.openxmlformats.org/officeDocument/2006/relationships/tags" Target="../tags/tag64.xml"/><Relationship Id="rId29" Type="http://schemas.openxmlformats.org/officeDocument/2006/relationships/slideLayout" Target="../slideLayouts/slideLayout6.xml"/><Relationship Id="rId28" Type="http://schemas.openxmlformats.org/officeDocument/2006/relationships/tags" Target="../tags/tag83.xml"/><Relationship Id="rId27" Type="http://schemas.openxmlformats.org/officeDocument/2006/relationships/image" Target="../media/image15.jpeg"/><Relationship Id="rId26" Type="http://schemas.openxmlformats.org/officeDocument/2006/relationships/image" Target="../media/image14.png"/><Relationship Id="rId25" Type="http://schemas.openxmlformats.org/officeDocument/2006/relationships/image" Target="../media/image13.jpeg"/><Relationship Id="rId24" Type="http://schemas.openxmlformats.org/officeDocument/2006/relationships/tags" Target="../tags/tag82.xml"/><Relationship Id="rId23" Type="http://schemas.openxmlformats.org/officeDocument/2006/relationships/image" Target="../media/image12.jpeg"/><Relationship Id="rId22" Type="http://schemas.openxmlformats.org/officeDocument/2006/relationships/tags" Target="../tags/tag81.xml"/><Relationship Id="rId21" Type="http://schemas.openxmlformats.org/officeDocument/2006/relationships/image" Target="../media/image11.jpeg"/><Relationship Id="rId20" Type="http://schemas.openxmlformats.org/officeDocument/2006/relationships/tags" Target="../tags/tag80.xml"/><Relationship Id="rId2" Type="http://schemas.openxmlformats.org/officeDocument/2006/relationships/tags" Target="../tags/tag63.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image" Target="../media/image18.jpeg"/><Relationship Id="rId5" Type="http://schemas.openxmlformats.org/officeDocument/2006/relationships/tags" Target="../tags/tag86.xml"/><Relationship Id="rId4" Type="http://schemas.openxmlformats.org/officeDocument/2006/relationships/image" Target="../media/image17.jpeg"/><Relationship Id="rId3" Type="http://schemas.openxmlformats.org/officeDocument/2006/relationships/tags" Target="../tags/tag85.xml"/><Relationship Id="rId2" Type="http://schemas.openxmlformats.org/officeDocument/2006/relationships/image" Target="../media/image16.jpeg"/><Relationship Id="rId13" Type="http://schemas.openxmlformats.org/officeDocument/2006/relationships/notesSlide" Target="../notesSlides/notesSlide6.xml"/><Relationship Id="rId12" Type="http://schemas.openxmlformats.org/officeDocument/2006/relationships/slideLayout" Target="../slideLayouts/slideLayout1.xml"/><Relationship Id="rId11" Type="http://schemas.openxmlformats.org/officeDocument/2006/relationships/tags" Target="../tags/tag90.xml"/><Relationship Id="rId10" Type="http://schemas.openxmlformats.org/officeDocument/2006/relationships/image" Target="../media/image19.jpeg"/><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3" Type="http://schemas.openxmlformats.org/officeDocument/2006/relationships/notesSlide" Target="../notesSlides/notesSlide7.xml"/><Relationship Id="rId12" Type="http://schemas.openxmlformats.org/officeDocument/2006/relationships/slideLayout" Target="../slideLayouts/slideLayout6.xml"/><Relationship Id="rId11" Type="http://schemas.openxmlformats.org/officeDocument/2006/relationships/tags" Target="../tags/tag100.xml"/><Relationship Id="rId10" Type="http://schemas.openxmlformats.org/officeDocument/2006/relationships/image" Target="../media/image20.jpeg"/><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 name="组合 1"/>
          <p:cNvGrpSpPr/>
          <p:nvPr/>
        </p:nvGrpSpPr>
        <p:grpSpPr>
          <a:xfrm flipH="1" flipV="1">
            <a:off x="0" y="0"/>
            <a:ext cx="3496235" cy="6858001"/>
            <a:chOff x="7619811" y="0"/>
            <a:chExt cx="4572190" cy="6858001"/>
          </a:xfrm>
        </p:grpSpPr>
        <p:sp>
          <p:nvSpPr>
            <p:cNvPr id="3"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3" name="文本框 12"/>
          <p:cNvSpPr txBox="1"/>
          <p:nvPr/>
        </p:nvSpPr>
        <p:spPr>
          <a:xfrm>
            <a:off x="4494530" y="3973830"/>
            <a:ext cx="3809365" cy="686435"/>
          </a:xfrm>
          <a:prstGeom prst="rect">
            <a:avLst/>
          </a:prstGeom>
          <a:noFill/>
        </p:spPr>
        <p:txBody>
          <a:bodyPr wrap="square" rtlCol="0">
            <a:noAutofit/>
          </a:bodyPr>
          <a:lstStyle/>
          <a:p>
            <a:pPr marL="0" marR="0" lvl="0" indent="0" algn="dist" defTabSz="914400" rtl="0" eaLnBrk="1" fontAlgn="auto" latinLnBrk="0" hangingPunct="1">
              <a:lnSpc>
                <a:spcPct val="130000"/>
              </a:lnSpc>
              <a:spcBef>
                <a:spcPts val="0"/>
              </a:spcBef>
              <a:spcAft>
                <a:spcPts val="0"/>
              </a:spcAft>
              <a:buClrTx/>
              <a:buSzTx/>
              <a:buFontTx/>
              <a:buNone/>
              <a:defRPr/>
            </a:pPr>
            <a:r>
              <a:rPr kumimoji="0" lang="zh-CN" altLang="en-US" sz="2800" b="0" i="0" u="none" strike="noStrike" kern="800" cap="none" spc="100" normalizeH="0" baseline="0" noProof="0" dirty="0">
                <a:ln>
                  <a:noFill/>
                </a:ln>
                <a:solidFill>
                  <a:prstClr val="black"/>
                </a:solidFill>
                <a:effectLst/>
                <a:uLnTx/>
                <a:uFillTx/>
                <a:latin typeface="汉仪中黑S" panose="00020600040101010101" pitchFamily="18" charset="-122"/>
                <a:ea typeface="汉仪中黑S" panose="00020600040101010101" pitchFamily="18" charset="-122"/>
                <a:cs typeface="+mn-cs"/>
              </a:rPr>
              <a:t>闫书悦     李晓璐</a:t>
            </a:r>
            <a:endParaRPr kumimoji="0" lang="zh-CN" altLang="en-US" sz="2800" b="0" i="0" u="none" strike="noStrike" kern="800" cap="none" spc="100" normalizeH="0" baseline="0" noProof="0" dirty="0">
              <a:ln>
                <a:noFill/>
              </a:ln>
              <a:solidFill>
                <a:prstClr val="black"/>
              </a:solidFill>
              <a:effectLst/>
              <a:uLnTx/>
              <a:uFillTx/>
              <a:latin typeface="汉仪中黑S" panose="00020600040101010101" pitchFamily="18" charset="-122"/>
              <a:ea typeface="汉仪中黑S" panose="00020600040101010101" pitchFamily="18" charset="-122"/>
              <a:cs typeface="+mn-cs"/>
            </a:endParaRPr>
          </a:p>
        </p:txBody>
      </p:sp>
      <p:sp>
        <p:nvSpPr>
          <p:cNvPr id="15" name="佳佳PPT"/>
          <p:cNvSpPr/>
          <p:nvPr/>
        </p:nvSpPr>
        <p:spPr>
          <a:xfrm>
            <a:off x="3530600" y="3684270"/>
            <a:ext cx="5165090" cy="76200"/>
          </a:xfrm>
          <a:prstGeom prst="rect">
            <a:avLst/>
          </a:prstGeom>
          <a:gradFill>
            <a:gsLst>
              <a:gs pos="0">
                <a:schemeClr val="accent1">
                  <a:lumMod val="5000"/>
                  <a:lumOff val="95000"/>
                  <a:alpha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16" name="文本框 15"/>
          <p:cNvSpPr txBox="1"/>
          <p:nvPr/>
        </p:nvSpPr>
        <p:spPr>
          <a:xfrm>
            <a:off x="3156585" y="1619250"/>
            <a:ext cx="6378575" cy="706755"/>
          </a:xfrm>
          <a:prstGeom prst="rect">
            <a:avLst/>
          </a:prstGeom>
          <a:noFill/>
        </p:spPr>
        <p:txBody>
          <a:bodyPr wrap="square" rtlCol="0">
            <a:spAutoFit/>
          </a:bodyPr>
          <a:p>
            <a:pPr algn="ctr"/>
            <a:r>
              <a:rPr lang="zh-CN" sz="4000"/>
              <a:t>第</a:t>
            </a:r>
            <a:r>
              <a:rPr lang="en-US" altLang="zh-CN" sz="4000"/>
              <a:t>8</a:t>
            </a:r>
            <a:r>
              <a:rPr lang="zh-CN" altLang="en-US" sz="4000"/>
              <a:t>章</a:t>
            </a:r>
            <a:r>
              <a:rPr lang="en-US" altLang="zh-CN" sz="4000"/>
              <a:t> </a:t>
            </a:r>
            <a:r>
              <a:rPr lang="zh-CN" altLang="en-US" sz="4000"/>
              <a:t>新型食品安全案例</a:t>
            </a:r>
            <a:endParaRPr lang="zh-CN" altLang="en-US" sz="4000"/>
          </a:p>
        </p:txBody>
      </p:sp>
      <p:sp>
        <p:nvSpPr>
          <p:cNvPr id="17" name="文本框 16"/>
          <p:cNvSpPr txBox="1"/>
          <p:nvPr/>
        </p:nvSpPr>
        <p:spPr>
          <a:xfrm>
            <a:off x="4328160" y="2777490"/>
            <a:ext cx="3975100" cy="693420"/>
          </a:xfrm>
          <a:prstGeom prst="rect">
            <a:avLst/>
          </a:prstGeom>
          <a:noFill/>
        </p:spPr>
        <p:txBody>
          <a:bodyPr wrap="square" rtlCol="0">
            <a:noAutofit/>
          </a:bodyPr>
          <a:p>
            <a:pPr algn="dist"/>
            <a:r>
              <a:rPr lang="zh-CN" altLang="en-US" sz="4800"/>
              <a:t>8.2 网络食品</a:t>
            </a:r>
            <a:endParaRPr lang="zh-CN" altLang="en-US" sz="4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1"/>
          <p:cNvSpPr/>
          <p:nvPr>
            <p:custDataLst>
              <p:tags r:id="rId1"/>
            </p:custDataLst>
          </p:nvPr>
        </p:nvSpPr>
        <p:spPr>
          <a:xfrm>
            <a:off x="-1270" y="635"/>
            <a:ext cx="12192635" cy="6857365"/>
          </a:xfrm>
          <a:custGeom>
            <a:avLst/>
            <a:gdLst>
              <a:gd name="connsiteX0" fmla="*/ 0 w 9187626"/>
              <a:gd name="connsiteY0" fmla="*/ 0 h 3646215"/>
              <a:gd name="connsiteX1" fmla="*/ 70498 w 9187626"/>
              <a:gd name="connsiteY1" fmla="*/ 17398 h 3646215"/>
              <a:gd name="connsiteX2" fmla="*/ 4593813 w 9187626"/>
              <a:gd name="connsiteY2" fmla="*/ 458311 h 3646215"/>
              <a:gd name="connsiteX3" fmla="*/ 9117128 w 9187626"/>
              <a:gd name="connsiteY3" fmla="*/ 17398 h 3646215"/>
              <a:gd name="connsiteX4" fmla="*/ 9187626 w 9187626"/>
              <a:gd name="connsiteY4" fmla="*/ 0 h 3646215"/>
              <a:gd name="connsiteX5" fmla="*/ 9187626 w 9187626"/>
              <a:gd name="connsiteY5" fmla="*/ 3646215 h 3646215"/>
              <a:gd name="connsiteX6" fmla="*/ 9117128 w 9187626"/>
              <a:gd name="connsiteY6" fmla="*/ 3628818 h 3646215"/>
              <a:gd name="connsiteX7" fmla="*/ 4593813 w 9187626"/>
              <a:gd name="connsiteY7" fmla="*/ 3187904 h 3646215"/>
              <a:gd name="connsiteX8" fmla="*/ 70498 w 9187626"/>
              <a:gd name="connsiteY8" fmla="*/ 3628818 h 3646215"/>
              <a:gd name="connsiteX9" fmla="*/ 0 w 9187626"/>
              <a:gd name="connsiteY9" fmla="*/ 3646215 h 364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87626" h="3646215">
                <a:moveTo>
                  <a:pt x="0" y="0"/>
                </a:moveTo>
                <a:lnTo>
                  <a:pt x="70498" y="17398"/>
                </a:lnTo>
                <a:cubicBezTo>
                  <a:pt x="1299714" y="292846"/>
                  <a:pt x="2875599" y="458311"/>
                  <a:pt x="4593813" y="458311"/>
                </a:cubicBezTo>
                <a:cubicBezTo>
                  <a:pt x="6312028" y="458311"/>
                  <a:pt x="7887913" y="292846"/>
                  <a:pt x="9117128" y="17398"/>
                </a:cubicBezTo>
                <a:lnTo>
                  <a:pt x="9187626" y="0"/>
                </a:lnTo>
                <a:lnTo>
                  <a:pt x="9187626" y="3646215"/>
                </a:lnTo>
                <a:lnTo>
                  <a:pt x="9117128" y="3628818"/>
                </a:lnTo>
                <a:cubicBezTo>
                  <a:pt x="7887913" y="3353370"/>
                  <a:pt x="6312028" y="3187904"/>
                  <a:pt x="4593813" y="3187904"/>
                </a:cubicBezTo>
                <a:cubicBezTo>
                  <a:pt x="2875599" y="3187904"/>
                  <a:pt x="1299714" y="3353370"/>
                  <a:pt x="70498" y="3628818"/>
                </a:cubicBezTo>
                <a:lnTo>
                  <a:pt x="0" y="3646215"/>
                </a:lnTo>
                <a:close/>
              </a:path>
            </a:pathLst>
          </a:custGeom>
          <a:solidFill>
            <a:schemeClr val="accent1">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b="1" u="sng">
                <a:latin typeface="华文楷体" panose="02010600040101010101" charset="-122"/>
                <a:ea typeface="华文楷体" panose="02010600040101010101" charset="-122"/>
                <a:cs typeface="华文楷体" panose="02010600040101010101" charset="-122"/>
                <a:sym typeface="+mn-ea"/>
              </a:rPr>
              <a:t>思考：</a:t>
            </a:r>
            <a:br>
              <a:rPr lang="zh-CN" altLang="en-US" b="1" u="sng">
                <a:latin typeface="华文楷体" panose="02010600040101010101" charset="-122"/>
                <a:ea typeface="华文楷体" panose="02010600040101010101" charset="-122"/>
                <a:cs typeface="华文楷体" panose="02010600040101010101" charset="-122"/>
                <a:sym typeface="+mn-ea"/>
              </a:rPr>
            </a:br>
            <a:r>
              <a:rPr lang="zh-CN" altLang="en-US" b="1" u="sng">
                <a:latin typeface="华文楷体" panose="02010600040101010101" charset="-122"/>
                <a:ea typeface="华文楷体" panose="02010600040101010101" charset="-122"/>
                <a:cs typeface="华文楷体" panose="02010600040101010101" charset="-122"/>
                <a:sym typeface="+mn-ea"/>
              </a:rPr>
              <a:t>作为消费者，怎样确保买到安全可靠的网络食品？</a:t>
            </a:r>
            <a:endParaRPr kumimoji="1" lang="zh-CN" altLang="en-US" sz="1800">
              <a:solidFill>
                <a:prstClr val="white"/>
              </a:solidFill>
              <a:latin typeface="+mn-ea"/>
              <a:sym typeface="微软雅黑" panose="020B0503020204020204" charset="-122"/>
            </a:endParaRPr>
          </a:p>
        </p:txBody>
      </p:sp>
      <p:sp>
        <p:nvSpPr>
          <p:cNvPr id="10" name="“_#color-785&amp;1094"/>
          <p:cNvSpPr/>
          <p:nvPr>
            <p:custDataLst>
              <p:tags r:id="rId2"/>
            </p:custDataLst>
          </p:nvPr>
        </p:nvSpPr>
        <p:spPr>
          <a:xfrm>
            <a:off x="5815584" y="1133856"/>
            <a:ext cx="576072" cy="493776"/>
          </a:xfrm>
          <a:custGeom>
            <a:avLst/>
            <a:gdLst/>
            <a:ahLst/>
            <a:cxnLst/>
            <a:rect l="l" t="t" r="r" b="b"/>
            <a:pathLst>
              <a:path w="576072" h="493776">
                <a:moveTo>
                  <a:pt x="0" y="246888"/>
                </a:moveTo>
                <a:cubicBezTo>
                  <a:pt x="0" y="201168"/>
                  <a:pt x="9144" y="164592"/>
                  <a:pt x="27432" y="128016"/>
                </a:cubicBezTo>
                <a:cubicBezTo>
                  <a:pt x="45720" y="82296"/>
                  <a:pt x="73152" y="54864"/>
                  <a:pt x="109728" y="36576"/>
                </a:cubicBezTo>
                <a:cubicBezTo>
                  <a:pt x="146304" y="18288"/>
                  <a:pt x="182880" y="0"/>
                  <a:pt x="228600" y="0"/>
                </a:cubicBezTo>
                <a:cubicBezTo>
                  <a:pt x="237744" y="0"/>
                  <a:pt x="246888" y="9144"/>
                  <a:pt x="246888" y="9144"/>
                </a:cubicBezTo>
                <a:lnTo>
                  <a:pt x="246888" y="100584"/>
                </a:lnTo>
                <a:cubicBezTo>
                  <a:pt x="246888" y="100584"/>
                  <a:pt x="237744" y="109728"/>
                  <a:pt x="228600" y="109728"/>
                </a:cubicBezTo>
                <a:cubicBezTo>
                  <a:pt x="192024" y="109728"/>
                  <a:pt x="164592" y="128016"/>
                  <a:pt x="146304" y="146304"/>
                </a:cubicBezTo>
                <a:cubicBezTo>
                  <a:pt x="128016" y="173736"/>
                  <a:pt x="118872" y="201168"/>
                  <a:pt x="118872" y="246888"/>
                </a:cubicBezTo>
                <a:lnTo>
                  <a:pt x="118872" y="265176"/>
                </a:lnTo>
                <a:cubicBezTo>
                  <a:pt x="118872" y="265176"/>
                  <a:pt x="118872" y="274320"/>
                  <a:pt x="128016" y="274320"/>
                </a:cubicBezTo>
                <a:lnTo>
                  <a:pt x="219456" y="274320"/>
                </a:lnTo>
                <a:cubicBezTo>
                  <a:pt x="228600" y="274320"/>
                  <a:pt x="228600" y="283464"/>
                  <a:pt x="228600" y="283464"/>
                </a:cubicBezTo>
                <a:lnTo>
                  <a:pt x="228600" y="484632"/>
                </a:lnTo>
                <a:cubicBezTo>
                  <a:pt x="228600" y="493776"/>
                  <a:pt x="228600" y="493776"/>
                  <a:pt x="219456" y="493776"/>
                </a:cubicBezTo>
                <a:lnTo>
                  <a:pt x="9144" y="493776"/>
                </a:lnTo>
                <a:cubicBezTo>
                  <a:pt x="9144" y="493776"/>
                  <a:pt x="0" y="493776"/>
                  <a:pt x="0" y="484632"/>
                </a:cubicBezTo>
                <a:lnTo>
                  <a:pt x="0" y="246888"/>
                </a:lnTo>
                <a:moveTo>
                  <a:pt x="576072" y="100584"/>
                </a:moveTo>
                <a:cubicBezTo>
                  <a:pt x="576072" y="100584"/>
                  <a:pt x="566928" y="109728"/>
                  <a:pt x="557784" y="109728"/>
                </a:cubicBezTo>
                <a:cubicBezTo>
                  <a:pt x="521208" y="109728"/>
                  <a:pt x="493776" y="128016"/>
                  <a:pt x="475488" y="146304"/>
                </a:cubicBezTo>
                <a:cubicBezTo>
                  <a:pt x="457200" y="173736"/>
                  <a:pt x="448056" y="201168"/>
                  <a:pt x="448056" y="246888"/>
                </a:cubicBezTo>
                <a:lnTo>
                  <a:pt x="448056" y="265176"/>
                </a:lnTo>
                <a:cubicBezTo>
                  <a:pt x="448056" y="265176"/>
                  <a:pt x="448056" y="274320"/>
                  <a:pt x="457200" y="274320"/>
                </a:cubicBezTo>
                <a:lnTo>
                  <a:pt x="548640" y="274320"/>
                </a:lnTo>
                <a:cubicBezTo>
                  <a:pt x="557784" y="274320"/>
                  <a:pt x="557784" y="283464"/>
                  <a:pt x="557784" y="283464"/>
                </a:cubicBezTo>
                <a:lnTo>
                  <a:pt x="557784" y="484632"/>
                </a:lnTo>
                <a:cubicBezTo>
                  <a:pt x="557784" y="493776"/>
                  <a:pt x="557784" y="493776"/>
                  <a:pt x="548640" y="493776"/>
                </a:cubicBezTo>
                <a:lnTo>
                  <a:pt x="338328" y="493776"/>
                </a:lnTo>
                <a:cubicBezTo>
                  <a:pt x="338328" y="493776"/>
                  <a:pt x="329184" y="493776"/>
                  <a:pt x="329184" y="484632"/>
                </a:cubicBezTo>
                <a:lnTo>
                  <a:pt x="329184" y="246888"/>
                </a:lnTo>
                <a:cubicBezTo>
                  <a:pt x="329184" y="201168"/>
                  <a:pt x="338328" y="164592"/>
                  <a:pt x="356616" y="128016"/>
                </a:cubicBezTo>
                <a:cubicBezTo>
                  <a:pt x="374904" y="82296"/>
                  <a:pt x="402336" y="54864"/>
                  <a:pt x="438912" y="36576"/>
                </a:cubicBezTo>
                <a:cubicBezTo>
                  <a:pt x="475488" y="18288"/>
                  <a:pt x="512064" y="0"/>
                  <a:pt x="557784" y="0"/>
                </a:cubicBezTo>
                <a:cubicBezTo>
                  <a:pt x="566928" y="0"/>
                  <a:pt x="576072" y="9144"/>
                  <a:pt x="576072" y="9144"/>
                </a:cubicBezTo>
                <a:lnTo>
                  <a:pt x="576072" y="100584"/>
                </a:lnTo>
              </a:path>
            </a:pathLst>
          </a:custGeom>
          <a:solidFill>
            <a:schemeClr val="accent1"/>
          </a:solidFill>
        </p:spPr>
        <p:txBody>
          <a:bodyPr/>
          <a:lstStyle/>
          <a:p>
            <a:endParaRPr lang="zh-CN" altLang="en-US"/>
          </a:p>
        </p:txBody>
      </p:sp>
      <p:sp>
        <p:nvSpPr>
          <p:cNvPr id="12" name="“_#color-822&amp;2169"/>
          <p:cNvSpPr/>
          <p:nvPr>
            <p:custDataLst>
              <p:tags r:id="rId3"/>
            </p:custDataLst>
          </p:nvPr>
        </p:nvSpPr>
        <p:spPr>
          <a:xfrm>
            <a:off x="5815584" y="5230368"/>
            <a:ext cx="576072" cy="493776"/>
          </a:xfrm>
          <a:custGeom>
            <a:avLst/>
            <a:gdLst/>
            <a:ahLst/>
            <a:cxnLst/>
            <a:rect l="l" t="t" r="r" b="b"/>
            <a:pathLst>
              <a:path w="576072" h="493776">
                <a:moveTo>
                  <a:pt x="576072" y="246888"/>
                </a:moveTo>
                <a:cubicBezTo>
                  <a:pt x="576072" y="201168"/>
                  <a:pt x="557784" y="155448"/>
                  <a:pt x="539496" y="118872"/>
                </a:cubicBezTo>
                <a:cubicBezTo>
                  <a:pt x="521208" y="82296"/>
                  <a:pt x="493776" y="54864"/>
                  <a:pt x="457200" y="36576"/>
                </a:cubicBezTo>
                <a:cubicBezTo>
                  <a:pt x="429768" y="18288"/>
                  <a:pt x="393192" y="0"/>
                  <a:pt x="356616" y="0"/>
                </a:cubicBezTo>
                <a:cubicBezTo>
                  <a:pt x="338328" y="0"/>
                  <a:pt x="329184" y="9144"/>
                  <a:pt x="329184" y="27432"/>
                </a:cubicBezTo>
                <a:lnTo>
                  <a:pt x="329184" y="82296"/>
                </a:lnTo>
                <a:cubicBezTo>
                  <a:pt x="329184" y="91440"/>
                  <a:pt x="338328" y="109728"/>
                  <a:pt x="356616" y="109728"/>
                </a:cubicBezTo>
                <a:cubicBezTo>
                  <a:pt x="384048" y="109728"/>
                  <a:pt x="411480" y="128016"/>
                  <a:pt x="429768" y="146304"/>
                </a:cubicBezTo>
                <a:cubicBezTo>
                  <a:pt x="448056" y="164592"/>
                  <a:pt x="457200" y="201168"/>
                  <a:pt x="457200" y="246888"/>
                </a:cubicBezTo>
                <a:cubicBezTo>
                  <a:pt x="457200" y="256032"/>
                  <a:pt x="448056" y="274320"/>
                  <a:pt x="429768" y="274320"/>
                </a:cubicBezTo>
                <a:lnTo>
                  <a:pt x="365760" y="274320"/>
                </a:lnTo>
                <a:cubicBezTo>
                  <a:pt x="347472" y="274320"/>
                  <a:pt x="338328" y="283464"/>
                  <a:pt x="338328" y="292608"/>
                </a:cubicBezTo>
                <a:lnTo>
                  <a:pt x="338328" y="466344"/>
                </a:lnTo>
                <a:cubicBezTo>
                  <a:pt x="338328" y="484632"/>
                  <a:pt x="347472" y="493776"/>
                  <a:pt x="365760" y="493776"/>
                </a:cubicBezTo>
                <a:lnTo>
                  <a:pt x="548640" y="493776"/>
                </a:lnTo>
                <a:cubicBezTo>
                  <a:pt x="557784" y="493776"/>
                  <a:pt x="576072" y="484632"/>
                  <a:pt x="576072" y="466344"/>
                </a:cubicBezTo>
                <a:lnTo>
                  <a:pt x="576072" y="246888"/>
                </a:lnTo>
                <a:moveTo>
                  <a:pt x="0" y="82296"/>
                </a:moveTo>
                <a:cubicBezTo>
                  <a:pt x="0" y="91440"/>
                  <a:pt x="9144" y="109728"/>
                  <a:pt x="27432" y="109728"/>
                </a:cubicBezTo>
                <a:cubicBezTo>
                  <a:pt x="54864" y="109728"/>
                  <a:pt x="82296" y="128016"/>
                  <a:pt x="100584" y="146304"/>
                </a:cubicBezTo>
                <a:cubicBezTo>
                  <a:pt x="118872" y="164592"/>
                  <a:pt x="128016" y="201168"/>
                  <a:pt x="128016" y="246888"/>
                </a:cubicBezTo>
                <a:cubicBezTo>
                  <a:pt x="128016" y="256032"/>
                  <a:pt x="118872" y="274320"/>
                  <a:pt x="100584" y="274320"/>
                </a:cubicBezTo>
                <a:lnTo>
                  <a:pt x="36576" y="274320"/>
                </a:lnTo>
                <a:cubicBezTo>
                  <a:pt x="18288" y="274320"/>
                  <a:pt x="9144" y="283464"/>
                  <a:pt x="9144" y="292608"/>
                </a:cubicBezTo>
                <a:lnTo>
                  <a:pt x="9144" y="466344"/>
                </a:lnTo>
                <a:cubicBezTo>
                  <a:pt x="9144" y="484632"/>
                  <a:pt x="18288" y="493776"/>
                  <a:pt x="36576" y="493776"/>
                </a:cubicBezTo>
                <a:lnTo>
                  <a:pt x="219456" y="493776"/>
                </a:lnTo>
                <a:cubicBezTo>
                  <a:pt x="228600" y="493776"/>
                  <a:pt x="246888" y="484632"/>
                  <a:pt x="246888" y="466344"/>
                </a:cubicBezTo>
                <a:lnTo>
                  <a:pt x="246888" y="246888"/>
                </a:lnTo>
                <a:cubicBezTo>
                  <a:pt x="246888" y="201168"/>
                  <a:pt x="228600" y="155448"/>
                  <a:pt x="210312" y="118872"/>
                </a:cubicBezTo>
                <a:cubicBezTo>
                  <a:pt x="192024" y="82296"/>
                  <a:pt x="164592" y="54864"/>
                  <a:pt x="128016" y="36576"/>
                </a:cubicBezTo>
                <a:cubicBezTo>
                  <a:pt x="100584" y="18288"/>
                  <a:pt x="64008" y="0"/>
                  <a:pt x="27432" y="0"/>
                </a:cubicBezTo>
                <a:cubicBezTo>
                  <a:pt x="9144" y="0"/>
                  <a:pt x="0" y="9144"/>
                  <a:pt x="0" y="27432"/>
                </a:cubicBezTo>
                <a:lnTo>
                  <a:pt x="0" y="82296"/>
                </a:lnTo>
              </a:path>
            </a:pathLst>
          </a:custGeom>
          <a:solidFill>
            <a:schemeClr val="accent1"/>
          </a:solidFill>
        </p:spPr>
        <p:txBody>
          <a:bodyPr/>
          <a:lstStyle/>
          <a:p>
            <a:endParaRPr lang="zh-CN" altLang="en-US"/>
          </a:p>
        </p:txBody>
      </p:sp>
      <p:sp>
        <p:nvSpPr>
          <p:cNvPr id="13" name="圆角矩形 9"/>
          <p:cNvSpPr/>
          <p:nvPr>
            <p:custDataLst>
              <p:tags r:id="rId4"/>
            </p:custDataLst>
          </p:nvPr>
        </p:nvSpPr>
        <p:spPr>
          <a:xfrm>
            <a:off x="722630" y="1908175"/>
            <a:ext cx="10744200" cy="3019425"/>
          </a:xfrm>
          <a:prstGeom prst="roundRect">
            <a:avLst>
              <a:gd name="adj" fmla="val 50000"/>
            </a:avLst>
          </a:prstGeom>
          <a:no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1431290" y="2159000"/>
            <a:ext cx="9344660" cy="791845"/>
          </a:xfrm>
        </p:spPr>
        <p:txBody>
          <a:bodyPr anchor="ctr">
            <a:normAutofit/>
          </a:bodyPr>
          <a:lstStyle/>
          <a:p>
            <a:pPr algn="ctr"/>
            <a:r>
              <a:rPr lang="zh-CN" altLang="en-US" dirty="0">
                <a:solidFill>
                  <a:schemeClr val="accent1"/>
                </a:solidFill>
              </a:rPr>
              <a:t>思考</a:t>
            </a:r>
            <a:endParaRPr lang="zh-CN" altLang="en-US" dirty="0">
              <a:solidFill>
                <a:schemeClr val="accent1"/>
              </a:solidFill>
            </a:endParaRPr>
          </a:p>
        </p:txBody>
      </p:sp>
      <p:sp>
        <p:nvSpPr>
          <p:cNvPr id="3" name="矩形 2"/>
          <p:cNvSpPr/>
          <p:nvPr>
            <p:custDataLst>
              <p:tags r:id="rId6"/>
            </p:custDataLst>
          </p:nvPr>
        </p:nvSpPr>
        <p:spPr>
          <a:xfrm>
            <a:off x="1432306" y="3006090"/>
            <a:ext cx="9345169" cy="1440180"/>
          </a:xfrm>
          <a:prstGeom prst="rect">
            <a:avLst/>
          </a:prstGeom>
          <a:noFill/>
        </p:spPr>
        <p:txBody>
          <a:bodyPr wrap="square" lIns="0" tIns="0" rIns="0" bIns="0" rtlCol="0" anchor="t" anchorCtr="0">
            <a:noAutofit/>
          </a:bodyPr>
          <a:lstStyle/>
          <a:p>
            <a:pPr algn="ctr">
              <a:lnSpc>
                <a:spcPct val="150000"/>
              </a:lnSpc>
              <a:spcBef>
                <a:spcPct val="0"/>
              </a:spcBef>
              <a:spcAft>
                <a:spcPct val="0"/>
              </a:spcAft>
            </a:pPr>
            <a:br>
              <a:rPr lang="zh-CN" altLang="en-US" sz="1400" b="1" u="sng">
                <a:latin typeface="华文楷体" panose="02010600040101010101" charset="-122"/>
                <a:ea typeface="华文楷体" panose="02010600040101010101" charset="-122"/>
                <a:cs typeface="华文楷体" panose="02010600040101010101" charset="-122"/>
                <a:sym typeface="+mn-ea"/>
              </a:rPr>
            </a:br>
            <a:r>
              <a:rPr lang="zh-CN" altLang="en-US" sz="3200" b="1" u="sng">
                <a:latin typeface="华文楷体" panose="02010600040101010101" charset="-122"/>
                <a:ea typeface="华文楷体" panose="02010600040101010101" charset="-122"/>
                <a:cs typeface="华文楷体" panose="02010600040101010101" charset="-122"/>
                <a:sym typeface="+mn-ea"/>
              </a:rPr>
              <a:t>作为消费者，怎样确保买到安全可靠的网络食品？</a:t>
            </a:r>
            <a:endParaRPr lang="zh-CN" altLang="en-US" sz="3200" b="1" u="sng" dirty="0">
              <a:solidFill>
                <a:schemeClr val="tx1">
                  <a:lumMod val="85000"/>
                  <a:lumOff val="15000"/>
                </a:schemeClr>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15000"/>
          </a:blip>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文本框 16"/>
          <p:cNvSpPr txBox="1"/>
          <p:nvPr/>
        </p:nvSpPr>
        <p:spPr>
          <a:xfrm>
            <a:off x="3298190" y="2443480"/>
            <a:ext cx="9109075" cy="1445260"/>
          </a:xfrm>
          <a:prstGeom prst="rect">
            <a:avLst/>
          </a:prstGeom>
          <a:noFill/>
        </p:spPr>
        <p:txBody>
          <a:bodyPr wrap="square" rtlCol="0">
            <a:spAutoFit/>
          </a:bodyPr>
          <a:p>
            <a:pPr algn="l">
              <a:buClrTx/>
              <a:buSzTx/>
              <a:buNone/>
            </a:pPr>
            <a:r>
              <a:rPr lang="zh-CN" altLang="en-US" sz="440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网络生鲜食品引发的</a:t>
            </a:r>
            <a:endPar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l">
              <a:buClrTx/>
              <a:buSzTx/>
              <a:buNone/>
            </a:pPr>
            <a:r>
              <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食品安全案例</a:t>
            </a:r>
            <a:endPar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18" name="组合 17"/>
          <p:cNvGrpSpPr/>
          <p:nvPr/>
        </p:nvGrpSpPr>
        <p:grpSpPr>
          <a:xfrm>
            <a:off x="1077594" y="2764790"/>
            <a:ext cx="2384426" cy="707390"/>
            <a:chOff x="5231747" y="1298792"/>
            <a:chExt cx="1705102" cy="505078"/>
          </a:xfrm>
        </p:grpSpPr>
        <p:sp>
          <p:nvSpPr>
            <p:cNvPr id="19" name="佳佳PPT"/>
            <p:cNvSpPr/>
            <p:nvPr/>
          </p:nvSpPr>
          <p:spPr>
            <a:xfrm>
              <a:off x="5231747" y="1298792"/>
              <a:ext cx="1657688"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椭圆 19"/>
            <p:cNvSpPr/>
            <p:nvPr/>
          </p:nvSpPr>
          <p:spPr>
            <a:xfrm>
              <a:off x="5231747" y="1298792"/>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21" name="佳佳PPT"/>
            <p:cNvSpPr txBox="1"/>
            <p:nvPr/>
          </p:nvSpPr>
          <p:spPr>
            <a:xfrm>
              <a:off x="5648524" y="1343070"/>
              <a:ext cx="1288325" cy="460646"/>
            </a:xfrm>
            <a:prstGeom prst="rect">
              <a:avLst/>
            </a:prstGeom>
            <a:noFill/>
          </p:spPr>
          <p:txBody>
            <a:bodyPr wrap="square" rtlCol="0">
              <a:spAutoFit/>
            </a:bodyPr>
            <a:p>
              <a:pPr algn="ctr"/>
              <a:r>
                <a:rPr lang="en-US" altLang="zh-CN" sz="3600" b="1" dirty="0">
                  <a:solidFill>
                    <a:schemeClr val="bg1"/>
                  </a:solidFill>
                  <a:latin typeface="汉仪中黑S" panose="00020600040101010101" pitchFamily="18" charset="-122"/>
                  <a:ea typeface="汉仪中黑S" panose="00020600040101010101" pitchFamily="18" charset="-122"/>
                </a:rPr>
                <a:t>8.2.2</a:t>
              </a:r>
              <a:endParaRPr lang="en-US" altLang="zh-CN" sz="3600" b="1" dirty="0">
                <a:solidFill>
                  <a:schemeClr val="bg1"/>
                </a:solidFill>
                <a:latin typeface="汉仪中黑S" panose="00020600040101010101" pitchFamily="18" charset="-122"/>
                <a:ea typeface="汉仪中黑S" panose="00020600040101010101"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bldLst>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112980"/>
            <a:ext cx="12192000" cy="33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9" name="矩形 8"/>
          <p:cNvSpPr/>
          <p:nvPr/>
        </p:nvSpPr>
        <p:spPr>
          <a:xfrm>
            <a:off x="10160" y="72961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p>
        </p:txBody>
      </p:sp>
      <p:sp>
        <p:nvSpPr>
          <p:cNvPr id="3" name="文本框 2"/>
          <p:cNvSpPr txBox="1"/>
          <p:nvPr>
            <p:custDataLst>
              <p:tags r:id="rId1"/>
            </p:custDataLst>
          </p:nvPr>
        </p:nvSpPr>
        <p:spPr>
          <a:xfrm>
            <a:off x="494665" y="1503045"/>
            <a:ext cx="4970780" cy="2113280"/>
          </a:xfrm>
          <a:prstGeom prst="rect">
            <a:avLst/>
          </a:prstGeom>
          <a:noFill/>
        </p:spPr>
        <p:txBody>
          <a:bodyPr wrap="square" rtlCol="0">
            <a:noAutofit/>
          </a:bodyPr>
          <a:p>
            <a:r>
              <a:rPr lang="en-US" altLang="zh-CN" sz="3200"/>
              <a:t>    </a:t>
            </a:r>
            <a:r>
              <a:rPr lang="zh-CN" altLang="en-US" sz="2800"/>
              <a:t>生鲜食品是指未经烹调、制作等深加工过程，只做必要的保鲜和简单整理上架而出售的初级类产品。</a:t>
            </a:r>
            <a:endParaRPr lang="zh-CN" altLang="en-US" sz="2800"/>
          </a:p>
        </p:txBody>
      </p:sp>
      <p:pic>
        <p:nvPicPr>
          <p:cNvPr id="10" name="图片 9" descr="微信截图_20241202153632"/>
          <p:cNvPicPr>
            <a:picLocks noChangeAspect="1"/>
          </p:cNvPicPr>
          <p:nvPr>
            <p:custDataLst>
              <p:tags r:id="rId2"/>
            </p:custDataLst>
          </p:nvPr>
        </p:nvPicPr>
        <p:blipFill>
          <a:blip r:embed="rId3"/>
          <a:stretch>
            <a:fillRect/>
          </a:stretch>
        </p:blipFill>
        <p:spPr>
          <a:xfrm>
            <a:off x="5563235" y="1390650"/>
            <a:ext cx="2780665" cy="1965325"/>
          </a:xfrm>
          <a:prstGeom prst="rect">
            <a:avLst/>
          </a:prstGeom>
        </p:spPr>
      </p:pic>
      <p:pic>
        <p:nvPicPr>
          <p:cNvPr id="11" name="图片 10" descr="微信截图_20241202153645"/>
          <p:cNvPicPr>
            <a:picLocks noChangeAspect="1"/>
          </p:cNvPicPr>
          <p:nvPr/>
        </p:nvPicPr>
        <p:blipFill>
          <a:blip r:embed="rId4"/>
          <a:stretch>
            <a:fillRect/>
          </a:stretch>
        </p:blipFill>
        <p:spPr>
          <a:xfrm>
            <a:off x="8900795" y="1390650"/>
            <a:ext cx="2823210" cy="1986915"/>
          </a:xfrm>
          <a:prstGeom prst="rect">
            <a:avLst/>
          </a:prstGeom>
        </p:spPr>
      </p:pic>
      <p:pic>
        <p:nvPicPr>
          <p:cNvPr id="14" name="图片 13" descr="微信截图_20241202153654"/>
          <p:cNvPicPr>
            <a:picLocks noChangeAspect="1"/>
          </p:cNvPicPr>
          <p:nvPr>
            <p:custDataLst>
              <p:tags r:id="rId5"/>
            </p:custDataLst>
          </p:nvPr>
        </p:nvPicPr>
        <p:blipFill>
          <a:blip r:embed="rId6"/>
          <a:stretch>
            <a:fillRect/>
          </a:stretch>
        </p:blipFill>
        <p:spPr>
          <a:xfrm>
            <a:off x="5545455" y="3616325"/>
            <a:ext cx="2798445" cy="1906270"/>
          </a:xfrm>
          <a:prstGeom prst="rect">
            <a:avLst/>
          </a:prstGeom>
        </p:spPr>
      </p:pic>
      <p:pic>
        <p:nvPicPr>
          <p:cNvPr id="15" name="图片 14" descr="微信截图_20241202153705"/>
          <p:cNvPicPr>
            <a:picLocks noChangeAspect="1"/>
          </p:cNvPicPr>
          <p:nvPr/>
        </p:nvPicPr>
        <p:blipFill>
          <a:blip r:embed="rId7"/>
          <a:stretch>
            <a:fillRect/>
          </a:stretch>
        </p:blipFill>
        <p:spPr>
          <a:xfrm>
            <a:off x="8900795" y="3584575"/>
            <a:ext cx="2823210" cy="1937385"/>
          </a:xfrm>
          <a:prstGeom prst="rect">
            <a:avLst/>
          </a:prstGeom>
        </p:spPr>
      </p:pic>
      <p:sp>
        <p:nvSpPr>
          <p:cNvPr id="16" name="文本框 15"/>
          <p:cNvSpPr txBox="1"/>
          <p:nvPr>
            <p:custDataLst>
              <p:tags r:id="rId8"/>
            </p:custDataLst>
          </p:nvPr>
        </p:nvSpPr>
        <p:spPr>
          <a:xfrm>
            <a:off x="494030" y="3493770"/>
            <a:ext cx="4970780" cy="2212975"/>
          </a:xfrm>
          <a:prstGeom prst="rect">
            <a:avLst/>
          </a:prstGeom>
          <a:noFill/>
        </p:spPr>
        <p:txBody>
          <a:bodyPr wrap="square" rtlCol="0">
            <a:noAutofit/>
          </a:bodyPr>
          <a:p>
            <a:r>
              <a:rPr lang="en-US" altLang="zh-CN" sz="2800"/>
              <a:t>    </a:t>
            </a:r>
            <a:r>
              <a:rPr lang="zh-CN" altLang="en-US" sz="2800"/>
              <a:t>生鲜类食品在网购过程中需要经历</a:t>
            </a:r>
            <a:r>
              <a:rPr lang="zh-CN" altLang="en-US" sz="2800">
                <a:highlight>
                  <a:srgbClr val="FFFF00"/>
                </a:highlight>
              </a:rPr>
              <a:t>生产、加工、运输、销售、二次运输和配送</a:t>
            </a:r>
            <a:r>
              <a:rPr lang="en-US" altLang="zh-CN" sz="2800"/>
              <a:t>6</a:t>
            </a:r>
            <a:r>
              <a:rPr lang="zh-CN" altLang="en-US" sz="2800"/>
              <a:t>个环节最终到达消费者手中</a:t>
            </a:r>
            <a:r>
              <a:rPr lang="zh-CN" altLang="en-US" sz="2800"/>
              <a:t>。</a:t>
            </a:r>
            <a:endParaRPr lang="zh-CN" altLang="en-US" sz="2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bldLst>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微信图片_20241202160104"/>
          <p:cNvPicPr>
            <a:picLocks noChangeAspect="1"/>
          </p:cNvPicPr>
          <p:nvPr>
            <p:ph sz="half" idx="1"/>
            <p:custDataLst>
              <p:tags r:id="rId1"/>
            </p:custDataLst>
          </p:nvPr>
        </p:nvPicPr>
        <p:blipFill>
          <a:blip r:embed="rId2"/>
          <a:stretch>
            <a:fillRect/>
          </a:stretch>
        </p:blipFill>
        <p:spPr>
          <a:xfrm>
            <a:off x="1861820" y="1418590"/>
            <a:ext cx="8230235" cy="4895215"/>
          </a:xfrm>
          <a:prstGeom prst="rect">
            <a:avLst/>
          </a:prstGeom>
        </p:spPr>
      </p:pic>
      <p:sp>
        <p:nvSpPr>
          <p:cNvPr id="7" name="文本框 6"/>
          <p:cNvSpPr txBox="1"/>
          <p:nvPr/>
        </p:nvSpPr>
        <p:spPr>
          <a:xfrm>
            <a:off x="411480" y="527050"/>
            <a:ext cx="2006600" cy="460375"/>
          </a:xfrm>
          <a:prstGeom prst="rect">
            <a:avLst/>
          </a:prstGeom>
          <a:noFill/>
        </p:spPr>
        <p:txBody>
          <a:bodyPr wrap="square" rtlCol="0">
            <a:spAutoFit/>
          </a:bodyPr>
          <a:p>
            <a:r>
              <a:rPr lang="en-US" altLang="zh-CN" sz="2400"/>
              <a:t>(1)</a:t>
            </a:r>
            <a:r>
              <a:rPr lang="zh-CN" altLang="en-US" sz="2400"/>
              <a:t>案例概述</a:t>
            </a:r>
            <a:endParaRPr lang="zh-CN" altLang="en-US" sz="2400"/>
          </a:p>
        </p:txBody>
      </p:sp>
      <p:sp>
        <p:nvSpPr>
          <p:cNvPr id="11" name="文本框 10"/>
          <p:cNvSpPr txBox="1"/>
          <p:nvPr/>
        </p:nvSpPr>
        <p:spPr>
          <a:xfrm>
            <a:off x="2442845" y="1035050"/>
            <a:ext cx="7649210" cy="460375"/>
          </a:xfrm>
          <a:prstGeom prst="rect">
            <a:avLst/>
          </a:prstGeom>
          <a:noFill/>
        </p:spPr>
        <p:txBody>
          <a:bodyPr wrap="square" rtlCol="0">
            <a:spAutoFit/>
          </a:bodyPr>
          <a:p>
            <a:r>
              <a:rPr lang="zh-CN" altLang="en-US" sz="2400">
                <a:sym typeface="+mn-ea"/>
              </a:rPr>
              <a:t>中国农产品网络零售市场重点单品分析报告</a:t>
            </a:r>
            <a:r>
              <a:rPr lang="en-US" altLang="zh-CN" sz="2400">
                <a:sym typeface="+mn-ea"/>
              </a:rPr>
              <a:t>(2020</a:t>
            </a:r>
            <a:r>
              <a:rPr lang="zh-CN" altLang="en-US" sz="2400">
                <a:sym typeface="+mn-ea"/>
              </a:rPr>
              <a:t>）</a:t>
            </a:r>
            <a:endParaRPr lang="zh-CN" altLang="en-US" sz="2400">
              <a:sym typeface="+mn-ea"/>
            </a:endParaRPr>
          </a:p>
        </p:txBody>
      </p:sp>
      <p:sp>
        <p:nvSpPr>
          <p:cNvPr id="14" name="圆角矩形标注 13"/>
          <p:cNvSpPr/>
          <p:nvPr/>
        </p:nvSpPr>
        <p:spPr>
          <a:xfrm>
            <a:off x="3737610" y="1353185"/>
            <a:ext cx="2716530" cy="2174240"/>
          </a:xfrm>
          <a:prstGeom prst="wedgeRoundRectCallout">
            <a:avLst>
              <a:gd name="adj1" fmla="val -75876"/>
              <a:gd name="adj2" fmla="val -13288"/>
              <a:gd name="adj3" fmla="val 1666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ym typeface="+mn-ea"/>
              </a:rPr>
              <a:t>生鲜产品网络零售额突破</a:t>
            </a:r>
            <a:r>
              <a:rPr lang="en-US" altLang="zh-CN" sz="2800" b="1">
                <a:sym typeface="+mn-ea"/>
              </a:rPr>
              <a:t>1094.9</a:t>
            </a:r>
            <a:r>
              <a:rPr lang="zh-CN" altLang="en-US" sz="2800" b="1">
                <a:sym typeface="+mn-ea"/>
              </a:rPr>
              <a:t>亿元</a:t>
            </a:r>
            <a:endParaRPr lang="zh-CN" altLang="en-US" sz="2800" b="1">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bldLst>
      <p:bldP spid="14" grpId="0" bldLvl="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C:/Users/86136/Desktop/微信截图_20241202152134.png微信截图_20241202152134"/>
          <p:cNvPicPr>
            <a:picLocks noChangeAspect="1"/>
          </p:cNvPicPr>
          <p:nvPr>
            <p:custDataLst>
              <p:tags r:id="rId1"/>
            </p:custDataLst>
          </p:nvPr>
        </p:nvPicPr>
        <p:blipFill>
          <a:blip r:embed="rId2"/>
          <a:srcRect/>
          <a:stretch>
            <a:fillRect/>
          </a:stretch>
        </p:blipFill>
        <p:spPr>
          <a:xfrm>
            <a:off x="259715" y="1491615"/>
            <a:ext cx="4672330" cy="3843020"/>
          </a:xfrm>
          <a:prstGeom prst="roundRect">
            <a:avLst>
              <a:gd name="adj" fmla="val 3099"/>
            </a:avLst>
          </a:prstGeom>
          <a:solidFill>
            <a:schemeClr val="accent1"/>
          </a:solidFill>
          <a:ln w="38100">
            <a:solidFill>
              <a:schemeClr val="accent1">
                <a:alpha val="40000"/>
              </a:schemeClr>
            </a:solidFill>
          </a:ln>
          <a:effectLst>
            <a:reflection blurRad="63500" stA="16000" endA="300" endPos="28000" dist="38100" dir="5400000" sy="-100000" algn="bl" rotWithShape="0"/>
          </a:effectLst>
        </p:spPr>
      </p:pic>
      <p:grpSp>
        <p:nvGrpSpPr>
          <p:cNvPr id="4" name="组合 3"/>
          <p:cNvGrpSpPr/>
          <p:nvPr/>
        </p:nvGrpSpPr>
        <p:grpSpPr>
          <a:xfrm>
            <a:off x="5154295" y="767080"/>
            <a:ext cx="6896100" cy="3291205"/>
            <a:chOff x="8117" y="1140"/>
            <a:chExt cx="10860" cy="5183"/>
          </a:xfrm>
        </p:grpSpPr>
        <p:sp>
          <p:nvSpPr>
            <p:cNvPr id="15" name="矩形 14"/>
            <p:cNvSpPr/>
            <p:nvPr>
              <p:custDataLst>
                <p:tags r:id="rId3"/>
              </p:custDataLst>
            </p:nvPr>
          </p:nvSpPr>
          <p:spPr>
            <a:xfrm>
              <a:off x="8117" y="1140"/>
              <a:ext cx="10859" cy="1309"/>
            </a:xfrm>
            <a:prstGeom prst="rect">
              <a:avLst/>
            </a:prstGeom>
            <a:noFill/>
          </p:spPr>
          <p:txBody>
            <a:bodyPr wrap="square" rtlCol="0" anchor="ctr" anchorCtr="0">
              <a:noAutofit/>
              <a:scene3d>
                <a:camera prst="orthographicFront"/>
                <a:lightRig rig="threePt" dir="t"/>
              </a:scene3d>
            </a:bodyPr>
            <a:lstStyle/>
            <a:p>
              <a:pPr>
                <a:spcBef>
                  <a:spcPct val="0"/>
                </a:spcBef>
                <a:spcAft>
                  <a:spcPct val="0"/>
                </a:spcAft>
              </a:pPr>
              <a:r>
                <a:rPr lang="en-US" altLang="zh-CN" sz="2800" b="1" dirty="0">
                  <a:solidFill>
                    <a:srgbClr val="698373"/>
                  </a:solidFill>
                  <a:effectLst>
                    <a:outerShdw blurRad="38100" dist="25400" dir="5400000" algn="ctr" rotWithShape="0">
                      <a:srgbClr val="6E747A">
                        <a:alpha val="43000"/>
                      </a:srgbClr>
                    </a:outerShdw>
                  </a:effectLst>
                  <a:latin typeface="+mn-ea"/>
                  <a:cs typeface="+mn-ea"/>
                  <a:sym typeface="+mn-ea"/>
                </a:rPr>
                <a:t>2020</a:t>
              </a:r>
              <a:r>
                <a:rPr lang="zh-CN" altLang="en-US" sz="2800" b="1" dirty="0">
                  <a:solidFill>
                    <a:srgbClr val="698373"/>
                  </a:solidFill>
                  <a:effectLst>
                    <a:outerShdw blurRad="38100" dist="25400" dir="5400000" algn="ctr" rotWithShape="0">
                      <a:srgbClr val="6E747A">
                        <a:alpha val="43000"/>
                      </a:srgbClr>
                    </a:outerShdw>
                  </a:effectLst>
                  <a:latin typeface="+mn-ea"/>
                  <a:cs typeface="+mn-ea"/>
                  <a:sym typeface="+mn-ea"/>
                </a:rPr>
                <a:t>年</a:t>
              </a:r>
              <a:r>
                <a:rPr lang="en-US" altLang="zh-CN" sz="2800" b="1" dirty="0">
                  <a:solidFill>
                    <a:srgbClr val="698373"/>
                  </a:solidFill>
                  <a:effectLst>
                    <a:outerShdw blurRad="38100" dist="25400" dir="5400000" algn="ctr" rotWithShape="0">
                      <a:srgbClr val="6E747A">
                        <a:alpha val="43000"/>
                      </a:srgbClr>
                    </a:outerShdw>
                  </a:effectLst>
                  <a:latin typeface="+mn-ea"/>
                  <a:cs typeface="+mn-ea"/>
                  <a:sym typeface="+mn-ea"/>
                </a:rPr>
                <a:t>7</a:t>
              </a:r>
              <a:r>
                <a:rPr lang="zh-CN" altLang="en-US" sz="2800" b="1" dirty="0">
                  <a:solidFill>
                    <a:srgbClr val="698373"/>
                  </a:solidFill>
                  <a:effectLst>
                    <a:outerShdw blurRad="38100" dist="25400" dir="5400000" algn="ctr" rotWithShape="0">
                      <a:srgbClr val="6E747A">
                        <a:alpha val="43000"/>
                      </a:srgbClr>
                    </a:outerShdw>
                  </a:effectLst>
                  <a:latin typeface="+mn-ea"/>
                  <a:cs typeface="+mn-ea"/>
                  <a:sym typeface="+mn-ea"/>
                </a:rPr>
                <a:t>月</a:t>
              </a:r>
              <a:r>
                <a:rPr lang="en-US" altLang="zh-CN" sz="2800" b="1" dirty="0">
                  <a:solidFill>
                    <a:srgbClr val="698373"/>
                  </a:solidFill>
                  <a:effectLst>
                    <a:outerShdw blurRad="38100" dist="25400" dir="5400000" algn="ctr" rotWithShape="0">
                      <a:srgbClr val="6E747A">
                        <a:alpha val="43000"/>
                      </a:srgbClr>
                    </a:outerShdw>
                  </a:effectLst>
                  <a:latin typeface="+mn-ea"/>
                  <a:cs typeface="+mn-ea"/>
                  <a:sym typeface="+mn-ea"/>
                </a:rPr>
                <a:t>3</a:t>
              </a:r>
              <a:r>
                <a:rPr lang="zh-CN" altLang="en-US" sz="2800" b="1" dirty="0">
                  <a:solidFill>
                    <a:srgbClr val="698373"/>
                  </a:solidFill>
                  <a:effectLst>
                    <a:outerShdw blurRad="38100" dist="25400" dir="5400000" algn="ctr" rotWithShape="0">
                      <a:srgbClr val="6E747A">
                        <a:alpha val="43000"/>
                      </a:srgbClr>
                    </a:outerShdw>
                  </a:effectLst>
                  <a:latin typeface="+mn-ea"/>
                  <a:cs typeface="+mn-ea"/>
                  <a:sym typeface="+mn-ea"/>
                </a:rPr>
                <a:t>日</a:t>
              </a:r>
              <a:r>
                <a:rPr lang="en-US" altLang="zh-CN" sz="2800" b="1" dirty="0">
                  <a:solidFill>
                    <a:srgbClr val="698373"/>
                  </a:solidFill>
                  <a:effectLst>
                    <a:outerShdw blurRad="38100" dist="25400" dir="5400000" algn="ctr" rotWithShape="0">
                      <a:srgbClr val="6E747A">
                        <a:alpha val="43000"/>
                      </a:srgbClr>
                    </a:outerShdw>
                  </a:effectLst>
                  <a:latin typeface="+mn-ea"/>
                  <a:cs typeface="+mn-ea"/>
                  <a:sym typeface="+mn-ea"/>
                </a:rPr>
                <a:t>  </a:t>
              </a:r>
              <a:r>
                <a:rPr lang="zh-CN" altLang="en-US" sz="2800" b="1" dirty="0">
                  <a:solidFill>
                    <a:srgbClr val="698373"/>
                  </a:solidFill>
                  <a:effectLst>
                    <a:outerShdw blurRad="38100" dist="25400" dir="5400000" algn="ctr" rotWithShape="0">
                      <a:srgbClr val="6E747A">
                        <a:alpha val="43000"/>
                      </a:srgbClr>
                    </a:outerShdw>
                  </a:effectLst>
                  <a:latin typeface="+mn-ea"/>
                  <a:cs typeface="+mn-ea"/>
                  <a:sym typeface="+mn-ea"/>
                </a:rPr>
                <a:t>厦门</a:t>
              </a:r>
              <a:endParaRPr lang="zh-CN" altLang="en-US" sz="2800" b="1" dirty="0">
                <a:solidFill>
                  <a:srgbClr val="698373"/>
                </a:solidFill>
                <a:effectLst>
                  <a:outerShdw blurRad="38100" dist="25400" dir="5400000" algn="ctr" rotWithShape="0">
                    <a:srgbClr val="6E747A">
                      <a:alpha val="43000"/>
                    </a:srgbClr>
                  </a:outerShdw>
                </a:effectLst>
                <a:latin typeface="+mn-ea"/>
                <a:cs typeface="+mn-ea"/>
                <a:sym typeface="+mn-ea"/>
              </a:endParaRPr>
            </a:p>
          </p:txBody>
        </p:sp>
        <p:sp>
          <p:nvSpPr>
            <p:cNvPr id="16" name="矩形 15"/>
            <p:cNvSpPr/>
            <p:nvPr>
              <p:custDataLst>
                <p:tags r:id="rId4"/>
              </p:custDataLst>
            </p:nvPr>
          </p:nvSpPr>
          <p:spPr>
            <a:xfrm>
              <a:off x="8154" y="1950"/>
              <a:ext cx="10823" cy="4373"/>
            </a:xfrm>
            <a:prstGeom prst="rect">
              <a:avLst/>
            </a:prstGeom>
            <a:ln>
              <a:noFill/>
              <a:prstDash val="sysDash"/>
            </a:ln>
          </p:spPr>
          <p:txBody>
            <a:bodyPr vert="horz" wrap="square" lIns="90170" tIns="46990" rIns="90170" bIns="46990" rtlCol="0" anchor="t" anchorCtr="0">
              <a:noAutofit/>
            </a:bodyPr>
            <a:lstStyle/>
            <a:p>
              <a:pPr>
                <a:lnSpc>
                  <a:spcPct val="150000"/>
                </a:lnSpc>
                <a:spcBef>
                  <a:spcPct val="0"/>
                </a:spcBef>
                <a:spcAft>
                  <a:spcPct val="0"/>
                </a:spcAft>
              </a:pPr>
              <a:r>
                <a:rPr lang="en-US" altLang="zh-CN" sz="2400" dirty="0">
                  <a:ln>
                    <a:noFill/>
                    <a:prstDash val="sysDot"/>
                  </a:ln>
                  <a:solidFill>
                    <a:schemeClr val="tx1">
                      <a:lumMod val="85000"/>
                      <a:lumOff val="15000"/>
                    </a:schemeClr>
                  </a:solidFill>
                  <a:latin typeface="+mn-ea"/>
                  <a:cs typeface="+mn-ea"/>
                </a:rPr>
                <a:t>    </a:t>
              </a:r>
              <a:r>
                <a:rPr lang="zh-CN" altLang="en-US" sz="2400" dirty="0">
                  <a:ln>
                    <a:noFill/>
                    <a:prstDash val="sysDot"/>
                  </a:ln>
                  <a:solidFill>
                    <a:schemeClr val="tx1">
                      <a:lumMod val="85000"/>
                      <a:lumOff val="15000"/>
                    </a:schemeClr>
                  </a:solidFill>
                  <a:latin typeface="+mn-ea"/>
                  <a:cs typeface="+mn-ea"/>
                </a:rPr>
                <a:t>市场监督管理局曝光</a:t>
              </a:r>
              <a:r>
                <a:rPr lang="en-US" altLang="zh-CN" sz="2400" dirty="0">
                  <a:ln>
                    <a:noFill/>
                    <a:prstDash val="sysDot"/>
                  </a:ln>
                  <a:solidFill>
                    <a:schemeClr val="tx1">
                      <a:lumMod val="85000"/>
                      <a:lumOff val="15000"/>
                    </a:schemeClr>
                  </a:solidFill>
                  <a:latin typeface="+mn-ea"/>
                  <a:cs typeface="+mn-ea"/>
                </a:rPr>
                <a:t>5</a:t>
              </a:r>
              <a:r>
                <a:rPr lang="zh-CN" altLang="en-US" sz="2400" dirty="0">
                  <a:ln>
                    <a:noFill/>
                    <a:prstDash val="sysDot"/>
                  </a:ln>
                  <a:solidFill>
                    <a:schemeClr val="tx1">
                      <a:lumMod val="85000"/>
                      <a:lumOff val="15000"/>
                    </a:schemeClr>
                  </a:solidFill>
                  <a:latin typeface="+mn-ea"/>
                  <a:cs typeface="+mn-ea"/>
                </a:rPr>
                <a:t>批次不合格网络生鲜食品。其中，</a:t>
              </a:r>
              <a:r>
                <a:rPr lang="zh-CN" altLang="en-US" sz="2400" dirty="0">
                  <a:ln>
                    <a:noFill/>
                    <a:prstDash val="sysDot"/>
                  </a:ln>
                  <a:solidFill>
                    <a:schemeClr val="tx1">
                      <a:lumMod val="85000"/>
                      <a:lumOff val="15000"/>
                    </a:schemeClr>
                  </a:solidFill>
                  <a:highlight>
                    <a:srgbClr val="FFFF00"/>
                  </a:highlight>
                  <a:latin typeface="+mn-ea"/>
                  <a:cs typeface="+mn-ea"/>
                </a:rPr>
                <a:t>白鲫鱼</a:t>
              </a:r>
              <a:r>
                <a:rPr lang="zh-CN" altLang="en-US" sz="2400" dirty="0">
                  <a:ln>
                    <a:noFill/>
                    <a:prstDash val="sysDot"/>
                  </a:ln>
                  <a:solidFill>
                    <a:schemeClr val="tx1">
                      <a:lumMod val="85000"/>
                      <a:lumOff val="15000"/>
                    </a:schemeClr>
                  </a:solidFill>
                  <a:latin typeface="+mn-ea"/>
                  <a:cs typeface="+mn-ea"/>
                </a:rPr>
                <a:t>中恩诺沙星残留、</a:t>
              </a:r>
              <a:r>
                <a:rPr lang="zh-CN" altLang="en-US" sz="2400" dirty="0">
                  <a:ln>
                    <a:noFill/>
                    <a:prstDash val="sysDot"/>
                  </a:ln>
                  <a:solidFill>
                    <a:schemeClr val="tx1">
                      <a:lumMod val="85000"/>
                      <a:lumOff val="15000"/>
                    </a:schemeClr>
                  </a:solidFill>
                  <a:highlight>
                    <a:srgbClr val="FFFF00"/>
                  </a:highlight>
                  <a:latin typeface="+mn-ea"/>
                  <a:cs typeface="+mn-ea"/>
                </a:rPr>
                <a:t>活虾</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明虾</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中呋唑酮代谢物含量、</a:t>
              </a:r>
              <a:r>
                <a:rPr lang="zh-CN" altLang="en-US" sz="2400" dirty="0">
                  <a:ln>
                    <a:noFill/>
                    <a:prstDash val="sysDot"/>
                  </a:ln>
                  <a:solidFill>
                    <a:schemeClr val="tx1">
                      <a:lumMod val="85000"/>
                      <a:lumOff val="15000"/>
                    </a:schemeClr>
                  </a:solidFill>
                  <a:highlight>
                    <a:srgbClr val="FFFF00"/>
                  </a:highlight>
                  <a:latin typeface="+mn-ea"/>
                  <a:cs typeface="+mn-ea"/>
                </a:rPr>
                <a:t>牛奶草莓</a:t>
              </a:r>
              <a:r>
                <a:rPr lang="zh-CN" altLang="en-US" sz="2400" dirty="0">
                  <a:ln>
                    <a:noFill/>
                    <a:prstDash val="sysDot"/>
                  </a:ln>
                  <a:solidFill>
                    <a:schemeClr val="tx1">
                      <a:lumMod val="85000"/>
                      <a:lumOff val="15000"/>
                    </a:schemeClr>
                  </a:solidFill>
                  <a:latin typeface="+mn-ea"/>
                  <a:cs typeface="+mn-ea"/>
                </a:rPr>
                <a:t>中烯酰吗啉残留、</a:t>
              </a:r>
              <a:r>
                <a:rPr lang="zh-CN" altLang="en-US" sz="2400" dirty="0">
                  <a:ln>
                    <a:noFill/>
                    <a:prstDash val="sysDot"/>
                  </a:ln>
                  <a:solidFill>
                    <a:schemeClr val="tx1">
                      <a:lumMod val="85000"/>
                      <a:lumOff val="15000"/>
                    </a:schemeClr>
                  </a:solidFill>
                  <a:highlight>
                    <a:srgbClr val="FFFF00"/>
                  </a:highlight>
                  <a:latin typeface="+mn-ea"/>
                  <a:cs typeface="+mn-ea"/>
                </a:rPr>
                <a:t>带鱼段</a:t>
              </a:r>
              <a:r>
                <a:rPr lang="zh-CN" altLang="en-US" sz="2400" dirty="0">
                  <a:ln>
                    <a:noFill/>
                    <a:prstDash val="sysDot"/>
                  </a:ln>
                  <a:solidFill>
                    <a:schemeClr val="tx1">
                      <a:lumMod val="85000"/>
                      <a:lumOff val="15000"/>
                    </a:schemeClr>
                  </a:solidFill>
                  <a:latin typeface="+mn-ea"/>
                  <a:cs typeface="+mn-ea"/>
                </a:rPr>
                <a:t>的过氧化值</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以脂肪计</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highlight>
                    <a:srgbClr val="FFFF00"/>
                  </a:highlight>
                  <a:latin typeface="+mn-ea"/>
                  <a:cs typeface="+mn-ea"/>
                </a:rPr>
                <a:t>长豆角</a:t>
              </a:r>
              <a:r>
                <a:rPr lang="zh-CN" altLang="en-US" sz="2400" dirty="0">
                  <a:ln>
                    <a:noFill/>
                    <a:prstDash val="sysDot"/>
                  </a:ln>
                  <a:solidFill>
                    <a:schemeClr val="tx1">
                      <a:lumMod val="85000"/>
                      <a:lumOff val="15000"/>
                    </a:schemeClr>
                  </a:solidFill>
                  <a:latin typeface="+mn-ea"/>
                  <a:cs typeface="+mn-ea"/>
                </a:rPr>
                <a:t>中灭蝇胺含量均超出国标允许范围。</a:t>
              </a:r>
              <a:endParaRPr lang="zh-CN" altLang="en-US" sz="2400" dirty="0">
                <a:ln>
                  <a:noFill/>
                  <a:prstDash val="sysDot"/>
                </a:ln>
                <a:solidFill>
                  <a:schemeClr val="tx1">
                    <a:lumMod val="85000"/>
                    <a:lumOff val="15000"/>
                  </a:schemeClr>
                </a:solidFill>
                <a:latin typeface="+mn-ea"/>
                <a:cs typeface="+mn-ea"/>
              </a:endParaRPr>
            </a:p>
          </p:txBody>
        </p:sp>
      </p:grpSp>
      <p:grpSp>
        <p:nvGrpSpPr>
          <p:cNvPr id="5" name="组合 4"/>
          <p:cNvGrpSpPr/>
          <p:nvPr/>
        </p:nvGrpSpPr>
        <p:grpSpPr>
          <a:xfrm>
            <a:off x="5154295" y="4196080"/>
            <a:ext cx="6918325" cy="1680210"/>
            <a:chOff x="8117" y="6608"/>
            <a:chExt cx="10895" cy="2646"/>
          </a:xfrm>
        </p:grpSpPr>
        <p:sp>
          <p:nvSpPr>
            <p:cNvPr id="18" name="矩形 17"/>
            <p:cNvSpPr/>
            <p:nvPr>
              <p:custDataLst>
                <p:tags r:id="rId5"/>
              </p:custDataLst>
            </p:nvPr>
          </p:nvSpPr>
          <p:spPr>
            <a:xfrm>
              <a:off x="8117" y="6608"/>
              <a:ext cx="10859" cy="1309"/>
            </a:xfrm>
            <a:prstGeom prst="rect">
              <a:avLst/>
            </a:prstGeom>
            <a:noFill/>
          </p:spPr>
          <p:txBody>
            <a:bodyPr wrap="square" rtlCol="0" anchor="ctr" anchorCtr="0">
              <a:noAutofit/>
            </a:bodyPr>
            <a:lstStyle/>
            <a:p>
              <a:pPr>
                <a:spcBef>
                  <a:spcPct val="0"/>
                </a:spcBef>
                <a:spcAft>
                  <a:spcPct val="0"/>
                </a:spcAft>
              </a:pPr>
              <a:r>
                <a:rPr lang="en-US" altLang="zh-CN" sz="2800" b="1" dirty="0">
                  <a:solidFill>
                    <a:srgbClr val="698373"/>
                  </a:solidFill>
                  <a:latin typeface="+mn-ea"/>
                  <a:cs typeface="+mn-ea"/>
                </a:rPr>
                <a:t>2020</a:t>
              </a:r>
              <a:r>
                <a:rPr lang="zh-CN" altLang="en-US" sz="2800" b="1" dirty="0">
                  <a:solidFill>
                    <a:srgbClr val="698373"/>
                  </a:solidFill>
                  <a:latin typeface="+mn-ea"/>
                  <a:cs typeface="+mn-ea"/>
                </a:rPr>
                <a:t>年</a:t>
              </a:r>
              <a:r>
                <a:rPr lang="en-US" altLang="zh-CN" sz="2800" b="1" dirty="0">
                  <a:solidFill>
                    <a:srgbClr val="698373"/>
                  </a:solidFill>
                  <a:latin typeface="+mn-ea"/>
                  <a:cs typeface="+mn-ea"/>
                </a:rPr>
                <a:t>11</a:t>
              </a:r>
              <a:r>
                <a:rPr lang="zh-CN" altLang="en-US" sz="2800" b="1" dirty="0">
                  <a:solidFill>
                    <a:srgbClr val="698373"/>
                  </a:solidFill>
                  <a:latin typeface="+mn-ea"/>
                  <a:cs typeface="+mn-ea"/>
                </a:rPr>
                <a:t>月</a:t>
              </a:r>
              <a:r>
                <a:rPr lang="en-US" altLang="zh-CN" sz="2800" b="1" dirty="0">
                  <a:solidFill>
                    <a:srgbClr val="698373"/>
                  </a:solidFill>
                  <a:latin typeface="+mn-ea"/>
                  <a:cs typeface="+mn-ea"/>
                </a:rPr>
                <a:t>24</a:t>
              </a:r>
              <a:r>
                <a:rPr lang="zh-CN" altLang="en-US" sz="2800" b="1" dirty="0">
                  <a:solidFill>
                    <a:srgbClr val="698373"/>
                  </a:solidFill>
                  <a:latin typeface="+mn-ea"/>
                  <a:cs typeface="+mn-ea"/>
                </a:rPr>
                <a:t>日，上海</a:t>
              </a:r>
              <a:endParaRPr lang="zh-CN" altLang="en-US" sz="2800" b="1" dirty="0">
                <a:solidFill>
                  <a:srgbClr val="698373"/>
                </a:solidFill>
                <a:latin typeface="+mn-ea"/>
                <a:cs typeface="+mn-ea"/>
              </a:endParaRPr>
            </a:p>
          </p:txBody>
        </p:sp>
        <p:sp>
          <p:nvSpPr>
            <p:cNvPr id="19" name="矩形 18"/>
            <p:cNvSpPr/>
            <p:nvPr>
              <p:custDataLst>
                <p:tags r:id="rId6"/>
              </p:custDataLst>
            </p:nvPr>
          </p:nvSpPr>
          <p:spPr>
            <a:xfrm>
              <a:off x="8154" y="7424"/>
              <a:ext cx="10859" cy="1830"/>
            </a:xfrm>
            <a:prstGeom prst="rect">
              <a:avLst/>
            </a:prstGeom>
            <a:ln>
              <a:noFill/>
              <a:prstDash val="sysDash"/>
            </a:ln>
          </p:spPr>
          <p:txBody>
            <a:bodyPr vert="horz" wrap="square" lIns="90170" tIns="46990" rIns="90170" bIns="46990" rtlCol="0" anchor="t" anchorCtr="0">
              <a:noAutofit/>
            </a:bodyPr>
            <a:lstStyle/>
            <a:p>
              <a:pPr>
                <a:lnSpc>
                  <a:spcPct val="150000"/>
                </a:lnSpc>
                <a:spcBef>
                  <a:spcPct val="0"/>
                </a:spcBef>
                <a:spcAft>
                  <a:spcPct val="0"/>
                </a:spcAft>
              </a:pPr>
              <a:r>
                <a:rPr lang="en-US" altLang="zh-CN" sz="2400" dirty="0">
                  <a:ln>
                    <a:noFill/>
                    <a:prstDash val="sysDot"/>
                  </a:ln>
                  <a:solidFill>
                    <a:schemeClr val="tx1">
                      <a:lumMod val="85000"/>
                      <a:lumOff val="15000"/>
                    </a:schemeClr>
                  </a:solidFill>
                  <a:latin typeface="+mn-ea"/>
                  <a:cs typeface="+mn-ea"/>
                </a:rPr>
                <a:t>    </a:t>
              </a:r>
              <a:r>
                <a:rPr lang="zh-CN" altLang="en-US" sz="2400" dirty="0">
                  <a:ln>
                    <a:noFill/>
                    <a:prstDash val="sysDot"/>
                  </a:ln>
                  <a:solidFill>
                    <a:schemeClr val="tx1">
                      <a:lumMod val="85000"/>
                      <a:lumOff val="15000"/>
                    </a:schemeClr>
                  </a:solidFill>
                  <a:latin typeface="+mn-ea"/>
                  <a:cs typeface="+mn-ea"/>
                </a:rPr>
                <a:t>市场管理局曝光</a:t>
              </a:r>
              <a:r>
                <a:rPr lang="en-US" altLang="zh-CN" sz="2400" dirty="0">
                  <a:ln>
                    <a:noFill/>
                    <a:prstDash val="sysDot"/>
                  </a:ln>
                  <a:solidFill>
                    <a:schemeClr val="tx1">
                      <a:lumMod val="85000"/>
                      <a:lumOff val="15000"/>
                    </a:schemeClr>
                  </a:solidFill>
                  <a:latin typeface="+mn-ea"/>
                  <a:cs typeface="+mn-ea"/>
                </a:rPr>
                <a:t>5</a:t>
              </a:r>
              <a:r>
                <a:rPr lang="zh-CN" altLang="en-US" sz="2400" dirty="0">
                  <a:ln>
                    <a:noFill/>
                    <a:prstDash val="sysDot"/>
                  </a:ln>
                  <a:solidFill>
                    <a:schemeClr val="tx1">
                      <a:lumMod val="85000"/>
                      <a:lumOff val="15000"/>
                    </a:schemeClr>
                  </a:solidFill>
                  <a:latin typeface="+mn-ea"/>
                  <a:cs typeface="+mn-ea"/>
                </a:rPr>
                <a:t>批次不合格网络生鲜食品，包括</a:t>
              </a:r>
              <a:r>
                <a:rPr lang="en-US" altLang="zh-CN" sz="2400" dirty="0">
                  <a:ln>
                    <a:noFill/>
                    <a:prstDash val="sysDot"/>
                  </a:ln>
                  <a:solidFill>
                    <a:schemeClr val="tx1">
                      <a:lumMod val="85000"/>
                      <a:lumOff val="15000"/>
                    </a:schemeClr>
                  </a:solidFill>
                  <a:latin typeface="+mn-ea"/>
                  <a:cs typeface="+mn-ea"/>
                </a:rPr>
                <a:t>4</a:t>
              </a:r>
              <a:r>
                <a:rPr lang="zh-CN" altLang="en-US" sz="2400" dirty="0">
                  <a:ln>
                    <a:noFill/>
                    <a:prstDash val="sysDot"/>
                  </a:ln>
                  <a:solidFill>
                    <a:schemeClr val="tx1">
                      <a:lumMod val="85000"/>
                      <a:lumOff val="15000"/>
                    </a:schemeClr>
                  </a:solidFill>
                  <a:latin typeface="+mn-ea"/>
                  <a:cs typeface="+mn-ea"/>
                </a:rPr>
                <a:t>批次</a:t>
              </a:r>
              <a:r>
                <a:rPr lang="zh-CN" altLang="en-US" sz="2400" dirty="0">
                  <a:ln>
                    <a:noFill/>
                    <a:prstDash val="sysDot"/>
                  </a:ln>
                  <a:solidFill>
                    <a:schemeClr val="tx1">
                      <a:lumMod val="85000"/>
                      <a:lumOff val="15000"/>
                    </a:schemeClr>
                  </a:solidFill>
                  <a:highlight>
                    <a:srgbClr val="FFFF00"/>
                  </a:highlight>
                  <a:latin typeface="+mn-ea"/>
                  <a:cs typeface="+mn-ea"/>
                </a:rPr>
                <a:t>棱子蟹</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镉</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a:t>
              </a:r>
              <a:r>
                <a:rPr lang="en-US" altLang="zh-CN" sz="2400" dirty="0">
                  <a:ln>
                    <a:noFill/>
                    <a:prstDash val="sysDot"/>
                  </a:ln>
                  <a:solidFill>
                    <a:schemeClr val="tx1">
                      <a:lumMod val="85000"/>
                      <a:lumOff val="15000"/>
                    </a:schemeClr>
                  </a:solidFill>
                  <a:latin typeface="+mn-ea"/>
                  <a:cs typeface="+mn-ea"/>
                </a:rPr>
                <a:t>1</a:t>
              </a:r>
              <a:r>
                <a:rPr lang="zh-CN" altLang="en-US" sz="2400" dirty="0">
                  <a:ln>
                    <a:noFill/>
                    <a:prstDash val="sysDot"/>
                  </a:ln>
                  <a:solidFill>
                    <a:schemeClr val="tx1">
                      <a:lumMod val="85000"/>
                      <a:lumOff val="15000"/>
                    </a:schemeClr>
                  </a:solidFill>
                  <a:latin typeface="+mn-ea"/>
                  <a:cs typeface="+mn-ea"/>
                </a:rPr>
                <a:t>批次</a:t>
              </a:r>
              <a:r>
                <a:rPr lang="zh-CN" altLang="en-US" sz="2400" dirty="0">
                  <a:ln>
                    <a:noFill/>
                    <a:prstDash val="sysDot"/>
                  </a:ln>
                  <a:solidFill>
                    <a:schemeClr val="tx1">
                      <a:lumMod val="85000"/>
                      <a:lumOff val="15000"/>
                    </a:schemeClr>
                  </a:solidFill>
                  <a:highlight>
                    <a:srgbClr val="FFFF00"/>
                  </a:highlight>
                  <a:latin typeface="+mn-ea"/>
                  <a:cs typeface="+mn-ea"/>
                </a:rPr>
                <a:t>乌鸡</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磺胺类总量</a:t>
              </a:r>
              <a:r>
                <a:rPr lang="en-US" altLang="zh-CN" sz="2400" dirty="0">
                  <a:ln>
                    <a:noFill/>
                    <a:prstDash val="sysDot"/>
                  </a:ln>
                  <a:solidFill>
                    <a:schemeClr val="tx1">
                      <a:lumMod val="85000"/>
                      <a:lumOff val="15000"/>
                    </a:schemeClr>
                  </a:solidFill>
                  <a:latin typeface="+mn-ea"/>
                  <a:cs typeface="+mn-ea"/>
                </a:rPr>
                <a:t>)</a:t>
              </a:r>
              <a:r>
                <a:rPr lang="zh-CN" altLang="en-US" sz="2400" dirty="0">
                  <a:ln>
                    <a:noFill/>
                    <a:prstDash val="sysDot"/>
                  </a:ln>
                  <a:solidFill>
                    <a:schemeClr val="tx1">
                      <a:lumMod val="85000"/>
                      <a:lumOff val="15000"/>
                    </a:schemeClr>
                  </a:solidFill>
                  <a:latin typeface="+mn-ea"/>
                  <a:cs typeface="+mn-ea"/>
                </a:rPr>
                <a:t>。</a:t>
              </a:r>
              <a:endParaRPr lang="zh-CN" altLang="en-US" sz="2400" dirty="0">
                <a:ln>
                  <a:noFill/>
                  <a:prstDash val="sysDot"/>
                </a:ln>
                <a:solidFill>
                  <a:schemeClr val="tx1">
                    <a:lumMod val="85000"/>
                    <a:lumOff val="15000"/>
                  </a:schemeClr>
                </a:solidFill>
                <a:latin typeface="+mn-ea"/>
                <a:cs typeface="+mn-ea"/>
              </a:endParaRPr>
            </a:p>
          </p:txBody>
        </p:sp>
      </p:grpSp>
      <p:sp>
        <p:nvSpPr>
          <p:cNvPr id="7" name="文本框 6"/>
          <p:cNvSpPr txBox="1"/>
          <p:nvPr/>
        </p:nvSpPr>
        <p:spPr>
          <a:xfrm>
            <a:off x="411480" y="767080"/>
            <a:ext cx="2985135" cy="460375"/>
          </a:xfrm>
          <a:prstGeom prst="rect">
            <a:avLst/>
          </a:prstGeom>
          <a:noFill/>
        </p:spPr>
        <p:txBody>
          <a:bodyPr wrap="square" rtlCol="0">
            <a:spAutoFit/>
          </a:bodyPr>
          <a:p>
            <a:pPr algn="ctr"/>
            <a:r>
              <a:rPr lang="zh-CN" altLang="en-US" sz="2400" b="1">
                <a:latin typeface="微软雅黑" panose="020B0503020204020204" charset="-122"/>
                <a:ea typeface="微软雅黑" panose="020B0503020204020204" charset="-122"/>
                <a:cs typeface="华文中宋" panose="02010600040101010101" charset="-122"/>
                <a:sym typeface="+mn-ea"/>
              </a:rPr>
              <a:t>（</a:t>
            </a:r>
            <a:r>
              <a:rPr lang="en-US" altLang="zh-CN" sz="2400" b="1">
                <a:latin typeface="微软雅黑" panose="020B0503020204020204" charset="-122"/>
                <a:ea typeface="微软雅黑" panose="020B0503020204020204" charset="-122"/>
                <a:cs typeface="华文中宋" panose="02010600040101010101" charset="-122"/>
                <a:sym typeface="+mn-ea"/>
              </a:rPr>
              <a:t>1</a:t>
            </a:r>
            <a:r>
              <a:rPr lang="zh-CN" altLang="en-US" sz="2400" b="1">
                <a:latin typeface="微软雅黑" panose="020B0503020204020204" charset="-122"/>
                <a:ea typeface="微软雅黑" panose="020B0503020204020204" charset="-122"/>
                <a:cs typeface="微软雅黑" panose="020B0503020204020204" charset="-122"/>
                <a:sym typeface="+mn-ea"/>
              </a:rPr>
              <a:t>）案例概述</a:t>
            </a:r>
            <a:endParaRPr lang="zh-CN" altLang="en-US" sz="2400"/>
          </a:p>
        </p:txBody>
      </p:sp>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7032171" y="0"/>
            <a:ext cx="5159830" cy="6858000"/>
          </a:xfrm>
          <a:custGeom>
            <a:avLst/>
            <a:gdLst>
              <a:gd name="connsiteX0" fmla="*/ 4236755 w 5159830"/>
              <a:gd name="connsiteY0" fmla="*/ 0 h 6858000"/>
              <a:gd name="connsiteX1" fmla="*/ 5159830 w 5159830"/>
              <a:gd name="connsiteY1" fmla="*/ 0 h 6858000"/>
              <a:gd name="connsiteX2" fmla="*/ 5159830 w 5159830"/>
              <a:gd name="connsiteY2" fmla="*/ 6858000 h 6858000"/>
              <a:gd name="connsiteX3" fmla="*/ 0 w 5159830"/>
              <a:gd name="connsiteY3" fmla="*/ 6858000 h 6858000"/>
              <a:gd name="connsiteX4" fmla="*/ 0 w 5159830"/>
              <a:gd name="connsiteY4" fmla="*/ 6855560 h 6858000"/>
              <a:gd name="connsiteX5" fmla="*/ 150472 w 5159830"/>
              <a:gd name="connsiteY5" fmla="*/ 6851754 h 6858000"/>
              <a:gd name="connsiteX6" fmla="*/ 4703315 w 5159830"/>
              <a:gd name="connsiteY6" fmla="*/ 2058158 h 6858000"/>
              <a:gd name="connsiteX7" fmla="*/ 4314655 w 5159830"/>
              <a:gd name="connsiteY7" fmla="*/ 1629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830" h="6858000">
                <a:moveTo>
                  <a:pt x="4236755" y="0"/>
                </a:moveTo>
                <a:lnTo>
                  <a:pt x="5159830" y="0"/>
                </a:lnTo>
                <a:lnTo>
                  <a:pt x="5159830" y="6858000"/>
                </a:lnTo>
                <a:lnTo>
                  <a:pt x="0" y="6858000"/>
                </a:lnTo>
                <a:lnTo>
                  <a:pt x="0" y="6855560"/>
                </a:lnTo>
                <a:lnTo>
                  <a:pt x="150472" y="6851754"/>
                </a:lnTo>
                <a:cubicBezTo>
                  <a:pt x="2686565" y="6723200"/>
                  <a:pt x="4703315" y="4626198"/>
                  <a:pt x="4703315" y="2058158"/>
                </a:cubicBezTo>
                <a:cubicBezTo>
                  <a:pt x="4703315" y="1385083"/>
                  <a:pt x="4564775" y="744366"/>
                  <a:pt x="4314655" y="162967"/>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黑体" panose="02010609060101010101" pitchFamily="49" charset="-122"/>
              <a:ea typeface="黑体" panose="02010609060101010101" pitchFamily="49" charset="-122"/>
            </a:endParaRPr>
          </a:p>
        </p:txBody>
      </p:sp>
      <p:sp>
        <p:nvSpPr>
          <p:cNvPr id="5" name="文本框 4"/>
          <p:cNvSpPr txBox="1"/>
          <p:nvPr/>
        </p:nvSpPr>
        <p:spPr>
          <a:xfrm>
            <a:off x="690245" y="1875155"/>
            <a:ext cx="10811510" cy="4277360"/>
          </a:xfrm>
          <a:prstGeom prst="rect">
            <a:avLst/>
          </a:prstGeom>
          <a:noFill/>
        </p:spPr>
        <p:txBody>
          <a:bodyPr wrap="square" rtlCol="0">
            <a:noAutofit/>
          </a:bodyPr>
          <a:p>
            <a:pPr indent="0">
              <a:buNone/>
            </a:pPr>
            <a:r>
              <a:rPr lang="en-US" altLang="en-US" sz="2800"/>
              <a:t>①</a:t>
            </a:r>
            <a:r>
              <a:rPr lang="zh-CN" altLang="en-US" sz="2800"/>
              <a:t>产品质量</a:t>
            </a:r>
            <a:endParaRPr lang="zh-CN" altLang="en-US" sz="2800"/>
          </a:p>
          <a:p>
            <a:pPr indent="0">
              <a:buNone/>
            </a:pPr>
            <a:endParaRPr lang="zh-CN" altLang="en-US" sz="2800"/>
          </a:p>
          <a:p>
            <a:pPr indent="0">
              <a:buNone/>
            </a:pPr>
            <a:r>
              <a:rPr lang="zh-CN" altLang="en-US" sz="2800"/>
              <a:t>②贮存环境不达标</a:t>
            </a:r>
            <a:endParaRPr lang="zh-CN" altLang="en-US" sz="2800"/>
          </a:p>
          <a:p>
            <a:pPr indent="0">
              <a:buNone/>
            </a:pPr>
            <a:endParaRPr lang="zh-CN" altLang="en-US" sz="2800"/>
          </a:p>
          <a:p>
            <a:pPr indent="0">
              <a:buNone/>
            </a:pPr>
            <a:r>
              <a:rPr lang="en-US" altLang="en-US" sz="2800"/>
              <a:t>③</a:t>
            </a:r>
            <a:r>
              <a:rPr lang="zh-CN" altLang="en-US" sz="2800"/>
              <a:t>冷链物流不完善</a:t>
            </a:r>
            <a:endParaRPr lang="zh-CN" altLang="en-US" sz="2800"/>
          </a:p>
          <a:p>
            <a:pPr indent="0">
              <a:buNone/>
            </a:pPr>
            <a:endParaRPr lang="zh-CN" altLang="en-US" sz="2800"/>
          </a:p>
          <a:p>
            <a:pPr indent="0">
              <a:buNone/>
            </a:pPr>
            <a:r>
              <a:rPr lang="zh-CN" altLang="en-US" sz="2800"/>
              <a:t>④大量生鲜产品的库存积累、损耗高</a:t>
            </a:r>
            <a:endParaRPr lang="zh-CN" altLang="en-US" sz="2800"/>
          </a:p>
          <a:p>
            <a:pPr indent="0">
              <a:buNone/>
            </a:pPr>
            <a:endParaRPr lang="en-US" altLang="en-US" sz="2800"/>
          </a:p>
          <a:p>
            <a:pPr indent="0">
              <a:buNone/>
            </a:pPr>
            <a:r>
              <a:rPr lang="en-US" altLang="en-US" sz="2800"/>
              <a:t>⑤</a:t>
            </a:r>
            <a:r>
              <a:rPr lang="zh-CN" altLang="en-US" sz="2800"/>
              <a:t>配送时间难把控</a:t>
            </a:r>
            <a:endParaRPr lang="zh-CN" altLang="en-US" sz="2800"/>
          </a:p>
        </p:txBody>
      </p:sp>
      <p:pic>
        <p:nvPicPr>
          <p:cNvPr id="7" name="图片 6" descr="微信截图_20241202162446"/>
          <p:cNvPicPr>
            <a:picLocks noChangeAspect="1"/>
          </p:cNvPicPr>
          <p:nvPr>
            <p:custDataLst>
              <p:tags r:id="rId1"/>
            </p:custDataLst>
          </p:nvPr>
        </p:nvPicPr>
        <p:blipFill>
          <a:blip r:embed="rId2"/>
          <a:srcRect/>
          <a:stretch>
            <a:fillRect/>
          </a:stretch>
        </p:blipFill>
        <p:spPr>
          <a:xfrm>
            <a:off x="7179945" y="94615"/>
            <a:ext cx="2457450" cy="2017395"/>
          </a:xfrm>
          <a:prstGeom prst="rect">
            <a:avLst/>
          </a:prstGeom>
        </p:spPr>
      </p:pic>
      <p:sp>
        <p:nvSpPr>
          <p:cNvPr id="8" name="文本框 7"/>
          <p:cNvSpPr txBox="1"/>
          <p:nvPr/>
        </p:nvSpPr>
        <p:spPr>
          <a:xfrm>
            <a:off x="0" y="745490"/>
            <a:ext cx="5258435" cy="521970"/>
          </a:xfrm>
          <a:prstGeom prst="rect">
            <a:avLst/>
          </a:prstGeom>
          <a:noFill/>
        </p:spPr>
        <p:txBody>
          <a:bodyPr wrap="square" rtlCol="0">
            <a:spAutoFit/>
          </a:bodyPr>
          <a:p>
            <a:pPr algn="ctr"/>
            <a:r>
              <a:rPr lang="zh-CN" altLang="en-US" sz="2800" b="1">
                <a:latin typeface="微软雅黑" panose="020B0503020204020204" charset="-122"/>
                <a:ea typeface="微软雅黑" panose="020B0503020204020204" charset="-122"/>
                <a:cs typeface="华文中宋" panose="02010600040101010101" charset="-122"/>
                <a:sym typeface="+mn-ea"/>
              </a:rPr>
              <a:t>（</a:t>
            </a:r>
            <a:r>
              <a:rPr lang="en-US" altLang="zh-CN" sz="2800" b="1">
                <a:latin typeface="微软雅黑" panose="020B0503020204020204" charset="-122"/>
                <a:ea typeface="微软雅黑" panose="020B0503020204020204" charset="-122"/>
                <a:cs typeface="华文中宋" panose="02010600040101010101" charset="-122"/>
                <a:sym typeface="+mn-ea"/>
              </a:rPr>
              <a:t>2</a:t>
            </a:r>
            <a:r>
              <a:rPr lang="zh-CN" altLang="en-US" sz="2800" b="1">
                <a:latin typeface="微软雅黑" panose="020B0503020204020204" charset="-122"/>
                <a:ea typeface="微软雅黑" panose="020B0503020204020204" charset="-122"/>
                <a:cs typeface="微软雅黑" panose="020B0503020204020204" charset="-122"/>
                <a:sym typeface="+mn-ea"/>
              </a:rPr>
              <a:t>）网络生鲜食品存在的问题</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pic>
        <p:nvPicPr>
          <p:cNvPr id="9" name="图片 8" descr="微信截图_20241202163927"/>
          <p:cNvPicPr>
            <a:picLocks noChangeAspect="1"/>
          </p:cNvPicPr>
          <p:nvPr>
            <p:custDataLst>
              <p:tags r:id="rId3"/>
            </p:custDataLst>
          </p:nvPr>
        </p:nvPicPr>
        <p:blipFill>
          <a:blip r:embed="rId4"/>
          <a:stretch>
            <a:fillRect/>
          </a:stretch>
        </p:blipFill>
        <p:spPr>
          <a:xfrm>
            <a:off x="9871075" y="94615"/>
            <a:ext cx="2212340" cy="2012950"/>
          </a:xfrm>
          <a:prstGeom prst="rect">
            <a:avLst/>
          </a:prstGeom>
        </p:spPr>
      </p:pic>
      <p:grpSp>
        <p:nvGrpSpPr>
          <p:cNvPr id="10" name="组合 9"/>
          <p:cNvGrpSpPr/>
          <p:nvPr/>
        </p:nvGrpSpPr>
        <p:grpSpPr>
          <a:xfrm>
            <a:off x="255270" y="2222500"/>
            <a:ext cx="10815955" cy="1564640"/>
            <a:chOff x="402" y="3500"/>
            <a:chExt cx="17033" cy="2464"/>
          </a:xfrm>
        </p:grpSpPr>
        <p:sp>
          <p:nvSpPr>
            <p:cNvPr id="3" name="左箭头标注 2"/>
            <p:cNvSpPr/>
            <p:nvPr/>
          </p:nvSpPr>
          <p:spPr>
            <a:xfrm>
              <a:off x="5853" y="3500"/>
              <a:ext cx="11583" cy="2464"/>
            </a:xfrm>
            <a:prstGeom prst="leftArrowCallout">
              <a:avLst>
                <a:gd name="adj1" fmla="val 26379"/>
                <a:gd name="adj2" fmla="val 25000"/>
                <a:gd name="adj3" fmla="val 25000"/>
                <a:gd name="adj4" fmla="val 84114"/>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indent="0">
                <a:buNone/>
              </a:pPr>
              <a:r>
                <a:rPr lang="en-US" altLang="zh-CN">
                  <a:sym typeface="+mn-ea"/>
                </a:rPr>
                <a:t> </a:t>
              </a:r>
              <a:r>
                <a:rPr lang="zh-CN" altLang="en-US" sz="2800">
                  <a:sym typeface="+mn-ea"/>
                </a:rPr>
                <a:t>因</a:t>
              </a:r>
              <a:r>
                <a:rPr lang="zh-CN" altLang="en-US" sz="2800" b="1">
                  <a:solidFill>
                    <a:schemeClr val="tx1"/>
                  </a:solidFill>
                  <a:sym typeface="+mn-ea"/>
                </a:rPr>
                <a:t>保存温度</a:t>
              </a:r>
              <a:r>
                <a:rPr lang="zh-CN" altLang="en-US" sz="2800" b="1">
                  <a:solidFill>
                    <a:schemeClr val="bg1"/>
                  </a:solidFill>
                  <a:sym typeface="+mn-ea"/>
                </a:rPr>
                <a:t>与</a:t>
              </a:r>
              <a:r>
                <a:rPr lang="zh-CN" altLang="en-US" sz="2800" b="1">
                  <a:solidFill>
                    <a:schemeClr val="tx1"/>
                  </a:solidFill>
                  <a:sym typeface="+mn-ea"/>
                </a:rPr>
                <a:t>运输条件</a:t>
              </a:r>
              <a:r>
                <a:rPr lang="zh-CN" altLang="en-US" sz="2800">
                  <a:sym typeface="+mn-ea"/>
                </a:rPr>
                <a:t>不当而造成的食品安全问题，已成为当前网络生鲜食品最大的隐患</a:t>
              </a:r>
              <a:endParaRPr lang="zh-CN" altLang="en-US" sz="2800"/>
            </a:p>
          </p:txBody>
        </p:sp>
        <p:cxnSp>
          <p:nvCxnSpPr>
            <p:cNvPr id="4" name="直接连接符 3"/>
            <p:cNvCxnSpPr/>
            <p:nvPr/>
          </p:nvCxnSpPr>
          <p:spPr>
            <a:xfrm>
              <a:off x="889" y="5023"/>
              <a:ext cx="5202" cy="0"/>
            </a:xfrm>
            <a:prstGeom prst="line">
              <a:avLst/>
            </a:prstGeom>
            <a:ln w="4445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sp>
          <p:nvSpPr>
            <p:cNvPr id="6" name="五角星 5"/>
            <p:cNvSpPr/>
            <p:nvPr/>
          </p:nvSpPr>
          <p:spPr>
            <a:xfrm>
              <a:off x="402" y="4338"/>
              <a:ext cx="685" cy="685"/>
            </a:xfrm>
            <a:prstGeom prst="star5">
              <a:avLst/>
            </a:prstGeom>
            <a:gradFill>
              <a:gsLst>
                <a:gs pos="42000">
                  <a:srgbClr val="EC5763"/>
                </a:gs>
                <a:gs pos="0">
                  <a:srgbClr val="F28F97"/>
                </a:gs>
                <a:gs pos="100000">
                  <a:srgbClr val="E51E2E"/>
                </a:gs>
              </a:gsLst>
              <a:lin ang="5400000" scaled="1"/>
            </a:gra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FF0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截图_20241202225530"/>
          <p:cNvPicPr>
            <a:picLocks noChangeAspect="1"/>
          </p:cNvPicPr>
          <p:nvPr/>
        </p:nvPicPr>
        <p:blipFill>
          <a:blip r:embed="rId1"/>
          <a:stretch>
            <a:fillRect/>
          </a:stretch>
        </p:blipFill>
        <p:spPr>
          <a:xfrm>
            <a:off x="1129030" y="3535680"/>
            <a:ext cx="4454525" cy="3073400"/>
          </a:xfrm>
          <a:prstGeom prst="rect">
            <a:avLst/>
          </a:prstGeom>
        </p:spPr>
      </p:pic>
      <p:sp>
        <p:nvSpPr>
          <p:cNvPr id="5" name="文本框 4"/>
          <p:cNvSpPr txBox="1"/>
          <p:nvPr/>
        </p:nvSpPr>
        <p:spPr>
          <a:xfrm>
            <a:off x="701675" y="1267460"/>
            <a:ext cx="10788650" cy="2193290"/>
          </a:xfrm>
          <a:prstGeom prst="rect">
            <a:avLst/>
          </a:prstGeom>
          <a:noFill/>
        </p:spPr>
        <p:txBody>
          <a:bodyPr wrap="square" rtlCol="0">
            <a:noAutofit/>
          </a:bodyPr>
          <a:p>
            <a:pPr marL="457200" indent="-457200" fontAlgn="auto">
              <a:lnSpc>
                <a:spcPct val="150000"/>
              </a:lnSpc>
              <a:buFont typeface="Arial" panose="020B0604020202020204" pitchFamily="34" charset="0"/>
              <a:buChar char="•"/>
            </a:pPr>
            <a:r>
              <a:rPr lang="zh-CN" altLang="en-US" sz="2800" b="1">
                <a:highlight>
                  <a:srgbClr val="FFFF00"/>
                </a:highlight>
                <a:latin typeface="华文楷体" panose="02010600040101010101" charset="-122"/>
                <a:ea typeface="华文楷体" panose="02010600040101010101" charset="-122"/>
                <a:sym typeface="+mn-ea"/>
              </a:rPr>
              <a:t>政府食品安全管理部门</a:t>
            </a:r>
            <a:r>
              <a:rPr lang="zh-CN" altLang="en-US" sz="2800" b="1">
                <a:latin typeface="华文楷体" panose="02010600040101010101" charset="-122"/>
                <a:ea typeface="华文楷体" panose="02010600040101010101" charset="-122"/>
                <a:sym typeface="+mn-ea"/>
              </a:rPr>
              <a:t>应加强监管力度，严厉打击违法违规行为。</a:t>
            </a:r>
            <a:endParaRPr lang="zh-CN" altLang="en-US" sz="2800" b="1">
              <a:latin typeface="华文楷体" panose="02010600040101010101" charset="-122"/>
              <a:ea typeface="华文楷体" panose="02010600040101010101" charset="-122"/>
              <a:sym typeface="+mn-ea"/>
            </a:endParaRPr>
          </a:p>
          <a:p>
            <a:pPr marL="457200" indent="-457200" fontAlgn="auto">
              <a:lnSpc>
                <a:spcPct val="150000"/>
              </a:lnSpc>
              <a:buFont typeface="Arial" panose="020B0604020202020204" pitchFamily="34" charset="0"/>
              <a:buChar char="•"/>
            </a:pPr>
            <a:r>
              <a:rPr lang="zh-CN" altLang="en-US" sz="2800" b="1">
                <a:highlight>
                  <a:srgbClr val="FFFF00"/>
                </a:highlight>
                <a:latin typeface="华文楷体" panose="02010600040101010101" charset="-122"/>
                <a:ea typeface="华文楷体" panose="02010600040101010101" charset="-122"/>
                <a:sym typeface="+mn-ea"/>
              </a:rPr>
              <a:t>网络食品销售平台</a:t>
            </a:r>
            <a:r>
              <a:rPr lang="zh-CN" altLang="en-US" sz="2800" b="1">
                <a:latin typeface="华文楷体" panose="02010600040101010101" charset="-122"/>
                <a:ea typeface="华文楷体" panose="02010600040101010101" charset="-122"/>
                <a:sym typeface="+mn-ea"/>
              </a:rPr>
              <a:t>应严格遵守法律法规，确保食品的质量和安全。</a:t>
            </a:r>
            <a:endParaRPr lang="zh-CN" altLang="en-US" sz="2800" b="1">
              <a:latin typeface="华文楷体" panose="02010600040101010101" charset="-122"/>
              <a:ea typeface="华文楷体" panose="02010600040101010101" charset="-122"/>
              <a:sym typeface="+mn-ea"/>
            </a:endParaRPr>
          </a:p>
          <a:p>
            <a:pPr marL="457200" indent="-457200" fontAlgn="auto">
              <a:lnSpc>
                <a:spcPct val="150000"/>
              </a:lnSpc>
              <a:buFont typeface="Arial" panose="020B0604020202020204" pitchFamily="34" charset="0"/>
              <a:buChar char="•"/>
            </a:pPr>
            <a:r>
              <a:rPr lang="zh-CN" altLang="en-US" sz="2800" b="1">
                <a:highlight>
                  <a:srgbClr val="FFFF00"/>
                </a:highlight>
                <a:latin typeface="华文楷体" panose="02010600040101010101" charset="-122"/>
                <a:ea typeface="华文楷体" panose="02010600040101010101" charset="-122"/>
                <a:sym typeface="+mn-ea"/>
              </a:rPr>
              <a:t>消费者</a:t>
            </a:r>
            <a:r>
              <a:rPr lang="zh-CN" altLang="en-US" sz="2800" b="1">
                <a:latin typeface="华文楷体" panose="02010600040101010101" charset="-122"/>
                <a:ea typeface="华文楷体" panose="02010600040101010101" charset="-122"/>
                <a:sym typeface="+mn-ea"/>
              </a:rPr>
              <a:t>应提高自我保护意识，选择正规渠道购买并了解相关信息。</a:t>
            </a:r>
            <a:endParaRPr lang="zh-CN" altLang="en-US" sz="2800" b="1">
              <a:latin typeface="华文楷体" panose="02010600040101010101" charset="-122"/>
              <a:ea typeface="华文楷体" panose="02010600040101010101" charset="-122"/>
              <a:sym typeface="+mn-ea"/>
            </a:endParaRPr>
          </a:p>
        </p:txBody>
      </p:sp>
      <p:pic>
        <p:nvPicPr>
          <p:cNvPr id="7" name="图片 6" descr="微信图片_20241202225813"/>
          <p:cNvPicPr>
            <a:picLocks noChangeAspect="1"/>
          </p:cNvPicPr>
          <p:nvPr/>
        </p:nvPicPr>
        <p:blipFill>
          <a:blip r:embed="rId2"/>
          <a:stretch>
            <a:fillRect/>
          </a:stretch>
        </p:blipFill>
        <p:spPr>
          <a:xfrm>
            <a:off x="6079490" y="3535680"/>
            <a:ext cx="5117465" cy="3128645"/>
          </a:xfrm>
          <a:prstGeom prst="rect">
            <a:avLst/>
          </a:prstGeom>
        </p:spPr>
      </p:pic>
      <p:sp>
        <p:nvSpPr>
          <p:cNvPr id="8" name="文本框 7"/>
          <p:cNvSpPr txBox="1"/>
          <p:nvPr/>
        </p:nvSpPr>
        <p:spPr>
          <a:xfrm>
            <a:off x="625475" y="745490"/>
            <a:ext cx="3194685" cy="521970"/>
          </a:xfrm>
          <a:prstGeom prst="rect">
            <a:avLst/>
          </a:prstGeom>
          <a:noFill/>
        </p:spPr>
        <p:txBody>
          <a:bodyPr wrap="square" rtlCol="0">
            <a:spAutoFit/>
          </a:bodyPr>
          <a:p>
            <a:pPr algn="l"/>
            <a:r>
              <a:rPr lang="zh-CN" altLang="en-US" sz="2800" b="1">
                <a:latin typeface="微软雅黑" panose="020B0503020204020204" charset="-122"/>
                <a:ea typeface="微软雅黑" panose="020B0503020204020204" charset="-122"/>
                <a:cs typeface="华文中宋" panose="02010600040101010101" charset="-122"/>
                <a:sym typeface="+mn-ea"/>
              </a:rPr>
              <a:t>（</a:t>
            </a:r>
            <a:r>
              <a:rPr lang="en-US" altLang="zh-CN" sz="2800" b="1">
                <a:latin typeface="微软雅黑" panose="020B0503020204020204" charset="-122"/>
                <a:ea typeface="微软雅黑" panose="020B0503020204020204" charset="-122"/>
                <a:cs typeface="华文中宋" panose="02010600040101010101" charset="-122"/>
                <a:sym typeface="+mn-ea"/>
              </a:rPr>
              <a:t>3</a:t>
            </a:r>
            <a:r>
              <a:rPr lang="zh-CN" altLang="en-US" sz="2800" b="1">
                <a:latin typeface="微软雅黑" panose="020B0503020204020204" charset="-122"/>
                <a:ea typeface="微软雅黑" panose="020B0503020204020204" charset="-122"/>
                <a:cs typeface="微软雅黑" panose="020B0503020204020204" charset="-122"/>
                <a:sym typeface="+mn-ea"/>
              </a:rPr>
              <a:t>）案例启示</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p:sp>
        <p:nvSpPr>
          <p:cNvPr id="2" name="标题 1"/>
          <p:cNvSpPr/>
          <p:nvPr>
            <p:ph type="ctrTitle"/>
          </p:nvPr>
        </p:nvSpPr>
        <p:spPr>
          <a:xfrm>
            <a:off x="671195" y="915035"/>
            <a:ext cx="10848975" cy="1051560"/>
          </a:xfrm>
        </p:spPr>
        <p:txBody>
          <a:bodyPr>
            <a:noAutofit/>
          </a:bodyPr>
          <a:p>
            <a:pPr algn="l"/>
            <a:r>
              <a:rPr lang="zh-CN" altLang="en-US" sz="3600"/>
              <a:t>作为消费者，为确保购买安全的网络食品，应该：</a:t>
            </a:r>
            <a:endParaRPr lang="zh-CN" altLang="en-US" sz="3600"/>
          </a:p>
        </p:txBody>
      </p:sp>
      <p:sp>
        <p:nvSpPr>
          <p:cNvPr id="3" name="副标题 2"/>
          <p:cNvSpPr/>
          <p:nvPr>
            <p:ph type="subTitle" idx="1"/>
          </p:nvPr>
        </p:nvSpPr>
        <p:spPr>
          <a:xfrm>
            <a:off x="671195" y="2092325"/>
            <a:ext cx="10848975" cy="3903980"/>
          </a:xfrm>
        </p:spPr>
        <p:txBody>
          <a:bodyPr>
            <a:noAutofit/>
          </a:bodyPr>
          <a:p>
            <a:pPr marL="342900" indent="-342900" algn="l" fontAlgn="auto">
              <a:lnSpc>
                <a:spcPct val="150000"/>
              </a:lnSpc>
              <a:buFont typeface="Wingdings" panose="05000000000000000000" charset="0"/>
              <a:buChar char="p"/>
            </a:pPr>
            <a:r>
              <a:rPr lang="zh-CN" altLang="en-US"/>
              <a:t>选择正规电商平台和信誉良好的卖家</a:t>
            </a:r>
            <a:endParaRPr lang="zh-CN" altLang="en-US"/>
          </a:p>
          <a:p>
            <a:pPr marL="342900" indent="-342900" algn="l" fontAlgn="auto">
              <a:lnSpc>
                <a:spcPct val="150000"/>
              </a:lnSpc>
              <a:buFont typeface="Wingdings" panose="05000000000000000000" charset="0"/>
              <a:buChar char="p"/>
            </a:pPr>
            <a:r>
              <a:rPr lang="zh-CN" altLang="en-US">
                <a:sym typeface="+mn-ea"/>
              </a:rPr>
              <a:t>仔细看卖家的信誉评级、用户评价等信息</a:t>
            </a:r>
            <a:endParaRPr lang="zh-CN" altLang="en-US">
              <a:sym typeface="+mn-ea"/>
            </a:endParaRPr>
          </a:p>
          <a:p>
            <a:pPr marL="342900" indent="-342900" algn="l" fontAlgn="auto">
              <a:lnSpc>
                <a:spcPct val="150000"/>
              </a:lnSpc>
              <a:buFont typeface="Wingdings" panose="05000000000000000000" charset="0"/>
              <a:buChar char="p"/>
            </a:pPr>
            <a:r>
              <a:rPr lang="zh-CN" altLang="en-US">
                <a:sym typeface="+mn-ea"/>
              </a:rPr>
              <a:t>发现购买的食品存在质量问题或安全隐患，应立即停止食用</a:t>
            </a:r>
            <a:endParaRPr lang="zh-CN" altLang="en-US">
              <a:sym typeface="+mn-ea"/>
            </a:endParaRPr>
          </a:p>
          <a:p>
            <a:pPr marL="342900" indent="-342900" algn="l" fontAlgn="auto">
              <a:lnSpc>
                <a:spcPct val="150000"/>
              </a:lnSpc>
              <a:buFont typeface="Wingdings" panose="05000000000000000000" charset="0"/>
              <a:buChar char="p"/>
            </a:pPr>
            <a:r>
              <a:rPr lang="zh-CN" altLang="en-US"/>
              <a:t>注意保存购物凭证和及时维权</a:t>
            </a:r>
            <a:endParaRPr lang="zh-CN" altLang="en-US"/>
          </a:p>
          <a:p>
            <a:pPr algn="l" fontAlgn="auto">
              <a:lnSpc>
                <a:spcPct val="100000"/>
              </a:lnSpc>
              <a:buFont typeface="Wingdings" panose="05000000000000000000" charset="0"/>
            </a:pPr>
            <a:endParaRPr lang="zh-CN" altLang="en-US"/>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8000"/>
          </a:blip>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文本框 16"/>
          <p:cNvSpPr txBox="1"/>
          <p:nvPr/>
        </p:nvSpPr>
        <p:spPr>
          <a:xfrm>
            <a:off x="4113530" y="2414905"/>
            <a:ext cx="9109075" cy="1851025"/>
          </a:xfrm>
          <a:prstGeom prst="rect">
            <a:avLst/>
          </a:prstGeom>
          <a:noFill/>
        </p:spPr>
        <p:txBody>
          <a:bodyPr wrap="square" rtlCol="0">
            <a:spAutoFit/>
          </a:bodyPr>
          <a:p>
            <a:pPr algn="l"/>
            <a:r>
              <a:rPr lang="zh-CN" altLang="en-US" sz="440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网络餐饮服务引发</a:t>
            </a:r>
            <a:endParaRPr lang="zh-CN" altLang="en-US" sz="440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l">
              <a:lnSpc>
                <a:spcPct val="160000"/>
              </a:lnSpc>
            </a:pPr>
            <a:r>
              <a:rPr lang="zh-CN" altLang="en-US" sz="440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的食品安全案例</a:t>
            </a:r>
            <a:endParaRPr lang="zh-CN" altLang="en-US" sz="440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18" name="组合 17"/>
          <p:cNvGrpSpPr/>
          <p:nvPr/>
        </p:nvGrpSpPr>
        <p:grpSpPr>
          <a:xfrm>
            <a:off x="1077594" y="2764790"/>
            <a:ext cx="2497456" cy="707390"/>
            <a:chOff x="5231747" y="1298792"/>
            <a:chExt cx="1785930" cy="505078"/>
          </a:xfrm>
        </p:grpSpPr>
        <p:sp>
          <p:nvSpPr>
            <p:cNvPr id="19" name="佳佳PPT"/>
            <p:cNvSpPr/>
            <p:nvPr/>
          </p:nvSpPr>
          <p:spPr>
            <a:xfrm>
              <a:off x="5231747" y="1298792"/>
              <a:ext cx="1657688"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椭圆 19"/>
            <p:cNvSpPr/>
            <p:nvPr/>
          </p:nvSpPr>
          <p:spPr>
            <a:xfrm>
              <a:off x="5231747" y="1298792"/>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21" name="佳佳PPT"/>
            <p:cNvSpPr txBox="1"/>
            <p:nvPr/>
          </p:nvSpPr>
          <p:spPr>
            <a:xfrm>
              <a:off x="5729352" y="1356218"/>
              <a:ext cx="1288325" cy="416667"/>
            </a:xfrm>
            <a:prstGeom prst="rect">
              <a:avLst/>
            </a:prstGeom>
            <a:noFill/>
          </p:spPr>
          <p:txBody>
            <a:bodyPr wrap="square" rtlCol="0">
              <a:spAutoFit/>
            </a:bodyPr>
            <a:p>
              <a:r>
                <a:rPr lang="en-US" altLang="zh-CN" sz="3200" dirty="0">
                  <a:solidFill>
                    <a:schemeClr val="bg1"/>
                  </a:solidFill>
                  <a:latin typeface="汉仪中黑S" panose="00020600040101010101" pitchFamily="18" charset="-122"/>
                  <a:ea typeface="汉仪中黑S" panose="00020600040101010101" pitchFamily="18" charset="-122"/>
                </a:rPr>
                <a:t>8.2.3</a:t>
              </a:r>
              <a:endParaRPr lang="en-US" altLang="zh-CN" sz="3200" dirty="0">
                <a:solidFill>
                  <a:schemeClr val="bg1"/>
                </a:solidFill>
                <a:latin typeface="汉仪中黑S" panose="00020600040101010101" pitchFamily="18" charset="-122"/>
                <a:ea typeface="汉仪中黑S" panose="00020600040101010101" pitchFamily="18" charset="-122"/>
              </a:endParaRPr>
            </a:p>
          </p:txBody>
        </p:sp>
      </p:gr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flipV="1">
            <a:off x="0" y="0"/>
            <a:ext cx="3496235" cy="6858001"/>
            <a:chOff x="7619811" y="0"/>
            <a:chExt cx="4572190" cy="6858001"/>
          </a:xfrm>
        </p:grpSpPr>
        <p:sp>
          <p:nvSpPr>
            <p:cNvPr id="3"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2" name="组合 11"/>
          <p:cNvGrpSpPr/>
          <p:nvPr/>
        </p:nvGrpSpPr>
        <p:grpSpPr>
          <a:xfrm>
            <a:off x="2850857" y="3059989"/>
            <a:ext cx="6490286" cy="738021"/>
            <a:chOff x="4900717" y="1644276"/>
            <a:chExt cx="4441745" cy="505078"/>
          </a:xfrm>
        </p:grpSpPr>
        <p:sp>
          <p:nvSpPr>
            <p:cNvPr id="13" name="佳佳PPT"/>
            <p:cNvSpPr/>
            <p:nvPr/>
          </p:nvSpPr>
          <p:spPr>
            <a:xfrm>
              <a:off x="4900717" y="1644276"/>
              <a:ext cx="1657688"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椭圆 13"/>
            <p:cNvSpPr/>
            <p:nvPr/>
          </p:nvSpPr>
          <p:spPr>
            <a:xfrm>
              <a:off x="4900717" y="1644276"/>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15" name="佳佳PPT"/>
            <p:cNvSpPr txBox="1"/>
            <p:nvPr/>
          </p:nvSpPr>
          <p:spPr>
            <a:xfrm>
              <a:off x="5416485" y="1696715"/>
              <a:ext cx="1288325" cy="400201"/>
            </a:xfrm>
            <a:prstGeom prst="rect">
              <a:avLst/>
            </a:prstGeom>
            <a:noFill/>
          </p:spPr>
          <p:txBody>
            <a:bodyPr wrap="square" rtlCol="0">
              <a:spAutoFit/>
            </a:bodyPr>
            <a:lstStyle/>
            <a:p>
              <a:r>
                <a:rPr lang="en-US" altLang="zh-CN" sz="3200" dirty="0">
                  <a:solidFill>
                    <a:schemeClr val="bg1"/>
                  </a:solidFill>
                  <a:latin typeface="汉仪中黑S" panose="00020600040101010101" pitchFamily="18" charset="-122"/>
                  <a:ea typeface="汉仪中黑S" panose="00020600040101010101" pitchFamily="18" charset="-122"/>
                </a:rPr>
                <a:t>Part 01</a:t>
              </a:r>
              <a:endParaRPr lang="zh-CN" altLang="en-US" sz="3200" dirty="0">
                <a:solidFill>
                  <a:schemeClr val="bg1"/>
                </a:solidFill>
                <a:latin typeface="汉仪中黑S" panose="00020600040101010101" pitchFamily="18" charset="-122"/>
                <a:ea typeface="汉仪中黑S" panose="00020600040101010101" pitchFamily="18" charset="-122"/>
              </a:endParaRPr>
            </a:p>
          </p:txBody>
        </p:sp>
        <p:sp>
          <p:nvSpPr>
            <p:cNvPr id="16" name="文本框 15"/>
            <p:cNvSpPr txBox="1"/>
            <p:nvPr/>
          </p:nvSpPr>
          <p:spPr>
            <a:xfrm>
              <a:off x="6725050" y="1664899"/>
              <a:ext cx="2617412" cy="483681"/>
            </a:xfrm>
            <a:prstGeom prst="rect">
              <a:avLst/>
            </a:prstGeom>
            <a:noFill/>
          </p:spPr>
          <p:txBody>
            <a:bodyPr wrap="square" rtlCol="0">
              <a:spAutoFit/>
            </a:bodyPr>
            <a:lstStyle/>
            <a:p>
              <a:pPr algn="dist"/>
              <a:r>
                <a:rPr lang="zh-CN" altLang="en-US" sz="4000" dirty="0">
                  <a:solidFill>
                    <a:schemeClr val="bg2">
                      <a:lumMod val="25000"/>
                    </a:schemeClr>
                  </a:solidFill>
                  <a:latin typeface="汉仪中黑S" panose="00020600040101010101" pitchFamily="18" charset="-122"/>
                  <a:ea typeface="汉仪中黑S" panose="00020600040101010101" pitchFamily="18" charset="-122"/>
                </a:rPr>
                <a:t>案例概述</a:t>
              </a:r>
              <a:endParaRPr lang="en-US" altLang="zh-CN" sz="4000" dirty="0">
                <a:solidFill>
                  <a:schemeClr val="bg2">
                    <a:lumMod val="25000"/>
                  </a:schemeClr>
                </a:solidFill>
                <a:latin typeface="汉仪中黑S" panose="00020600040101010101" pitchFamily="18" charset="-122"/>
                <a:ea typeface="汉仪中黑S" panose="00020600040101010101" pitchFamily="18" charset="-122"/>
              </a:endParaRPr>
            </a:p>
          </p:txBody>
        </p:sp>
      </p:grpSp>
      <p:sp>
        <p:nvSpPr>
          <p:cNvPr id="24" name="矩形 23"/>
          <p:cNvSpPr/>
          <p:nvPr>
            <p:custDataLst>
              <p:tags r:id="rId1"/>
            </p:custDataLst>
          </p:nvPr>
        </p:nvSpPr>
        <p:spPr>
          <a:xfrm>
            <a:off x="8425737" y="5835065"/>
            <a:ext cx="482300" cy="92041"/>
          </a:xfrm>
          <a:prstGeom prst="rect">
            <a:avLst/>
          </a:prstGeom>
          <a:noFill/>
        </p:spPr>
        <p:txBody>
          <a:bodyPr wrap="none" lIns="0" tIns="0" rIns="0" bIns="0" rtlCol="0" anchor="b">
            <a:noAutofit/>
          </a:bodyPr>
          <a:p>
            <a:pPr>
              <a:spcBef>
                <a:spcPct val="0"/>
              </a:spcBef>
              <a:spcAft>
                <a:spcPct val="0"/>
              </a:spcAft>
              <a:buClr>
                <a:schemeClr val="accent1"/>
              </a:buClr>
              <a:buSzPct val="70000"/>
            </a:pPr>
            <a:endParaRPr lang="zh-CN" altLang="en-US" sz="2400" b="1">
              <a:solidFill>
                <a:schemeClr val="accent1"/>
              </a:solidFill>
              <a:latin typeface="+mn-ea"/>
              <a:cs typeface="+mn-ea"/>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flipV="1">
            <a:off x="0" y="0"/>
            <a:ext cx="3496235" cy="6858001"/>
            <a:chOff x="7619811" y="0"/>
            <a:chExt cx="4572190" cy="6858001"/>
          </a:xfrm>
        </p:grpSpPr>
        <p:sp>
          <p:nvSpPr>
            <p:cNvPr id="3"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5" name="组合 24"/>
          <p:cNvGrpSpPr/>
          <p:nvPr>
            <p:custDataLst>
              <p:tags r:id="rId1"/>
            </p:custDataLst>
          </p:nvPr>
        </p:nvGrpSpPr>
        <p:grpSpPr>
          <a:xfrm>
            <a:off x="1664801" y="1938166"/>
            <a:ext cx="10022206" cy="706755"/>
            <a:chOff x="4900717" y="1566787"/>
            <a:chExt cx="9762159" cy="688417"/>
          </a:xfrm>
        </p:grpSpPr>
        <p:sp>
          <p:nvSpPr>
            <p:cNvPr id="20" name="矩形: 圆角 19"/>
            <p:cNvSpPr/>
            <p:nvPr>
              <p:custDataLst>
                <p:tags r:id="rId2"/>
              </p:custDataLst>
            </p:nvPr>
          </p:nvSpPr>
          <p:spPr>
            <a:xfrm>
              <a:off x="4900717" y="1644276"/>
              <a:ext cx="1920865"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1" name="椭圆 20"/>
            <p:cNvSpPr/>
            <p:nvPr>
              <p:custDataLst>
                <p:tags r:id="rId3"/>
              </p:custDataLst>
            </p:nvPr>
          </p:nvSpPr>
          <p:spPr>
            <a:xfrm>
              <a:off x="4900717" y="1644276"/>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22" name="文本框 21"/>
            <p:cNvSpPr txBox="1"/>
            <p:nvPr>
              <p:custDataLst>
                <p:tags r:id="rId4"/>
              </p:custDataLst>
            </p:nvPr>
          </p:nvSpPr>
          <p:spPr>
            <a:xfrm>
              <a:off x="5349509" y="1644334"/>
              <a:ext cx="1288325" cy="568423"/>
            </a:xfrm>
            <a:prstGeom prst="rect">
              <a:avLst/>
            </a:prstGeom>
            <a:noFill/>
          </p:spPr>
          <p:txBody>
            <a:bodyPr wrap="square" rtlCol="0">
              <a:spAutoFit/>
            </a:bodyPr>
            <a:lstStyle/>
            <a:p>
              <a:pPr algn="ctr"/>
              <a:r>
                <a:rPr lang="en-US" altLang="zh-CN" sz="3200" dirty="0">
                  <a:solidFill>
                    <a:schemeClr val="bg1"/>
                  </a:solidFill>
                  <a:latin typeface="汉仪中黑S" panose="00020600040101010101" pitchFamily="18" charset="-122"/>
                  <a:ea typeface="汉仪中黑S" panose="00020600040101010101" pitchFamily="18" charset="-122"/>
                </a:rPr>
                <a:t>8.2.1</a:t>
              </a:r>
              <a:endParaRPr lang="en-US" altLang="zh-CN" sz="3200" dirty="0">
                <a:solidFill>
                  <a:schemeClr val="bg1"/>
                </a:solidFill>
                <a:latin typeface="汉仪中黑S" panose="00020600040101010101" pitchFamily="18" charset="-122"/>
                <a:ea typeface="汉仪中黑S" panose="00020600040101010101" pitchFamily="18" charset="-122"/>
              </a:endParaRPr>
            </a:p>
          </p:txBody>
        </p:sp>
        <p:sp>
          <p:nvSpPr>
            <p:cNvPr id="24" name="文本框 23"/>
            <p:cNvSpPr txBox="1"/>
            <p:nvPr>
              <p:custDataLst>
                <p:tags r:id="rId5"/>
              </p:custDataLst>
            </p:nvPr>
          </p:nvSpPr>
          <p:spPr>
            <a:xfrm>
              <a:off x="6939990" y="1566787"/>
              <a:ext cx="7722886" cy="688417"/>
            </a:xfrm>
            <a:prstGeom prst="rect">
              <a:avLst/>
            </a:prstGeom>
            <a:noFill/>
          </p:spPr>
          <p:txBody>
            <a:bodyPr wrap="square" rtlCol="0">
              <a:spAutoFit/>
            </a:bodyPr>
            <a:lstStyle/>
            <a:p>
              <a:pPr algn="dist"/>
              <a:r>
                <a:rPr lang="zh-CN" altLang="en-US" sz="400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一般网络食品引发的食品安全案例</a:t>
              </a:r>
              <a:endParaRPr lang="zh-CN" altLang="en-US" sz="4000" dirty="0">
                <a:solidFill>
                  <a:schemeClr val="bg2">
                    <a:lumMod val="25000"/>
                  </a:schemeClr>
                </a:solidFill>
                <a:latin typeface="汉仪中黑S" panose="00020600040101010101" pitchFamily="18" charset="-122"/>
                <a:ea typeface="汉仪中黑S" panose="00020600040101010101" pitchFamily="18" charset="-122"/>
              </a:endParaRPr>
            </a:p>
          </p:txBody>
        </p:sp>
      </p:grpSp>
      <p:grpSp>
        <p:nvGrpSpPr>
          <p:cNvPr id="26" name="组合 25"/>
          <p:cNvGrpSpPr/>
          <p:nvPr>
            <p:custDataLst>
              <p:tags r:id="rId6"/>
            </p:custDataLst>
          </p:nvPr>
        </p:nvGrpSpPr>
        <p:grpSpPr>
          <a:xfrm>
            <a:off x="1664801" y="3051681"/>
            <a:ext cx="10273665" cy="706755"/>
            <a:chOff x="4900717" y="1547229"/>
            <a:chExt cx="10007094" cy="688417"/>
          </a:xfrm>
        </p:grpSpPr>
        <p:sp>
          <p:nvSpPr>
            <p:cNvPr id="27" name="矩形: 圆角 26"/>
            <p:cNvSpPr/>
            <p:nvPr>
              <p:custDataLst>
                <p:tags r:id="rId7"/>
              </p:custDataLst>
            </p:nvPr>
          </p:nvSpPr>
          <p:spPr>
            <a:xfrm>
              <a:off x="4900717" y="1644276"/>
              <a:ext cx="1920865"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椭圆 27"/>
            <p:cNvSpPr/>
            <p:nvPr>
              <p:custDataLst>
                <p:tags r:id="rId8"/>
              </p:custDataLst>
            </p:nvPr>
          </p:nvSpPr>
          <p:spPr>
            <a:xfrm>
              <a:off x="4900717" y="1644276"/>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29" name="文本框 28"/>
            <p:cNvSpPr txBox="1"/>
            <p:nvPr>
              <p:custDataLst>
                <p:tags r:id="rId9"/>
              </p:custDataLst>
            </p:nvPr>
          </p:nvSpPr>
          <p:spPr>
            <a:xfrm>
              <a:off x="5349509" y="1635674"/>
              <a:ext cx="1288325" cy="568423"/>
            </a:xfrm>
            <a:prstGeom prst="rect">
              <a:avLst/>
            </a:prstGeom>
            <a:noFill/>
          </p:spPr>
          <p:txBody>
            <a:bodyPr wrap="square" rtlCol="0">
              <a:spAutoFit/>
            </a:bodyPr>
            <a:lstStyle/>
            <a:p>
              <a:pPr algn="ctr"/>
              <a:r>
                <a:rPr lang="en-US" altLang="zh-CN" sz="3200" dirty="0">
                  <a:solidFill>
                    <a:schemeClr val="bg1"/>
                  </a:solidFill>
                  <a:latin typeface="汉仪中黑S" panose="00020600040101010101" pitchFamily="18" charset="-122"/>
                  <a:ea typeface="汉仪中黑S" panose="00020600040101010101" pitchFamily="18" charset="-122"/>
                </a:rPr>
                <a:t>8.2.2</a:t>
              </a:r>
              <a:endParaRPr lang="en-US" altLang="zh-CN" sz="3200" dirty="0">
                <a:solidFill>
                  <a:schemeClr val="bg1"/>
                </a:solidFill>
                <a:latin typeface="汉仪中黑S" panose="00020600040101010101" pitchFamily="18" charset="-122"/>
                <a:ea typeface="汉仪中黑S" panose="00020600040101010101" pitchFamily="18" charset="-122"/>
              </a:endParaRPr>
            </a:p>
          </p:txBody>
        </p:sp>
        <p:sp>
          <p:nvSpPr>
            <p:cNvPr id="30" name="文本框 29"/>
            <p:cNvSpPr txBox="1"/>
            <p:nvPr>
              <p:custDataLst>
                <p:tags r:id="rId10"/>
              </p:custDataLst>
            </p:nvPr>
          </p:nvSpPr>
          <p:spPr>
            <a:xfrm>
              <a:off x="6939371" y="1547229"/>
              <a:ext cx="7968440" cy="688417"/>
            </a:xfrm>
            <a:prstGeom prst="rect">
              <a:avLst/>
            </a:prstGeom>
            <a:noFill/>
          </p:spPr>
          <p:txBody>
            <a:bodyPr wrap="square" rtlCol="0">
              <a:spAutoFit/>
            </a:bodyPr>
            <a:lstStyle/>
            <a:p>
              <a:pPr algn="dist"/>
              <a:r>
                <a:rPr lang="zh-CN" altLang="en-US" sz="400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网络生鲜食品引发的食品安全案例</a:t>
              </a:r>
              <a:endParaRPr lang="zh-CN" altLang="en-US" sz="4000">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grpSp>
        <p:nvGrpSpPr>
          <p:cNvPr id="9" name="组合 8"/>
          <p:cNvGrpSpPr/>
          <p:nvPr>
            <p:custDataLst>
              <p:tags r:id="rId11"/>
            </p:custDataLst>
          </p:nvPr>
        </p:nvGrpSpPr>
        <p:grpSpPr>
          <a:xfrm>
            <a:off x="1664801" y="4124472"/>
            <a:ext cx="10022206" cy="706755"/>
            <a:chOff x="4900717" y="1546995"/>
            <a:chExt cx="9762159" cy="688417"/>
          </a:xfrm>
        </p:grpSpPr>
        <p:sp>
          <p:nvSpPr>
            <p:cNvPr id="10" name="矩形: 圆角 19"/>
            <p:cNvSpPr/>
            <p:nvPr>
              <p:custDataLst>
                <p:tags r:id="rId12"/>
              </p:custDataLst>
            </p:nvPr>
          </p:nvSpPr>
          <p:spPr>
            <a:xfrm>
              <a:off x="4900717" y="1644276"/>
              <a:ext cx="1920865"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椭圆 10"/>
            <p:cNvSpPr/>
            <p:nvPr>
              <p:custDataLst>
                <p:tags r:id="rId13"/>
              </p:custDataLst>
            </p:nvPr>
          </p:nvSpPr>
          <p:spPr>
            <a:xfrm>
              <a:off x="4900717" y="1644276"/>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12" name="文本框 11"/>
            <p:cNvSpPr txBox="1"/>
            <p:nvPr>
              <p:custDataLst>
                <p:tags r:id="rId14"/>
              </p:custDataLst>
            </p:nvPr>
          </p:nvSpPr>
          <p:spPr>
            <a:xfrm>
              <a:off x="5349509" y="1644334"/>
              <a:ext cx="1288325" cy="568423"/>
            </a:xfrm>
            <a:prstGeom prst="rect">
              <a:avLst/>
            </a:prstGeom>
            <a:noFill/>
          </p:spPr>
          <p:txBody>
            <a:bodyPr wrap="square" rtlCol="0">
              <a:spAutoFit/>
            </a:bodyPr>
            <a:p>
              <a:pPr algn="ctr"/>
              <a:r>
                <a:rPr lang="en-US" altLang="zh-CN" sz="3200" dirty="0">
                  <a:solidFill>
                    <a:schemeClr val="bg1"/>
                  </a:solidFill>
                  <a:latin typeface="汉仪中黑S" panose="00020600040101010101" pitchFamily="18" charset="-122"/>
                  <a:ea typeface="汉仪中黑S" panose="00020600040101010101" pitchFamily="18" charset="-122"/>
                </a:rPr>
                <a:t>8.2.3</a:t>
              </a:r>
              <a:endParaRPr lang="en-US" altLang="zh-CN" sz="3200" dirty="0">
                <a:solidFill>
                  <a:schemeClr val="bg1"/>
                </a:solidFill>
                <a:latin typeface="汉仪中黑S" panose="00020600040101010101" pitchFamily="18" charset="-122"/>
                <a:ea typeface="汉仪中黑S" panose="00020600040101010101" pitchFamily="18" charset="-122"/>
              </a:endParaRPr>
            </a:p>
          </p:txBody>
        </p:sp>
        <p:sp>
          <p:nvSpPr>
            <p:cNvPr id="13" name="文本框 12"/>
            <p:cNvSpPr txBox="1"/>
            <p:nvPr>
              <p:custDataLst>
                <p:tags r:id="rId15"/>
              </p:custDataLst>
            </p:nvPr>
          </p:nvSpPr>
          <p:spPr>
            <a:xfrm>
              <a:off x="6939990" y="1546995"/>
              <a:ext cx="7722886" cy="688417"/>
            </a:xfrm>
            <a:prstGeom prst="rect">
              <a:avLst/>
            </a:prstGeom>
            <a:noFill/>
          </p:spPr>
          <p:txBody>
            <a:bodyPr wrap="square" rtlCol="0">
              <a:spAutoFit/>
            </a:bodyPr>
            <a:p>
              <a:pPr algn="l"/>
              <a:r>
                <a:rPr lang="zh-CN" altLang="en-US" sz="4000">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网络餐饮服务引发的食品安全案例</a:t>
              </a:r>
              <a:endParaRPr lang="zh-CN" altLang="en-US" sz="4000" dirty="0">
                <a:solidFill>
                  <a:schemeClr val="bg2">
                    <a:lumMod val="2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矩形 12"/>
          <p:cNvSpPr/>
          <p:nvPr/>
        </p:nvSpPr>
        <p:spPr>
          <a:xfrm>
            <a:off x="0" y="6112980"/>
            <a:ext cx="12192000" cy="33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4" name="文本框 3"/>
          <p:cNvSpPr txBox="1"/>
          <p:nvPr/>
        </p:nvSpPr>
        <p:spPr>
          <a:xfrm>
            <a:off x="763270" y="1809750"/>
            <a:ext cx="5551805" cy="1619250"/>
          </a:xfrm>
          <a:prstGeom prst="rect">
            <a:avLst/>
          </a:prstGeom>
          <a:noFill/>
        </p:spPr>
        <p:txBody>
          <a:bodyPr wrap="square" rtlCol="0">
            <a:noAutofit/>
          </a:bodyPr>
          <a:p>
            <a:pPr>
              <a:lnSpc>
                <a:spcPct val="110000"/>
              </a:lnSpc>
            </a:pP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2019年</a:t>
            </a:r>
            <a:r>
              <a:rPr lang="en-US" altLang="zh-CN" sz="2400" b="1" dirty="0">
                <a:latin typeface="微软雅黑" panose="020B0503020204020204" charset="-122"/>
                <a:ea typeface="微软雅黑" panose="020B0503020204020204" charset="-122"/>
                <a:cs typeface="微软雅黑" panose="020B0503020204020204" charset="-122"/>
              </a:rPr>
              <a:t>中国餐饮外卖产业规模为</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6536亿元</a:t>
            </a:r>
            <a:r>
              <a:rPr lang="en-US" altLang="zh-CN" sz="2400" b="1" dirty="0">
                <a:latin typeface="微软雅黑" panose="020B0503020204020204" charset="-122"/>
                <a:ea typeface="微软雅黑" panose="020B0503020204020204" charset="-122"/>
                <a:cs typeface="微软雅黑" panose="020B0503020204020204" charset="-122"/>
              </a:rPr>
              <a:t>，我国外卖消费者规模约为4.6亿人，占网民的</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51.1%</a:t>
            </a:r>
            <a:r>
              <a:rPr lang="en-US" altLang="zh-CN" sz="2400" b="1" dirty="0">
                <a:latin typeface="微软雅黑" panose="020B0503020204020204" charset="-122"/>
                <a:ea typeface="微软雅黑" panose="020B0503020204020204" charset="-122"/>
                <a:cs typeface="微软雅黑" panose="020B0503020204020204" charset="-122"/>
              </a:rPr>
              <a:t>。</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94385" y="3493770"/>
            <a:ext cx="5233035" cy="1308735"/>
          </a:xfrm>
          <a:prstGeom prst="rect">
            <a:avLst/>
          </a:prstGeom>
          <a:noFill/>
        </p:spPr>
        <p:txBody>
          <a:bodyPr wrap="square" rtlCol="0">
            <a:spAutoFit/>
          </a:bodyPr>
          <a:p>
            <a:pPr algn="l">
              <a:lnSpc>
                <a:spcPct val="110000"/>
              </a:lnSpc>
              <a:buClrTx/>
              <a:buSzTx/>
              <a:buFontTx/>
            </a:pP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2023年</a:t>
            </a:r>
            <a:r>
              <a:rPr lang="en-US" altLang="zh-CN" sz="2400" b="1" dirty="0">
                <a:latin typeface="微软雅黑" panose="020B0503020204020204" charset="-122"/>
                <a:ea typeface="微软雅黑" panose="020B0503020204020204" charset="-122"/>
                <a:cs typeface="微软雅黑" panose="020B0503020204020204" charset="-122"/>
              </a:rPr>
              <a:t>我国网上外卖用户规模达</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5.45亿</a:t>
            </a:r>
            <a:r>
              <a:rPr lang="en-US" altLang="zh-CN" sz="2400" b="1" dirty="0">
                <a:latin typeface="微软雅黑" panose="020B0503020204020204" charset="-122"/>
                <a:ea typeface="微软雅黑" panose="020B0503020204020204" charset="-122"/>
                <a:cs typeface="微软雅黑" panose="020B0503020204020204" charset="-122"/>
              </a:rPr>
              <a:t>，较2020年12月增长1.25亿，占网民整体的</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49.9</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a:t>
            </a: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10160" y="72961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p>
        </p:txBody>
      </p:sp>
      <p:sp>
        <p:nvSpPr>
          <p:cNvPr id="2" name="文本框 1"/>
          <p:cNvSpPr txBox="1"/>
          <p:nvPr/>
        </p:nvSpPr>
        <p:spPr>
          <a:xfrm>
            <a:off x="92710" y="784225"/>
            <a:ext cx="4064000" cy="521970"/>
          </a:xfrm>
          <a:prstGeom prst="rect">
            <a:avLst/>
          </a:prstGeom>
          <a:noFill/>
        </p:spPr>
        <p:txBody>
          <a:bodyPr wrap="square" rtlCol="0">
            <a:spAutoFit/>
          </a:bodyPr>
          <a:p>
            <a:pPr marL="285750" indent="-285750">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标准粗黑" panose="02000503000000000000" charset="-122"/>
              </a:rPr>
              <a:t>网络</a:t>
            </a:r>
            <a:r>
              <a:rPr lang="zh-CN" altLang="en-US" sz="2800">
                <a:solidFill>
                  <a:schemeClr val="bg1"/>
                </a:solidFill>
                <a:latin typeface="标准粗黑" panose="02000503000000000000" charset="-122"/>
                <a:ea typeface="标准粗黑" panose="02000503000000000000" charset="-122"/>
              </a:rPr>
              <a:t>订餐现状</a:t>
            </a:r>
            <a:endParaRPr lang="zh-CN" altLang="en-US" sz="2800">
              <a:solidFill>
                <a:schemeClr val="bg1"/>
              </a:solidFill>
              <a:latin typeface="标准粗黑" panose="02000503000000000000" charset="-122"/>
              <a:ea typeface="标准粗黑" panose="02000503000000000000" charset="-122"/>
            </a:endParaRPr>
          </a:p>
        </p:txBody>
      </p:sp>
      <p:pic>
        <p:nvPicPr>
          <p:cNvPr id="12" name="图片 11" descr="C:/Users/尝一口甜甜/Desktop/8d0a62fd6d7e0a31be31d20dac4faa3.png8d0a62fd6d7e0a31be31d20dac4faa3"/>
          <p:cNvPicPr>
            <a:picLocks noChangeAspect="1"/>
          </p:cNvPicPr>
          <p:nvPr/>
        </p:nvPicPr>
        <p:blipFill>
          <a:blip r:embed="rId1"/>
          <a:srcRect/>
          <a:stretch>
            <a:fillRect/>
          </a:stretch>
        </p:blipFill>
        <p:spPr>
          <a:xfrm>
            <a:off x="6346190" y="1477645"/>
            <a:ext cx="5359400" cy="3834765"/>
          </a:xfrm>
          <a:prstGeom prst="rect">
            <a:avLst/>
          </a:prstGeom>
        </p:spPr>
      </p:pic>
      <p:pic>
        <p:nvPicPr>
          <p:cNvPr id="3" name="图片 2" descr="2024-11-19 16:58:30.554000"/>
          <p:cNvPicPr>
            <a:picLocks noChangeAspect="1"/>
          </p:cNvPicPr>
          <p:nvPr/>
        </p:nvPicPr>
        <p:blipFill>
          <a:blip r:embed="rId2"/>
          <a:stretch>
            <a:fillRect/>
          </a:stretch>
        </p:blipFill>
        <p:spPr>
          <a:xfrm>
            <a:off x="6320155" y="1604010"/>
            <a:ext cx="5670550" cy="3582035"/>
          </a:xfrm>
          <a:prstGeom prst="rect">
            <a:avLst/>
          </a:prstGeom>
        </p:spPr>
      </p:pic>
    </p:spTree>
  </p:cSld>
  <p:clrMapOvr>
    <a:masterClrMapping/>
  </p:clrMapOvr>
  <p:transition spd="slow">
    <p:push dir="u"/>
  </p:transition>
  <p:timing>
    <p:tnLst>
      <p:par>
        <p:cTn id="1" dur="indefinite" restart="never" nodeType="tmRoot"/>
      </p:par>
    </p:tnLst>
    <p:bldLst>
      <p:bldP spid="4" grpId="0"/>
      <p:bldP spid="4" grpId="1"/>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1000"/>
          </a:blip>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423670" y="1677035"/>
            <a:ext cx="9530080" cy="5252085"/>
          </a:xfrm>
          <a:prstGeom prst="rect">
            <a:avLst/>
          </a:prstGeom>
          <a:noFill/>
        </p:spPr>
        <p:txBody>
          <a:bodyPr wrap="square" rtlCol="0" anchor="t">
            <a:noAutofit/>
          </a:bodyPr>
          <a:p>
            <a:pPr indent="457200" algn="l">
              <a:lnSpc>
                <a:spcPct val="150000"/>
              </a:lnSpc>
              <a:buClrTx/>
              <a:buSzTx/>
              <a:buNone/>
            </a:pPr>
            <a:r>
              <a:rPr lang="en-US" altLang="zh-CN" sz="2400" b="1" dirty="0">
                <a:latin typeface="微软雅黑" panose="020B0503020204020204" charset="-122"/>
                <a:ea typeface="微软雅黑" panose="020B0503020204020204" charset="-122"/>
                <a:cs typeface="微软雅黑" panose="020B0503020204020204" charset="-122"/>
              </a:rPr>
              <a:t>根据2018年12月某市食品药品监督管理局对外卖平台的监管结果显示：</a:t>
            </a:r>
            <a:endParaRPr lang="en-US" altLang="zh-CN" sz="2400" b="1" dirty="0">
              <a:latin typeface="微软雅黑" panose="020B0503020204020204" charset="-122"/>
              <a:ea typeface="微软雅黑" panose="020B0503020204020204" charset="-122"/>
              <a:cs typeface="微软雅黑" panose="020B0503020204020204" charset="-122"/>
            </a:endParaRPr>
          </a:p>
          <a:p>
            <a:pPr indent="457200" algn="l">
              <a:lnSpc>
                <a:spcPct val="160000"/>
              </a:lnSpc>
              <a:buClrTx/>
              <a:buSzTx/>
              <a:buNone/>
            </a:pPr>
            <a:r>
              <a:rPr lang="en-US" altLang="zh-CN" sz="2400" b="1" dirty="0">
                <a:latin typeface="微软雅黑" panose="020B0503020204020204" charset="-122"/>
                <a:ea typeface="微软雅黑" panose="020B0503020204020204" charset="-122"/>
                <a:cs typeface="微软雅黑" panose="020B0503020204020204" charset="-122"/>
              </a:rPr>
              <a:t>    有3家食品外卖销售平台，一个月内食品安全检查不合格且已经下线的商铺数量总共</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为255家</a:t>
            </a:r>
            <a:r>
              <a:rPr lang="en-US" altLang="zh-CN" sz="2400" b="1" dirty="0">
                <a:latin typeface="微软雅黑" panose="020B0503020204020204" charset="-122"/>
                <a:ea typeface="微软雅黑" panose="020B0503020204020204" charset="-122"/>
                <a:cs typeface="微软雅黑" panose="020B0503020204020204" charset="-122"/>
              </a:rPr>
              <a:t>，占调查总数的</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21.0%</a:t>
            </a:r>
            <a:r>
              <a:rPr lang="en-US" altLang="zh-CN" sz="2400" b="1" dirty="0">
                <a:latin typeface="微软雅黑" panose="020B0503020204020204" charset="-122"/>
                <a:ea typeface="微软雅黑" panose="020B0503020204020204" charset="-122"/>
                <a:cs typeface="微软雅黑" panose="020B0503020204020204" charset="-122"/>
              </a:rPr>
              <a:t> </a:t>
            </a:r>
            <a:r>
              <a:rPr lang="en-US" altLang="zh-CN" sz="2400" b="1"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2400" b="1" dirty="0">
                <a:latin typeface="微软雅黑" panose="020B0503020204020204" charset="-122"/>
                <a:ea typeface="微软雅黑" panose="020B0503020204020204" charset="-122"/>
                <a:cs typeface="微软雅黑" panose="020B0503020204020204" charset="-122"/>
              </a:rPr>
              <a:t>而检出有问题的商铺</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高达4500家，</a:t>
            </a:r>
            <a:r>
              <a:rPr lang="en-US" altLang="zh-CN" sz="2400" b="1" dirty="0">
                <a:latin typeface="微软雅黑" panose="020B0503020204020204" charset="-122"/>
                <a:ea typeface="微软雅黑" panose="020B0503020204020204" charset="-122"/>
                <a:cs typeface="微软雅黑" panose="020B0503020204020204" charset="-122"/>
              </a:rPr>
              <a:t>占调查总数的</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50%</a:t>
            </a:r>
            <a:r>
              <a:rPr lang="en-US" altLang="zh-CN" sz="2400" b="1" dirty="0">
                <a:latin typeface="微软雅黑" panose="020B0503020204020204" charset="-122"/>
                <a:ea typeface="微软雅黑" panose="020B0503020204020204" charset="-122"/>
                <a:cs typeface="微软雅黑" panose="020B0503020204020204" charset="-122"/>
              </a:rPr>
              <a:t>左右，其中某外卖平台检出的问题餐饮店铺数量达</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2000家</a:t>
            </a:r>
            <a:r>
              <a:rPr lang="en-US" altLang="zh-CN" sz="2400" b="1" dirty="0">
                <a:latin typeface="微软雅黑" panose="020B0503020204020204" charset="-122"/>
                <a:ea typeface="微软雅黑" panose="020B0503020204020204" charset="-122"/>
                <a:cs typeface="微软雅黑" panose="020B0503020204020204" charset="-122"/>
              </a:rPr>
              <a:t>。</a:t>
            </a:r>
            <a:endParaRPr lang="en-US" altLang="zh-CN" sz="2400" b="1" dirty="0">
              <a:latin typeface="微软雅黑" panose="020B0503020204020204" charset="-122"/>
              <a:ea typeface="微软雅黑" panose="020B0503020204020204" charset="-122"/>
              <a:cs typeface="微软雅黑" panose="020B0503020204020204" charset="-122"/>
            </a:endParaRPr>
          </a:p>
          <a:p>
            <a:pPr indent="457200" algn="l">
              <a:lnSpc>
                <a:spcPct val="150000"/>
              </a:lnSpc>
              <a:buClrTx/>
              <a:buSzTx/>
              <a:buNone/>
            </a:pPr>
            <a:endParaRPr lang="en-US" altLang="zh-CN" sz="2400" b="1" dirty="0">
              <a:latin typeface="微软雅黑" panose="020B0503020204020204" charset="-122"/>
              <a:ea typeface="微软雅黑" panose="020B0503020204020204" charset="-122"/>
              <a:cs typeface="微软雅黑" panose="020B0503020204020204" charset="-122"/>
            </a:endParaRPr>
          </a:p>
        </p:txBody>
      </p:sp>
      <p:sp>
        <p:nvSpPr>
          <p:cNvPr id="9" name="矩形 8"/>
          <p:cNvSpPr/>
          <p:nvPr/>
        </p:nvSpPr>
        <p:spPr>
          <a:xfrm>
            <a:off x="10160" y="72961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p>
        </p:txBody>
      </p:sp>
      <p:sp>
        <p:nvSpPr>
          <p:cNvPr id="3" name="文本框 2"/>
          <p:cNvSpPr txBox="1"/>
          <p:nvPr/>
        </p:nvSpPr>
        <p:spPr>
          <a:xfrm>
            <a:off x="95250" y="755015"/>
            <a:ext cx="6096000" cy="521970"/>
          </a:xfrm>
          <a:prstGeom prst="rect">
            <a:avLst/>
          </a:prstGeom>
          <a:noFill/>
        </p:spPr>
        <p:txBody>
          <a:bodyPr wrap="square" rtlCol="0" anchor="t">
            <a:spAutoFit/>
          </a:bodyPr>
          <a:p>
            <a:pPr marL="285750" indent="-285750">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网络订餐现状</a:t>
            </a:r>
            <a:endParaRPr lang="zh-CN" altLang="en-US" sz="2800">
              <a:solidFill>
                <a:schemeClr val="bg1"/>
              </a:solidFill>
              <a:latin typeface="标准粗黑" panose="02000503000000000000" charset="-122"/>
              <a:ea typeface="标准粗黑" panose="02000503000000000000" charset="-122"/>
              <a:sym typeface="+mn-ea"/>
            </a:endParaRPr>
          </a:p>
        </p:txBody>
      </p:sp>
    </p:spTree>
  </p:cSld>
  <p:clrMapOvr>
    <a:masterClrMapping/>
  </p:clrMapOvr>
  <p:transition spd="slow">
    <p:push dir="u"/>
  </p:transition>
  <p:timing>
    <p:tnLst>
      <p:par>
        <p:cTn id="1" dur="indefinite" restart="never" nodeType="tmRoot"/>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7000"/>
          </a:blip>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10160" y="72961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p>
        </p:txBody>
      </p:sp>
      <p:sp>
        <p:nvSpPr>
          <p:cNvPr id="3" name="文本框 2"/>
          <p:cNvSpPr txBox="1"/>
          <p:nvPr>
            <p:custDataLst>
              <p:tags r:id="rId2"/>
            </p:custDataLst>
          </p:nvPr>
        </p:nvSpPr>
        <p:spPr>
          <a:xfrm>
            <a:off x="95250" y="755015"/>
            <a:ext cx="6096000" cy="953135"/>
          </a:xfrm>
          <a:prstGeom prst="rect">
            <a:avLst/>
          </a:prstGeom>
          <a:noFill/>
        </p:spPr>
        <p:txBody>
          <a:bodyPr wrap="square" rtlCol="0" anchor="t">
            <a:spAutoFit/>
          </a:bodyPr>
          <a:p>
            <a:pPr marL="457200" indent="-457200">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案例概述</a:t>
            </a:r>
            <a:endParaRPr lang="zh-CN" altLang="en-US" sz="2800">
              <a:solidFill>
                <a:schemeClr val="bg1"/>
              </a:solidFill>
              <a:latin typeface="标准粗黑" panose="02000503000000000000" charset="-122"/>
              <a:ea typeface="标准粗黑" panose="02000503000000000000" charset="-122"/>
              <a:sym typeface="+mn-ea"/>
            </a:endParaRPr>
          </a:p>
          <a:p>
            <a:pPr marL="285750" indent="-285750">
              <a:buFont typeface="Arial" panose="020B0604020202020204" pitchFamily="34" charset="0"/>
              <a:buChar char="•"/>
            </a:pPr>
            <a:endParaRPr lang="zh-CN" altLang="en-US" sz="2800">
              <a:solidFill>
                <a:schemeClr val="bg1"/>
              </a:solidFill>
              <a:latin typeface="标准粗黑" panose="02000503000000000000" charset="-122"/>
              <a:ea typeface="标准粗黑" panose="02000503000000000000" charset="-122"/>
              <a:sym typeface="+mn-ea"/>
            </a:endParaRPr>
          </a:p>
        </p:txBody>
      </p:sp>
      <p:sp>
        <p:nvSpPr>
          <p:cNvPr id="8" name="文本框 7"/>
          <p:cNvSpPr txBox="1"/>
          <p:nvPr/>
        </p:nvSpPr>
        <p:spPr>
          <a:xfrm>
            <a:off x="650240" y="3491865"/>
            <a:ext cx="8750935" cy="2876550"/>
          </a:xfrm>
          <a:prstGeom prst="rect">
            <a:avLst/>
          </a:prstGeom>
          <a:noFill/>
        </p:spPr>
        <p:txBody>
          <a:bodyPr wrap="square" rtlCol="0" anchor="t">
            <a:noAutofit/>
          </a:bodyPr>
          <a:p>
            <a:pPr marL="342900" indent="-342900" algn="just">
              <a:lnSpc>
                <a:spcPct val="130000"/>
              </a:lnSpc>
              <a:buFont typeface="Arial" panose="020B0604020202020204" pitchFamily="34" charset="0"/>
              <a:buAutoNum type="arabicPeriod"/>
            </a:pPr>
            <a:endParaRPr lang="zh-CN" altLang="en-US">
              <a:solidFill>
                <a:srgbClr val="FF0000"/>
              </a:solidFill>
              <a:sym typeface="+mn-ea"/>
            </a:endParaRPr>
          </a:p>
        </p:txBody>
      </p:sp>
      <p:sp>
        <p:nvSpPr>
          <p:cNvPr id="13" name="文本框 12"/>
          <p:cNvSpPr txBox="1"/>
          <p:nvPr>
            <p:custDataLst>
              <p:tags r:id="rId3"/>
            </p:custDataLst>
          </p:nvPr>
        </p:nvSpPr>
        <p:spPr>
          <a:xfrm>
            <a:off x="793750" y="1482090"/>
            <a:ext cx="6943090" cy="1849755"/>
          </a:xfrm>
          <a:prstGeom prst="rect">
            <a:avLst/>
          </a:prstGeom>
          <a:noFill/>
        </p:spPr>
        <p:txBody>
          <a:bodyPr wrap="square" rtlCol="0">
            <a:noAutofit/>
          </a:bodyPr>
          <a:lstStyle/>
          <a:p>
            <a:pPr indent="0" algn="l">
              <a:lnSpc>
                <a:spcPct val="100000"/>
              </a:lnSpc>
              <a:buClrTx/>
              <a:buSzTx/>
              <a:buFont typeface="Arial" panose="020B0604020202020204" pitchFamily="34" charset="0"/>
              <a:buNone/>
            </a:pPr>
            <a:endParaRPr lang="zh-CN" altLang="en-US" dirty="0">
              <a:solidFill>
                <a:schemeClr val="tx1">
                  <a:lumMod val="85000"/>
                  <a:lumOff val="15000"/>
                </a:schemeClr>
              </a:solidFill>
              <a:latin typeface="汉仪中黑S" panose="00020600040101010101" pitchFamily="18" charset="-122"/>
              <a:ea typeface="汉仪中黑S" panose="00020600040101010101" pitchFamily="18" charset="-122"/>
            </a:endParaRPr>
          </a:p>
        </p:txBody>
      </p:sp>
      <p:sp>
        <p:nvSpPr>
          <p:cNvPr id="16" name="矩形 15"/>
          <p:cNvSpPr/>
          <p:nvPr>
            <p:custDataLst>
              <p:tags r:id="rId4"/>
            </p:custDataLst>
          </p:nvPr>
        </p:nvSpPr>
        <p:spPr>
          <a:xfrm>
            <a:off x="650240" y="5267325"/>
            <a:ext cx="9956165" cy="1390650"/>
          </a:xfrm>
          <a:prstGeom prst="rect">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汉仪中黑S" panose="00020600040101010101" pitchFamily="18" charset="-122"/>
              <a:ea typeface="汉仪中黑S" panose="00020600040101010101" pitchFamily="18" charset="-122"/>
            </a:endParaRPr>
          </a:p>
        </p:txBody>
      </p:sp>
      <p:sp>
        <p:nvSpPr>
          <p:cNvPr id="11" name="矩形 10"/>
          <p:cNvSpPr/>
          <p:nvPr>
            <p:custDataLst>
              <p:tags r:id="rId5"/>
            </p:custDataLst>
          </p:nvPr>
        </p:nvSpPr>
        <p:spPr>
          <a:xfrm>
            <a:off x="650240" y="1482090"/>
            <a:ext cx="9885045" cy="1750695"/>
          </a:xfrm>
          <a:prstGeom prst="rect">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汉仪中黑S" panose="00020600040101010101" pitchFamily="18" charset="-122"/>
              <a:ea typeface="汉仪中黑S" panose="00020600040101010101" pitchFamily="18" charset="-122"/>
            </a:endParaRPr>
          </a:p>
        </p:txBody>
      </p:sp>
      <p:sp>
        <p:nvSpPr>
          <p:cNvPr id="12" name="矩形 11"/>
          <p:cNvSpPr/>
          <p:nvPr>
            <p:custDataLst>
              <p:tags r:id="rId6"/>
            </p:custDataLst>
          </p:nvPr>
        </p:nvSpPr>
        <p:spPr>
          <a:xfrm>
            <a:off x="792480" y="2745105"/>
            <a:ext cx="6819265" cy="297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S" panose="00020600040101010101" pitchFamily="18" charset="-122"/>
              <a:ea typeface="汉仪中黑S" panose="00020600040101010101" pitchFamily="18" charset="-122"/>
            </a:endParaRPr>
          </a:p>
        </p:txBody>
      </p:sp>
      <p:sp>
        <p:nvSpPr>
          <p:cNvPr id="2" name="文本框 1"/>
          <p:cNvSpPr txBox="1"/>
          <p:nvPr>
            <p:custDataLst>
              <p:tags r:id="rId7"/>
            </p:custDataLst>
          </p:nvPr>
        </p:nvSpPr>
        <p:spPr>
          <a:xfrm>
            <a:off x="650240" y="1451610"/>
            <a:ext cx="9537700" cy="1805305"/>
          </a:xfrm>
          <a:prstGeom prst="rect">
            <a:avLst/>
          </a:prstGeom>
          <a:noFill/>
        </p:spPr>
        <p:txBody>
          <a:bodyPr wrap="square" rtlCol="0" anchor="t">
            <a:noAutofit/>
          </a:bodyPr>
          <a:p>
            <a:pPr algn="just">
              <a:lnSpc>
                <a:spcPct val="130000"/>
              </a:lnSpc>
              <a:buClrTx/>
              <a:buSzTx/>
              <a:buFontTx/>
            </a:pPr>
            <a:r>
              <a:rPr lang="en-US" altLang="zh-CN" sz="2000" b="1" dirty="0">
                <a:latin typeface="微软雅黑" panose="020B0503020204020204" charset="-122"/>
                <a:ea typeface="微软雅黑" panose="020B0503020204020204" charset="-122"/>
                <a:cs typeface="微软雅黑" panose="020B0503020204020204" charset="-122"/>
                <a:sym typeface="+mn-ea"/>
              </a:rPr>
              <a:t>1.路桥区市场监管局接到举报某餐饮店售卖的自制食饼筒皮无任何标签标识。经查实，该餐饮店虽已取得食品经营许可证，但其主体业态并无“网络经营”标注；且接单后于店内制作食饼筒皮，冷却后进行真空包装并加贴标签。</a:t>
            </a:r>
            <a:endParaRPr lang="en-US" altLang="zh-CN" sz="2000" b="1" dirty="0">
              <a:latin typeface="微软雅黑" panose="020B0503020204020204" charset="-122"/>
              <a:ea typeface="微软雅黑" panose="020B0503020204020204" charset="-122"/>
              <a:cs typeface="微软雅黑" panose="020B0503020204020204" charset="-122"/>
              <a:sym typeface="+mn-ea"/>
            </a:endParaRPr>
          </a:p>
          <a:p>
            <a:pPr algn="just">
              <a:lnSpc>
                <a:spcPct val="130000"/>
              </a:lnSpc>
              <a:buClrTx/>
              <a:buSzTx/>
              <a:buFontTx/>
            </a:pPr>
            <a:endParaRPr lang="en-US" altLang="zh-CN" sz="1800" dirty="0">
              <a:solidFill>
                <a:schemeClr val="tx1">
                  <a:lumMod val="85000"/>
                  <a:lumOff val="15000"/>
                </a:schemeClr>
              </a:solidFill>
              <a:latin typeface="汉仪中黑S" panose="00020600040101010101" pitchFamily="18" charset="-122"/>
              <a:ea typeface="汉仪中黑S" panose="00020600040101010101" pitchFamily="18" charset="-122"/>
            </a:endParaRPr>
          </a:p>
        </p:txBody>
      </p:sp>
      <p:sp>
        <p:nvSpPr>
          <p:cNvPr id="6" name="矩形 5"/>
          <p:cNvSpPr/>
          <p:nvPr>
            <p:custDataLst>
              <p:tags r:id="rId8"/>
            </p:custDataLst>
          </p:nvPr>
        </p:nvSpPr>
        <p:spPr>
          <a:xfrm>
            <a:off x="650240" y="3487420"/>
            <a:ext cx="9956800" cy="1478915"/>
          </a:xfrm>
          <a:prstGeom prst="rect">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prstClr val="white"/>
                </a:solidFill>
                <a:latin typeface="汉仪中黑S" panose="00020600040101010101" pitchFamily="18" charset="-122"/>
                <a:ea typeface="汉仪中黑S" panose="00020600040101010101" pitchFamily="18" charset="-122"/>
              </a:rPr>
              <a:t>(</a:t>
            </a:r>
            <a:r>
              <a:rPr lang="zh-CN" altLang="en-US">
                <a:solidFill>
                  <a:prstClr val="white"/>
                </a:solidFill>
                <a:latin typeface="汉仪中黑S" panose="00020600040101010101" pitchFamily="18" charset="-122"/>
                <a:ea typeface="汉仪中黑S" panose="00020600040101010101" pitchFamily="18" charset="-122"/>
              </a:rPr>
              <a:t>约为</a:t>
            </a:r>
            <a:r>
              <a:rPr lang="en-US" altLang="zh-CN">
                <a:solidFill>
                  <a:prstClr val="white"/>
                </a:solidFill>
                <a:latin typeface="汉仪中黑S" panose="00020600040101010101" pitchFamily="18" charset="-122"/>
                <a:ea typeface="汉仪中黑S" panose="00020600040101010101" pitchFamily="18" charset="-122"/>
              </a:rPr>
              <a:t>610</a:t>
            </a:r>
            <a:r>
              <a:rPr lang="zh-CN" altLang="en-US">
                <a:solidFill>
                  <a:prstClr val="white"/>
                </a:solidFill>
                <a:latin typeface="汉仪中黑S" panose="00020600040101010101" pitchFamily="18" charset="-122"/>
                <a:ea typeface="汉仪中黑S" panose="00020600040101010101" pitchFamily="18" charset="-122"/>
              </a:rPr>
              <a:t>欧元</a:t>
            </a:r>
            <a:r>
              <a:rPr lang="en-US" altLang="zh-CN">
                <a:solidFill>
                  <a:prstClr val="white"/>
                </a:solidFill>
                <a:latin typeface="汉仪中黑S" panose="00020600040101010101" pitchFamily="18" charset="-122"/>
                <a:ea typeface="汉仪中黑S" panose="00020600040101010101" pitchFamily="18" charset="-122"/>
              </a:rPr>
              <a:t>),</a:t>
            </a:r>
            <a:r>
              <a:rPr lang="zh-CN" altLang="en-US">
                <a:solidFill>
                  <a:prstClr val="white"/>
                </a:solidFill>
                <a:latin typeface="汉仪中黑S" panose="00020600040101010101" pitchFamily="18" charset="-122"/>
                <a:ea typeface="汉仪中黑S" panose="00020600040101010101" pitchFamily="18" charset="-122"/>
              </a:rPr>
              <a:t>主控检察官要求法院判处涉案嫌疑人高达</a:t>
            </a:r>
            <a:r>
              <a:rPr lang="en-US" altLang="zh-CN">
                <a:solidFill>
                  <a:prstClr val="white"/>
                </a:solidFill>
                <a:latin typeface="汉仪中黑S" panose="00020600040101010101" pitchFamily="18" charset="-122"/>
                <a:ea typeface="汉仪中黑S" panose="00020600040101010101" pitchFamily="18" charset="-122"/>
              </a:rPr>
              <a:t>18</a:t>
            </a:r>
            <a:r>
              <a:rPr lang="zh-CN" altLang="en-US">
                <a:solidFill>
                  <a:prstClr val="white"/>
                </a:solidFill>
                <a:latin typeface="汉仪中黑S" panose="00020600040101010101" pitchFamily="18" charset="-122"/>
                <a:ea typeface="汉仪中黑S" panose="00020600040101010101" pitchFamily="18" charset="-122"/>
              </a:rPr>
              <a:t>年监禁。</a:t>
            </a:r>
            <a:endParaRPr lang="zh-CN" altLang="en-US">
              <a:solidFill>
                <a:prstClr val="white"/>
              </a:solidFill>
              <a:latin typeface="汉仪中黑S" panose="00020600040101010101" pitchFamily="18" charset="-122"/>
              <a:ea typeface="汉仪中黑S" panose="00020600040101010101" pitchFamily="18" charset="-122"/>
            </a:endParaRPr>
          </a:p>
          <a:p>
            <a:pPr algn="ctr"/>
            <a:r>
              <a:rPr lang="zh-CN" altLang="en-US">
                <a:solidFill>
                  <a:prstClr val="white"/>
                </a:solidFill>
                <a:latin typeface="汉仪中黑S" panose="00020600040101010101" pitchFamily="18" charset="-122"/>
                <a:ea typeface="汉仪中黑S" panose="00020600040101010101" pitchFamily="18" charset="-122"/>
              </a:rPr>
              <a:t>口水</a:t>
            </a:r>
            <a:r>
              <a:rPr lang="en-US" altLang="zh-CN">
                <a:solidFill>
                  <a:prstClr val="white"/>
                </a:solidFill>
                <a:latin typeface="汉仪中黑S" panose="00020600040101010101" pitchFamily="18" charset="-122"/>
                <a:ea typeface="汉仪中黑S" panose="00020600040101010101" pitchFamily="18" charset="-122"/>
              </a:rPr>
              <a:t>,</a:t>
            </a:r>
            <a:r>
              <a:rPr lang="zh-CN" altLang="en-US">
                <a:solidFill>
                  <a:prstClr val="white"/>
                </a:solidFill>
                <a:latin typeface="汉仪中黑S" panose="00020600040101010101" pitchFamily="18" charset="-122"/>
                <a:ea typeface="汉仪中黑S" panose="00020600040101010101" pitchFamily="18" charset="-122"/>
              </a:rPr>
              <a:t>事情败露后道检方起诉。该外卖员危及顾客健康已被罚款</a:t>
            </a:r>
            <a:r>
              <a:rPr lang="en-US" altLang="zh-CN">
                <a:solidFill>
                  <a:prstClr val="white"/>
                </a:solidFill>
                <a:latin typeface="汉仪中黑S" panose="00020600040101010101" pitchFamily="18" charset="-122"/>
                <a:ea typeface="汉仪中黑S" panose="00020600040101010101" pitchFamily="18" charset="-122"/>
              </a:rPr>
              <a:t>4000</a:t>
            </a:r>
            <a:r>
              <a:rPr lang="zh-CN" altLang="en-US">
                <a:solidFill>
                  <a:prstClr val="white"/>
                </a:solidFill>
                <a:latin typeface="汉仪中黑S" panose="00020600040101010101" pitchFamily="18" charset="-122"/>
                <a:ea typeface="汉仪中黑S" panose="00020600040101010101" pitchFamily="18" charset="-122"/>
              </a:rPr>
              <a:t>里拉</a:t>
            </a:r>
            <a:endParaRPr lang="zh-CN" altLang="en-US">
              <a:solidFill>
                <a:prstClr val="white"/>
              </a:solidFill>
              <a:latin typeface="汉仪中黑S" panose="00020600040101010101" pitchFamily="18" charset="-122"/>
              <a:ea typeface="汉仪中黑S" panose="00020600040101010101" pitchFamily="18" charset="-122"/>
            </a:endParaRPr>
          </a:p>
          <a:p>
            <a:pPr algn="ctr"/>
            <a:r>
              <a:rPr lang="en-US" altLang="zh-CN">
                <a:solidFill>
                  <a:prstClr val="white"/>
                </a:solidFill>
                <a:latin typeface="汉仪中黑S" panose="00020600040101010101" pitchFamily="18" charset="-122"/>
                <a:ea typeface="汉仪中黑S" panose="00020600040101010101" pitchFamily="18" charset="-122"/>
              </a:rPr>
              <a:t>(</a:t>
            </a:r>
            <a:r>
              <a:rPr lang="zh-CN" altLang="en-US">
                <a:solidFill>
                  <a:prstClr val="white"/>
                </a:solidFill>
                <a:latin typeface="汉仪中黑S" panose="00020600040101010101" pitchFamily="18" charset="-122"/>
                <a:ea typeface="汉仪中黑S" panose="00020600040101010101" pitchFamily="18" charset="-122"/>
              </a:rPr>
              <a:t>约为</a:t>
            </a:r>
            <a:r>
              <a:rPr lang="en-US" altLang="zh-CN">
                <a:solidFill>
                  <a:prstClr val="white"/>
                </a:solidFill>
                <a:latin typeface="汉仪中黑S" panose="00020600040101010101" pitchFamily="18" charset="-122"/>
                <a:ea typeface="汉仪中黑S" panose="00020600040101010101" pitchFamily="18" charset="-122"/>
              </a:rPr>
              <a:t>610</a:t>
            </a:r>
            <a:r>
              <a:rPr lang="zh-CN" altLang="en-US">
                <a:solidFill>
                  <a:prstClr val="white"/>
                </a:solidFill>
                <a:latin typeface="汉仪中黑S" panose="00020600040101010101" pitchFamily="18" charset="-122"/>
                <a:ea typeface="汉仪中黑S" panose="00020600040101010101" pitchFamily="18" charset="-122"/>
              </a:rPr>
              <a:t>欧元</a:t>
            </a:r>
            <a:r>
              <a:rPr lang="en-US" altLang="zh-CN">
                <a:solidFill>
                  <a:prstClr val="white"/>
                </a:solidFill>
                <a:latin typeface="汉仪中黑S" panose="00020600040101010101" pitchFamily="18" charset="-122"/>
                <a:ea typeface="汉仪中黑S" panose="00020600040101010101" pitchFamily="18" charset="-122"/>
              </a:rPr>
              <a:t>),</a:t>
            </a:r>
            <a:r>
              <a:rPr lang="zh-CN" altLang="en-US">
                <a:solidFill>
                  <a:prstClr val="white"/>
                </a:solidFill>
                <a:latin typeface="汉仪中黑S" panose="00020600040101010101" pitchFamily="18" charset="-122"/>
                <a:ea typeface="汉仪中黑S" panose="00020600040101010101" pitchFamily="18" charset="-122"/>
              </a:rPr>
              <a:t>主控检察官要求法院判处涉案嫌疑人高达</a:t>
            </a:r>
            <a:r>
              <a:rPr lang="en-US" altLang="zh-CN">
                <a:solidFill>
                  <a:prstClr val="white"/>
                </a:solidFill>
                <a:latin typeface="汉仪中黑S" panose="00020600040101010101" pitchFamily="18" charset="-122"/>
                <a:ea typeface="汉仪中黑S" panose="00020600040101010101" pitchFamily="18" charset="-122"/>
              </a:rPr>
              <a:t>18</a:t>
            </a:r>
            <a:r>
              <a:rPr lang="zh-CN" altLang="en-US">
                <a:solidFill>
                  <a:prstClr val="white"/>
                </a:solidFill>
                <a:latin typeface="汉仪中黑S" panose="00020600040101010101" pitchFamily="18" charset="-122"/>
                <a:ea typeface="汉仪中黑S" panose="00020600040101010101" pitchFamily="18" charset="-122"/>
              </a:rPr>
              <a:t>年监禁。</a:t>
            </a:r>
            <a:endParaRPr lang="zh-CN" altLang="en-US">
              <a:solidFill>
                <a:prstClr val="white"/>
              </a:solidFill>
              <a:latin typeface="汉仪中黑S" panose="00020600040101010101" pitchFamily="18" charset="-122"/>
              <a:ea typeface="汉仪中黑S" panose="00020600040101010101" pitchFamily="18" charset="-122"/>
            </a:endParaRPr>
          </a:p>
          <a:p>
            <a:pPr algn="ctr"/>
            <a:endParaRPr lang="zh-CN" altLang="en-US">
              <a:solidFill>
                <a:prstClr val="white"/>
              </a:solidFill>
              <a:latin typeface="汉仪中黑S" panose="00020600040101010101" pitchFamily="18" charset="-122"/>
              <a:ea typeface="汉仪中黑S" panose="00020600040101010101" pitchFamily="18" charset="-122"/>
            </a:endParaRPr>
          </a:p>
        </p:txBody>
      </p:sp>
      <p:sp>
        <p:nvSpPr>
          <p:cNvPr id="7" name="矩形 6"/>
          <p:cNvSpPr/>
          <p:nvPr>
            <p:custDataLst>
              <p:tags r:id="rId9"/>
            </p:custDataLst>
          </p:nvPr>
        </p:nvSpPr>
        <p:spPr>
          <a:xfrm>
            <a:off x="793750" y="4723765"/>
            <a:ext cx="6659880" cy="353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中黑S" panose="00020600040101010101" pitchFamily="18" charset="-122"/>
              <a:ea typeface="汉仪中黑S" panose="00020600040101010101" pitchFamily="18" charset="-122"/>
            </a:endParaRPr>
          </a:p>
        </p:txBody>
      </p:sp>
      <p:sp>
        <p:nvSpPr>
          <p:cNvPr id="5" name="文本框 4"/>
          <p:cNvSpPr txBox="1"/>
          <p:nvPr>
            <p:custDataLst>
              <p:tags r:id="rId10"/>
            </p:custDataLst>
          </p:nvPr>
        </p:nvSpPr>
        <p:spPr>
          <a:xfrm>
            <a:off x="853440" y="3487420"/>
            <a:ext cx="9478645" cy="1529715"/>
          </a:xfrm>
          <a:prstGeom prst="rect">
            <a:avLst/>
          </a:prstGeom>
          <a:noFill/>
        </p:spPr>
        <p:txBody>
          <a:bodyPr wrap="square" rtlCol="0">
            <a:noAutofit/>
          </a:bodyPr>
          <a:p>
            <a:pPr lvl="0" algn="just">
              <a:lnSpc>
                <a:spcPct val="130000"/>
              </a:lnSpc>
              <a:buClrTx/>
              <a:buSzTx/>
              <a:buFont typeface="Arial" panose="020B0604020202020204" pitchFamily="34" charset="0"/>
              <a:buNone/>
            </a:pPr>
            <a:r>
              <a:rPr lang="en-US" altLang="zh-CN" sz="2000" b="1" dirty="0">
                <a:latin typeface="微软雅黑" panose="020B0503020204020204" charset="-122"/>
                <a:ea typeface="微软雅黑" panose="020B0503020204020204" charset="-122"/>
                <a:cs typeface="微软雅黑" panose="020B0503020204020204" charset="-122"/>
                <a:sym typeface="+mn-ea"/>
              </a:rPr>
              <a:t>2.2017年,土耳其一名外卖员因在给顾客送披萨过程中</a:t>
            </a:r>
            <a:endParaRPr lang="en-US" altLang="zh-CN" sz="2000" b="1" dirty="0">
              <a:latin typeface="微软雅黑" panose="020B0503020204020204" charset="-122"/>
              <a:ea typeface="微软雅黑" panose="020B0503020204020204" charset="-122"/>
              <a:cs typeface="微软雅黑" panose="020B0503020204020204" charset="-122"/>
              <a:sym typeface="+mn-ea"/>
            </a:endParaRPr>
          </a:p>
          <a:p>
            <a:pPr lvl="0" algn="just">
              <a:lnSpc>
                <a:spcPct val="130000"/>
              </a:lnSpc>
              <a:buClrTx/>
              <a:buSzTx/>
              <a:buFont typeface="Arial" panose="020B0604020202020204" pitchFamily="34" charset="0"/>
              <a:buNone/>
            </a:pPr>
            <a:r>
              <a:rPr lang="en-US" altLang="zh-CN" sz="2000" b="1" dirty="0">
                <a:latin typeface="微软雅黑" panose="020B0503020204020204" charset="-122"/>
                <a:ea typeface="微软雅黑" panose="020B0503020204020204" charset="-122"/>
                <a:cs typeface="微软雅黑" panose="020B0503020204020204" charset="-122"/>
                <a:sym typeface="+mn-ea"/>
              </a:rPr>
              <a:t>故意在披萨上吐口水,事情败露后道检方起诉。该外卖员危及顾客健康已被罚款4000里拉(约为610欧元),主控检察官要求法院判处涉案嫌疑人高达18年监禁。</a:t>
            </a:r>
            <a:endParaRPr lang="en-US" altLang="zh-CN" sz="2000" b="1" dirty="0">
              <a:latin typeface="微软雅黑" panose="020B0503020204020204" charset="-122"/>
              <a:ea typeface="微软雅黑" panose="020B0503020204020204" charset="-122"/>
              <a:cs typeface="微软雅黑" panose="020B0503020204020204" charset="-122"/>
              <a:sym typeface="+mn-ea"/>
            </a:endParaRPr>
          </a:p>
          <a:p>
            <a:pPr lvl="0" algn="l">
              <a:buClrTx/>
              <a:buSzTx/>
              <a:buFont typeface="Arial" panose="020B0604020202020204" pitchFamily="34" charset="0"/>
            </a:pPr>
            <a:endParaRPr lang="en-US" altLang="zh-CN" sz="2000" b="1" dirty="0">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nvSpPr>
        <p:spPr>
          <a:xfrm>
            <a:off x="793750" y="5267325"/>
            <a:ext cx="9812655" cy="1403985"/>
          </a:xfrm>
          <a:prstGeom prst="rect">
            <a:avLst/>
          </a:prstGeom>
          <a:noFill/>
        </p:spPr>
        <p:txBody>
          <a:bodyPr wrap="square" rtlCol="0" anchor="t">
            <a:noAutofit/>
          </a:bodyPr>
          <a:p>
            <a:pPr algn="just">
              <a:lnSpc>
                <a:spcPct val="130000"/>
              </a:lnSpc>
              <a:buClrTx/>
              <a:buSzTx/>
              <a:buNone/>
            </a:pPr>
            <a:r>
              <a:rPr lang="en-US" altLang="zh-CN" sz="2000" b="1" dirty="0">
                <a:latin typeface="微软雅黑" panose="020B0503020204020204" charset="-122"/>
                <a:ea typeface="微软雅黑" panose="020B0503020204020204" charset="-122"/>
                <a:cs typeface="微软雅黑" panose="020B0503020204020204" charset="-122"/>
              </a:rPr>
              <a:t>3.记者发现部分外卖配送箱因长时间使用,外部沾满灰垢内部也有油污菜垢,且有异味。</a:t>
            </a:r>
            <a:endParaRPr lang="en-US" altLang="zh-CN" sz="2000" b="1" dirty="0">
              <a:latin typeface="微软雅黑" panose="020B0503020204020204" charset="-122"/>
              <a:ea typeface="微软雅黑" panose="020B0503020204020204" charset="-122"/>
              <a:cs typeface="微软雅黑" panose="020B0503020204020204" charset="-122"/>
            </a:endParaRPr>
          </a:p>
          <a:p>
            <a:pPr algn="just">
              <a:lnSpc>
                <a:spcPct val="130000"/>
              </a:lnSpc>
              <a:buClrTx/>
              <a:buSzTx/>
              <a:buNone/>
            </a:pPr>
            <a:r>
              <a:rPr lang="en-US" altLang="zh-CN" sz="2000" b="1" dirty="0">
                <a:latin typeface="微软雅黑" panose="020B0503020204020204" charset="-122"/>
                <a:ea typeface="微软雅黑" panose="020B0503020204020204" charset="-122"/>
                <a:cs typeface="微软雅黑" panose="020B0503020204020204" charset="-122"/>
              </a:rPr>
              <a:t>2020年3月底,郑州市市场监督管理局组织抽检品130批次网络供餐单位自制食品(餐饮食品),其中123批次合格,7批次不合格。</a:t>
            </a:r>
            <a:endParaRPr lang="en-US" altLang="zh-CN" sz="2000" b="1" dirty="0">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17" name="矩形 16"/>
          <p:cNvSpPr/>
          <p:nvPr>
            <p:custDataLst>
              <p:tags r:id="rId11"/>
            </p:custDataLst>
          </p:nvPr>
        </p:nvSpPr>
        <p:spPr>
          <a:xfrm>
            <a:off x="853287" y="6519691"/>
            <a:ext cx="6720748" cy="298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中黑S" panose="00020600040101010101" pitchFamily="18" charset="-122"/>
              <a:ea typeface="汉仪中黑S" panose="00020600040101010101" pitchFamily="18" charset="-122"/>
            </a:endParaRPr>
          </a:p>
        </p:txBody>
      </p:sp>
    </p:spTree>
  </p:cSld>
  <p:clrMapOvr>
    <a:masterClrMapping/>
  </p:clrMapOvr>
  <p:transition spd="slow">
    <p:push dir="u"/>
  </p:transition>
  <p:timing>
    <p:tnLst>
      <p:par>
        <p:cTn id="1" dur="indefinite" restart="never" nodeType="tmRoot"/>
      </p:par>
    </p:tnLst>
    <p:bldLst>
      <p:bldP spid="8" grpId="1"/>
      <p:bldP spid="15" grpId="0"/>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7032171" y="0"/>
            <a:ext cx="5159830" cy="6858000"/>
          </a:xfrm>
          <a:custGeom>
            <a:avLst/>
            <a:gdLst>
              <a:gd name="connsiteX0" fmla="*/ 4236755 w 5159830"/>
              <a:gd name="connsiteY0" fmla="*/ 0 h 6858000"/>
              <a:gd name="connsiteX1" fmla="*/ 5159830 w 5159830"/>
              <a:gd name="connsiteY1" fmla="*/ 0 h 6858000"/>
              <a:gd name="connsiteX2" fmla="*/ 5159830 w 5159830"/>
              <a:gd name="connsiteY2" fmla="*/ 6858000 h 6858000"/>
              <a:gd name="connsiteX3" fmla="*/ 0 w 5159830"/>
              <a:gd name="connsiteY3" fmla="*/ 6858000 h 6858000"/>
              <a:gd name="connsiteX4" fmla="*/ 0 w 5159830"/>
              <a:gd name="connsiteY4" fmla="*/ 6855560 h 6858000"/>
              <a:gd name="connsiteX5" fmla="*/ 150472 w 5159830"/>
              <a:gd name="connsiteY5" fmla="*/ 6851754 h 6858000"/>
              <a:gd name="connsiteX6" fmla="*/ 4703315 w 5159830"/>
              <a:gd name="connsiteY6" fmla="*/ 2058158 h 6858000"/>
              <a:gd name="connsiteX7" fmla="*/ 4314655 w 5159830"/>
              <a:gd name="connsiteY7" fmla="*/ 1629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9830" h="6858000">
                <a:moveTo>
                  <a:pt x="4236755" y="0"/>
                </a:moveTo>
                <a:lnTo>
                  <a:pt x="5159830" y="0"/>
                </a:lnTo>
                <a:lnTo>
                  <a:pt x="5159830" y="6858000"/>
                </a:lnTo>
                <a:lnTo>
                  <a:pt x="0" y="6858000"/>
                </a:lnTo>
                <a:lnTo>
                  <a:pt x="0" y="6855560"/>
                </a:lnTo>
                <a:lnTo>
                  <a:pt x="150472" y="6851754"/>
                </a:lnTo>
                <a:cubicBezTo>
                  <a:pt x="2686565" y="6723200"/>
                  <a:pt x="4703315" y="4626198"/>
                  <a:pt x="4703315" y="2058158"/>
                </a:cubicBezTo>
                <a:cubicBezTo>
                  <a:pt x="4703315" y="1385083"/>
                  <a:pt x="4564775" y="744366"/>
                  <a:pt x="4314655" y="162967"/>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黑体" panose="02010609060101010101" pitchFamily="49" charset="-122"/>
              <a:ea typeface="黑体" panose="02010609060101010101" pitchFamily="49" charset="-122"/>
            </a:endParaRPr>
          </a:p>
        </p:txBody>
      </p:sp>
      <p:sp>
        <p:nvSpPr>
          <p:cNvPr id="3" name="任意多边形: 形状 2"/>
          <p:cNvSpPr/>
          <p:nvPr/>
        </p:nvSpPr>
        <p:spPr>
          <a:xfrm>
            <a:off x="7335041" y="0"/>
            <a:ext cx="4869264" cy="4447518"/>
          </a:xfrm>
          <a:custGeom>
            <a:avLst/>
            <a:gdLst>
              <a:gd name="connsiteX0" fmla="*/ 524595 w 5529943"/>
              <a:gd name="connsiteY0" fmla="*/ 0 h 5050973"/>
              <a:gd name="connsiteX1" fmla="*/ 5529943 w 5529943"/>
              <a:gd name="connsiteY1" fmla="*/ 0 h 5050973"/>
              <a:gd name="connsiteX2" fmla="*/ 5529943 w 5529943"/>
              <a:gd name="connsiteY2" fmla="*/ 4149051 h 5050973"/>
              <a:gd name="connsiteX3" fmla="*/ 5360824 w 5529943"/>
              <a:gd name="connsiteY3" fmla="*/ 4302757 h 5050973"/>
              <a:gd name="connsiteX4" fmla="*/ 3276601 w 5529943"/>
              <a:gd name="connsiteY4" fmla="*/ 5050973 h 5050973"/>
              <a:gd name="connsiteX5" fmla="*/ 0 w 5529943"/>
              <a:gd name="connsiteY5" fmla="*/ 1774372 h 5050973"/>
              <a:gd name="connsiteX6" fmla="*/ 395468 w 5529943"/>
              <a:gd name="connsiteY6" fmla="*/ 212549 h 50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943" h="5050973">
                <a:moveTo>
                  <a:pt x="524595" y="0"/>
                </a:moveTo>
                <a:lnTo>
                  <a:pt x="5529943" y="0"/>
                </a:lnTo>
                <a:lnTo>
                  <a:pt x="5529943" y="4149051"/>
                </a:lnTo>
                <a:lnTo>
                  <a:pt x="5360824" y="4302757"/>
                </a:lnTo>
                <a:cubicBezTo>
                  <a:pt x="4794434" y="4770183"/>
                  <a:pt x="4068309" y="5050973"/>
                  <a:pt x="3276601" y="5050973"/>
                </a:cubicBezTo>
                <a:cubicBezTo>
                  <a:pt x="1466984" y="5050973"/>
                  <a:pt x="0" y="3583989"/>
                  <a:pt x="0" y="1774372"/>
                </a:cubicBezTo>
                <a:cubicBezTo>
                  <a:pt x="0" y="1208867"/>
                  <a:pt x="143262" y="676822"/>
                  <a:pt x="395468" y="21254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黑体" panose="02010609060101010101" pitchFamily="49" charset="-122"/>
              <a:ea typeface="黑体" panose="02010609060101010101" pitchFamily="49" charset="-122"/>
            </a:endParaRPr>
          </a:p>
        </p:txBody>
      </p:sp>
      <p:pic>
        <p:nvPicPr>
          <p:cNvPr id="4" name="图片 3" descr="C:/Users/尝一口甜甜/Desktop/913be233e10589846d0adfbe3bec596.jpg913be233e10589846d0adfbe3bec596"/>
          <p:cNvPicPr>
            <a:picLocks noChangeAspect="1"/>
          </p:cNvPicPr>
          <p:nvPr/>
        </p:nvPicPr>
        <p:blipFill>
          <a:blip r:embed="rId1">
            <a:alphaModFix amt="84000"/>
          </a:blip>
          <a:srcRect/>
          <a:stretch>
            <a:fillRect/>
          </a:stretch>
        </p:blipFill>
        <p:spPr>
          <a:xfrm>
            <a:off x="7539990" y="1703070"/>
            <a:ext cx="4131945" cy="4131945"/>
          </a:xfrm>
          <a:custGeom>
            <a:avLst/>
            <a:gdLst>
              <a:gd name="connsiteX0" fmla="*/ 2074439 w 4148878"/>
              <a:gd name="connsiteY0" fmla="*/ 0 h 4148878"/>
              <a:gd name="connsiteX1" fmla="*/ 4148878 w 4148878"/>
              <a:gd name="connsiteY1" fmla="*/ 2074439 h 4148878"/>
              <a:gd name="connsiteX2" fmla="*/ 2074439 w 4148878"/>
              <a:gd name="connsiteY2" fmla="*/ 4148878 h 4148878"/>
              <a:gd name="connsiteX3" fmla="*/ 0 w 4148878"/>
              <a:gd name="connsiteY3" fmla="*/ 2074439 h 4148878"/>
              <a:gd name="connsiteX4" fmla="*/ 2074439 w 4148878"/>
              <a:gd name="connsiteY4" fmla="*/ 0 h 414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878" h="4148878">
                <a:moveTo>
                  <a:pt x="2074439" y="0"/>
                </a:moveTo>
                <a:cubicBezTo>
                  <a:pt x="3220120" y="0"/>
                  <a:pt x="4148878" y="928758"/>
                  <a:pt x="4148878" y="2074439"/>
                </a:cubicBezTo>
                <a:cubicBezTo>
                  <a:pt x="4148878" y="3220120"/>
                  <a:pt x="3220120" y="4148878"/>
                  <a:pt x="2074439" y="4148878"/>
                </a:cubicBezTo>
                <a:cubicBezTo>
                  <a:pt x="928758" y="4148878"/>
                  <a:pt x="0" y="3220120"/>
                  <a:pt x="0" y="2074439"/>
                </a:cubicBezTo>
                <a:cubicBezTo>
                  <a:pt x="0" y="928758"/>
                  <a:pt x="928758" y="0"/>
                  <a:pt x="2074439" y="0"/>
                </a:cubicBezTo>
                <a:close/>
              </a:path>
            </a:pathLst>
          </a:custGeom>
          <a:ln w="28575">
            <a:solidFill>
              <a:schemeClr val="bg1"/>
            </a:solidFill>
          </a:ln>
        </p:spPr>
      </p:pic>
      <p:sp>
        <p:nvSpPr>
          <p:cNvPr id="14" name="矩形 13"/>
          <p:cNvSpPr/>
          <p:nvPr>
            <p:custDataLst>
              <p:tags r:id="rId2"/>
            </p:custDataLst>
          </p:nvPr>
        </p:nvSpPr>
        <p:spPr>
          <a:xfrm>
            <a:off x="422910" y="1570990"/>
            <a:ext cx="7242175" cy="2047240"/>
          </a:xfrm>
          <a:prstGeom prst="rect">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汉仪中黑S" panose="00020600040101010101" pitchFamily="18" charset="-122"/>
              <a:ea typeface="汉仪中黑S" panose="00020600040101010101" pitchFamily="18" charset="-122"/>
            </a:endParaRPr>
          </a:p>
        </p:txBody>
      </p:sp>
      <p:sp>
        <p:nvSpPr>
          <p:cNvPr id="15" name="矩形 14"/>
          <p:cNvSpPr/>
          <p:nvPr>
            <p:custDataLst>
              <p:tags r:id="rId3"/>
            </p:custDataLst>
          </p:nvPr>
        </p:nvSpPr>
        <p:spPr>
          <a:xfrm>
            <a:off x="629285" y="3369945"/>
            <a:ext cx="6304915" cy="205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S" panose="00020600040101010101" pitchFamily="18" charset="-122"/>
              <a:ea typeface="汉仪中黑S" panose="00020600040101010101" pitchFamily="18" charset="-122"/>
            </a:endParaRPr>
          </a:p>
        </p:txBody>
      </p:sp>
      <p:sp>
        <p:nvSpPr>
          <p:cNvPr id="17" name="文本框 16"/>
          <p:cNvSpPr txBox="1"/>
          <p:nvPr>
            <p:custDataLst>
              <p:tags r:id="rId4"/>
            </p:custDataLst>
          </p:nvPr>
        </p:nvSpPr>
        <p:spPr>
          <a:xfrm>
            <a:off x="572770" y="1703070"/>
            <a:ext cx="6762115" cy="1471930"/>
          </a:xfrm>
          <a:prstGeom prst="rect">
            <a:avLst/>
          </a:prstGeom>
          <a:noFill/>
        </p:spPr>
        <p:txBody>
          <a:bodyPr wrap="square" rtlCol="0">
            <a:noAutofit/>
          </a:bodyPr>
          <a:lstStyle/>
          <a:p>
            <a:pPr indent="0" algn="just">
              <a:lnSpc>
                <a:spcPct val="130000"/>
              </a:lnSpc>
              <a:buNone/>
            </a:pPr>
            <a:r>
              <a:rPr lang="en-US" altLang="zh-CN" sz="2000" b="1" dirty="0">
                <a:latin typeface="微软雅黑" panose="020B0503020204020204" charset="-122"/>
                <a:ea typeface="微软雅黑" panose="020B0503020204020204" charset="-122"/>
                <a:cs typeface="微软雅黑" panose="020B0503020204020204" charset="-122"/>
                <a:sym typeface="+mn-ea"/>
              </a:rPr>
              <a:t>4. 2021年3月19日,武汉的王先生和朋友通过某平台跑腿代购服务,在某店点了7个菜,送上门的菜绝大多数都不是自己下单的商家提供的。骑手回应称,买了1个真菜6个“假”菜,再附上假水单,如此操作,他“昧”了顾客36元</a:t>
            </a:r>
            <a:r>
              <a:rPr lang="zh-CN" altLang="en-US" dirty="0">
                <a:solidFill>
                  <a:schemeClr val="tx1">
                    <a:lumMod val="85000"/>
                    <a:lumOff val="15000"/>
                  </a:schemeClr>
                </a:solidFill>
                <a:latin typeface="汉仪中黑S" panose="00020600040101010101" pitchFamily="18" charset="-122"/>
                <a:ea typeface="汉仪中黑S" panose="00020600040101010101" pitchFamily="18" charset="-122"/>
                <a:sym typeface="+mn-ea"/>
              </a:rPr>
              <a:t>。</a:t>
            </a:r>
            <a:endParaRPr lang="zh-CN" altLang="en-US" dirty="0">
              <a:solidFill>
                <a:schemeClr val="tx1">
                  <a:lumMod val="85000"/>
                  <a:lumOff val="15000"/>
                </a:schemeClr>
              </a:solidFill>
              <a:latin typeface="汉仪中黑S" panose="00020600040101010101" pitchFamily="18" charset="-122"/>
              <a:ea typeface="汉仪中黑S" panose="00020600040101010101" pitchFamily="18" charset="-122"/>
            </a:endParaRPr>
          </a:p>
        </p:txBody>
      </p:sp>
      <p:grpSp>
        <p:nvGrpSpPr>
          <p:cNvPr id="21" name="组合 20"/>
          <p:cNvGrpSpPr/>
          <p:nvPr>
            <p:custDataLst>
              <p:tags r:id="rId5"/>
            </p:custDataLst>
          </p:nvPr>
        </p:nvGrpSpPr>
        <p:grpSpPr>
          <a:xfrm>
            <a:off x="422910" y="5331760"/>
            <a:ext cx="7242175" cy="377721"/>
            <a:chOff x="1181927" y="10147011"/>
            <a:chExt cx="2858555" cy="9964872"/>
          </a:xfrm>
        </p:grpSpPr>
        <p:sp>
          <p:nvSpPr>
            <p:cNvPr id="30" name="矩形 29"/>
            <p:cNvSpPr/>
            <p:nvPr>
              <p:custDataLst>
                <p:tags r:id="rId6"/>
              </p:custDataLst>
            </p:nvPr>
          </p:nvSpPr>
          <p:spPr>
            <a:xfrm>
              <a:off x="1181927" y="19939192"/>
              <a:ext cx="2858555" cy="172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中黑S" panose="00020600040101010101" pitchFamily="18" charset="-122"/>
                <a:ea typeface="汉仪中黑S" panose="00020600040101010101" pitchFamily="18" charset="-122"/>
              </a:endParaRPr>
            </a:p>
          </p:txBody>
        </p:sp>
        <p:sp>
          <p:nvSpPr>
            <p:cNvPr id="32" name="文本框 31"/>
            <p:cNvSpPr txBox="1"/>
            <p:nvPr>
              <p:custDataLst>
                <p:tags r:id="rId7"/>
              </p:custDataLst>
            </p:nvPr>
          </p:nvSpPr>
          <p:spPr>
            <a:xfrm>
              <a:off x="1354905" y="10147011"/>
              <a:ext cx="2251930" cy="9783345"/>
            </a:xfrm>
            <a:prstGeom prst="rect">
              <a:avLst/>
            </a:prstGeom>
            <a:noFill/>
          </p:spPr>
          <p:txBody>
            <a:bodyPr wrap="square" rtlCol="0">
              <a:spAutoFit/>
            </a:bodyPr>
            <a:lstStyle/>
            <a:p>
              <a:pPr algn="just">
                <a:lnSpc>
                  <a:spcPct val="130000"/>
                </a:lnSpc>
              </a:pPr>
              <a:endParaRPr lang="zh-CN" altLang="en-US" sz="1400" dirty="0">
                <a:solidFill>
                  <a:schemeClr val="tx1">
                    <a:lumMod val="85000"/>
                    <a:lumOff val="15000"/>
                  </a:schemeClr>
                </a:solidFill>
                <a:latin typeface="汉仪中黑S" panose="00020600040101010101" pitchFamily="18" charset="-122"/>
                <a:ea typeface="汉仪中黑S" panose="00020600040101010101" pitchFamily="18" charset="-122"/>
              </a:endParaRPr>
            </a:p>
          </p:txBody>
        </p:sp>
      </p:grpSp>
      <p:grpSp>
        <p:nvGrpSpPr>
          <p:cNvPr id="20" name="组合 19"/>
          <p:cNvGrpSpPr/>
          <p:nvPr>
            <p:custDataLst>
              <p:tags r:id="rId8"/>
            </p:custDataLst>
          </p:nvPr>
        </p:nvGrpSpPr>
        <p:grpSpPr>
          <a:xfrm>
            <a:off x="422910" y="3946525"/>
            <a:ext cx="7242175" cy="1756754"/>
            <a:chOff x="776062" y="3282883"/>
            <a:chExt cx="3351097" cy="1884711"/>
          </a:xfrm>
        </p:grpSpPr>
        <p:sp>
          <p:nvSpPr>
            <p:cNvPr id="35" name="矩形 34"/>
            <p:cNvSpPr/>
            <p:nvPr>
              <p:custDataLst>
                <p:tags r:id="rId9"/>
              </p:custDataLst>
            </p:nvPr>
          </p:nvSpPr>
          <p:spPr>
            <a:xfrm>
              <a:off x="776062" y="3283564"/>
              <a:ext cx="3351097" cy="1820986"/>
            </a:xfrm>
            <a:prstGeom prst="rect">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latin typeface="汉仪中黑S" panose="00020600040101010101" pitchFamily="18" charset="-122"/>
                <a:ea typeface="汉仪中黑S" panose="00020600040101010101" pitchFamily="18" charset="-122"/>
              </a:endParaRPr>
            </a:p>
          </p:txBody>
        </p:sp>
        <p:sp>
          <p:nvSpPr>
            <p:cNvPr id="36" name="矩形 35"/>
            <p:cNvSpPr/>
            <p:nvPr>
              <p:custDataLst>
                <p:tags r:id="rId10"/>
              </p:custDataLst>
            </p:nvPr>
          </p:nvSpPr>
          <p:spPr>
            <a:xfrm>
              <a:off x="907221" y="4994903"/>
              <a:ext cx="2858555" cy="172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汉仪中黑S" panose="00020600040101010101" pitchFamily="18" charset="-122"/>
                <a:ea typeface="汉仪中黑S" panose="00020600040101010101" pitchFamily="18" charset="-122"/>
              </a:endParaRPr>
            </a:p>
          </p:txBody>
        </p:sp>
        <p:sp>
          <p:nvSpPr>
            <p:cNvPr id="37" name="文本框 36"/>
            <p:cNvSpPr txBox="1"/>
            <p:nvPr>
              <p:custDataLst>
                <p:tags r:id="rId11"/>
              </p:custDataLst>
            </p:nvPr>
          </p:nvSpPr>
          <p:spPr>
            <a:xfrm>
              <a:off x="871556" y="3282883"/>
              <a:ext cx="3226514" cy="1532135"/>
            </a:xfrm>
            <a:prstGeom prst="rect">
              <a:avLst/>
            </a:prstGeom>
            <a:noFill/>
          </p:spPr>
          <p:txBody>
            <a:bodyPr wrap="square" rtlCol="0">
              <a:noAutofit/>
            </a:bodyPr>
            <a:p>
              <a:pPr algn="just">
                <a:lnSpc>
                  <a:spcPct val="130000"/>
                </a:lnSpc>
              </a:pPr>
              <a:r>
                <a:rPr lang="en-US" altLang="zh-CN" sz="2000" b="1" dirty="0">
                  <a:latin typeface="微软雅黑" panose="020B0503020204020204" charset="-122"/>
                  <a:ea typeface="微软雅黑" panose="020B0503020204020204" charset="-122"/>
                  <a:cs typeface="微软雅黑" panose="020B0503020204020204" charset="-122"/>
                  <a:sym typeface="+mn-ea"/>
                </a:rPr>
                <a:t>5. 2021年8月,福建市市场监管局执法时发现,主打线上外卖的知名连锁餐饮品牌的粥店、粥铺存在多项卫生问题。萧山市场监督管理局对2家粥店展开调查,发现个别员工无法提供健康证、店内环境卫生不够整洁、索证索票不齐全等问题</a:t>
              </a:r>
              <a:r>
                <a:rPr lang="zh-CN" altLang="en-US" dirty="0">
                  <a:solidFill>
                    <a:schemeClr val="tx1">
                      <a:lumMod val="85000"/>
                      <a:lumOff val="15000"/>
                    </a:schemeClr>
                  </a:solidFill>
                  <a:latin typeface="汉仪中黑S" panose="00020600040101010101" pitchFamily="18" charset="-122"/>
                  <a:ea typeface="汉仪中黑S" panose="00020600040101010101" pitchFamily="18" charset="-122"/>
                  <a:sym typeface="+mn-ea"/>
                </a:rPr>
                <a:t>。</a:t>
              </a:r>
              <a:endParaRPr lang="zh-CN" altLang="en-US" sz="1400" dirty="0">
                <a:solidFill>
                  <a:schemeClr val="tx1">
                    <a:lumMod val="85000"/>
                    <a:lumOff val="15000"/>
                  </a:schemeClr>
                </a:solidFill>
                <a:latin typeface="汉仪中黑S" panose="00020600040101010101" pitchFamily="18" charset="-122"/>
                <a:ea typeface="汉仪中黑S" panose="00020600040101010101" pitchFamily="18" charset="-122"/>
              </a:endParaRPr>
            </a:p>
            <a:p>
              <a:pPr algn="just">
                <a:lnSpc>
                  <a:spcPct val="130000"/>
                </a:lnSpc>
              </a:pPr>
              <a:endParaRPr lang="zh-CN" altLang="en-US" sz="1400" dirty="0">
                <a:solidFill>
                  <a:schemeClr val="tx1">
                    <a:lumMod val="85000"/>
                    <a:lumOff val="15000"/>
                  </a:schemeClr>
                </a:solidFill>
                <a:latin typeface="汉仪中黑S" panose="00020600040101010101" pitchFamily="18" charset="-122"/>
                <a:ea typeface="汉仪中黑S" panose="00020600040101010101" pitchFamily="18" charset="-122"/>
              </a:endParaRPr>
            </a:p>
          </p:txBody>
        </p:sp>
      </p:grpSp>
      <p:sp>
        <p:nvSpPr>
          <p:cNvPr id="40" name="矩形 39"/>
          <p:cNvSpPr/>
          <p:nvPr/>
        </p:nvSpPr>
        <p:spPr>
          <a:xfrm>
            <a:off x="0" y="7454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p>
        </p:txBody>
      </p:sp>
      <p:sp>
        <p:nvSpPr>
          <p:cNvPr id="39" name="文本框 38"/>
          <p:cNvSpPr txBox="1"/>
          <p:nvPr/>
        </p:nvSpPr>
        <p:spPr>
          <a:xfrm>
            <a:off x="0" y="720090"/>
            <a:ext cx="4064000" cy="521970"/>
          </a:xfrm>
          <a:prstGeom prst="rect">
            <a:avLst/>
          </a:prstGeom>
          <a:noFill/>
        </p:spPr>
        <p:txBody>
          <a:bodyPr wrap="square" rtlCol="0">
            <a:spAutoFit/>
          </a:bodyP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案例概述</a:t>
            </a:r>
            <a:endParaRPr lang="zh-CN" altLang="en-US" sz="2800">
              <a:solidFill>
                <a:schemeClr val="bg1"/>
              </a:solidFill>
              <a:latin typeface="标准粗黑" panose="02000503000000000000" charset="-122"/>
              <a:ea typeface="标准粗黑" panose="02000503000000000000" charset="-122"/>
            </a:endParaRPr>
          </a:p>
        </p:txBody>
      </p:sp>
    </p:spTree>
  </p:cSld>
  <p:clrMapOvr>
    <a:masterClrMapping/>
  </p:clrMapOvr>
  <p:transition spd="slow">
    <p:push dir="u"/>
  </p:transition>
  <p:timing>
    <p:tnLst>
      <p:par>
        <p:cTn id="1" dur="indefinite" restart="never" nodeType="tmRoot"/>
      </p:par>
    </p:tnLst>
    <p:bldLst>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8"/>
          <p:cNvSpPr/>
          <p:nvPr>
            <p:custDataLst>
              <p:tags r:id="rId1"/>
            </p:custDataLst>
          </p:nvPr>
        </p:nvSpPr>
        <p:spPr>
          <a:xfrm flipH="1">
            <a:off x="7997858" y="704753"/>
            <a:ext cx="3578366" cy="6209030"/>
          </a:xfrm>
          <a:custGeom>
            <a:avLst/>
            <a:gdLst>
              <a:gd name="connsiteX0" fmla="*/ 3523 w 6261"/>
              <a:gd name="connsiteY0" fmla="*/ 241 h 9778"/>
              <a:gd name="connsiteX1" fmla="*/ 6261 w 6261"/>
              <a:gd name="connsiteY1" fmla="*/ 0 h 9778"/>
              <a:gd name="connsiteX2" fmla="*/ 1079 w 6261"/>
              <a:gd name="connsiteY2" fmla="*/ 9778 h 9778"/>
              <a:gd name="connsiteX3" fmla="*/ 3523 w 6261"/>
              <a:gd name="connsiteY3" fmla="*/ 241 h 9778"/>
            </a:gdLst>
            <a:ahLst/>
            <a:cxnLst>
              <a:cxn ang="0">
                <a:pos x="connsiteX0" y="connsiteY0"/>
              </a:cxn>
              <a:cxn ang="0">
                <a:pos x="connsiteX1" y="connsiteY1"/>
              </a:cxn>
              <a:cxn ang="0">
                <a:pos x="connsiteX2" y="connsiteY2"/>
              </a:cxn>
              <a:cxn ang="0">
                <a:pos x="connsiteX3" y="connsiteY3"/>
              </a:cxn>
            </a:cxnLst>
            <a:rect l="l" t="t" r="r" b="b"/>
            <a:pathLst>
              <a:path w="6261" h="9778">
                <a:moveTo>
                  <a:pt x="3523" y="241"/>
                </a:moveTo>
                <a:cubicBezTo>
                  <a:pt x="4409" y="20"/>
                  <a:pt x="3830" y="70"/>
                  <a:pt x="6261" y="0"/>
                </a:cubicBezTo>
                <a:cubicBezTo>
                  <a:pt x="6261" y="0"/>
                  <a:pt x="1522" y="1815"/>
                  <a:pt x="1079" y="9778"/>
                </a:cubicBezTo>
                <a:cubicBezTo>
                  <a:pt x="1079" y="9778"/>
                  <a:pt x="-2559" y="3855"/>
                  <a:pt x="3523" y="241"/>
                </a:cubicBezTo>
                <a:close/>
              </a:path>
            </a:pathLst>
          </a:custGeom>
          <a:solidFill>
            <a:schemeClr val="accent1"/>
          </a:solidFill>
          <a:ln w="20332" cap="flat">
            <a:noFill/>
            <a:prstDash val="solid"/>
            <a:miter/>
          </a:ln>
        </p:spPr>
        <p:txBody>
          <a:bodyPr rtlCol="0" anchor="ctr"/>
          <a:lstStyle/>
          <a:p>
            <a:endParaRPr lang="zh-CN" altLang="en-US"/>
          </a:p>
        </p:txBody>
      </p:sp>
      <p:sp>
        <p:nvSpPr>
          <p:cNvPr id="11" name="任意多边形: 形状 10"/>
          <p:cNvSpPr/>
          <p:nvPr>
            <p:custDataLst>
              <p:tags r:id="rId2"/>
            </p:custDataLst>
          </p:nvPr>
        </p:nvSpPr>
        <p:spPr>
          <a:xfrm flipH="1">
            <a:off x="9972808" y="3061291"/>
            <a:ext cx="1169854" cy="3923246"/>
          </a:xfrm>
          <a:custGeom>
            <a:avLst/>
            <a:gdLst>
              <a:gd name="connsiteX0" fmla="*/ 1194295 w 1194295"/>
              <a:gd name="connsiteY0" fmla="*/ 0 h 3961345"/>
              <a:gd name="connsiteX1" fmla="*/ 0 w 1194295"/>
              <a:gd name="connsiteY1" fmla="*/ 3961346 h 3961345"/>
              <a:gd name="connsiteX2" fmla="*/ 760782 w 1194295"/>
              <a:gd name="connsiteY2" fmla="*/ 3961346 h 3961345"/>
              <a:gd name="connsiteX3" fmla="*/ 1194295 w 1194295"/>
              <a:gd name="connsiteY3" fmla="*/ 0 h 3961345"/>
              <a:gd name="connsiteX0-1" fmla="*/ 1003795 w 1003795"/>
              <a:gd name="connsiteY0-2" fmla="*/ 0 h 3923246"/>
              <a:gd name="connsiteX1-3" fmla="*/ 0 w 1003795"/>
              <a:gd name="connsiteY1-4" fmla="*/ 3923246 h 3923246"/>
              <a:gd name="connsiteX2-5" fmla="*/ 760782 w 1003795"/>
              <a:gd name="connsiteY2-6" fmla="*/ 3923246 h 3923246"/>
              <a:gd name="connsiteX3-7" fmla="*/ 1003795 w 1003795"/>
              <a:gd name="connsiteY3-8" fmla="*/ 0 h 3923246"/>
            </a:gdLst>
            <a:ahLst/>
            <a:cxnLst>
              <a:cxn ang="0">
                <a:pos x="connsiteX0-1" y="connsiteY0-2"/>
              </a:cxn>
              <a:cxn ang="0">
                <a:pos x="connsiteX1-3" y="connsiteY1-4"/>
              </a:cxn>
              <a:cxn ang="0">
                <a:pos x="connsiteX2-5" y="connsiteY2-6"/>
              </a:cxn>
              <a:cxn ang="0">
                <a:pos x="connsiteX3-7" y="connsiteY3-8"/>
              </a:cxn>
            </a:cxnLst>
            <a:rect l="l" t="t" r="r" b="b"/>
            <a:pathLst>
              <a:path w="1003795" h="3923246">
                <a:moveTo>
                  <a:pt x="1003795" y="0"/>
                </a:moveTo>
                <a:cubicBezTo>
                  <a:pt x="1003795" y="0"/>
                  <a:pt x="187097" y="1018259"/>
                  <a:pt x="0" y="3923246"/>
                </a:cubicBezTo>
                <a:lnTo>
                  <a:pt x="760782" y="3923246"/>
                </a:lnTo>
                <a:cubicBezTo>
                  <a:pt x="760782" y="3923246"/>
                  <a:pt x="49009" y="2072089"/>
                  <a:pt x="1003795" y="0"/>
                </a:cubicBezTo>
                <a:close/>
              </a:path>
            </a:pathLst>
          </a:custGeom>
          <a:solidFill>
            <a:schemeClr val="accent1">
              <a:alpha val="21000"/>
            </a:schemeClr>
          </a:solidFill>
          <a:ln w="20279" cap="flat">
            <a:noFill/>
            <a:prstDash val="solid"/>
            <a:miter/>
          </a:ln>
        </p:spPr>
        <p:txBody>
          <a:bodyPr rtlCol="0" anchor="ctr"/>
          <a:lstStyle/>
          <a:p>
            <a:endParaRPr lang="zh-CN" altLang="en-US"/>
          </a:p>
        </p:txBody>
      </p:sp>
      <p:sp>
        <p:nvSpPr>
          <p:cNvPr id="20" name="文本框 19"/>
          <p:cNvSpPr txBox="1"/>
          <p:nvPr>
            <p:custDataLst>
              <p:tags r:id="rId3"/>
            </p:custDataLst>
          </p:nvPr>
        </p:nvSpPr>
        <p:spPr>
          <a:xfrm>
            <a:off x="3394075" y="2670810"/>
            <a:ext cx="5615305" cy="486410"/>
          </a:xfrm>
          <a:prstGeom prst="rect">
            <a:avLst/>
          </a:prstGeom>
        </p:spPr>
        <p:txBody>
          <a:bodyPr>
            <a:noAutofit/>
          </a:bodyPr>
          <a:lstStyle/>
          <a:p>
            <a:pPr marL="457200" indent="-457200" algn="l" fontAlgn="auto">
              <a:lnSpc>
                <a:spcPct val="130000"/>
              </a:lnSpc>
              <a:buFont typeface="Arial" panose="020B0604020202020204" pitchFamily="34" charset="0"/>
              <a:buChar char="•"/>
            </a:pPr>
            <a:r>
              <a:rPr lang="zh-CN" altLang="en-US" sz="2400" b="1" dirty="0" smtClean="0">
                <a:latin typeface="微软雅黑" panose="020B0503020204020204" charset="-122"/>
                <a:ea typeface="微软雅黑" panose="020B0503020204020204" charset="-122"/>
                <a:sym typeface="+mn-ea"/>
              </a:rPr>
              <a:t>建立健全的</a:t>
            </a:r>
            <a:r>
              <a:rPr lang="zh-CN" altLang="en-US" sz="2400" b="1" dirty="0" smtClean="0">
                <a:solidFill>
                  <a:srgbClr val="FF0000"/>
                </a:solidFill>
                <a:latin typeface="微软雅黑" panose="020B0503020204020204" charset="-122"/>
                <a:ea typeface="微软雅黑" panose="020B0503020204020204" charset="-122"/>
                <a:sym typeface="+mn-ea"/>
              </a:rPr>
              <a:t>法律法规体系</a:t>
            </a:r>
            <a:r>
              <a:rPr lang="zh-CN" altLang="en-US" sz="2400" b="1" dirty="0" smtClean="0">
                <a:latin typeface="微软雅黑" panose="020B0503020204020204" charset="-122"/>
                <a:ea typeface="微软雅黑" panose="020B0503020204020204" charset="-122"/>
                <a:sym typeface="+mn-ea"/>
              </a:rPr>
              <a:t>。</a:t>
            </a:r>
            <a:endParaRPr lang="zh-CN" altLang="en-US" sz="2400" b="1" dirty="0" smtClean="0">
              <a:latin typeface="微软雅黑" panose="020B0503020204020204" charset="-122"/>
              <a:ea typeface="微软雅黑" panose="020B0503020204020204" charset="-122"/>
              <a:sym typeface="+mn-ea"/>
            </a:endParaRPr>
          </a:p>
          <a:p>
            <a:pPr marL="457200" indent="-457200" algn="l" fontAlgn="auto">
              <a:lnSpc>
                <a:spcPct val="130000"/>
              </a:lnSpc>
              <a:buFont typeface="Arial" panose="020B0604020202020204" pitchFamily="34" charset="0"/>
              <a:buChar char="•"/>
            </a:pPr>
            <a:r>
              <a:rPr lang="zh-CN" altLang="en-US" sz="2400" b="1" dirty="0" smtClean="0">
                <a:latin typeface="微软雅黑" panose="020B0503020204020204" charset="-122"/>
                <a:ea typeface="微软雅黑" panose="020B0503020204020204" charset="-122"/>
                <a:sym typeface="+mn-ea"/>
              </a:rPr>
              <a:t>强化网络</a:t>
            </a:r>
            <a:r>
              <a:rPr lang="zh-CN" altLang="en-US" sz="2400" b="1" dirty="0" smtClean="0">
                <a:solidFill>
                  <a:srgbClr val="FF0000"/>
                </a:solidFill>
                <a:latin typeface="微软雅黑" panose="020B0503020204020204" charset="-122"/>
                <a:ea typeface="微软雅黑" panose="020B0503020204020204" charset="-122"/>
                <a:sym typeface="+mn-ea"/>
              </a:rPr>
              <a:t>食品交易第三方平台的</a:t>
            </a:r>
            <a:r>
              <a:rPr lang="zh-CN" altLang="en-US" sz="2400" b="1" dirty="0" smtClean="0">
                <a:latin typeface="微软雅黑" panose="020B0503020204020204" charset="-122"/>
                <a:ea typeface="微软雅黑" panose="020B0503020204020204" charset="-122"/>
                <a:sym typeface="+mn-ea"/>
              </a:rPr>
              <a:t>责任。</a:t>
            </a:r>
            <a:endParaRPr lang="zh-CN" altLang="en-US" sz="2400" b="1" dirty="0" smtClean="0">
              <a:latin typeface="微软雅黑" panose="020B0503020204020204" charset="-122"/>
              <a:ea typeface="微软雅黑" panose="020B0503020204020204" charset="-122"/>
              <a:sym typeface="+mn-ea"/>
            </a:endParaRPr>
          </a:p>
          <a:p>
            <a:pPr marL="457200" indent="-457200" algn="l" fontAlgn="auto">
              <a:lnSpc>
                <a:spcPct val="130000"/>
              </a:lnSpc>
              <a:buFont typeface="Arial" panose="020B0604020202020204" pitchFamily="34" charset="0"/>
              <a:buChar char="•"/>
            </a:pPr>
            <a:r>
              <a:rPr lang="zh-CN" altLang="en-US" sz="2400" b="1" dirty="0" smtClean="0">
                <a:latin typeface="微软雅黑" panose="020B0503020204020204" charset="-122"/>
                <a:ea typeface="微软雅黑" panose="020B0503020204020204" charset="-122"/>
                <a:sym typeface="+mn-ea"/>
              </a:rPr>
              <a:t>加强</a:t>
            </a:r>
            <a:r>
              <a:rPr lang="zh-CN" altLang="en-US" sz="2400" b="1" dirty="0" smtClean="0">
                <a:solidFill>
                  <a:srgbClr val="FF0000"/>
                </a:solidFill>
                <a:latin typeface="微软雅黑" panose="020B0503020204020204" charset="-122"/>
                <a:ea typeface="微软雅黑" panose="020B0503020204020204" charset="-122"/>
                <a:sym typeface="+mn-ea"/>
              </a:rPr>
              <a:t>政府监管力</a:t>
            </a:r>
            <a:r>
              <a:rPr lang="zh-CN" altLang="en-US" sz="2400" b="1" dirty="0" smtClean="0">
                <a:latin typeface="微软雅黑" panose="020B0503020204020204" charset="-122"/>
                <a:ea typeface="微软雅黑" panose="020B0503020204020204" charset="-122"/>
                <a:sym typeface="+mn-ea"/>
              </a:rPr>
              <a:t>。</a:t>
            </a:r>
            <a:endParaRPr lang="zh-CN" altLang="en-US" sz="2400" b="1" dirty="0" smtClean="0">
              <a:latin typeface="微软雅黑" panose="020B0503020204020204" charset="-122"/>
              <a:ea typeface="微软雅黑" panose="020B0503020204020204" charset="-122"/>
              <a:sym typeface="+mn-ea"/>
            </a:endParaRPr>
          </a:p>
          <a:p>
            <a:pPr marL="457200" indent="-457200" algn="l" fontAlgn="auto">
              <a:lnSpc>
                <a:spcPct val="130000"/>
              </a:lnSpc>
              <a:buFont typeface="Arial" panose="020B0604020202020204" pitchFamily="34" charset="0"/>
              <a:buChar char="•"/>
            </a:pPr>
            <a:r>
              <a:rPr lang="zh-CN" altLang="en-US" sz="2400" b="1" dirty="0" smtClean="0">
                <a:latin typeface="微软雅黑" panose="020B0503020204020204" charset="-122"/>
                <a:ea typeface="微软雅黑" panose="020B0503020204020204" charset="-122"/>
                <a:sym typeface="+mn-ea"/>
              </a:rPr>
              <a:t>提升消费者</a:t>
            </a:r>
            <a:r>
              <a:rPr lang="zh-CN" altLang="en-US" sz="2400" b="1" dirty="0" smtClean="0">
                <a:solidFill>
                  <a:srgbClr val="FF0000"/>
                </a:solidFill>
                <a:latin typeface="微软雅黑" panose="020B0503020204020204" charset="-122"/>
                <a:ea typeface="微软雅黑" panose="020B0503020204020204" charset="-122"/>
                <a:sym typeface="+mn-ea"/>
              </a:rPr>
              <a:t>食品安全意识</a:t>
            </a:r>
            <a:r>
              <a:rPr lang="zh-CN" altLang="en-US" sz="2400" b="1" dirty="0" smtClean="0">
                <a:latin typeface="微软雅黑" panose="020B0503020204020204" charset="-122"/>
                <a:ea typeface="微软雅黑" panose="020B0503020204020204" charset="-122"/>
                <a:sym typeface="+mn-ea"/>
              </a:rPr>
              <a:t>。</a:t>
            </a:r>
            <a:endParaRPr lang="zh-CN" altLang="en-US" sz="2400" b="1" dirty="0" smtClean="0">
              <a:latin typeface="微软雅黑" panose="020B0503020204020204" charset="-122"/>
              <a:ea typeface="微软雅黑" panose="020B0503020204020204" charset="-122"/>
              <a:sym typeface="+mn-ea"/>
            </a:endParaRPr>
          </a:p>
          <a:p>
            <a:pPr marL="342900" indent="-342900" algn="l" fontAlgn="auto">
              <a:lnSpc>
                <a:spcPct val="130000"/>
              </a:lnSpc>
              <a:buAutoNum type="arabicPeriod"/>
            </a:pPr>
            <a:endParaRPr lang="zh-CN" altLang="en-US" sz="2400" b="1" dirty="0" smtClean="0">
              <a:latin typeface="微软雅黑" panose="020B0503020204020204" charset="-122"/>
              <a:ea typeface="微软雅黑" panose="020B0503020204020204" charset="-122"/>
              <a:sym typeface="+mn-ea"/>
            </a:endParaRPr>
          </a:p>
          <a:p>
            <a:pPr indent="0" algn="l" fontAlgn="auto">
              <a:lnSpc>
                <a:spcPct val="130000"/>
              </a:lnSpc>
              <a:buNone/>
            </a:pPr>
            <a:endParaRPr lang="zh-CN" altLang="en-US" sz="2400" kern="0" dirty="0">
              <a:ln>
                <a:noFill/>
                <a:prstDash val="sysDot"/>
              </a:ln>
              <a:solidFill>
                <a:schemeClr val="tx1">
                  <a:lumMod val="75000"/>
                  <a:lumOff val="25000"/>
                </a:schemeClr>
              </a:solidFill>
              <a:latin typeface="+mn-ea"/>
              <a:sym typeface="+mn-ea"/>
            </a:endParaRPr>
          </a:p>
        </p:txBody>
      </p:sp>
      <p:pic>
        <p:nvPicPr>
          <p:cNvPr id="5" name="图片 22" descr="333639373138363b343435303739363bd2b5cef1bcbcc4dc"/>
          <p:cNvPicPr>
            <a:picLocks noChangeAspect="1"/>
          </p:cNvPicPr>
          <p:nvPr>
            <p:custDataLst>
              <p:tags r:id="rId4"/>
            </p:custDataLst>
          </p:nvPr>
        </p:nvPicPr>
        <p:blipFill>
          <a:blip r:embed="rId5"/>
          <a:stretch>
            <a:fillRect/>
          </a:stretch>
        </p:blipFill>
        <p:spPr>
          <a:xfrm>
            <a:off x="705092" y="3317568"/>
            <a:ext cx="247015" cy="247015"/>
          </a:xfrm>
          <a:prstGeom prst="rect">
            <a:avLst/>
          </a:prstGeom>
        </p:spPr>
      </p:pic>
      <p:pic>
        <p:nvPicPr>
          <p:cNvPr id="23" name="图片 20" descr="333639373138363b343435303739393bbbe1bcc6cafdbedd"/>
          <p:cNvPicPr>
            <a:picLocks noChangeAspect="1"/>
          </p:cNvPicPr>
          <p:nvPr>
            <p:custDataLst>
              <p:tags r:id="rId6"/>
            </p:custDataLst>
          </p:nvPr>
        </p:nvPicPr>
        <p:blipFill>
          <a:blip r:embed="rId7"/>
          <a:stretch>
            <a:fillRect/>
          </a:stretch>
        </p:blipFill>
        <p:spPr>
          <a:xfrm>
            <a:off x="689909" y="2670891"/>
            <a:ext cx="258328" cy="258328"/>
          </a:xfrm>
          <a:prstGeom prst="rect">
            <a:avLst/>
          </a:prstGeom>
        </p:spPr>
      </p:pic>
      <p:sp>
        <p:nvSpPr>
          <p:cNvPr id="6" name="文本框 5"/>
          <p:cNvSpPr txBox="1"/>
          <p:nvPr/>
        </p:nvSpPr>
        <p:spPr>
          <a:xfrm>
            <a:off x="95250" y="755015"/>
            <a:ext cx="6096000" cy="521970"/>
          </a:xfrm>
          <a:prstGeom prst="rect">
            <a:avLst/>
          </a:prstGeom>
          <a:noFill/>
        </p:spPr>
        <p:txBody>
          <a:bodyPr wrap="square" rtlCol="0" anchor="t">
            <a:spAutoFit/>
          </a:bodyPr>
          <a:p>
            <a:pPr marL="285750" indent="-285750">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网络订餐现状</a:t>
            </a:r>
            <a:endParaRPr lang="zh-CN" altLang="en-US" sz="2800">
              <a:solidFill>
                <a:schemeClr val="bg1"/>
              </a:solidFill>
              <a:latin typeface="标准粗黑" panose="02000503000000000000" charset="-122"/>
              <a:ea typeface="标准粗黑" panose="02000503000000000000" charset="-122"/>
              <a:sym typeface="+mn-ea"/>
            </a:endParaRPr>
          </a:p>
        </p:txBody>
      </p:sp>
      <p:sp>
        <p:nvSpPr>
          <p:cNvPr id="40" name="矩形 39"/>
          <p:cNvSpPr/>
          <p:nvPr/>
        </p:nvSpPr>
        <p:spPr>
          <a:xfrm>
            <a:off x="10160" y="70040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问题思考</a:t>
            </a:r>
            <a:endParaRPr lang="zh-CN" altLang="en-US" sz="2800">
              <a:solidFill>
                <a:schemeClr val="bg1"/>
              </a:solidFill>
              <a:latin typeface="标准粗黑" panose="02000503000000000000" charset="-122"/>
              <a:ea typeface="标准粗黑" panose="02000503000000000000" charset="-122"/>
            </a:endParaRPr>
          </a:p>
        </p:txBody>
      </p:sp>
      <p:sp>
        <p:nvSpPr>
          <p:cNvPr id="3" name="标题 2"/>
          <p:cNvSpPr/>
          <p:nvPr>
            <p:ph type="title"/>
            <p:custDataLst>
              <p:tags r:id="rId8"/>
            </p:custDataLst>
          </p:nvPr>
        </p:nvSpPr>
        <p:spPr>
          <a:xfrm>
            <a:off x="2110740" y="1474470"/>
            <a:ext cx="9031605" cy="1133475"/>
          </a:xfrm>
        </p:spPr>
        <p:txBody>
          <a:bodyPr>
            <a:normAutofit/>
          </a:bodyPr>
          <a:lstStyle/>
          <a:p>
            <a:pPr algn="l"/>
            <a:r>
              <a:rPr lang="zh-CN" altLang="en-US" sz="3200" b="1" dirty="0" smtClean="0">
                <a:latin typeface="微软雅黑" panose="020B0503020204020204" charset="-122"/>
                <a:ea typeface="微软雅黑" panose="020B0503020204020204" charset="-122"/>
                <a:cs typeface="+mn-cs"/>
                <a:sym typeface="+mn-ea"/>
              </a:rPr>
              <a:t>如何对网络食品安全实施有效监管?</a:t>
            </a:r>
            <a:br>
              <a:rPr lang="zh-CN" altLang="en-US" sz="3200" b="1" dirty="0" smtClean="0">
                <a:latin typeface="微软雅黑" panose="020B0503020204020204" charset="-122"/>
                <a:ea typeface="微软雅黑" panose="020B0503020204020204" charset="-122"/>
                <a:cs typeface="+mn-cs"/>
                <a:sym typeface="+mn-ea"/>
              </a:rPr>
            </a:br>
            <a:endParaRPr lang="zh-CN" altLang="en-US" sz="3200" b="1" dirty="0" smtClean="0">
              <a:latin typeface="微软雅黑" panose="020B0503020204020204" charset="-122"/>
              <a:ea typeface="微软雅黑" panose="020B0503020204020204" charset="-122"/>
              <a:cs typeface="+mn-cs"/>
              <a:sym typeface="+mn-ea"/>
            </a:endParaRPr>
          </a:p>
        </p:txBody>
      </p:sp>
      <p:pic>
        <p:nvPicPr>
          <p:cNvPr id="29" name="图片 28"/>
          <p:cNvPicPr>
            <a:picLocks noChangeAspect="1"/>
          </p:cNvPicPr>
          <p:nvPr/>
        </p:nvPicPr>
        <p:blipFill>
          <a:blip r:embed="rId9"/>
          <a:stretch>
            <a:fillRect/>
          </a:stretch>
        </p:blipFill>
        <p:spPr>
          <a:xfrm>
            <a:off x="422275" y="2121535"/>
            <a:ext cx="2971800" cy="3327400"/>
          </a:xfrm>
          <a:prstGeom prst="rect">
            <a:avLst/>
          </a:prstGeom>
        </p:spPr>
      </p:pic>
    </p:spTree>
    <p:custDataLst>
      <p:tags r:id="rId10"/>
    </p:custDataLst>
  </p:cSld>
  <p:clrMapOvr>
    <a:masterClrMapping/>
  </p:clrMapOvr>
  <p:transition spd="slow">
    <p:push dir="u"/>
  </p:transition>
  <p:timing>
    <p:tnLst>
      <p:par>
        <p:cTn id="1" dur="indefinite" restart="never" nodeType="tmRoot"/>
      </p:par>
    </p:tnLst>
    <p:bldLst>
      <p:bldP spid="3" grpId="0"/>
      <p:bldP spid="3" grpId="1"/>
      <p:bldP spid="20" grpId="0"/>
      <p:bldP spid="20"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组合 1"/>
          <p:cNvGrpSpPr/>
          <p:nvPr/>
        </p:nvGrpSpPr>
        <p:grpSpPr>
          <a:xfrm flipH="1" flipV="1">
            <a:off x="0" y="0"/>
            <a:ext cx="3496235" cy="6858001"/>
            <a:chOff x="7619811" y="0"/>
            <a:chExt cx="4572190" cy="6858001"/>
          </a:xfrm>
        </p:grpSpPr>
        <p:sp>
          <p:nvSpPr>
            <p:cNvPr id="3"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2" name="组合 11"/>
          <p:cNvGrpSpPr/>
          <p:nvPr/>
        </p:nvGrpSpPr>
        <p:grpSpPr>
          <a:xfrm>
            <a:off x="2850857" y="2956138"/>
            <a:ext cx="6568392" cy="1322070"/>
            <a:chOff x="4900717" y="1573204"/>
            <a:chExt cx="4495198" cy="904782"/>
          </a:xfrm>
        </p:grpSpPr>
        <p:sp>
          <p:nvSpPr>
            <p:cNvPr id="13" name="佳佳PPT"/>
            <p:cNvSpPr/>
            <p:nvPr/>
          </p:nvSpPr>
          <p:spPr>
            <a:xfrm>
              <a:off x="4900717" y="1644276"/>
              <a:ext cx="1657688"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椭圆 13"/>
            <p:cNvSpPr/>
            <p:nvPr/>
          </p:nvSpPr>
          <p:spPr>
            <a:xfrm>
              <a:off x="4900717" y="1644276"/>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15" name="佳佳PPT"/>
            <p:cNvSpPr txBox="1"/>
            <p:nvPr/>
          </p:nvSpPr>
          <p:spPr>
            <a:xfrm>
              <a:off x="5416485" y="1696715"/>
              <a:ext cx="1288325" cy="3993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rPr>
                <a:t>Part 02</a:t>
              </a:r>
              <a:endParaRPr kumimoji="0" lang="zh-CN" altLang="en-US" sz="32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16" name="文本框 15"/>
            <p:cNvSpPr txBox="1"/>
            <p:nvPr/>
          </p:nvSpPr>
          <p:spPr>
            <a:xfrm>
              <a:off x="6778503" y="1573204"/>
              <a:ext cx="2617412" cy="9047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rPr>
                <a:t>网络餐饮服务食品存在的问题</a:t>
              </a:r>
              <a:endParaRPr kumimoji="0" lang="zh-CN" altLang="en-US" sz="4000" b="0" i="0" u="none" strike="noStrike" kern="1200" cap="none" spc="0" normalizeH="0" baseline="0" noProof="0" dirty="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gr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noAutofit/>
          </a:bodyPr>
          <a:lstStyle/>
          <a:p>
            <a:pPr marL="285750" indent="-285750" algn="l">
              <a:lnSpc>
                <a:spcPct val="100000"/>
              </a:lnSpc>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cs typeface="+mn-cs"/>
              </a:rPr>
              <a:t>存在问题</a:t>
            </a:r>
            <a:endParaRPr lang="zh-CN" altLang="en-US" sz="2800">
              <a:solidFill>
                <a:schemeClr val="bg1"/>
              </a:solidFill>
              <a:latin typeface="标准粗黑" panose="02000503000000000000" charset="-122"/>
              <a:ea typeface="标准粗黑" panose="02000503000000000000" charset="-122"/>
              <a:cs typeface="+mn-cs"/>
            </a:endParaRPr>
          </a:p>
        </p:txBody>
      </p:sp>
      <p:sp>
        <p:nvSpPr>
          <p:cNvPr id="41" name="圆角矩形 9"/>
          <p:cNvSpPr/>
          <p:nvPr>
            <p:custDataLst>
              <p:tags r:id="rId2"/>
            </p:custDataLst>
          </p:nvPr>
        </p:nvSpPr>
        <p:spPr>
          <a:xfrm>
            <a:off x="1691640" y="1684020"/>
            <a:ext cx="9491980" cy="1308100"/>
          </a:xfrm>
          <a:prstGeom prst="roundRect">
            <a:avLst>
              <a:gd name="adj" fmla="val 50000"/>
            </a:avLst>
          </a:prstGeom>
          <a:solidFill>
            <a:schemeClr val="tx1">
              <a:lumMod val="40000"/>
              <a:lumOff val="6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72" name="圆角矩形 71"/>
          <p:cNvSpPr/>
          <p:nvPr>
            <p:custDataLst>
              <p:tags r:id="rId3"/>
            </p:custDataLst>
          </p:nvPr>
        </p:nvSpPr>
        <p:spPr>
          <a:xfrm flipH="1">
            <a:off x="1924832" y="1933258"/>
            <a:ext cx="1965356" cy="809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algn="ctr">
              <a:spcBef>
                <a:spcPct val="0"/>
              </a:spcBef>
              <a:spcAft>
                <a:spcPct val="0"/>
              </a:spcAft>
            </a:pPr>
            <a:r>
              <a:rPr lang="zh-CN" altLang="en-US" b="1" dirty="0">
                <a:latin typeface="+mn-ea"/>
                <a:cs typeface="+mn-ea"/>
                <a:sym typeface="+mn-ea"/>
              </a:rPr>
              <a:t>商家问题</a:t>
            </a:r>
            <a:endParaRPr lang="zh-CN" altLang="en-US" b="1" dirty="0">
              <a:latin typeface="+mn-ea"/>
              <a:cs typeface="+mn-ea"/>
              <a:sym typeface="+mn-ea"/>
            </a:endParaRPr>
          </a:p>
        </p:txBody>
      </p:sp>
      <p:sp>
        <p:nvSpPr>
          <p:cNvPr id="2" name="矩形 1"/>
          <p:cNvSpPr/>
          <p:nvPr>
            <p:custDataLst>
              <p:tags r:id="rId4"/>
            </p:custDataLst>
          </p:nvPr>
        </p:nvSpPr>
        <p:spPr>
          <a:xfrm>
            <a:off x="4123467" y="1851660"/>
            <a:ext cx="6489200" cy="971550"/>
          </a:xfrm>
          <a:prstGeom prst="rect">
            <a:avLst/>
          </a:prstGeom>
          <a:noFill/>
        </p:spPr>
        <p:txBody>
          <a:bodyPr wrap="square" lIns="0" tIns="0" rIns="0" bIns="0" rtlCol="0" anchor="ctr" anchorCtr="0">
            <a:noAutofit/>
          </a:bodyPr>
          <a:lstStyle/>
          <a:p>
            <a:pPr marL="285750" marR="0" lvl="0" indent="-285750" algn="just" defTabSz="914400" rtl="0" eaLnBrk="1" fontAlgn="auto" latinLnBrk="0" hangingPunct="1">
              <a:lnSpc>
                <a:spcPct val="130000"/>
              </a:lnSpc>
              <a:spcBef>
                <a:spcPts val="0"/>
              </a:spcBef>
              <a:spcAft>
                <a:spcPts val="0"/>
              </a:spcAft>
              <a:buClrTx/>
              <a:buSzTx/>
              <a:buFont typeface="Arial" panose="020B0604020202020204" pitchFamily="34" charset="0"/>
              <a:buChar char="•"/>
              <a:defRPr/>
            </a:pPr>
            <a:r>
              <a:rPr lang="en-US" altLang="zh-CN" sz="2000" b="1" dirty="0">
                <a:latin typeface="微软雅黑" panose="020B0503020204020204" charset="-122"/>
                <a:ea typeface="微软雅黑" panose="020B0503020204020204" charset="-122"/>
                <a:cs typeface="微软雅黑" panose="020B0503020204020204" charset="-122"/>
                <a:sym typeface="+mn-ea"/>
              </a:rPr>
              <a:t>原料采购不透明、生产加工环境脏乱差</a:t>
            </a:r>
            <a:endParaRPr lang="en-US" altLang="zh-CN" sz="2000" b="1" dirty="0">
              <a:latin typeface="微软雅黑" panose="020B0503020204020204" charset="-122"/>
              <a:ea typeface="微软雅黑" panose="020B0503020204020204" charset="-122"/>
              <a:cs typeface="微软雅黑" panose="020B0503020204020204" charset="-122"/>
              <a:sym typeface="+mn-ea"/>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2000" b="1" dirty="0">
                <a:latin typeface="微软雅黑" panose="020B0503020204020204" charset="-122"/>
                <a:ea typeface="微软雅黑" panose="020B0503020204020204" charset="-122"/>
                <a:cs typeface="微软雅黑" panose="020B0503020204020204" charset="-122"/>
                <a:sym typeface="+mn-ea"/>
              </a:rPr>
              <a:t>加工过程不卫生、经营不规范</a:t>
            </a:r>
            <a:endParaRPr lang="en-US" altLang="zh-CN" sz="2000" b="1" dirty="0">
              <a:latin typeface="微软雅黑" panose="020B0503020204020204" charset="-122"/>
              <a:ea typeface="微软雅黑" panose="020B0503020204020204" charset="-122"/>
              <a:cs typeface="微软雅黑" panose="020B0503020204020204" charset="-122"/>
              <a:sym typeface="+mn-ea"/>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2000" b="1" dirty="0">
                <a:latin typeface="微软雅黑" panose="020B0503020204020204" charset="-122"/>
                <a:ea typeface="微软雅黑" panose="020B0503020204020204" charset="-122"/>
                <a:cs typeface="微软雅黑" panose="020B0503020204020204" charset="-122"/>
                <a:sym typeface="+mn-ea"/>
              </a:rPr>
              <a:t>贮存条件不标准</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5" name="圆角矩形 9"/>
          <p:cNvSpPr/>
          <p:nvPr>
            <p:custDataLst>
              <p:tags r:id="rId5"/>
            </p:custDataLst>
          </p:nvPr>
        </p:nvSpPr>
        <p:spPr>
          <a:xfrm>
            <a:off x="1691640" y="3430270"/>
            <a:ext cx="9491980" cy="1308100"/>
          </a:xfrm>
          <a:prstGeom prst="roundRect">
            <a:avLst>
              <a:gd name="adj" fmla="val 50000"/>
            </a:avLst>
          </a:prstGeom>
          <a:solidFill>
            <a:schemeClr val="tx1">
              <a:lumMod val="40000"/>
              <a:lumOff val="6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latin typeface="+mn-ea"/>
              <a:sym typeface="+mn-ea"/>
            </a:endParaRPr>
          </a:p>
        </p:txBody>
      </p:sp>
      <p:sp>
        <p:nvSpPr>
          <p:cNvPr id="7" name="圆角矩形 6"/>
          <p:cNvSpPr/>
          <p:nvPr>
            <p:custDataLst>
              <p:tags r:id="rId6"/>
            </p:custDataLst>
          </p:nvPr>
        </p:nvSpPr>
        <p:spPr>
          <a:xfrm flipH="1">
            <a:off x="1924832" y="3678873"/>
            <a:ext cx="1965356" cy="809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latin typeface="+mn-ea"/>
                <a:cs typeface="+mn-ea"/>
                <a:sym typeface="+mn-ea"/>
              </a:rPr>
              <a:t>包装问题</a:t>
            </a:r>
            <a:endParaRPr lang="zh-CN" altLang="en-US" b="1">
              <a:latin typeface="+mn-ea"/>
              <a:cs typeface="+mn-ea"/>
              <a:sym typeface="+mn-ea"/>
            </a:endParaRPr>
          </a:p>
        </p:txBody>
      </p:sp>
      <p:sp>
        <p:nvSpPr>
          <p:cNvPr id="3" name="矩形 2"/>
          <p:cNvSpPr/>
          <p:nvPr>
            <p:custDataLst>
              <p:tags r:id="rId7"/>
            </p:custDataLst>
          </p:nvPr>
        </p:nvSpPr>
        <p:spPr>
          <a:xfrm>
            <a:off x="4269517" y="5304790"/>
            <a:ext cx="6489200" cy="971550"/>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Arial" panose="020B0604020202020204" pitchFamily="34" charset="0"/>
              <a:buChar char="•"/>
            </a:pP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mn-ea"/>
              </a:rPr>
              <a:t>外卖人员的审核不</a:t>
            </a:r>
            <a:r>
              <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mn-ea"/>
              </a:rPr>
              <a:t>严谨</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ct val="0"/>
              </a:spcBef>
              <a:spcAft>
                <a:spcPct val="0"/>
              </a:spcAft>
              <a:buFont typeface="Arial" panose="020B0604020202020204" pitchFamily="34" charset="0"/>
              <a:buChar char="•"/>
            </a:pPr>
            <a:r>
              <a:rPr lang="en-US" altLang="zh-CN" sz="2000" b="1" dirty="0">
                <a:solidFill>
                  <a:schemeClr val="tx1"/>
                </a:solidFill>
                <a:latin typeface="微软雅黑" panose="020B0503020204020204" charset="-122"/>
                <a:ea typeface="微软雅黑" panose="020B0503020204020204" charset="-122"/>
                <a:cs typeface="微软雅黑" panose="020B0503020204020204" charset="-122"/>
                <a:sym typeface="+mn-ea"/>
              </a:rPr>
              <a:t>配送设施、过程不洁</a:t>
            </a:r>
            <a:endParaRPr lang="zh-CN" altLang="en-US" sz="1600" dirty="0">
              <a:solidFill>
                <a:schemeClr val="tx1"/>
              </a:solidFill>
              <a:latin typeface="+mn-ea"/>
              <a:cs typeface="+mn-ea"/>
              <a:sym typeface="+mn-ea"/>
            </a:endParaRPr>
          </a:p>
        </p:txBody>
      </p:sp>
      <p:sp>
        <p:nvSpPr>
          <p:cNvPr id="10" name="圆角矩形 9"/>
          <p:cNvSpPr/>
          <p:nvPr>
            <p:custDataLst>
              <p:tags r:id="rId8"/>
            </p:custDataLst>
          </p:nvPr>
        </p:nvSpPr>
        <p:spPr>
          <a:xfrm>
            <a:off x="1691553" y="5176542"/>
            <a:ext cx="9491980" cy="1146766"/>
          </a:xfrm>
          <a:prstGeom prst="roundRect">
            <a:avLst>
              <a:gd name="adj" fmla="val 50000"/>
            </a:avLst>
          </a:prstGeom>
          <a:solidFill>
            <a:schemeClr val="tx1">
              <a:lumMod val="40000"/>
              <a:lumOff val="60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a:latin typeface="+mn-ea"/>
              <a:sym typeface="+mn-ea"/>
            </a:endParaRPr>
          </a:p>
        </p:txBody>
      </p:sp>
      <p:sp>
        <p:nvSpPr>
          <p:cNvPr id="12" name="圆角矩形 11"/>
          <p:cNvSpPr/>
          <p:nvPr>
            <p:custDataLst>
              <p:tags r:id="rId9"/>
            </p:custDataLst>
          </p:nvPr>
        </p:nvSpPr>
        <p:spPr>
          <a:xfrm flipH="1">
            <a:off x="1924832" y="5345113"/>
            <a:ext cx="1965356" cy="809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spcBef>
                <a:spcPct val="0"/>
              </a:spcBef>
              <a:spcAft>
                <a:spcPct val="0"/>
              </a:spcAft>
              <a:buClrTx/>
              <a:buSzTx/>
              <a:buFontTx/>
            </a:pPr>
            <a:r>
              <a:rPr lang="zh-CN" altLang="en-US" b="1">
                <a:latin typeface="+mn-ea"/>
                <a:cs typeface="+mn-ea"/>
                <a:sym typeface="+mn-ea"/>
              </a:rPr>
              <a:t>配送问题</a:t>
            </a:r>
            <a:endParaRPr lang="zh-CN" altLang="en-US" b="1">
              <a:latin typeface="+mn-ea"/>
              <a:cs typeface="+mn-ea"/>
              <a:sym typeface="+mn-ea"/>
            </a:endParaRPr>
          </a:p>
        </p:txBody>
      </p:sp>
      <p:sp>
        <p:nvSpPr>
          <p:cNvPr id="4" name="矩形 3"/>
          <p:cNvSpPr/>
          <p:nvPr>
            <p:custDataLst>
              <p:tags r:id="rId10"/>
            </p:custDataLst>
          </p:nvPr>
        </p:nvSpPr>
        <p:spPr>
          <a:xfrm>
            <a:off x="4123467" y="3691255"/>
            <a:ext cx="6489200" cy="971550"/>
          </a:xfrm>
          <a:prstGeom prst="rect">
            <a:avLst/>
          </a:prstGeom>
          <a:noFill/>
        </p:spPr>
        <p:txBody>
          <a:bodyPr wrap="square" lIns="0" tIns="0" rIns="0" bIns="0" rtlCol="0" anchor="ctr" anchorCtr="0">
            <a:noAutofit/>
          </a:bodyPr>
          <a:lstStyle/>
          <a:p>
            <a:pPr marL="285750" indent="-285750">
              <a:lnSpc>
                <a:spcPct val="150000"/>
              </a:lnSpc>
              <a:spcBef>
                <a:spcPct val="0"/>
              </a:spcBef>
              <a:spcAft>
                <a:spcPct val="0"/>
              </a:spcAft>
              <a:buFont typeface="Arial" panose="020B0604020202020204" pitchFamily="34" charset="0"/>
              <a:buChar char="•"/>
            </a:pPr>
            <a:r>
              <a:rPr lang="zh-CN" altLang="en-US" sz="2000" b="1" dirty="0">
                <a:latin typeface="微软雅黑" panose="020B0503020204020204" charset="-122"/>
                <a:ea typeface="微软雅黑" panose="020B0503020204020204" charset="-122"/>
                <a:cs typeface="微软雅黑" panose="020B0503020204020204" charset="-122"/>
                <a:sym typeface="+mn-ea"/>
              </a:rPr>
              <a:t>外</a:t>
            </a:r>
            <a:r>
              <a:rPr lang="en-US" altLang="zh-CN" sz="2000" b="1" dirty="0">
                <a:latin typeface="微软雅黑" panose="020B0503020204020204" charset="-122"/>
                <a:ea typeface="微软雅黑" panose="020B0503020204020204" charset="-122"/>
                <a:cs typeface="微软雅黑" panose="020B0503020204020204" charset="-122"/>
                <a:sym typeface="+mn-ea"/>
              </a:rPr>
              <a:t>卖包装</a:t>
            </a:r>
            <a:r>
              <a:rPr lang="zh-CN" altLang="en-US" sz="2000" b="1" dirty="0">
                <a:latin typeface="微软雅黑" panose="020B0503020204020204" charset="-122"/>
                <a:ea typeface="微软雅黑" panose="020B0503020204020204" charset="-122"/>
                <a:cs typeface="微软雅黑" panose="020B0503020204020204" charset="-122"/>
                <a:sym typeface="+mn-ea"/>
              </a:rPr>
              <a:t>和餐具</a:t>
            </a:r>
            <a:r>
              <a:rPr lang="en-US" altLang="zh-CN" sz="2000" b="1" dirty="0">
                <a:latin typeface="微软雅黑" panose="020B0503020204020204" charset="-122"/>
                <a:ea typeface="微软雅黑" panose="020B0503020204020204" charset="-122"/>
                <a:cs typeface="微软雅黑" panose="020B0503020204020204" charset="-122"/>
                <a:sym typeface="+mn-ea"/>
              </a:rPr>
              <a:t>有毒甚至严重致癌。</a:t>
            </a:r>
            <a:endParaRPr lang="en-US" altLang="zh-CN" sz="2000" b="1" dirty="0">
              <a:latin typeface="微软雅黑" panose="020B0503020204020204" charset="-122"/>
              <a:ea typeface="微软雅黑" panose="020B0503020204020204" charset="-122"/>
              <a:cs typeface="微软雅黑" panose="020B0503020204020204" charset="-122"/>
            </a:endParaRPr>
          </a:p>
          <a:p>
            <a:pPr>
              <a:lnSpc>
                <a:spcPct val="150000"/>
              </a:lnSpc>
              <a:spcBef>
                <a:spcPct val="0"/>
              </a:spcBef>
              <a:spcAft>
                <a:spcPct val="0"/>
              </a:spcAft>
            </a:pPr>
            <a:endParaRPr lang="en-US" altLang="zh-CN" sz="1600">
              <a:solidFill>
                <a:schemeClr val="tx1">
                  <a:lumMod val="85000"/>
                  <a:lumOff val="15000"/>
                </a:schemeClr>
              </a:solidFill>
              <a:latin typeface="+mn-ea"/>
              <a:cs typeface="+mn-ea"/>
            </a:endParaRPr>
          </a:p>
        </p:txBody>
      </p:sp>
      <p:cxnSp>
        <p:nvCxnSpPr>
          <p:cNvPr id="14" name="直接连接符 13"/>
          <p:cNvCxnSpPr>
            <a:stCxn id="15" idx="4"/>
            <a:endCxn id="16" idx="0"/>
          </p:cNvCxnSpPr>
          <p:nvPr>
            <p:custDataLst>
              <p:tags r:id="rId11"/>
            </p:custDataLst>
          </p:nvPr>
        </p:nvCxnSpPr>
        <p:spPr>
          <a:xfrm>
            <a:off x="1276668" y="2525625"/>
            <a:ext cx="0" cy="1209850"/>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15" name="序号"/>
          <p:cNvSpPr/>
          <p:nvPr>
            <p:custDataLst>
              <p:tags r:id="rId12"/>
            </p:custDataLst>
          </p:nvPr>
        </p:nvSpPr>
        <p:spPr>
          <a:xfrm>
            <a:off x="1008468" y="1989225"/>
            <a:ext cx="536400" cy="536400"/>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dirty="0">
                <a:solidFill>
                  <a:schemeClr val="tx1">
                    <a:lumMod val="75000"/>
                    <a:lumOff val="25000"/>
                  </a:schemeClr>
                </a:solidFill>
                <a:latin typeface="+mn-ea"/>
                <a:cs typeface="+mn-ea"/>
                <a:sym typeface="+mn-ea"/>
              </a:rPr>
              <a:t>1</a:t>
            </a:r>
            <a:endParaRPr lang="en-US" altLang="zh-CN" dirty="0">
              <a:solidFill>
                <a:schemeClr val="tx1">
                  <a:lumMod val="75000"/>
                  <a:lumOff val="25000"/>
                </a:schemeClr>
              </a:solidFill>
              <a:latin typeface="+mn-ea"/>
              <a:cs typeface="+mn-ea"/>
              <a:sym typeface="+mn-ea"/>
            </a:endParaRPr>
          </a:p>
        </p:txBody>
      </p:sp>
      <p:sp>
        <p:nvSpPr>
          <p:cNvPr id="16" name="序号"/>
          <p:cNvSpPr/>
          <p:nvPr>
            <p:custDataLst>
              <p:tags r:id="rId13"/>
            </p:custDataLst>
          </p:nvPr>
        </p:nvSpPr>
        <p:spPr>
          <a:xfrm>
            <a:off x="1008468" y="3735475"/>
            <a:ext cx="536400" cy="536400"/>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ctr">
              <a:spcBef>
                <a:spcPct val="0"/>
              </a:spcBef>
              <a:spcAft>
                <a:spcPct val="0"/>
              </a:spcAft>
              <a:buClrTx/>
              <a:buSzTx/>
              <a:buFontTx/>
            </a:pPr>
            <a:r>
              <a:rPr lang="en-US" altLang="zh-CN">
                <a:solidFill>
                  <a:schemeClr val="tx1">
                    <a:lumMod val="75000"/>
                    <a:lumOff val="25000"/>
                  </a:schemeClr>
                </a:solidFill>
                <a:latin typeface="+mn-ea"/>
                <a:cs typeface="+mn-ea"/>
                <a:sym typeface="+mn-ea"/>
              </a:rPr>
              <a:t>2</a:t>
            </a:r>
            <a:endParaRPr lang="en-US" altLang="zh-CN">
              <a:solidFill>
                <a:schemeClr val="tx1">
                  <a:lumMod val="75000"/>
                  <a:lumOff val="25000"/>
                </a:schemeClr>
              </a:solidFill>
              <a:latin typeface="+mn-ea"/>
              <a:cs typeface="+mn-ea"/>
              <a:sym typeface="+mn-ea"/>
            </a:endParaRPr>
          </a:p>
        </p:txBody>
      </p:sp>
      <p:sp>
        <p:nvSpPr>
          <p:cNvPr id="18" name="序号"/>
          <p:cNvSpPr/>
          <p:nvPr>
            <p:custDataLst>
              <p:tags r:id="rId14"/>
            </p:custDataLst>
          </p:nvPr>
        </p:nvSpPr>
        <p:spPr>
          <a:xfrm>
            <a:off x="1008468" y="5481725"/>
            <a:ext cx="536400" cy="536400"/>
          </a:xfrm>
          <a:prstGeom prst="ellipse">
            <a:avLst/>
          </a:prstGeom>
          <a:solidFill>
            <a:schemeClr val="tx1">
              <a:lumMod val="75000"/>
              <a:lumOff val="25000"/>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algn="ctr">
              <a:spcBef>
                <a:spcPct val="0"/>
              </a:spcBef>
              <a:spcAft>
                <a:spcPct val="0"/>
              </a:spcAft>
            </a:pPr>
            <a:r>
              <a:rPr lang="en-US" altLang="zh-CN">
                <a:solidFill>
                  <a:schemeClr val="tx1">
                    <a:lumMod val="75000"/>
                    <a:lumOff val="25000"/>
                  </a:schemeClr>
                </a:solidFill>
                <a:latin typeface="+mn-ea"/>
                <a:cs typeface="+mn-ea"/>
                <a:sym typeface="+mn-ea"/>
              </a:rPr>
              <a:t>3</a:t>
            </a:r>
            <a:endParaRPr lang="en-US" altLang="zh-CN">
              <a:solidFill>
                <a:schemeClr val="tx1">
                  <a:lumMod val="75000"/>
                  <a:lumOff val="25000"/>
                </a:schemeClr>
              </a:solidFill>
              <a:latin typeface="+mn-ea"/>
              <a:cs typeface="+mn-ea"/>
              <a:sym typeface="+mn-ea"/>
            </a:endParaRPr>
          </a:p>
        </p:txBody>
      </p:sp>
      <p:cxnSp>
        <p:nvCxnSpPr>
          <p:cNvPr id="20" name="直接连接符 19"/>
          <p:cNvCxnSpPr>
            <a:stCxn id="16" idx="4"/>
            <a:endCxn id="18" idx="0"/>
          </p:cNvCxnSpPr>
          <p:nvPr>
            <p:custDataLst>
              <p:tags r:id="rId15"/>
            </p:custDataLst>
          </p:nvPr>
        </p:nvCxnSpPr>
        <p:spPr>
          <a:xfrm>
            <a:off x="1276668" y="4271875"/>
            <a:ext cx="0" cy="1209850"/>
          </a:xfrm>
          <a:prstGeom prst="line">
            <a:avLst/>
          </a:prstGeom>
          <a:ln w="19050">
            <a:solidFill>
              <a:schemeClr val="tx1">
                <a:lumMod val="40000"/>
                <a:lumOff val="60000"/>
                <a:alpha val="2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主要存在问题</a:t>
            </a:r>
            <a:endParaRPr lang="zh-CN" altLang="en-US" sz="2800">
              <a:solidFill>
                <a:schemeClr val="bg1"/>
              </a:solidFill>
              <a:latin typeface="标准粗黑" panose="02000503000000000000" charset="-122"/>
              <a:ea typeface="标准粗黑" panose="02000503000000000000" charset="-122"/>
            </a:endParaRPr>
          </a:p>
        </p:txBody>
      </p:sp>
    </p:spTree>
    <p:custDataLst>
      <p:tags r:id="rId16"/>
    </p:custDataLst>
  </p:cSld>
  <p:clrMapOvr>
    <a:masterClrMapping/>
  </p:clrMapOvr>
  <p:transition spd="slow">
    <p:push dir="u"/>
  </p:transition>
  <p:timing>
    <p:tnLst>
      <p:par>
        <p:cTn id="1" dur="indefinite" restart="never" nodeType="tmRoot"/>
      </p:par>
    </p:tnLst>
    <p:bldLst>
      <p:bldP spid="3" grpId="0"/>
      <p:bldP spid="3" grpId="1"/>
      <p:bldP spid="2" grpId="0"/>
      <p:bldP spid="2" grpId="1"/>
      <p:bldP spid="4" grpId="0"/>
      <p:bldP spid="4" grpId="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112980"/>
            <a:ext cx="12192000" cy="33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9" name="矩形 8"/>
          <p:cNvSpPr/>
          <p:nvPr/>
        </p:nvSpPr>
        <p:spPr>
          <a:xfrm>
            <a:off x="10160" y="72961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algn="ctr"/>
            <a:endParaRPr lang="zh-CN" altLang="en-US"/>
          </a:p>
        </p:txBody>
      </p:sp>
      <p:sp>
        <p:nvSpPr>
          <p:cNvPr id="2" name="文本框 1"/>
          <p:cNvSpPr txBox="1"/>
          <p:nvPr/>
        </p:nvSpPr>
        <p:spPr>
          <a:xfrm>
            <a:off x="92710" y="784225"/>
            <a:ext cx="4064000" cy="518160"/>
          </a:xfrm>
          <a:prstGeom prst="rect">
            <a:avLst/>
          </a:prstGeom>
          <a:noFill/>
        </p:spPr>
        <p:txBody>
          <a:bodyPr wrap="square" rtlCol="0">
            <a:spAutoFit/>
          </a:bodyPr>
          <a:p>
            <a:pPr marL="285750" indent="-285750">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主要存在</a:t>
            </a:r>
            <a:r>
              <a:rPr lang="en-US" altLang="zh-CN" sz="2800">
                <a:solidFill>
                  <a:schemeClr val="bg1"/>
                </a:solidFill>
                <a:latin typeface="标准粗黑" panose="02000503000000000000" charset="-122"/>
                <a:ea typeface="标准粗黑" panose="02000503000000000000" charset="-122"/>
              </a:rPr>
              <a:t>问题</a:t>
            </a:r>
            <a:endParaRPr lang="en-US" altLang="zh-CN" sz="2800">
              <a:solidFill>
                <a:schemeClr val="bg1"/>
              </a:solidFill>
              <a:latin typeface="标准粗黑" panose="02000503000000000000" charset="-122"/>
              <a:ea typeface="标准粗黑" panose="02000503000000000000" charset="-122"/>
            </a:endParaRPr>
          </a:p>
        </p:txBody>
      </p:sp>
      <p:sp>
        <p:nvSpPr>
          <p:cNvPr id="3" name="文本框 2"/>
          <p:cNvSpPr txBox="1"/>
          <p:nvPr/>
        </p:nvSpPr>
        <p:spPr>
          <a:xfrm>
            <a:off x="842010" y="1506220"/>
            <a:ext cx="7217410" cy="944880"/>
          </a:xfrm>
          <a:prstGeom prst="rect">
            <a:avLst/>
          </a:prstGeom>
          <a:noFill/>
        </p:spPr>
        <p:txBody>
          <a:bodyPr wrap="none" rtlCol="0" anchor="t">
            <a:spAutoFit/>
          </a:bodyPr>
          <a:p>
            <a:r>
              <a:rPr lang="en-US" altLang="zh-CN" sz="3200" b="1">
                <a:solidFill>
                  <a:schemeClr val="accent6">
                    <a:lumMod val="75000"/>
                  </a:schemeClr>
                </a:solidFill>
              </a:rPr>
              <a:t>“</a:t>
            </a:r>
            <a:r>
              <a:rPr lang="zh-CN" altLang="en-US" sz="3200" b="1">
                <a:solidFill>
                  <a:schemeClr val="accent6">
                    <a:lumMod val="75000"/>
                  </a:schemeClr>
                </a:solidFill>
              </a:rPr>
              <a:t>杆菌又微生</a:t>
            </a:r>
            <a:r>
              <a:rPr lang="en-US" altLang="zh-CN" sz="3200" b="1">
                <a:solidFill>
                  <a:schemeClr val="accent6">
                    <a:lumMod val="75000"/>
                  </a:schemeClr>
                </a:solidFill>
              </a:rPr>
              <a:t>”</a:t>
            </a:r>
            <a:r>
              <a:rPr lang="zh-CN" altLang="en-US" sz="2400"/>
              <a:t>垃圾站旁"幽灵外卖"竟是高分店铺</a:t>
            </a:r>
            <a:endParaRPr lang="zh-CN" altLang="en-US" sz="2400"/>
          </a:p>
          <a:p>
            <a:endParaRPr lang="zh-CN" altLang="en-US" sz="2400"/>
          </a:p>
        </p:txBody>
      </p:sp>
      <p:pic>
        <p:nvPicPr>
          <p:cNvPr id="4" name="图片 3" descr="2024-11-19 16:05:15.936000"/>
          <p:cNvPicPr>
            <a:picLocks noChangeAspect="1"/>
          </p:cNvPicPr>
          <p:nvPr/>
        </p:nvPicPr>
        <p:blipFill>
          <a:blip r:embed="rId1"/>
          <a:stretch>
            <a:fillRect/>
          </a:stretch>
        </p:blipFill>
        <p:spPr>
          <a:xfrm>
            <a:off x="6055995" y="2836545"/>
            <a:ext cx="5733415" cy="3276600"/>
          </a:xfrm>
          <a:prstGeom prst="rect">
            <a:avLst/>
          </a:prstGeom>
        </p:spPr>
      </p:pic>
      <p:pic>
        <p:nvPicPr>
          <p:cNvPr id="6" name="图片 5" descr="2024-11-19 16:05:36.258000"/>
          <p:cNvPicPr>
            <a:picLocks noChangeAspect="1"/>
          </p:cNvPicPr>
          <p:nvPr/>
        </p:nvPicPr>
        <p:blipFill>
          <a:blip r:embed="rId2"/>
          <a:stretch>
            <a:fillRect/>
          </a:stretch>
        </p:blipFill>
        <p:spPr>
          <a:xfrm>
            <a:off x="842010" y="2875915"/>
            <a:ext cx="4535170" cy="3198495"/>
          </a:xfrm>
          <a:prstGeom prst="rect">
            <a:avLst/>
          </a:prstGeom>
        </p:spPr>
      </p:pic>
    </p:spTree>
  </p:cSld>
  <p:clrMapOvr>
    <a:masterClrMapping/>
  </p:clrMapOvr>
  <p:transition spd="slow">
    <p:push dir="u"/>
  </p:transition>
  <p:timing>
    <p:tnLst>
      <p:par>
        <p:cTn id="1" dur="indefinite" restart="never" nodeType="tmRoot"/>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112980"/>
            <a:ext cx="12192000" cy="33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pic>
        <p:nvPicPr>
          <p:cNvPr id="4" name="图片 3" descr="1733302362834">
            <a:hlinkClick r:id="rId1" action="ppaction://hlinkfile"/>
          </p:cNvPr>
          <p:cNvPicPr>
            <a:picLocks noChangeAspect="1"/>
          </p:cNvPicPr>
          <p:nvPr/>
        </p:nvPicPr>
        <p:blipFill>
          <a:blip r:embed="rId2"/>
          <a:stretch>
            <a:fillRect/>
          </a:stretch>
        </p:blipFill>
        <p:spPr>
          <a:xfrm>
            <a:off x="-450215" y="1069975"/>
            <a:ext cx="13092430" cy="4478655"/>
          </a:xfrm>
          <a:prstGeom prst="rect">
            <a:avLst/>
          </a:prstGeom>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任意多边形: 形状 37"/>
          <p:cNvSpPr/>
          <p:nvPr/>
        </p:nvSpPr>
        <p:spPr>
          <a:xfrm rot="5400000">
            <a:off x="-2205522" y="2192349"/>
            <a:ext cx="6964320" cy="2553277"/>
          </a:xfrm>
          <a:custGeom>
            <a:avLst/>
            <a:gdLst>
              <a:gd name="connsiteX0" fmla="*/ 0 w 6964320"/>
              <a:gd name="connsiteY0" fmla="*/ 2553277 h 2553277"/>
              <a:gd name="connsiteX1" fmla="*/ 0 w 6964320"/>
              <a:gd name="connsiteY1" fmla="*/ 514797 h 2553277"/>
              <a:gd name="connsiteX2" fmla="*/ 6964320 w 6964320"/>
              <a:gd name="connsiteY2" fmla="*/ 514797 h 2553277"/>
              <a:gd name="connsiteX3" fmla="*/ 6964320 w 6964320"/>
              <a:gd name="connsiteY3" fmla="*/ 2553277 h 2553277"/>
            </a:gdLst>
            <a:ahLst/>
            <a:cxnLst>
              <a:cxn ang="0">
                <a:pos x="connsiteX0" y="connsiteY0"/>
              </a:cxn>
              <a:cxn ang="0">
                <a:pos x="connsiteX1" y="connsiteY1"/>
              </a:cxn>
              <a:cxn ang="0">
                <a:pos x="connsiteX2" y="connsiteY2"/>
              </a:cxn>
              <a:cxn ang="0">
                <a:pos x="connsiteX3" y="connsiteY3"/>
              </a:cxn>
            </a:cxnLst>
            <a:rect l="l" t="t" r="r" b="b"/>
            <a:pathLst>
              <a:path w="6964320" h="2553277">
                <a:moveTo>
                  <a:pt x="0" y="2553277"/>
                </a:moveTo>
                <a:lnTo>
                  <a:pt x="0" y="514797"/>
                </a:lnTo>
                <a:cubicBezTo>
                  <a:pt x="2321440" y="-1268512"/>
                  <a:pt x="4642880" y="2298106"/>
                  <a:pt x="6964320" y="514797"/>
                </a:cubicBezTo>
                <a:lnTo>
                  <a:pt x="6964320" y="2553277"/>
                </a:ln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6" name="矩形: 圆角 5"/>
          <p:cNvSpPr/>
          <p:nvPr/>
        </p:nvSpPr>
        <p:spPr>
          <a:xfrm>
            <a:off x="6283325" y="1435100"/>
            <a:ext cx="5021580" cy="4309110"/>
          </a:xfrm>
          <a:prstGeom prst="roundRect">
            <a:avLst/>
          </a:prstGeom>
          <a:solidFill>
            <a:schemeClr val="accent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汉仪中黑S" panose="00020600040101010101" pitchFamily="18" charset="-122"/>
              <a:ea typeface="汉仪中黑S" panose="00020600040101010101" pitchFamily="18" charset="-122"/>
            </a:endParaRPr>
          </a:p>
        </p:txBody>
      </p:sp>
      <p:sp>
        <p:nvSpPr>
          <p:cNvPr id="40" name="矩形 39"/>
          <p:cNvSpPr/>
          <p:nvPr/>
        </p:nvSpPr>
        <p:spPr>
          <a:xfrm>
            <a:off x="10160" y="70040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主要存在问题</a:t>
            </a:r>
            <a:endParaRPr lang="zh-CN" altLang="en-US" sz="2800">
              <a:solidFill>
                <a:schemeClr val="bg1"/>
              </a:solidFill>
              <a:latin typeface="标准粗黑" panose="02000503000000000000" charset="-122"/>
              <a:ea typeface="标准粗黑" panose="02000503000000000000" charset="-122"/>
            </a:endParaRPr>
          </a:p>
        </p:txBody>
      </p:sp>
      <p:sp>
        <p:nvSpPr>
          <p:cNvPr id="36" name="文本框 35"/>
          <p:cNvSpPr txBox="1"/>
          <p:nvPr/>
        </p:nvSpPr>
        <p:spPr>
          <a:xfrm>
            <a:off x="6551930" y="1706245"/>
            <a:ext cx="4269105" cy="3784600"/>
          </a:xfrm>
          <a:prstGeom prst="rect">
            <a:avLst/>
          </a:prstGeom>
          <a:noFill/>
        </p:spPr>
        <p:txBody>
          <a:bodyPr wrap="square" rtlCol="0" anchor="t">
            <a:spAutoFit/>
          </a:bodyPr>
          <a:p>
            <a:r>
              <a:rPr lang="zh-CN" altLang="en-US" sz="2400"/>
              <a:t>央视新闻曝光了一批租借执照开店，用</a:t>
            </a:r>
            <a:r>
              <a:rPr lang="zh-CN" altLang="en-US" sz="2400">
                <a:solidFill>
                  <a:srgbClr val="FF0000"/>
                </a:solidFill>
              </a:rPr>
              <a:t>假地址、假照片</a:t>
            </a:r>
            <a:r>
              <a:rPr lang="zh-CN" altLang="en-US" sz="2400"/>
              <a:t>成为热销高分店铺的“</a:t>
            </a:r>
            <a:r>
              <a:rPr lang="zh-CN" altLang="en-US" sz="2400">
                <a:solidFill>
                  <a:srgbClr val="FF0000"/>
                </a:solidFill>
              </a:rPr>
              <a:t>幽灵外卖</a:t>
            </a:r>
            <a:r>
              <a:rPr lang="zh-CN" altLang="en-US" sz="2400"/>
              <a:t>”。</a:t>
            </a:r>
            <a:endParaRPr lang="zh-CN" altLang="en-US" sz="2400"/>
          </a:p>
          <a:p>
            <a:r>
              <a:rPr lang="zh-CN" altLang="en-US" sz="2400"/>
              <a:t>有的外卖店证照是租的、照片是假的；有的店铺几十家共用一张“美食城”的营业执照；还有的甚至和废品站开在一起，卫生条件令人作呕。</a:t>
            </a:r>
            <a:r>
              <a:rPr lang="zh-CN" altLang="en-US" sz="2400" noProof="0" dirty="0">
                <a:ln>
                  <a:noFill/>
                </a:ln>
                <a:solidFill>
                  <a:srgbClr val="121212"/>
                </a:solidFill>
                <a:effectLst/>
                <a:uLnTx/>
                <a:uFillTx/>
                <a:latin typeface="汉仪中黑S" panose="00020600040101010101" pitchFamily="18" charset="-122"/>
                <a:ea typeface="汉仪中黑S" panose="00020600040101010101" pitchFamily="18" charset="-122"/>
                <a:sym typeface="+mn-ea"/>
              </a:rPr>
              <a:t>将其“包装”成为高分热销“</a:t>
            </a:r>
            <a:r>
              <a:rPr lang="zh-CN" altLang="en-US" sz="2400" noProof="0" dirty="0">
                <a:ln>
                  <a:noFill/>
                </a:ln>
                <a:solidFill>
                  <a:srgbClr val="FF0000"/>
                </a:solidFill>
                <a:effectLst/>
                <a:uLnTx/>
                <a:uFillTx/>
                <a:latin typeface="汉仪中黑S" panose="00020600040101010101" pitchFamily="18" charset="-122"/>
                <a:ea typeface="汉仪中黑S" panose="00020600040101010101" pitchFamily="18" charset="-122"/>
                <a:sym typeface="+mn-ea"/>
              </a:rPr>
              <a:t>网红店</a:t>
            </a:r>
            <a:r>
              <a:rPr lang="zh-CN" altLang="en-US" sz="2400" noProof="0" dirty="0">
                <a:ln>
                  <a:noFill/>
                </a:ln>
                <a:solidFill>
                  <a:srgbClr val="121212"/>
                </a:solidFill>
                <a:effectLst/>
                <a:uLnTx/>
                <a:uFillTx/>
                <a:latin typeface="汉仪中黑S" panose="00020600040101010101" pitchFamily="18" charset="-122"/>
                <a:ea typeface="汉仪中黑S" panose="00020600040101010101" pitchFamily="18" charset="-122"/>
                <a:sym typeface="+mn-ea"/>
              </a:rPr>
              <a:t>”“</a:t>
            </a:r>
            <a:r>
              <a:rPr lang="zh-CN" altLang="en-US" sz="2400" noProof="0" dirty="0">
                <a:ln>
                  <a:noFill/>
                </a:ln>
                <a:solidFill>
                  <a:srgbClr val="FF0000"/>
                </a:solidFill>
                <a:effectLst/>
                <a:uLnTx/>
                <a:uFillTx/>
                <a:latin typeface="汉仪中黑S" panose="00020600040101010101" pitchFamily="18" charset="-122"/>
                <a:ea typeface="汉仪中黑S" panose="00020600040101010101" pitchFamily="18" charset="-122"/>
                <a:sym typeface="+mn-ea"/>
              </a:rPr>
              <a:t>销冠店</a:t>
            </a:r>
            <a:r>
              <a:rPr lang="zh-CN" altLang="en-US" sz="2400" noProof="0" dirty="0">
                <a:ln>
                  <a:noFill/>
                </a:ln>
                <a:solidFill>
                  <a:srgbClr val="121212"/>
                </a:solidFill>
                <a:effectLst/>
                <a:uLnTx/>
                <a:uFillTx/>
                <a:latin typeface="汉仪中黑S" panose="00020600040101010101" pitchFamily="18" charset="-122"/>
                <a:ea typeface="汉仪中黑S" panose="00020600040101010101" pitchFamily="18" charset="-122"/>
                <a:sym typeface="+mn-ea"/>
              </a:rPr>
              <a:t>”</a:t>
            </a:r>
            <a:r>
              <a:rPr lang="en-US" altLang="zh-CN" sz="2400" noProof="0" dirty="0">
                <a:ln>
                  <a:noFill/>
                </a:ln>
                <a:solidFill>
                  <a:srgbClr val="121212"/>
                </a:solidFill>
                <a:effectLst/>
                <a:uLnTx/>
                <a:uFillTx/>
                <a:latin typeface="汉仪中黑S" panose="00020600040101010101" pitchFamily="18" charset="-122"/>
                <a:ea typeface="汉仪中黑S" panose="00020600040101010101" pitchFamily="18" charset="-122"/>
                <a:sym typeface="+mn-ea"/>
              </a:rPr>
              <a:t>.</a:t>
            </a:r>
            <a:endParaRPr lang="en-US" altLang="zh-CN" sz="2400" noProof="0" dirty="0">
              <a:ln>
                <a:noFill/>
              </a:ln>
              <a:solidFill>
                <a:srgbClr val="121212"/>
              </a:solidFill>
              <a:effectLst/>
              <a:uLnTx/>
              <a:uFillTx/>
              <a:latin typeface="汉仪中黑S" panose="00020600040101010101" pitchFamily="18" charset="-122"/>
              <a:ea typeface="汉仪中黑S" panose="00020600040101010101" pitchFamily="18" charset="-122"/>
              <a:sym typeface="+mn-ea"/>
            </a:endParaRPr>
          </a:p>
        </p:txBody>
      </p:sp>
      <p:pic>
        <p:nvPicPr>
          <p:cNvPr id="37" name="图片 36" descr="/private/var/mobile/Containers/Data/Application/CF0319DC-5128-47BD-91DF-BA450343D519/tmp/insert_image_tmp_dir/2024-11-19 14:09:44.032000.png2024-11-19 14:09:44.032000"/>
          <p:cNvPicPr>
            <a:picLocks noChangeAspect="1"/>
          </p:cNvPicPr>
          <p:nvPr/>
        </p:nvPicPr>
        <p:blipFill>
          <a:blip r:embed="rId1"/>
          <a:srcRect/>
          <a:stretch>
            <a:fillRect/>
          </a:stretch>
        </p:blipFill>
        <p:spPr>
          <a:xfrm>
            <a:off x="575945" y="1993900"/>
            <a:ext cx="5074920" cy="3693160"/>
          </a:xfrm>
          <a:custGeom>
            <a:avLst/>
            <a:gdLst>
              <a:gd name="connsiteX0" fmla="*/ 2053261 w 4106521"/>
              <a:gd name="connsiteY0" fmla="*/ 0 h 4763566"/>
              <a:gd name="connsiteX1" fmla="*/ 4106521 w 4106521"/>
              <a:gd name="connsiteY1" fmla="*/ 1026631 h 4763566"/>
              <a:gd name="connsiteX2" fmla="*/ 4106521 w 4106521"/>
              <a:gd name="connsiteY2" fmla="*/ 3736935 h 4763566"/>
              <a:gd name="connsiteX3" fmla="*/ 2053261 w 4106521"/>
              <a:gd name="connsiteY3" fmla="*/ 4763566 h 4763566"/>
              <a:gd name="connsiteX4" fmla="*/ 0 w 4106521"/>
              <a:gd name="connsiteY4" fmla="*/ 3736935 h 4763566"/>
              <a:gd name="connsiteX5" fmla="*/ 0 w 4106521"/>
              <a:gd name="connsiteY5" fmla="*/ 1026631 h 476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6521" h="4763566">
                <a:moveTo>
                  <a:pt x="2053261" y="0"/>
                </a:moveTo>
                <a:lnTo>
                  <a:pt x="4106521" y="1026631"/>
                </a:lnTo>
                <a:lnTo>
                  <a:pt x="4106521" y="3736935"/>
                </a:lnTo>
                <a:lnTo>
                  <a:pt x="2053261" y="4763566"/>
                </a:lnTo>
                <a:lnTo>
                  <a:pt x="0" y="3736935"/>
                </a:lnTo>
                <a:lnTo>
                  <a:pt x="0" y="1026631"/>
                </a:lnTo>
                <a:close/>
              </a:path>
            </a:pathLst>
          </a:custGeom>
        </p:spPr>
      </p:pic>
    </p:spTree>
  </p:cSld>
  <p:clrMapOvr>
    <a:masterClrMapping/>
  </p:clrMapOvr>
  <p:transition spd="slow">
    <p:push dir="u"/>
  </p:transition>
  <p:timing>
    <p:tnLst>
      <p:par>
        <p:cTn id="1" dur="indefinite" restart="never" nodeType="tmRoot"/>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15000"/>
          </a:blip>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文本框 16"/>
          <p:cNvSpPr txBox="1"/>
          <p:nvPr/>
        </p:nvSpPr>
        <p:spPr>
          <a:xfrm>
            <a:off x="3298190" y="2443480"/>
            <a:ext cx="9109075" cy="1445260"/>
          </a:xfrm>
          <a:prstGeom prst="rect">
            <a:avLst/>
          </a:prstGeom>
          <a:noFill/>
        </p:spPr>
        <p:txBody>
          <a:bodyPr wrap="square" rtlCol="0">
            <a:spAutoFit/>
          </a:bodyPr>
          <a:p>
            <a:pPr algn="l"/>
            <a:r>
              <a:rPr lang="zh-CN" altLang="en-US" sz="4400">
                <a:solidFill>
                  <a:schemeClr val="accent6">
                    <a:lumMod val="75000"/>
                  </a:schemeClr>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a:t>
            </a:r>
            <a:r>
              <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一般</a:t>
            </a:r>
            <a:r>
              <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网络食品引发的</a:t>
            </a:r>
            <a:endPar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l"/>
            <a:r>
              <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 食品安全案例</a:t>
            </a:r>
            <a:endParaRPr lang="zh-CN" altLang="en-US" sz="4400">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18" name="组合 17"/>
          <p:cNvGrpSpPr/>
          <p:nvPr/>
        </p:nvGrpSpPr>
        <p:grpSpPr>
          <a:xfrm>
            <a:off x="1077594" y="2764790"/>
            <a:ext cx="2384426" cy="707390"/>
            <a:chOff x="5231747" y="1298792"/>
            <a:chExt cx="1705102" cy="505078"/>
          </a:xfrm>
        </p:grpSpPr>
        <p:sp>
          <p:nvSpPr>
            <p:cNvPr id="19" name="佳佳PPT"/>
            <p:cNvSpPr/>
            <p:nvPr/>
          </p:nvSpPr>
          <p:spPr>
            <a:xfrm>
              <a:off x="5231747" y="1298792"/>
              <a:ext cx="1657688"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0" name="椭圆 19"/>
            <p:cNvSpPr/>
            <p:nvPr/>
          </p:nvSpPr>
          <p:spPr>
            <a:xfrm>
              <a:off x="5231747" y="1298792"/>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21" name="佳佳PPT"/>
            <p:cNvSpPr txBox="1"/>
            <p:nvPr/>
          </p:nvSpPr>
          <p:spPr>
            <a:xfrm>
              <a:off x="5648524" y="1343070"/>
              <a:ext cx="1288325" cy="460646"/>
            </a:xfrm>
            <a:prstGeom prst="rect">
              <a:avLst/>
            </a:prstGeom>
            <a:noFill/>
          </p:spPr>
          <p:txBody>
            <a:bodyPr wrap="square" rtlCol="0">
              <a:spAutoFit/>
            </a:bodyPr>
            <a:p>
              <a:pPr algn="ctr"/>
              <a:r>
                <a:rPr lang="en-US" altLang="zh-CN" sz="3600" b="1" dirty="0">
                  <a:solidFill>
                    <a:schemeClr val="bg1"/>
                  </a:solidFill>
                  <a:latin typeface="汉仪中黑S" panose="00020600040101010101" pitchFamily="18" charset="-122"/>
                  <a:ea typeface="汉仪中黑S" panose="00020600040101010101" pitchFamily="18" charset="-122"/>
                </a:rPr>
                <a:t>8.2.1</a:t>
              </a:r>
              <a:endParaRPr lang="en-US" altLang="zh-CN" sz="3600" b="1" dirty="0">
                <a:solidFill>
                  <a:schemeClr val="bg1"/>
                </a:solidFill>
                <a:latin typeface="汉仪中黑S" panose="00020600040101010101" pitchFamily="18" charset="-122"/>
                <a:ea typeface="汉仪中黑S" panose="00020600040101010101"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bldLst>
      <p:bldP spid="1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custDataLst>
              <p:tags r:id="rId1"/>
            </p:custDataLst>
          </p:nvPr>
        </p:nvSpPr>
        <p:spPr>
          <a:xfrm>
            <a:off x="-288290" y="1097915"/>
            <a:ext cx="6881495" cy="1497330"/>
          </a:xfrm>
        </p:spPr>
        <p:txBody>
          <a:bodyPr lIns="0" tIns="0" rIns="0" bIns="0" anchor="ctr">
            <a:normAutofit/>
          </a:bodyPr>
          <a:lstStyle/>
          <a:p>
            <a:pPr algn="l"/>
            <a:r>
              <a:rPr lang="en-US" altLang="zh-CN" b="1">
                <a:solidFill>
                  <a:schemeClr val="accent6">
                    <a:lumMod val="75000"/>
                  </a:schemeClr>
                </a:solidFill>
                <a:sym typeface="+mn-ea"/>
              </a:rPr>
              <a:t>“</a:t>
            </a:r>
            <a:r>
              <a:rPr lang="zh-CN" altLang="en-US" sz="3200" b="1">
                <a:solidFill>
                  <a:schemeClr val="accent6">
                    <a:lumMod val="75000"/>
                  </a:schemeClr>
                </a:solidFill>
                <a:latin typeface="+mn-lt"/>
                <a:ea typeface="+mn-ea"/>
                <a:cs typeface="+mn-cs"/>
                <a:sym typeface="+mn-ea"/>
              </a:rPr>
              <a:t>饭缩力”</a:t>
            </a:r>
            <a:r>
              <a:rPr lang="zh-CN" altLang="en-US" sz="2400">
                <a:latin typeface="+mn-lt"/>
                <a:ea typeface="+mn-ea"/>
                <a:cs typeface="+mn-cs"/>
                <a:sym typeface="+mn-ea"/>
              </a:rPr>
              <a:t>国潮包装的担忧</a:t>
            </a:r>
            <a:endParaRPr lang="zh-CN" altLang="en-US" dirty="0">
              <a:solidFill>
                <a:srgbClr val="FBFBFB"/>
              </a:solidFill>
            </a:endParaRPr>
          </a:p>
        </p:txBody>
      </p:sp>
      <p:sp>
        <p:nvSpPr>
          <p:cNvPr id="3" name="矩形 2"/>
          <p:cNvSpPr/>
          <p:nvPr/>
        </p:nvSpPr>
        <p:spPr>
          <a:xfrm>
            <a:off x="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主要存在问题</a:t>
            </a:r>
            <a:endParaRPr lang="zh-CN" altLang="en-US" sz="2800">
              <a:solidFill>
                <a:schemeClr val="bg1"/>
              </a:solidFill>
              <a:latin typeface="标准粗黑" panose="02000503000000000000" charset="-122"/>
              <a:ea typeface="标准粗黑" panose="02000503000000000000" charset="-122"/>
            </a:endParaRPr>
          </a:p>
        </p:txBody>
      </p:sp>
      <p:sp>
        <p:nvSpPr>
          <p:cNvPr id="8" name="文本框 7"/>
          <p:cNvSpPr txBox="1"/>
          <p:nvPr/>
        </p:nvSpPr>
        <p:spPr>
          <a:xfrm>
            <a:off x="5026660" y="3640137"/>
            <a:ext cx="5080000" cy="1568450"/>
          </a:xfrm>
          <a:prstGeom prst="rect">
            <a:avLst/>
          </a:prstGeom>
        </p:spPr>
        <p:txBody>
          <a:bodyPr>
            <a:spAutoFit/>
          </a:bodyPr>
          <a:p>
            <a:pPr marL="342900" indent="-342900" algn="l">
              <a:lnSpc>
                <a:spcPct val="100000"/>
              </a:lnSpc>
              <a:buClrTx/>
              <a:buSzTx/>
              <a:buFont typeface="Arial" panose="020B0604020202020204" pitchFamily="34" charset="0"/>
              <a:buChar char="•"/>
            </a:pPr>
            <a:r>
              <a:rPr lang="zh-CN" altLang="en-US" sz="2400" b="0" i="0"/>
              <a:t>京剧、少女、墨镜、扇子，中间还有一个大大的“潮”字，使用印有这些元素组合的包装袋的外卖，你点到过吗？</a:t>
            </a:r>
            <a:endParaRPr lang="zh-CN" altLang="en-US" sz="2400" b="0" i="0"/>
          </a:p>
        </p:txBody>
      </p:sp>
      <p:pic>
        <p:nvPicPr>
          <p:cNvPr id="7" name="图片 6" descr="C:/Users/尝一口甜甜/Desktop/abd6b357536a4ec0b76d700c066c96a.jpgabd6b357536a4ec0b76d700c066c96a"/>
          <p:cNvPicPr>
            <a:picLocks noChangeAspect="1"/>
          </p:cNvPicPr>
          <p:nvPr>
            <p:custDataLst>
              <p:tags r:id="rId2"/>
            </p:custDataLst>
          </p:nvPr>
        </p:nvPicPr>
        <p:blipFill>
          <a:blip r:embed="rId3"/>
          <a:srcRect/>
          <a:stretch>
            <a:fillRect/>
          </a:stretch>
        </p:blipFill>
        <p:spPr>
          <a:xfrm>
            <a:off x="3641725" y="1097915"/>
            <a:ext cx="4139565" cy="5652770"/>
          </a:xfrm>
          <a:custGeom>
            <a:avLst/>
            <a:gdLst/>
            <a:ahLst/>
            <a:cxnLst>
              <a:cxn ang="3">
                <a:pos x="hc" y="t"/>
              </a:cxn>
              <a:cxn ang="cd2">
                <a:pos x="l" y="vc"/>
              </a:cxn>
              <a:cxn ang="cd4">
                <a:pos x="hc" y="b"/>
              </a:cxn>
              <a:cxn ang="0">
                <a:pos x="r" y="vc"/>
              </a:cxn>
            </a:cxnLst>
            <a:rect l="l" t="t" r="r" b="b"/>
            <a:pathLst>
              <a:path w="7909" h="10800">
                <a:moveTo>
                  <a:pt x="0" y="0"/>
                </a:moveTo>
                <a:lnTo>
                  <a:pt x="7909" y="0"/>
                </a:lnTo>
                <a:lnTo>
                  <a:pt x="7909" y="10800"/>
                </a:lnTo>
                <a:lnTo>
                  <a:pt x="0" y="10800"/>
                </a:lnTo>
                <a:lnTo>
                  <a:pt x="0" y="0"/>
                </a:lnTo>
                <a:close/>
              </a:path>
            </a:pathLst>
          </a:custGeom>
          <a:solidFill>
            <a:schemeClr val="accent1">
              <a:alpha val="50000"/>
            </a:schemeClr>
          </a:solidFill>
        </p:spPr>
      </p:pic>
    </p:spTree>
    <p:custDataLst>
      <p:tags r:id="rId4"/>
    </p:custDataLst>
  </p:cSld>
  <p:clrMapOvr>
    <a:masterClrMapping/>
  </p:clrMapOvr>
  <p:transition spd="slow">
    <p:push dir="u"/>
  </p:transition>
  <p:timing>
    <p:tnLst>
      <p:par>
        <p:cTn id="1" dur="indefinite" restart="never" nodeType="tmRoot"/>
      </p:par>
    </p:tnLst>
    <p:bldLst>
      <p:bldP spid="20" grpId="0"/>
      <p:bldP spid="20" grpId="1"/>
      <p:bldP spid="8" grpId="0"/>
      <p:bldP spid="8"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394575" y="4897120"/>
            <a:ext cx="3507740" cy="1558290"/>
          </a:xfrm>
          <a:prstGeom prst="rect">
            <a:avLst/>
          </a:prstGeom>
          <a:noFill/>
        </p:spPr>
        <p:txBody>
          <a:bodyPr wrap="square" rtlCol="0" anchor="t">
            <a:noAutofit/>
          </a:bodyPr>
          <a:p>
            <a:pPr marR="0" lvl="0" indent="0" algn="just" defTabSz="914400" rtl="0" eaLnBrk="1" fontAlgn="auto" latinLnBrk="0" hangingPunct="1">
              <a:lnSpc>
                <a:spcPct val="130000"/>
              </a:lnSpc>
              <a:spcBef>
                <a:spcPts val="0"/>
              </a:spcBef>
              <a:spcAft>
                <a:spcPts val="0"/>
              </a:spcAft>
              <a:buClrTx/>
              <a:buSzTx/>
              <a:buFont typeface="Arial" panose="020B0604020202020204" pitchFamily="34" charset="0"/>
              <a:buNone/>
              <a:defRPr/>
            </a:pPr>
            <a:endParaRPr lang="zh-CN" altLang="en-US" sz="3200" b="1" dirty="0" smtClean="0">
              <a:latin typeface="微软雅黑" panose="020B0503020204020204" charset="-122"/>
              <a:ea typeface="微软雅黑" panose="020B0503020204020204" charset="-122"/>
              <a:sym typeface="+mn-ea"/>
            </a:endParaRPr>
          </a:p>
        </p:txBody>
      </p:sp>
      <p:sp>
        <p:nvSpPr>
          <p:cNvPr id="40" name="矩形 39"/>
          <p:cNvSpPr/>
          <p:nvPr/>
        </p:nvSpPr>
        <p:spPr>
          <a:xfrm>
            <a:off x="10160" y="70040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主要存在问题</a:t>
            </a:r>
            <a:endParaRPr lang="zh-CN" altLang="en-US" sz="2800">
              <a:solidFill>
                <a:schemeClr val="bg1"/>
              </a:solidFill>
              <a:latin typeface="标准粗黑" panose="02000503000000000000" charset="-122"/>
              <a:ea typeface="标准粗黑" panose="02000503000000000000" charset="-122"/>
            </a:endParaRPr>
          </a:p>
        </p:txBody>
      </p:sp>
      <p:sp>
        <p:nvSpPr>
          <p:cNvPr id="14" name="文本框3"/>
          <p:cNvSpPr txBox="1"/>
          <p:nvPr>
            <p:custDataLst>
              <p:tags r:id="rId1"/>
            </p:custDataLst>
          </p:nvPr>
        </p:nvSpPr>
        <p:spPr>
          <a:xfrm>
            <a:off x="886460" y="1894840"/>
            <a:ext cx="2867660" cy="1205230"/>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0" indent="-457200" algn="just" defTabSz="914400" rtl="0" eaLnBrk="1" fontAlgn="auto" latinLnBrk="0" hangingPunct="1">
              <a:lnSpc>
                <a:spcPct val="130000"/>
              </a:lnSpc>
              <a:spcBef>
                <a:spcPts val="0"/>
              </a:spcBef>
              <a:spcAft>
                <a:spcPts val="0"/>
              </a:spcAft>
              <a:buClrTx/>
              <a:buSzTx/>
              <a:buFont typeface="Arial" panose="020B0604020202020204" pitchFamily="34" charset="0"/>
              <a:buChar char="•"/>
              <a:defRPr/>
            </a:pPr>
            <a:endParaRPr kumimoji="0" lang="en-US" altLang="zh-CN" sz="3200" b="1" i="0" u="none" strike="noStrike" kern="1200" cap="none" spc="0" normalizeH="0" baseline="0" dirty="0" smtClean="0">
              <a:solidFill>
                <a:schemeClr val="tx1"/>
              </a:solidFill>
              <a:latin typeface="微软雅黑" panose="020B0503020204020204" charset="-122"/>
              <a:ea typeface="微软雅黑" panose="020B0503020204020204" charset="-122"/>
              <a:sym typeface="+mn-ea"/>
            </a:endParaRPr>
          </a:p>
        </p:txBody>
      </p:sp>
      <p:sp>
        <p:nvSpPr>
          <p:cNvPr id="17" name="文本框 16"/>
          <p:cNvSpPr txBox="1"/>
          <p:nvPr/>
        </p:nvSpPr>
        <p:spPr>
          <a:xfrm>
            <a:off x="407670" y="700405"/>
            <a:ext cx="6285865" cy="5108575"/>
          </a:xfrm>
          <a:prstGeom prst="rect">
            <a:avLst/>
          </a:prstGeom>
        </p:spPr>
        <p:txBody>
          <a:bodyPr>
            <a:noAutofit/>
          </a:bodyPr>
          <a:p>
            <a:pPr indent="0" algn="l">
              <a:lnSpc>
                <a:spcPct val="150000"/>
              </a:lnSpc>
              <a:buClrTx/>
              <a:buSzTx/>
              <a:buFont typeface="Arial" panose="020B0604020202020204" pitchFamily="34" charset="0"/>
              <a:buNone/>
            </a:pPr>
            <a:endParaRPr lang="zh-CN" altLang="en-US" sz="2400"/>
          </a:p>
          <a:p>
            <a:pPr marL="342900" indent="-342900" algn="l">
              <a:lnSpc>
                <a:spcPct val="150000"/>
              </a:lnSpc>
              <a:buClrTx/>
              <a:buSzTx/>
              <a:buFont typeface="Arial" panose="020B0604020202020204" pitchFamily="34" charset="0"/>
              <a:buChar char="•"/>
            </a:pPr>
            <a:r>
              <a:rPr lang="zh-CN" altLang="en-US" sz="2400"/>
              <a:t>国潮图案的饭盒和包装袋，几乎是最便宜的外卖包装。</a:t>
            </a:r>
            <a:endParaRPr lang="zh-CN" altLang="en-US" sz="2400"/>
          </a:p>
          <a:p>
            <a:pPr marL="342900" indent="-342900" algn="l">
              <a:lnSpc>
                <a:spcPct val="100000"/>
              </a:lnSpc>
              <a:buClrTx/>
              <a:buSzTx/>
              <a:buFont typeface="Arial" panose="020B0604020202020204" pitchFamily="34" charset="0"/>
              <a:buChar char="•"/>
            </a:pPr>
            <a:endParaRPr lang="zh-CN" altLang="en-US" sz="2400"/>
          </a:p>
          <a:p>
            <a:pPr marL="342900" indent="-342900" algn="l">
              <a:lnSpc>
                <a:spcPct val="150000"/>
              </a:lnSpc>
              <a:buClrTx/>
              <a:buSzTx/>
              <a:buFont typeface="Arial" panose="020B0604020202020204" pitchFamily="34" charset="0"/>
              <a:buChar char="•"/>
            </a:pPr>
            <a:r>
              <a:rPr lang="zh-CN" altLang="en-US" sz="2400"/>
              <a:t>某些商家在追求国潮包装时，使用的包装材料还会含有</a:t>
            </a:r>
            <a:r>
              <a:rPr lang="zh-CN" altLang="en-US" sz="2400">
                <a:solidFill>
                  <a:srgbClr val="FF0000"/>
                </a:solidFill>
              </a:rPr>
              <a:t>荧光剂</a:t>
            </a:r>
            <a:r>
              <a:rPr lang="zh-CN" altLang="en-US" sz="2400"/>
              <a:t>等有害成分，严重影响食品安全。</a:t>
            </a:r>
            <a:endParaRPr lang="zh-CN" altLang="en-US" sz="2400"/>
          </a:p>
          <a:p>
            <a:pPr marL="342900" indent="-342900" algn="l">
              <a:lnSpc>
                <a:spcPct val="150000"/>
              </a:lnSpc>
              <a:buClrTx/>
              <a:buSzTx/>
              <a:buFont typeface="Arial" panose="020B0604020202020204" pitchFamily="34" charset="0"/>
              <a:buChar char="•"/>
            </a:pPr>
            <a:endParaRPr lang="zh-CN" altLang="en-US" sz="2400"/>
          </a:p>
          <a:p>
            <a:pPr marL="342900" indent="-342900" algn="l">
              <a:lnSpc>
                <a:spcPct val="150000"/>
              </a:lnSpc>
              <a:buClrTx/>
              <a:buSzTx/>
              <a:buFont typeface="Arial" panose="020B0604020202020204" pitchFamily="34" charset="0"/>
              <a:buChar char="•"/>
            </a:pPr>
            <a:r>
              <a:rPr lang="zh-CN" altLang="en-US" sz="2400"/>
              <a:t>有报道称，有些包装中的餐具存放在不干净的环境中，再通过</a:t>
            </a:r>
            <a:r>
              <a:rPr lang="zh-CN" altLang="en-US" sz="2400">
                <a:solidFill>
                  <a:srgbClr val="FF0000"/>
                </a:solidFill>
              </a:rPr>
              <a:t>多层包装</a:t>
            </a:r>
            <a:r>
              <a:rPr lang="zh-CN" altLang="en-US" sz="2400"/>
              <a:t>掩盖其卫生问题 </a:t>
            </a:r>
            <a:endParaRPr lang="zh-CN" altLang="en-US" sz="2400"/>
          </a:p>
        </p:txBody>
      </p:sp>
      <p:pic>
        <p:nvPicPr>
          <p:cNvPr id="2" name="图片 1"/>
          <p:cNvPicPr/>
          <p:nvPr/>
        </p:nvPicPr>
        <p:blipFill>
          <a:blip r:embed="rId2"/>
          <a:stretch>
            <a:fillRect/>
          </a:stretch>
        </p:blipFill>
        <p:spPr>
          <a:xfrm>
            <a:off x="7592695" y="1821815"/>
            <a:ext cx="4283075" cy="4229735"/>
          </a:xfrm>
          <a:prstGeom prst="rect">
            <a:avLst/>
          </a:prstGeom>
        </p:spPr>
      </p:pic>
    </p:spTree>
  </p:cSld>
  <p:clrMapOvr>
    <a:masterClrMapping/>
  </p:clrMapOvr>
  <p:transition spd="slow">
    <p:push dir="u"/>
  </p:transition>
  <p:timing>
    <p:tnLst>
      <p:par>
        <p:cTn id="1" dur="indefinite" restart="never" nodeType="tmRoot"/>
      </p:par>
    </p:tnLst>
    <p:bldLst>
      <p:bldP spid="18" grpId="0"/>
      <p:bldP spid="18" grpId="1"/>
      <p:bldP spid="14" grpId="0"/>
      <p:bldP spid="17" grpId="0"/>
      <p:bldP spid="1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394575" y="4897120"/>
            <a:ext cx="3507740" cy="1558290"/>
          </a:xfrm>
          <a:prstGeom prst="rect">
            <a:avLst/>
          </a:prstGeom>
          <a:noFill/>
        </p:spPr>
        <p:txBody>
          <a:bodyPr wrap="square" rtlCol="0" anchor="t">
            <a:noAutofit/>
          </a:bodyPr>
          <a:p>
            <a:pPr marR="0" lvl="0" indent="0" algn="just" defTabSz="914400" rtl="0" eaLnBrk="1" fontAlgn="auto" latinLnBrk="0" hangingPunct="1">
              <a:lnSpc>
                <a:spcPct val="130000"/>
              </a:lnSpc>
              <a:spcBef>
                <a:spcPts val="0"/>
              </a:spcBef>
              <a:spcAft>
                <a:spcPts val="0"/>
              </a:spcAft>
              <a:buClrTx/>
              <a:buSzTx/>
              <a:buFont typeface="Arial" panose="020B0604020202020204" pitchFamily="34" charset="0"/>
              <a:buNone/>
              <a:defRPr/>
            </a:pPr>
            <a:endParaRPr lang="zh-CN" altLang="en-US" sz="3200" b="1" dirty="0" smtClean="0">
              <a:latin typeface="微软雅黑" panose="020B0503020204020204" charset="-122"/>
              <a:ea typeface="微软雅黑" panose="020B0503020204020204" charset="-122"/>
              <a:sym typeface="+mn-ea"/>
            </a:endParaRPr>
          </a:p>
        </p:txBody>
      </p:sp>
      <p:sp>
        <p:nvSpPr>
          <p:cNvPr id="40" name="矩形 39"/>
          <p:cNvSpPr/>
          <p:nvPr/>
        </p:nvSpPr>
        <p:spPr>
          <a:xfrm>
            <a:off x="10160" y="70040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主要存在问题</a:t>
            </a:r>
            <a:endParaRPr lang="zh-CN" altLang="en-US" sz="2800">
              <a:solidFill>
                <a:schemeClr val="bg1"/>
              </a:solidFill>
              <a:latin typeface="标准粗黑" panose="02000503000000000000" charset="-122"/>
              <a:ea typeface="标准粗黑" panose="02000503000000000000" charset="-122"/>
            </a:endParaRPr>
          </a:p>
        </p:txBody>
      </p:sp>
      <p:sp>
        <p:nvSpPr>
          <p:cNvPr id="14" name="文本框3"/>
          <p:cNvSpPr txBox="1"/>
          <p:nvPr>
            <p:custDataLst>
              <p:tags r:id="rId1"/>
            </p:custDataLst>
          </p:nvPr>
        </p:nvSpPr>
        <p:spPr>
          <a:xfrm>
            <a:off x="886460" y="1894840"/>
            <a:ext cx="2867660" cy="1205230"/>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marR="0" lvl="0" indent="-457200" algn="just" defTabSz="914400" rtl="0" eaLnBrk="1" fontAlgn="auto" latinLnBrk="0" hangingPunct="1">
              <a:lnSpc>
                <a:spcPct val="130000"/>
              </a:lnSpc>
              <a:spcBef>
                <a:spcPts val="0"/>
              </a:spcBef>
              <a:spcAft>
                <a:spcPts val="0"/>
              </a:spcAft>
              <a:buClrTx/>
              <a:buSzTx/>
              <a:buFont typeface="Arial" panose="020B0604020202020204" pitchFamily="34" charset="0"/>
              <a:buChar char="•"/>
              <a:defRPr/>
            </a:pPr>
            <a:endParaRPr kumimoji="0" lang="en-US" altLang="zh-CN" sz="3200" b="1" i="0" u="none" strike="noStrike" kern="1200" cap="none" spc="0" normalizeH="0" baseline="0" dirty="0" smtClean="0">
              <a:solidFill>
                <a:schemeClr val="tx1"/>
              </a:solidFill>
              <a:latin typeface="微软雅黑" panose="020B0503020204020204" charset="-122"/>
              <a:ea typeface="微软雅黑" panose="020B0503020204020204" charset="-122"/>
              <a:sym typeface="+mn-ea"/>
            </a:endParaRPr>
          </a:p>
        </p:txBody>
      </p:sp>
      <p:pic>
        <p:nvPicPr>
          <p:cNvPr id="13" name="图片 12"/>
          <p:cNvPicPr>
            <a:picLocks noChangeAspect="1"/>
          </p:cNvPicPr>
          <p:nvPr/>
        </p:nvPicPr>
        <p:blipFill>
          <a:blip r:embed="rId2"/>
          <a:stretch>
            <a:fillRect/>
          </a:stretch>
        </p:blipFill>
        <p:spPr>
          <a:xfrm>
            <a:off x="984885" y="1894840"/>
            <a:ext cx="3581400" cy="4399280"/>
          </a:xfrm>
          <a:prstGeom prst="rect">
            <a:avLst/>
          </a:prstGeom>
        </p:spPr>
      </p:pic>
      <p:sp>
        <p:nvSpPr>
          <p:cNvPr id="17" name="文本框 16"/>
          <p:cNvSpPr txBox="1"/>
          <p:nvPr/>
        </p:nvSpPr>
        <p:spPr>
          <a:xfrm>
            <a:off x="5017135" y="1069340"/>
            <a:ext cx="6285865" cy="5108575"/>
          </a:xfrm>
          <a:prstGeom prst="rect">
            <a:avLst/>
          </a:prstGeom>
        </p:spPr>
        <p:txBody>
          <a:bodyPr>
            <a:noAutofit/>
          </a:bodyPr>
          <a:p>
            <a:pPr indent="0" algn="l">
              <a:lnSpc>
                <a:spcPct val="150000"/>
              </a:lnSpc>
              <a:buClrTx/>
              <a:buSzTx/>
              <a:buFont typeface="Arial" panose="020B0604020202020204" pitchFamily="34" charset="0"/>
              <a:buNone/>
            </a:pPr>
            <a:endParaRPr lang="zh-CN" altLang="en-US" sz="2400"/>
          </a:p>
          <a:p>
            <a:pPr marL="342900" indent="-342900" algn="l">
              <a:lnSpc>
                <a:spcPct val="150000"/>
              </a:lnSpc>
              <a:buClrTx/>
              <a:buSzTx/>
              <a:buFont typeface="Arial" panose="020B0604020202020204" pitchFamily="34" charset="0"/>
              <a:buChar char="•"/>
            </a:pPr>
            <a:r>
              <a:rPr lang="zh-CN" altLang="en-US" sz="2400"/>
              <a:t>附带的餐具软趴趴的黑色液体勺，只要沾到热水，就会涌出一股臭味。</a:t>
            </a:r>
            <a:endParaRPr lang="zh-CN" altLang="en-US" sz="2400"/>
          </a:p>
          <a:p>
            <a:pPr marL="342900" indent="-342900" algn="l">
              <a:lnSpc>
                <a:spcPct val="150000"/>
              </a:lnSpc>
              <a:buClrTx/>
              <a:buSzTx/>
              <a:buFont typeface="Arial" panose="020B0604020202020204" pitchFamily="34" charset="0"/>
              <a:buChar char="•"/>
            </a:pPr>
            <a:endParaRPr lang="zh-CN" altLang="en-US" sz="2400"/>
          </a:p>
          <a:p>
            <a:pPr marL="342900" indent="-342900" algn="l">
              <a:lnSpc>
                <a:spcPct val="150000"/>
              </a:lnSpc>
              <a:buClrTx/>
              <a:buSzTx/>
              <a:buFont typeface="Arial" panose="020B0604020202020204" pitchFamily="34" charset="0"/>
              <a:buChar char="•"/>
            </a:pPr>
            <a:r>
              <a:rPr lang="zh-CN" altLang="en-US" sz="2400"/>
              <a:t>塑料液体勺多采用</a:t>
            </a:r>
            <a:r>
              <a:rPr lang="zh-CN" altLang="en-US" sz="2400">
                <a:solidFill>
                  <a:srgbClr val="FF0000"/>
                </a:solidFill>
              </a:rPr>
              <a:t>聚苯乙烯（PS）</a:t>
            </a:r>
            <a:r>
              <a:rPr lang="zh-CN" altLang="en-US" sz="2400"/>
              <a:t>或其他</a:t>
            </a:r>
            <a:r>
              <a:rPr lang="zh-CN" altLang="en-US" sz="2400">
                <a:solidFill>
                  <a:srgbClr val="FF0000"/>
                </a:solidFill>
              </a:rPr>
              <a:t>劣质塑料材质</a:t>
            </a:r>
            <a:r>
              <a:rPr lang="zh-CN" altLang="en-US" sz="2400"/>
              <a:t>制成，这些材料在高温下容易释放有害物质。</a:t>
            </a:r>
            <a:endParaRPr lang="zh-CN" altLang="en-US" sz="2400"/>
          </a:p>
          <a:p>
            <a:pPr marL="342900" indent="-342900" algn="l">
              <a:lnSpc>
                <a:spcPct val="150000"/>
              </a:lnSpc>
              <a:buClrTx/>
              <a:buSzTx/>
              <a:buFont typeface="Arial" panose="020B0604020202020204" pitchFamily="34" charset="0"/>
              <a:buChar char="•"/>
            </a:pPr>
            <a:endParaRPr lang="zh-CN" altLang="en-US" sz="2400"/>
          </a:p>
        </p:txBody>
      </p:sp>
    </p:spTree>
  </p:cSld>
  <p:clrMapOvr>
    <a:masterClrMapping/>
  </p:clrMapOvr>
  <p:transition spd="slow">
    <p:push dir="u"/>
  </p:transition>
  <p:timing>
    <p:tnLst>
      <p:par>
        <p:cTn id="1" dur="indefinite" restart="never" nodeType="tmRoot"/>
      </p:par>
    </p:tnLst>
    <p:bldLst>
      <p:bldP spid="18" grpId="0"/>
      <p:bldP spid="18" grpId="1"/>
      <p:bldP spid="14" grpId="0"/>
      <p:bldP spid="17" grpId="0"/>
      <p:bldP spid="1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112980"/>
            <a:ext cx="12192000" cy="337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pic>
        <p:nvPicPr>
          <p:cNvPr id="3" name="图片 2" descr="/private/var/mobile/Containers/Data/Application/CF0319DC-5128-47BD-91DF-BA450343D519/tmp/insert_image_tmp_dir/2024-11-19 17:17:27.804000.png2024-11-19 17:17:27.804000"/>
          <p:cNvPicPr>
            <a:picLocks noChangeAspect="1"/>
          </p:cNvPicPr>
          <p:nvPr/>
        </p:nvPicPr>
        <p:blipFill>
          <a:blip r:embed="rId1"/>
          <a:srcRect/>
          <a:stretch>
            <a:fillRect/>
          </a:stretch>
        </p:blipFill>
        <p:spPr>
          <a:xfrm>
            <a:off x="3175635" y="1923415"/>
            <a:ext cx="5840730" cy="3958590"/>
          </a:xfrm>
          <a:prstGeom prst="rect">
            <a:avLst/>
          </a:prstGeom>
        </p:spPr>
      </p:pic>
      <p:sp>
        <p:nvSpPr>
          <p:cNvPr id="6" name="矩形 5"/>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主要存在问题</a:t>
            </a:r>
            <a:endParaRPr lang="zh-CN" altLang="en-US" sz="2800">
              <a:solidFill>
                <a:schemeClr val="bg1"/>
              </a:solidFill>
              <a:latin typeface="标准粗黑" panose="02000503000000000000" charset="-122"/>
              <a:ea typeface="标准粗黑" panose="02000503000000000000" charset="-122"/>
            </a:endParaRPr>
          </a:p>
        </p:txBody>
      </p:sp>
      <p:sp>
        <p:nvSpPr>
          <p:cNvPr id="2" name="文本框 1"/>
          <p:cNvSpPr txBox="1"/>
          <p:nvPr/>
        </p:nvSpPr>
        <p:spPr>
          <a:xfrm>
            <a:off x="287655" y="1442720"/>
            <a:ext cx="5082540" cy="697230"/>
          </a:xfrm>
          <a:prstGeom prst="rect">
            <a:avLst/>
          </a:prstGeom>
          <a:noFill/>
        </p:spPr>
        <p:txBody>
          <a:bodyPr wrap="square" rtlCol="0">
            <a:noAutofit/>
          </a:bodyPr>
          <a:p>
            <a:pPr algn="l">
              <a:buClrTx/>
              <a:buSzTx/>
              <a:buNone/>
            </a:pPr>
            <a:r>
              <a:rPr lang="zh-CN" altLang="en-US" sz="2400"/>
              <a:t>你的</a:t>
            </a:r>
            <a:r>
              <a:rPr lang="zh-CN" altLang="en-US" sz="3200">
                <a:solidFill>
                  <a:schemeClr val="accent6">
                    <a:lumMod val="75000"/>
                  </a:schemeClr>
                </a:solidFill>
              </a:rPr>
              <a:t>外卖配送</a:t>
            </a:r>
            <a:r>
              <a:rPr lang="zh-CN" altLang="en-US" sz="2400"/>
              <a:t>中</a:t>
            </a:r>
            <a:r>
              <a:rPr lang="zh-CN" altLang="en-US" sz="2400"/>
              <a:t>可能出现的问题</a:t>
            </a:r>
            <a:endParaRPr lang="zh-CN" altLang="en-US" sz="2400"/>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2" name="组合 1"/>
          <p:cNvGrpSpPr/>
          <p:nvPr/>
        </p:nvGrpSpPr>
        <p:grpSpPr>
          <a:xfrm flipH="1" flipV="1">
            <a:off x="0" y="0"/>
            <a:ext cx="3496235" cy="6858001"/>
            <a:chOff x="7619811" y="0"/>
            <a:chExt cx="4572190" cy="6858001"/>
          </a:xfrm>
        </p:grpSpPr>
        <p:sp>
          <p:nvSpPr>
            <p:cNvPr id="3"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5"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7" name="组合 6"/>
          <p:cNvGrpSpPr/>
          <p:nvPr/>
        </p:nvGrpSpPr>
        <p:grpSpPr>
          <a:xfrm>
            <a:off x="8695764" y="0"/>
            <a:ext cx="3496235" cy="6858001"/>
            <a:chOff x="7619811" y="0"/>
            <a:chExt cx="4572190" cy="6858001"/>
          </a:xfrm>
        </p:grpSpPr>
        <p:sp>
          <p:nvSpPr>
            <p:cNvPr id="8" name="佳佳PPT"/>
            <p:cNvSpPr/>
            <p:nvPr/>
          </p:nvSpPr>
          <p:spPr>
            <a:xfrm>
              <a:off x="7619811" y="0"/>
              <a:ext cx="4572190" cy="6858000"/>
            </a:xfrm>
            <a:custGeom>
              <a:avLst/>
              <a:gdLst>
                <a:gd name="connsiteX0" fmla="*/ 2553465 w 4572190"/>
                <a:gd name="connsiteY0" fmla="*/ 0 h 6858000"/>
                <a:gd name="connsiteX1" fmla="*/ 4572190 w 4572190"/>
                <a:gd name="connsiteY1" fmla="*/ 0 h 6858000"/>
                <a:gd name="connsiteX2" fmla="*/ 4572190 w 4572190"/>
                <a:gd name="connsiteY2" fmla="*/ 6858000 h 6858000"/>
                <a:gd name="connsiteX3" fmla="*/ 0 w 4572190"/>
                <a:gd name="connsiteY3" fmla="*/ 6858000 h 6858000"/>
                <a:gd name="connsiteX4" fmla="*/ 204480 w 4572190"/>
                <a:gd name="connsiteY4" fmla="*/ 6720831 h 6858000"/>
                <a:gd name="connsiteX5" fmla="*/ 2716496 w 4572190"/>
                <a:gd name="connsiteY5" fmla="*/ 1515036 h 6858000"/>
                <a:gd name="connsiteX6" fmla="*/ 2610496 w 4572190"/>
                <a:gd name="connsiteY6" fmla="*/ 288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190" h="6858000">
                  <a:moveTo>
                    <a:pt x="2553465" y="0"/>
                  </a:moveTo>
                  <a:lnTo>
                    <a:pt x="4572190" y="0"/>
                  </a:lnTo>
                  <a:lnTo>
                    <a:pt x="4572190" y="6858000"/>
                  </a:lnTo>
                  <a:lnTo>
                    <a:pt x="0" y="6858000"/>
                  </a:lnTo>
                  <a:lnTo>
                    <a:pt x="204480" y="6720831"/>
                  </a:lnTo>
                  <a:cubicBezTo>
                    <a:pt x="1710492" y="5653243"/>
                    <a:pt x="2716496" y="3721202"/>
                    <a:pt x="2716496" y="1515036"/>
                  </a:cubicBezTo>
                  <a:cubicBezTo>
                    <a:pt x="2716496" y="1094814"/>
                    <a:pt x="2679997" y="684537"/>
                    <a:pt x="2610496" y="288286"/>
                  </a:cubicBezTo>
                  <a:close/>
                </a:path>
              </a:pathLst>
            </a:custGeom>
            <a:solidFill>
              <a:srgbClr val="D0D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佳佳PPT"/>
            <p:cNvSpPr/>
            <p:nvPr/>
          </p:nvSpPr>
          <p:spPr>
            <a:xfrm>
              <a:off x="7831616" y="0"/>
              <a:ext cx="4360384" cy="6858000"/>
            </a:xfrm>
            <a:custGeom>
              <a:avLst/>
              <a:gdLst>
                <a:gd name="connsiteX0" fmla="*/ 3342512 w 4360384"/>
                <a:gd name="connsiteY0" fmla="*/ 0 h 6858000"/>
                <a:gd name="connsiteX1" fmla="*/ 4360384 w 4360384"/>
                <a:gd name="connsiteY1" fmla="*/ 0 h 6858000"/>
                <a:gd name="connsiteX2" fmla="*/ 4360384 w 4360384"/>
                <a:gd name="connsiteY2" fmla="*/ 6858000 h 6858000"/>
                <a:gd name="connsiteX3" fmla="*/ 0 w 4360384"/>
                <a:gd name="connsiteY3" fmla="*/ 6858000 h 6858000"/>
                <a:gd name="connsiteX4" fmla="*/ 176003 w 4360384"/>
                <a:gd name="connsiteY4" fmla="*/ 6719978 h 6858000"/>
                <a:gd name="connsiteX5" fmla="*/ 1157136 w 4360384"/>
                <a:gd name="connsiteY5" fmla="*/ 5795628 h 6858000"/>
                <a:gd name="connsiteX6" fmla="*/ 3351216 w 4360384"/>
                <a:gd name="connsiteY6" fmla="*/ 601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0384" h="6858000">
                  <a:moveTo>
                    <a:pt x="3342512" y="0"/>
                  </a:moveTo>
                  <a:lnTo>
                    <a:pt x="4360384" y="0"/>
                  </a:lnTo>
                  <a:lnTo>
                    <a:pt x="4360384" y="6858000"/>
                  </a:lnTo>
                  <a:lnTo>
                    <a:pt x="0" y="6858000"/>
                  </a:lnTo>
                  <a:lnTo>
                    <a:pt x="176003" y="6719978"/>
                  </a:lnTo>
                  <a:cubicBezTo>
                    <a:pt x="516366" y="6442989"/>
                    <a:pt x="845193" y="6134489"/>
                    <a:pt x="1157136" y="5795628"/>
                  </a:cubicBezTo>
                  <a:cubicBezTo>
                    <a:pt x="2794834" y="4016605"/>
                    <a:pt x="3560115" y="1842847"/>
                    <a:pt x="3351216" y="60109"/>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佳佳PPT"/>
            <p:cNvSpPr/>
            <p:nvPr/>
          </p:nvSpPr>
          <p:spPr>
            <a:xfrm>
              <a:off x="8064346" y="0"/>
              <a:ext cx="4127654" cy="6858000"/>
            </a:xfrm>
            <a:custGeom>
              <a:avLst/>
              <a:gdLst>
                <a:gd name="connsiteX0" fmla="*/ 4077557 w 4127654"/>
                <a:gd name="connsiteY0" fmla="*/ 0 h 6858000"/>
                <a:gd name="connsiteX1" fmla="*/ 4127654 w 4127654"/>
                <a:gd name="connsiteY1" fmla="*/ 0 h 6858000"/>
                <a:gd name="connsiteX2" fmla="*/ 4127654 w 4127654"/>
                <a:gd name="connsiteY2" fmla="*/ 6858000 h 6858000"/>
                <a:gd name="connsiteX3" fmla="*/ 0 w 4127654"/>
                <a:gd name="connsiteY3" fmla="*/ 6858000 h 6858000"/>
                <a:gd name="connsiteX4" fmla="*/ 40917 w 4127654"/>
                <a:gd name="connsiteY4" fmla="*/ 6834244 h 6858000"/>
                <a:gd name="connsiteX5" fmla="*/ 2626148 w 4127654"/>
                <a:gd name="connsiteY5" fmla="*/ 4333226 h 6858000"/>
                <a:gd name="connsiteX6" fmla="*/ 4075953 w 4127654"/>
                <a:gd name="connsiteY6" fmla="*/ 1014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7654" h="6858000">
                  <a:moveTo>
                    <a:pt x="4077557" y="0"/>
                  </a:moveTo>
                  <a:lnTo>
                    <a:pt x="4127654" y="0"/>
                  </a:lnTo>
                  <a:lnTo>
                    <a:pt x="4127654" y="6858000"/>
                  </a:lnTo>
                  <a:lnTo>
                    <a:pt x="0" y="6858000"/>
                  </a:lnTo>
                  <a:lnTo>
                    <a:pt x="40917" y="6834244"/>
                  </a:lnTo>
                  <a:cubicBezTo>
                    <a:pt x="1005308" y="6247340"/>
                    <a:pt x="1904417" y="5400859"/>
                    <a:pt x="2626148" y="4333226"/>
                  </a:cubicBezTo>
                  <a:cubicBezTo>
                    <a:pt x="3544715" y="2974420"/>
                    <a:pt x="4023777" y="1482500"/>
                    <a:pt x="4075953" y="101441"/>
                  </a:cubicBezTo>
                  <a:close/>
                </a:path>
              </a:pathLst>
            </a:custGeom>
            <a:solidFill>
              <a:srgbClr val="3C60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佳佳PPT"/>
            <p:cNvSpPr/>
            <p:nvPr/>
          </p:nvSpPr>
          <p:spPr>
            <a:xfrm>
              <a:off x="9292338" y="3585882"/>
              <a:ext cx="2899663" cy="3272119"/>
            </a:xfrm>
            <a:custGeom>
              <a:avLst/>
              <a:gdLst>
                <a:gd name="connsiteX0" fmla="*/ 2899663 w 2899663"/>
                <a:gd name="connsiteY0" fmla="*/ 0 h 3272119"/>
                <a:gd name="connsiteX1" fmla="*/ 2899663 w 2899663"/>
                <a:gd name="connsiteY1" fmla="*/ 3272119 h 3272119"/>
                <a:gd name="connsiteX2" fmla="*/ 0 w 2899663"/>
                <a:gd name="connsiteY2" fmla="*/ 3272119 h 3272119"/>
                <a:gd name="connsiteX3" fmla="*/ 238927 w 2899663"/>
                <a:gd name="connsiteY3" fmla="*/ 3112939 h 3272119"/>
                <a:gd name="connsiteX4" fmla="*/ 2822343 w 2899663"/>
                <a:gd name="connsiteY4" fmla="*/ 156886 h 3272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3" h="3272119">
                  <a:moveTo>
                    <a:pt x="2899663" y="0"/>
                  </a:moveTo>
                  <a:lnTo>
                    <a:pt x="2899663" y="3272119"/>
                  </a:lnTo>
                  <a:lnTo>
                    <a:pt x="0" y="3272119"/>
                  </a:lnTo>
                  <a:lnTo>
                    <a:pt x="238927" y="3112939"/>
                  </a:lnTo>
                  <a:cubicBezTo>
                    <a:pt x="1312009" y="2359551"/>
                    <a:pt x="2201311" y="1344933"/>
                    <a:pt x="2822343" y="156886"/>
                  </a:cubicBezTo>
                  <a:close/>
                </a:path>
              </a:pathLst>
            </a:custGeom>
            <a:solidFill>
              <a:srgbClr val="90A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2" name="组合 11"/>
          <p:cNvGrpSpPr/>
          <p:nvPr/>
        </p:nvGrpSpPr>
        <p:grpSpPr>
          <a:xfrm>
            <a:off x="2850857" y="3059989"/>
            <a:ext cx="6490286" cy="738021"/>
            <a:chOff x="4900717" y="1644276"/>
            <a:chExt cx="4441745" cy="505078"/>
          </a:xfrm>
        </p:grpSpPr>
        <p:sp>
          <p:nvSpPr>
            <p:cNvPr id="13" name="佳佳PPT"/>
            <p:cNvSpPr/>
            <p:nvPr/>
          </p:nvSpPr>
          <p:spPr>
            <a:xfrm>
              <a:off x="4900717" y="1644276"/>
              <a:ext cx="1657688" cy="50507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椭圆 13"/>
            <p:cNvSpPr/>
            <p:nvPr/>
          </p:nvSpPr>
          <p:spPr>
            <a:xfrm>
              <a:off x="4900717" y="1644276"/>
              <a:ext cx="505078" cy="505078"/>
            </a:xfrm>
            <a:prstGeom prst="ellipse">
              <a:avLst/>
            </a:prstGeom>
            <a:solidFill>
              <a:schemeClr val="bg1"/>
            </a:solidFill>
            <a:ln>
              <a:noFill/>
            </a:ln>
            <a:effectLst>
              <a:outerShdw blurRad="482600" sx="103000" sy="103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sp>
          <p:nvSpPr>
            <p:cNvPr id="15" name="佳佳PPT"/>
            <p:cNvSpPr txBox="1"/>
            <p:nvPr/>
          </p:nvSpPr>
          <p:spPr>
            <a:xfrm>
              <a:off x="5416485" y="1696715"/>
              <a:ext cx="1288325" cy="3993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rPr>
                <a:t>Part 03</a:t>
              </a:r>
              <a:endParaRPr kumimoji="0" lang="zh-CN" altLang="en-US" sz="3200" b="0" i="0" u="none" strike="noStrike" kern="1200" cap="none" spc="0" normalizeH="0" baseline="0" noProof="0" dirty="0">
                <a:ln>
                  <a:noFill/>
                </a:ln>
                <a:solidFill>
                  <a:prstClr val="white"/>
                </a:solidFill>
                <a:effectLst/>
                <a:uLnTx/>
                <a:uFillTx/>
                <a:latin typeface="汉仪中黑S" panose="00020600040101010101" pitchFamily="18" charset="-122"/>
                <a:ea typeface="汉仪中黑S" panose="00020600040101010101" pitchFamily="18" charset="-122"/>
                <a:cs typeface="+mn-cs"/>
              </a:endParaRPr>
            </a:p>
          </p:txBody>
        </p:sp>
        <p:sp>
          <p:nvSpPr>
            <p:cNvPr id="16" name="文本框 15"/>
            <p:cNvSpPr txBox="1"/>
            <p:nvPr/>
          </p:nvSpPr>
          <p:spPr>
            <a:xfrm>
              <a:off x="6725050" y="1664899"/>
              <a:ext cx="2617412" cy="4836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rPr>
                <a:t>案例启示</a:t>
              </a:r>
              <a:endParaRPr kumimoji="0" lang="zh-CN" altLang="en-US" sz="4000" b="0" i="0" u="none" strike="noStrike" kern="1200" cap="none" spc="0" normalizeH="0" baseline="0" noProof="0" dirty="0">
                <a:ln>
                  <a:noFill/>
                </a:ln>
                <a:solidFill>
                  <a:srgbClr val="E7E6E6">
                    <a:lumMod val="25000"/>
                  </a:srgbClr>
                </a:solidFill>
                <a:effectLst/>
                <a:uLnTx/>
                <a:uFillTx/>
                <a:latin typeface="汉仪中黑S" panose="00020600040101010101" pitchFamily="18" charset="-122"/>
                <a:ea typeface="汉仪中黑S" panose="00020600040101010101" pitchFamily="18" charset="-122"/>
                <a:cs typeface="+mn-cs"/>
              </a:endParaRPr>
            </a:p>
          </p:txBody>
        </p:sp>
      </p:gr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394075" y="2670810"/>
            <a:ext cx="5615305" cy="486410"/>
          </a:xfrm>
          <a:prstGeom prst="rect">
            <a:avLst/>
          </a:prstGeom>
        </p:spPr>
        <p:txBody>
          <a:bodyPr>
            <a:noAutofit/>
          </a:bodyPr>
          <a:lstStyle/>
          <a:p>
            <a:pPr indent="0" algn="l" fontAlgn="auto">
              <a:lnSpc>
                <a:spcPct val="130000"/>
              </a:lnSpc>
              <a:buFont typeface="Arial" panose="020B0604020202020204" pitchFamily="34" charset="0"/>
              <a:buNone/>
            </a:pPr>
            <a:endParaRPr lang="zh-CN" altLang="en-US" sz="2400" b="1" dirty="0" smtClean="0">
              <a:latin typeface="微软雅黑" panose="020B0503020204020204" charset="-122"/>
              <a:ea typeface="微软雅黑" panose="020B0503020204020204" charset="-122"/>
              <a:sym typeface="+mn-ea"/>
            </a:endParaRPr>
          </a:p>
          <a:p>
            <a:pPr marL="342900" indent="-342900" algn="l" fontAlgn="auto">
              <a:lnSpc>
                <a:spcPct val="130000"/>
              </a:lnSpc>
              <a:buAutoNum type="arabicPeriod"/>
            </a:pPr>
            <a:endParaRPr lang="zh-CN" altLang="en-US" sz="2400" b="1" dirty="0" smtClean="0">
              <a:latin typeface="微软雅黑" panose="020B0503020204020204" charset="-122"/>
              <a:ea typeface="微软雅黑" panose="020B0503020204020204" charset="-122"/>
              <a:sym typeface="+mn-ea"/>
            </a:endParaRPr>
          </a:p>
          <a:p>
            <a:pPr indent="0" algn="l" fontAlgn="auto">
              <a:lnSpc>
                <a:spcPct val="130000"/>
              </a:lnSpc>
              <a:buNone/>
            </a:pPr>
            <a:endParaRPr lang="zh-CN" altLang="en-US" sz="2400" kern="0" dirty="0">
              <a:ln>
                <a:noFill/>
                <a:prstDash val="sysDot"/>
              </a:ln>
              <a:solidFill>
                <a:schemeClr val="tx1">
                  <a:lumMod val="75000"/>
                  <a:lumOff val="25000"/>
                </a:schemeClr>
              </a:solidFill>
              <a:latin typeface="+mn-ea"/>
              <a:sym typeface="+mn-ea"/>
            </a:endParaRPr>
          </a:p>
        </p:txBody>
      </p:sp>
      <p:pic>
        <p:nvPicPr>
          <p:cNvPr id="5" name="图片 22" descr="333639373138363b343435303739363bd2b5cef1bcbcc4dc"/>
          <p:cNvPicPr>
            <a:picLocks noChangeAspect="1"/>
          </p:cNvPicPr>
          <p:nvPr>
            <p:custDataLst>
              <p:tags r:id="rId2"/>
            </p:custDataLst>
          </p:nvPr>
        </p:nvPicPr>
        <p:blipFill>
          <a:blip r:embed="rId3"/>
          <a:stretch>
            <a:fillRect/>
          </a:stretch>
        </p:blipFill>
        <p:spPr>
          <a:xfrm>
            <a:off x="705092" y="3317568"/>
            <a:ext cx="247015" cy="247015"/>
          </a:xfrm>
          <a:prstGeom prst="rect">
            <a:avLst/>
          </a:prstGeom>
        </p:spPr>
      </p:pic>
      <p:pic>
        <p:nvPicPr>
          <p:cNvPr id="23" name="图片 20" descr="333639373138363b343435303739393bbbe1bcc6cafdbedd"/>
          <p:cNvPicPr>
            <a:picLocks noChangeAspect="1"/>
          </p:cNvPicPr>
          <p:nvPr>
            <p:custDataLst>
              <p:tags r:id="rId4"/>
            </p:custDataLst>
          </p:nvPr>
        </p:nvPicPr>
        <p:blipFill>
          <a:blip r:embed="rId5"/>
          <a:stretch>
            <a:fillRect/>
          </a:stretch>
        </p:blipFill>
        <p:spPr>
          <a:xfrm>
            <a:off x="689909" y="2670891"/>
            <a:ext cx="258328" cy="258328"/>
          </a:xfrm>
          <a:prstGeom prst="rect">
            <a:avLst/>
          </a:prstGeom>
        </p:spPr>
      </p:pic>
      <p:sp>
        <p:nvSpPr>
          <p:cNvPr id="6" name="文本框 5"/>
          <p:cNvSpPr txBox="1"/>
          <p:nvPr/>
        </p:nvSpPr>
        <p:spPr>
          <a:xfrm>
            <a:off x="95250" y="755015"/>
            <a:ext cx="6096000" cy="521970"/>
          </a:xfrm>
          <a:prstGeom prst="rect">
            <a:avLst/>
          </a:prstGeom>
          <a:noFill/>
        </p:spPr>
        <p:txBody>
          <a:bodyPr wrap="square" rtlCol="0" anchor="t">
            <a:spAutoFit/>
          </a:bodyPr>
          <a:p>
            <a:pPr marL="285750" indent="-285750">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网络订餐现状</a:t>
            </a:r>
            <a:endParaRPr lang="zh-CN" altLang="en-US" sz="2800">
              <a:solidFill>
                <a:schemeClr val="bg1"/>
              </a:solidFill>
              <a:latin typeface="标准粗黑" panose="02000503000000000000" charset="-122"/>
              <a:ea typeface="标准粗黑" panose="02000503000000000000" charset="-122"/>
              <a:sym typeface="+mn-ea"/>
            </a:endParaRPr>
          </a:p>
        </p:txBody>
      </p:sp>
      <p:sp>
        <p:nvSpPr>
          <p:cNvPr id="40" name="矩形 39"/>
          <p:cNvSpPr/>
          <p:nvPr/>
        </p:nvSpPr>
        <p:spPr>
          <a:xfrm>
            <a:off x="10160" y="700405"/>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lnSpc>
                <a:spcPct val="150000"/>
              </a:lnSpc>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sym typeface="+mn-ea"/>
              </a:rPr>
              <a:t>问题思考</a:t>
            </a:r>
            <a:endParaRPr lang="zh-CN" altLang="en-US" sz="2800">
              <a:solidFill>
                <a:schemeClr val="bg1"/>
              </a:solidFill>
              <a:latin typeface="标准粗黑" panose="02000503000000000000" charset="-122"/>
              <a:ea typeface="标准粗黑" panose="02000503000000000000" charset="-122"/>
            </a:endParaRPr>
          </a:p>
        </p:txBody>
      </p:sp>
      <p:sp>
        <p:nvSpPr>
          <p:cNvPr id="3" name="标题 2"/>
          <p:cNvSpPr/>
          <p:nvPr>
            <p:ph type="title"/>
            <p:custDataLst>
              <p:tags r:id="rId6"/>
            </p:custDataLst>
          </p:nvPr>
        </p:nvSpPr>
        <p:spPr>
          <a:xfrm>
            <a:off x="3747135" y="2670810"/>
            <a:ext cx="9473565" cy="1205230"/>
          </a:xfrm>
        </p:spPr>
        <p:txBody>
          <a:bodyPr>
            <a:normAutofit fontScale="90000"/>
          </a:bodyPr>
          <a:lstStyle/>
          <a:p>
            <a:pPr algn="l">
              <a:lnSpc>
                <a:spcPct val="150000"/>
              </a:lnSpc>
            </a:pPr>
            <a:r>
              <a:rPr lang="zh-CN" altLang="en-US"/>
              <a:t>谈谈你对的网络食品</a:t>
            </a:r>
            <a:br>
              <a:rPr lang="zh-CN" altLang="en-US"/>
            </a:br>
            <a:r>
              <a:rPr lang="zh-CN" altLang="en-US"/>
              <a:t>引发</a:t>
            </a:r>
            <a:r>
              <a:rPr lang="zh-CN" altLang="en-US">
                <a:solidFill>
                  <a:srgbClr val="FF0000"/>
                </a:solidFill>
              </a:rPr>
              <a:t>食品安全事件</a:t>
            </a:r>
            <a:r>
              <a:rPr lang="zh-CN" altLang="en-US"/>
              <a:t>的看法。</a:t>
            </a:r>
            <a:br>
              <a:rPr lang="zh-CN" altLang="en-US" sz="3200" b="1" dirty="0" smtClean="0">
                <a:latin typeface="微软雅黑" panose="020B0503020204020204" charset="-122"/>
                <a:ea typeface="微软雅黑" panose="020B0503020204020204" charset="-122"/>
                <a:cs typeface="+mn-cs"/>
                <a:sym typeface="+mn-ea"/>
              </a:rPr>
            </a:br>
            <a:endParaRPr lang="zh-CN" altLang="en-US" sz="3200" b="1" i="1" dirty="0" smtClean="0">
              <a:latin typeface="微软雅黑" panose="020B0503020204020204" charset="-122"/>
              <a:ea typeface="微软雅黑" panose="020B0503020204020204" charset="-122"/>
              <a:cs typeface="+mn-cs"/>
              <a:sym typeface="+mn-ea"/>
            </a:endParaRPr>
          </a:p>
        </p:txBody>
      </p:sp>
      <p:pic>
        <p:nvPicPr>
          <p:cNvPr id="2" name="图片 1"/>
          <p:cNvPicPr>
            <a:picLocks noChangeAspect="1"/>
          </p:cNvPicPr>
          <p:nvPr/>
        </p:nvPicPr>
        <p:blipFill>
          <a:blip r:embed="rId7"/>
          <a:srcRect/>
          <a:stretch>
            <a:fillRect/>
          </a:stretch>
        </p:blipFill>
        <p:spPr>
          <a:xfrm>
            <a:off x="1106170" y="1550670"/>
            <a:ext cx="2287905" cy="4491990"/>
          </a:xfrm>
          <a:prstGeom prst="rect">
            <a:avLst/>
          </a:prstGeom>
        </p:spPr>
      </p:pic>
    </p:spTree>
    <p:custDataLst>
      <p:tags r:id="rId8"/>
    </p:custDataLst>
  </p:cSld>
  <p:clrMapOvr>
    <a:masterClrMapping/>
  </p:clrMapOvr>
  <p:transition spd="slow">
    <p:push dir="u"/>
  </p:transition>
  <p:timing>
    <p:tnLst>
      <p:par>
        <p:cTn id="1" dur="indefinite" restart="never" nodeType="tmRoot"/>
      </p:par>
    </p:tnLst>
    <p:bldLst>
      <p:bldP spid="20" grpId="0"/>
      <p:bldP spid="20" grpId="1"/>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15000"/>
          </a:blip>
          <a:stretch>
            <a:fillRect/>
          </a:stretch>
        </a:blipFill>
        <a:effectLst/>
      </p:bgPr>
    </p:bg>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p:txBody>
          <a:bodyPr/>
          <a:lstStyle/>
          <a:p>
            <a:r>
              <a:rPr lang="en-US" altLang="zh-CN"/>
              <a:t> </a:t>
            </a:r>
            <a:endParaRPr lang="en-US" altLang="zh-CN"/>
          </a:p>
        </p:txBody>
      </p:sp>
      <p:sp>
        <p:nvSpPr>
          <p:cNvPr id="89" name="任意多边形: 形状 88"/>
          <p:cNvSpPr/>
          <p:nvPr>
            <p:custDataLst>
              <p:tags r:id="rId3"/>
            </p:custDataLst>
          </p:nvPr>
        </p:nvSpPr>
        <p:spPr>
          <a:xfrm>
            <a:off x="3341825" y="2042955"/>
            <a:ext cx="1104900" cy="161925"/>
          </a:xfrm>
          <a:custGeom>
            <a:avLst/>
            <a:gdLst>
              <a:gd name="connsiteX0" fmla="*/ 0 w 1104900"/>
              <a:gd name="connsiteY0" fmla="*/ 161925 h 161925"/>
              <a:gd name="connsiteX1" fmla="*/ 123825 w 1104900"/>
              <a:gd name="connsiteY1" fmla="*/ 0 h 161925"/>
              <a:gd name="connsiteX2" fmla="*/ 1104900 w 1104900"/>
              <a:gd name="connsiteY2" fmla="*/ 0 h 161925"/>
            </a:gdLst>
            <a:ahLst/>
            <a:cxnLst>
              <a:cxn ang="0">
                <a:pos x="connsiteX0" y="connsiteY0"/>
              </a:cxn>
              <a:cxn ang="0">
                <a:pos x="connsiteX1" y="connsiteY1"/>
              </a:cxn>
              <a:cxn ang="0">
                <a:pos x="connsiteX2" y="connsiteY2"/>
              </a:cxn>
            </a:cxnLst>
            <a:rect l="l" t="t" r="r" b="b"/>
            <a:pathLst>
              <a:path w="1104900" h="161925">
                <a:moveTo>
                  <a:pt x="0" y="161925"/>
                </a:moveTo>
                <a:lnTo>
                  <a:pt x="123825" y="0"/>
                </a:lnTo>
                <a:lnTo>
                  <a:pt x="1104900" y="0"/>
                </a:lnTo>
              </a:path>
            </a:pathLst>
          </a:cu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4"/>
            </p:custDataLst>
          </p:nvPr>
        </p:nvSpPr>
        <p:spPr>
          <a:xfrm>
            <a:off x="4812030" y="1334770"/>
            <a:ext cx="7315835" cy="1182370"/>
          </a:xfrm>
          <a:prstGeom prst="rect">
            <a:avLst/>
          </a:prstGeom>
          <a:noFill/>
        </p:spPr>
        <p:txBody>
          <a:bodyPr wrap="square" lIns="0" tIns="0" rIns="0" bIns="0" rtlCol="0" anchor="t" anchorCtr="0">
            <a:noAutofit/>
          </a:bodyPr>
          <a:lstStyle/>
          <a:p>
            <a:pPr algn="just">
              <a:lnSpc>
                <a:spcPct val="150000"/>
              </a:lnSpc>
              <a:spcBef>
                <a:spcPct val="0"/>
              </a:spcBef>
              <a:spcAft>
                <a:spcPct val="0"/>
              </a:spcAft>
            </a:pPr>
            <a:endParaRPr lang="zh-CN" altLang="en-US" sz="2400"/>
          </a:p>
        </p:txBody>
      </p:sp>
      <p:sp>
        <p:nvSpPr>
          <p:cNvPr id="6" name="矩形 5"/>
          <p:cNvSpPr/>
          <p:nvPr>
            <p:custDataLst>
              <p:tags r:id="rId5"/>
            </p:custDataLst>
          </p:nvPr>
        </p:nvSpPr>
        <p:spPr>
          <a:xfrm>
            <a:off x="5457588" y="5073482"/>
            <a:ext cx="6038452" cy="1361417"/>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1400">
                <a:solidFill>
                  <a:schemeClr val="tx1">
                    <a:lumMod val="85000"/>
                    <a:lumOff val="15000"/>
                  </a:schemeClr>
                </a:solidFill>
                <a:latin typeface="+mn-ea"/>
                <a:cs typeface="+mn-ea"/>
              </a:rPr>
              <a:t> </a:t>
            </a:r>
            <a:endParaRPr lang="en-US" altLang="zh-CN" sz="1400">
              <a:solidFill>
                <a:schemeClr val="tx1">
                  <a:lumMod val="85000"/>
                  <a:lumOff val="15000"/>
                </a:schemeClr>
              </a:solidFill>
              <a:latin typeface="+mn-ea"/>
              <a:cs typeface="+mn-ea"/>
            </a:endParaRPr>
          </a:p>
        </p:txBody>
      </p:sp>
      <p:sp>
        <p:nvSpPr>
          <p:cNvPr id="7" name="矩形 6"/>
          <p:cNvSpPr/>
          <p:nvPr>
            <p:custDataLst>
              <p:tags r:id="rId6"/>
            </p:custDataLst>
          </p:nvPr>
        </p:nvSpPr>
        <p:spPr>
          <a:xfrm>
            <a:off x="4812030" y="1446530"/>
            <a:ext cx="7009130" cy="958850"/>
          </a:xfrm>
          <a:prstGeom prst="rect">
            <a:avLst/>
          </a:prstGeom>
          <a:noFill/>
        </p:spPr>
        <p:txBody>
          <a:bodyPr wrap="square" lIns="0" tIns="0" rIns="0" bIns="0" rtlCol="0" anchor="t" anchorCtr="0">
            <a:noAutofit/>
          </a:bodyPr>
          <a:lstStyle/>
          <a:p>
            <a:pPr lvl="0" algn="just">
              <a:lnSpc>
                <a:spcPct val="150000"/>
              </a:lnSpc>
              <a:buClrTx/>
              <a:buSzTx/>
              <a:buFontTx/>
            </a:pPr>
            <a:endParaRPr lang="zh-CN" altLang="en-US" sz="2400">
              <a:sym typeface="+mn-ea"/>
            </a:endParaRPr>
          </a:p>
        </p:txBody>
      </p:sp>
      <p:cxnSp>
        <p:nvCxnSpPr>
          <p:cNvPr id="97" name="直接连接符 96"/>
          <p:cNvCxnSpPr/>
          <p:nvPr>
            <p:custDataLst>
              <p:tags r:id="rId7"/>
            </p:custDataLst>
          </p:nvPr>
        </p:nvCxnSpPr>
        <p:spPr>
          <a:xfrm>
            <a:off x="3961765" y="3820308"/>
            <a:ext cx="484960" cy="0"/>
          </a:xfrm>
          <a:prstGeom prst="line">
            <a:avLst/>
          </a:prstGeom>
          <a:noFill/>
          <a:ln>
            <a:solidFill>
              <a:schemeClr val="accent1">
                <a:alpha val="70000"/>
              </a:schemeClr>
            </a:solidFill>
            <a:prstDash val="dash"/>
          </a:ln>
        </p:spPr>
        <p:style>
          <a:lnRef idx="2">
            <a:schemeClr val="accent1">
              <a:shade val="15000"/>
            </a:schemeClr>
          </a:lnRef>
          <a:fillRef idx="1">
            <a:schemeClr val="accent1"/>
          </a:fillRef>
          <a:effectRef idx="0">
            <a:schemeClr val="accent1"/>
          </a:effectRef>
          <a:fontRef idx="minor">
            <a:schemeClr val="lt1"/>
          </a:fontRef>
        </p:style>
      </p:cxnSp>
      <p:sp>
        <p:nvSpPr>
          <p:cNvPr id="117" name="任意多边形: 形状 116"/>
          <p:cNvSpPr/>
          <p:nvPr>
            <p:custDataLst>
              <p:tags r:id="rId8"/>
            </p:custDataLst>
          </p:nvPr>
        </p:nvSpPr>
        <p:spPr>
          <a:xfrm>
            <a:off x="2097405" y="1607185"/>
            <a:ext cx="1661160" cy="1574165"/>
          </a:xfrm>
          <a:custGeom>
            <a:avLst/>
            <a:gdLst>
              <a:gd name="connsiteX0" fmla="*/ 646514 w 1731840"/>
              <a:gd name="connsiteY0" fmla="*/ 4426 h 1736777"/>
              <a:gd name="connsiteX1" fmla="*/ 649356 w 1731840"/>
              <a:gd name="connsiteY1" fmla="*/ 5000 h 1736777"/>
              <a:gd name="connsiteX2" fmla="*/ 666957 w 1731840"/>
              <a:gd name="connsiteY2" fmla="*/ 16867 h 1736777"/>
              <a:gd name="connsiteX3" fmla="*/ 624590 w 1731840"/>
              <a:gd name="connsiteY3" fmla="*/ 0 h 1736777"/>
              <a:gd name="connsiteX4" fmla="*/ 646513 w 1731840"/>
              <a:gd name="connsiteY4" fmla="*/ 4426 h 1736777"/>
              <a:gd name="connsiteX5" fmla="*/ 666956 w 1731840"/>
              <a:gd name="connsiteY5" fmla="*/ 16867 h 1736777"/>
              <a:gd name="connsiteX6" fmla="*/ 669578 w 1731840"/>
              <a:gd name="connsiteY6" fmla="*/ 18635 h 1736777"/>
              <a:gd name="connsiteX7" fmla="*/ 672337 w 1731840"/>
              <a:gd name="connsiteY7" fmla="*/ 22727 h 1736777"/>
              <a:gd name="connsiteX8" fmla="*/ 672339 w 1731840"/>
              <a:gd name="connsiteY8" fmla="*/ 22728 h 1736777"/>
              <a:gd name="connsiteX9" fmla="*/ 669579 w 1731840"/>
              <a:gd name="connsiteY9" fmla="*/ 18635 h 1736777"/>
              <a:gd name="connsiteX10" fmla="*/ 666957 w 1731840"/>
              <a:gd name="connsiteY10" fmla="*/ 16867 h 1736777"/>
              <a:gd name="connsiteX11" fmla="*/ 692182 w 1731840"/>
              <a:gd name="connsiteY11" fmla="*/ 32218 h 1736777"/>
              <a:gd name="connsiteX12" fmla="*/ 703770 w 1731840"/>
              <a:gd name="connsiteY12" fmla="*/ 37760 h 1736777"/>
              <a:gd name="connsiteX13" fmla="*/ 706453 w 1731840"/>
              <a:gd name="connsiteY13" fmla="*/ 40903 h 1736777"/>
              <a:gd name="connsiteX14" fmla="*/ 723028 w 1731840"/>
              <a:gd name="connsiteY14" fmla="*/ 50990 h 1736777"/>
              <a:gd name="connsiteX15" fmla="*/ 1654884 w 1731840"/>
              <a:gd name="connsiteY15" fmla="*/ 1104059 h 1736777"/>
              <a:gd name="connsiteX16" fmla="*/ 1717391 w 1731840"/>
              <a:gd name="connsiteY16" fmla="*/ 1238183 h 1736777"/>
              <a:gd name="connsiteX17" fmla="*/ 1713206 w 1731840"/>
              <a:gd name="connsiteY17" fmla="*/ 1231976 h 1736777"/>
              <a:gd name="connsiteX18" fmla="*/ 1694846 w 1731840"/>
              <a:gd name="connsiteY18" fmla="*/ 1219597 h 1736777"/>
              <a:gd name="connsiteX19" fmla="*/ 1694846 w 1731840"/>
              <a:gd name="connsiteY19" fmla="*/ 1219598 h 1736777"/>
              <a:gd name="connsiteX20" fmla="*/ 1713205 w 1731840"/>
              <a:gd name="connsiteY20" fmla="*/ 1231976 h 1736777"/>
              <a:gd name="connsiteX21" fmla="*/ 1717390 w 1731840"/>
              <a:gd name="connsiteY21" fmla="*/ 1238183 h 1736777"/>
              <a:gd name="connsiteX22" fmla="*/ 1729071 w 1731840"/>
              <a:gd name="connsiteY22" fmla="*/ 1263247 h 1736777"/>
              <a:gd name="connsiteX23" fmla="*/ 1731840 w 1731840"/>
              <a:gd name="connsiteY23" fmla="*/ 1276964 h 1736777"/>
              <a:gd name="connsiteX24" fmla="*/ 1713205 w 1731840"/>
              <a:gd name="connsiteY24" fmla="*/ 1321952 h 1736777"/>
              <a:gd name="connsiteX25" fmla="*/ 1694215 w 1731840"/>
              <a:gd name="connsiteY25" fmla="*/ 1334756 h 1736777"/>
              <a:gd name="connsiteX26" fmla="*/ 1690695 w 1731840"/>
              <a:gd name="connsiteY26" fmla="*/ 1336049 h 1736777"/>
              <a:gd name="connsiteX27" fmla="*/ 1668218 w 1731840"/>
              <a:gd name="connsiteY27" fmla="*/ 1340587 h 1736777"/>
              <a:gd name="connsiteX28" fmla="*/ 1690696 w 1731840"/>
              <a:gd name="connsiteY28" fmla="*/ 1336049 h 1736777"/>
              <a:gd name="connsiteX29" fmla="*/ 631186 w 1731840"/>
              <a:gd name="connsiteY29" fmla="*/ 1725172 h 1736777"/>
              <a:gd name="connsiteX30" fmla="*/ 603204 w 1731840"/>
              <a:gd name="connsiteY30" fmla="*/ 1735449 h 1736777"/>
              <a:gd name="connsiteX31" fmla="*/ 596624 w 1731840"/>
              <a:gd name="connsiteY31" fmla="*/ 1736777 h 1736777"/>
              <a:gd name="connsiteX32" fmla="*/ 551636 w 1731840"/>
              <a:gd name="connsiteY32" fmla="*/ 1718142 h 1736777"/>
              <a:gd name="connsiteX33" fmla="*/ 539742 w 1731840"/>
              <a:gd name="connsiteY33" fmla="*/ 1700501 h 1736777"/>
              <a:gd name="connsiteX34" fmla="*/ 537638 w 1731840"/>
              <a:gd name="connsiteY34" fmla="*/ 1696119 h 1736777"/>
              <a:gd name="connsiteX35" fmla="*/ 513285 w 1731840"/>
              <a:gd name="connsiteY35" fmla="*/ 1645408 h 1736777"/>
              <a:gd name="connsiteX36" fmla="*/ 164965 w 1731840"/>
              <a:gd name="connsiteY36" fmla="*/ 1211146 h 1736777"/>
              <a:gd name="connsiteX37" fmla="*/ 57318 w 1731840"/>
              <a:gd name="connsiteY37" fmla="*/ 1128366 h 1736777"/>
              <a:gd name="connsiteX38" fmla="*/ 48926 w 1731840"/>
              <a:gd name="connsiteY38" fmla="*/ 1123611 h 1736777"/>
              <a:gd name="connsiteX39" fmla="*/ 47984 w 1731840"/>
              <a:gd name="connsiteY39" fmla="*/ 1121189 h 1736777"/>
              <a:gd name="connsiteX40" fmla="*/ 39333 w 1731840"/>
              <a:gd name="connsiteY40" fmla="*/ 1114536 h 1736777"/>
              <a:gd name="connsiteX41" fmla="*/ 17328 w 1731840"/>
              <a:gd name="connsiteY41" fmla="*/ 1097614 h 1736777"/>
              <a:gd name="connsiteX42" fmla="*/ 15895 w 1731840"/>
              <a:gd name="connsiteY42" fmla="*/ 1096741 h 1736777"/>
              <a:gd name="connsiteX43" fmla="*/ 5000 w 1731840"/>
              <a:gd name="connsiteY43" fmla="*/ 1080582 h 1736777"/>
              <a:gd name="connsiteX44" fmla="*/ 0 w 1731840"/>
              <a:gd name="connsiteY44" fmla="*/ 1055817 h 1736777"/>
              <a:gd name="connsiteX45" fmla="*/ 4917 w 1731840"/>
              <a:gd name="connsiteY45" fmla="*/ 1031461 h 1736777"/>
              <a:gd name="connsiteX46" fmla="*/ 5926 w 1731840"/>
              <a:gd name="connsiteY46" fmla="*/ 1029679 h 1736777"/>
              <a:gd name="connsiteX47" fmla="*/ 565669 w 1731840"/>
              <a:gd name="connsiteY47" fmla="*/ 40336 h 1736777"/>
              <a:gd name="connsiteX48" fmla="*/ 565669 w 1731840"/>
              <a:gd name="connsiteY48" fmla="*/ 40333 h 1736777"/>
              <a:gd name="connsiteX49" fmla="*/ 565967 w 1731840"/>
              <a:gd name="connsiteY49" fmla="*/ 38858 h 1736777"/>
              <a:gd name="connsiteX50" fmla="*/ 569303 w 1731840"/>
              <a:gd name="connsiteY50" fmla="*/ 33910 h 1736777"/>
              <a:gd name="connsiteX51" fmla="*/ 579602 w 1731840"/>
              <a:gd name="connsiteY51" fmla="*/ 18635 h 1736777"/>
              <a:gd name="connsiteX52" fmla="*/ 624590 w 1731840"/>
              <a:gd name="connsiteY52" fmla="*/ 0 h 17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840" h="1736777">
                <a:moveTo>
                  <a:pt x="646514" y="4426"/>
                </a:moveTo>
                <a:lnTo>
                  <a:pt x="649356" y="5000"/>
                </a:lnTo>
                <a:lnTo>
                  <a:pt x="666957" y="16867"/>
                </a:lnTo>
                <a:close/>
                <a:moveTo>
                  <a:pt x="624590" y="0"/>
                </a:moveTo>
                <a:lnTo>
                  <a:pt x="646513" y="4426"/>
                </a:lnTo>
                <a:lnTo>
                  <a:pt x="666956" y="16867"/>
                </a:lnTo>
                <a:lnTo>
                  <a:pt x="669578" y="18635"/>
                </a:lnTo>
                <a:lnTo>
                  <a:pt x="672337" y="22727"/>
                </a:lnTo>
                <a:lnTo>
                  <a:pt x="672339" y="22728"/>
                </a:lnTo>
                <a:lnTo>
                  <a:pt x="669579" y="18635"/>
                </a:lnTo>
                <a:lnTo>
                  <a:pt x="666957" y="16867"/>
                </a:lnTo>
                <a:lnTo>
                  <a:pt x="692182" y="32218"/>
                </a:lnTo>
                <a:lnTo>
                  <a:pt x="703770" y="37760"/>
                </a:lnTo>
                <a:lnTo>
                  <a:pt x="706453" y="40903"/>
                </a:lnTo>
                <a:lnTo>
                  <a:pt x="723028" y="50990"/>
                </a:lnTo>
                <a:cubicBezTo>
                  <a:pt x="1115601" y="316665"/>
                  <a:pt x="1437579" y="679068"/>
                  <a:pt x="1654884" y="1104059"/>
                </a:cubicBezTo>
                <a:lnTo>
                  <a:pt x="1717391" y="1238183"/>
                </a:lnTo>
                <a:lnTo>
                  <a:pt x="1713206" y="1231976"/>
                </a:lnTo>
                <a:lnTo>
                  <a:pt x="1694846" y="1219597"/>
                </a:lnTo>
                <a:lnTo>
                  <a:pt x="1694846" y="1219598"/>
                </a:lnTo>
                <a:lnTo>
                  <a:pt x="1713205" y="1231976"/>
                </a:lnTo>
                <a:lnTo>
                  <a:pt x="1717390" y="1238183"/>
                </a:lnTo>
                <a:lnTo>
                  <a:pt x="1729071" y="1263247"/>
                </a:lnTo>
                <a:lnTo>
                  <a:pt x="1731840" y="1276964"/>
                </a:lnTo>
                <a:cubicBezTo>
                  <a:pt x="1731840" y="1294533"/>
                  <a:pt x="1724719" y="1310439"/>
                  <a:pt x="1713205" y="1321952"/>
                </a:cubicBezTo>
                <a:lnTo>
                  <a:pt x="1694215" y="1334756"/>
                </a:lnTo>
                <a:lnTo>
                  <a:pt x="1690695" y="1336049"/>
                </a:lnTo>
                <a:lnTo>
                  <a:pt x="1668218" y="1340587"/>
                </a:lnTo>
                <a:lnTo>
                  <a:pt x="1690696" y="1336049"/>
                </a:lnTo>
                <a:lnTo>
                  <a:pt x="631186" y="1725172"/>
                </a:lnTo>
                <a:lnTo>
                  <a:pt x="603204" y="1735449"/>
                </a:lnTo>
                <a:lnTo>
                  <a:pt x="596624" y="1736777"/>
                </a:lnTo>
                <a:cubicBezTo>
                  <a:pt x="579055" y="1736777"/>
                  <a:pt x="563149" y="1729656"/>
                  <a:pt x="551636" y="1718142"/>
                </a:cubicBezTo>
                <a:lnTo>
                  <a:pt x="539742" y="1700501"/>
                </a:lnTo>
                <a:lnTo>
                  <a:pt x="537638" y="1696119"/>
                </a:lnTo>
                <a:lnTo>
                  <a:pt x="513285" y="1645408"/>
                </a:lnTo>
                <a:cubicBezTo>
                  <a:pt x="423867" y="1480289"/>
                  <a:pt x="305479" y="1333247"/>
                  <a:pt x="164965" y="1211146"/>
                </a:cubicBezTo>
                <a:lnTo>
                  <a:pt x="57318" y="1128366"/>
                </a:lnTo>
                <a:lnTo>
                  <a:pt x="48926" y="1123611"/>
                </a:lnTo>
                <a:lnTo>
                  <a:pt x="47984" y="1121189"/>
                </a:lnTo>
                <a:lnTo>
                  <a:pt x="39333" y="1114536"/>
                </a:lnTo>
                <a:lnTo>
                  <a:pt x="17328" y="1097614"/>
                </a:lnTo>
                <a:lnTo>
                  <a:pt x="15895" y="1096741"/>
                </a:lnTo>
                <a:lnTo>
                  <a:pt x="5000" y="1080582"/>
                </a:lnTo>
                <a:cubicBezTo>
                  <a:pt x="1780" y="1072970"/>
                  <a:pt x="0" y="1064602"/>
                  <a:pt x="0" y="1055817"/>
                </a:cubicBezTo>
                <a:lnTo>
                  <a:pt x="4917" y="1031461"/>
                </a:lnTo>
                <a:lnTo>
                  <a:pt x="5926" y="1029679"/>
                </a:lnTo>
                <a:lnTo>
                  <a:pt x="565669" y="40336"/>
                </a:lnTo>
                <a:lnTo>
                  <a:pt x="565669" y="40333"/>
                </a:lnTo>
                <a:lnTo>
                  <a:pt x="565967" y="38858"/>
                </a:lnTo>
                <a:lnTo>
                  <a:pt x="569303" y="33910"/>
                </a:lnTo>
                <a:lnTo>
                  <a:pt x="579602" y="18635"/>
                </a:lnTo>
                <a:cubicBezTo>
                  <a:pt x="591115" y="7121"/>
                  <a:pt x="607021" y="0"/>
                  <a:pt x="62459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8" name="任意多边形: 形状 117"/>
          <p:cNvSpPr/>
          <p:nvPr>
            <p:custDataLst>
              <p:tags r:id="rId9"/>
            </p:custDataLst>
          </p:nvPr>
        </p:nvSpPr>
        <p:spPr>
          <a:xfrm rot="2400000">
            <a:off x="2592226" y="2962441"/>
            <a:ext cx="1661907" cy="1666644"/>
          </a:xfrm>
          <a:custGeom>
            <a:avLst/>
            <a:gdLst>
              <a:gd name="connsiteX0" fmla="*/ 646514 w 1731840"/>
              <a:gd name="connsiteY0" fmla="*/ 4426 h 1736777"/>
              <a:gd name="connsiteX1" fmla="*/ 649356 w 1731840"/>
              <a:gd name="connsiteY1" fmla="*/ 5000 h 1736777"/>
              <a:gd name="connsiteX2" fmla="*/ 666957 w 1731840"/>
              <a:gd name="connsiteY2" fmla="*/ 16867 h 1736777"/>
              <a:gd name="connsiteX3" fmla="*/ 624590 w 1731840"/>
              <a:gd name="connsiteY3" fmla="*/ 0 h 1736777"/>
              <a:gd name="connsiteX4" fmla="*/ 646513 w 1731840"/>
              <a:gd name="connsiteY4" fmla="*/ 4426 h 1736777"/>
              <a:gd name="connsiteX5" fmla="*/ 666956 w 1731840"/>
              <a:gd name="connsiteY5" fmla="*/ 16867 h 1736777"/>
              <a:gd name="connsiteX6" fmla="*/ 669578 w 1731840"/>
              <a:gd name="connsiteY6" fmla="*/ 18635 h 1736777"/>
              <a:gd name="connsiteX7" fmla="*/ 672337 w 1731840"/>
              <a:gd name="connsiteY7" fmla="*/ 22727 h 1736777"/>
              <a:gd name="connsiteX8" fmla="*/ 672339 w 1731840"/>
              <a:gd name="connsiteY8" fmla="*/ 22728 h 1736777"/>
              <a:gd name="connsiteX9" fmla="*/ 669579 w 1731840"/>
              <a:gd name="connsiteY9" fmla="*/ 18635 h 1736777"/>
              <a:gd name="connsiteX10" fmla="*/ 666957 w 1731840"/>
              <a:gd name="connsiteY10" fmla="*/ 16867 h 1736777"/>
              <a:gd name="connsiteX11" fmla="*/ 692182 w 1731840"/>
              <a:gd name="connsiteY11" fmla="*/ 32218 h 1736777"/>
              <a:gd name="connsiteX12" fmla="*/ 703770 w 1731840"/>
              <a:gd name="connsiteY12" fmla="*/ 37760 h 1736777"/>
              <a:gd name="connsiteX13" fmla="*/ 706453 w 1731840"/>
              <a:gd name="connsiteY13" fmla="*/ 40903 h 1736777"/>
              <a:gd name="connsiteX14" fmla="*/ 723028 w 1731840"/>
              <a:gd name="connsiteY14" fmla="*/ 50990 h 1736777"/>
              <a:gd name="connsiteX15" fmla="*/ 1654884 w 1731840"/>
              <a:gd name="connsiteY15" fmla="*/ 1104059 h 1736777"/>
              <a:gd name="connsiteX16" fmla="*/ 1717391 w 1731840"/>
              <a:gd name="connsiteY16" fmla="*/ 1238183 h 1736777"/>
              <a:gd name="connsiteX17" fmla="*/ 1713206 w 1731840"/>
              <a:gd name="connsiteY17" fmla="*/ 1231976 h 1736777"/>
              <a:gd name="connsiteX18" fmla="*/ 1694846 w 1731840"/>
              <a:gd name="connsiteY18" fmla="*/ 1219597 h 1736777"/>
              <a:gd name="connsiteX19" fmla="*/ 1694846 w 1731840"/>
              <a:gd name="connsiteY19" fmla="*/ 1219598 h 1736777"/>
              <a:gd name="connsiteX20" fmla="*/ 1713205 w 1731840"/>
              <a:gd name="connsiteY20" fmla="*/ 1231976 h 1736777"/>
              <a:gd name="connsiteX21" fmla="*/ 1717390 w 1731840"/>
              <a:gd name="connsiteY21" fmla="*/ 1238183 h 1736777"/>
              <a:gd name="connsiteX22" fmla="*/ 1729071 w 1731840"/>
              <a:gd name="connsiteY22" fmla="*/ 1263247 h 1736777"/>
              <a:gd name="connsiteX23" fmla="*/ 1731840 w 1731840"/>
              <a:gd name="connsiteY23" fmla="*/ 1276964 h 1736777"/>
              <a:gd name="connsiteX24" fmla="*/ 1713205 w 1731840"/>
              <a:gd name="connsiteY24" fmla="*/ 1321952 h 1736777"/>
              <a:gd name="connsiteX25" fmla="*/ 1694215 w 1731840"/>
              <a:gd name="connsiteY25" fmla="*/ 1334756 h 1736777"/>
              <a:gd name="connsiteX26" fmla="*/ 1690695 w 1731840"/>
              <a:gd name="connsiteY26" fmla="*/ 1336049 h 1736777"/>
              <a:gd name="connsiteX27" fmla="*/ 1668218 w 1731840"/>
              <a:gd name="connsiteY27" fmla="*/ 1340587 h 1736777"/>
              <a:gd name="connsiteX28" fmla="*/ 1690696 w 1731840"/>
              <a:gd name="connsiteY28" fmla="*/ 1336049 h 1736777"/>
              <a:gd name="connsiteX29" fmla="*/ 631186 w 1731840"/>
              <a:gd name="connsiteY29" fmla="*/ 1725172 h 1736777"/>
              <a:gd name="connsiteX30" fmla="*/ 603204 w 1731840"/>
              <a:gd name="connsiteY30" fmla="*/ 1735449 h 1736777"/>
              <a:gd name="connsiteX31" fmla="*/ 596624 w 1731840"/>
              <a:gd name="connsiteY31" fmla="*/ 1736777 h 1736777"/>
              <a:gd name="connsiteX32" fmla="*/ 551636 w 1731840"/>
              <a:gd name="connsiteY32" fmla="*/ 1718142 h 1736777"/>
              <a:gd name="connsiteX33" fmla="*/ 539742 w 1731840"/>
              <a:gd name="connsiteY33" fmla="*/ 1700501 h 1736777"/>
              <a:gd name="connsiteX34" fmla="*/ 537638 w 1731840"/>
              <a:gd name="connsiteY34" fmla="*/ 1696119 h 1736777"/>
              <a:gd name="connsiteX35" fmla="*/ 513285 w 1731840"/>
              <a:gd name="connsiteY35" fmla="*/ 1645408 h 1736777"/>
              <a:gd name="connsiteX36" fmla="*/ 164965 w 1731840"/>
              <a:gd name="connsiteY36" fmla="*/ 1211146 h 1736777"/>
              <a:gd name="connsiteX37" fmla="*/ 57318 w 1731840"/>
              <a:gd name="connsiteY37" fmla="*/ 1128366 h 1736777"/>
              <a:gd name="connsiteX38" fmla="*/ 48926 w 1731840"/>
              <a:gd name="connsiteY38" fmla="*/ 1123611 h 1736777"/>
              <a:gd name="connsiteX39" fmla="*/ 47984 w 1731840"/>
              <a:gd name="connsiteY39" fmla="*/ 1121189 h 1736777"/>
              <a:gd name="connsiteX40" fmla="*/ 39333 w 1731840"/>
              <a:gd name="connsiteY40" fmla="*/ 1114536 h 1736777"/>
              <a:gd name="connsiteX41" fmla="*/ 17328 w 1731840"/>
              <a:gd name="connsiteY41" fmla="*/ 1097614 h 1736777"/>
              <a:gd name="connsiteX42" fmla="*/ 15895 w 1731840"/>
              <a:gd name="connsiteY42" fmla="*/ 1096741 h 1736777"/>
              <a:gd name="connsiteX43" fmla="*/ 5000 w 1731840"/>
              <a:gd name="connsiteY43" fmla="*/ 1080582 h 1736777"/>
              <a:gd name="connsiteX44" fmla="*/ 0 w 1731840"/>
              <a:gd name="connsiteY44" fmla="*/ 1055817 h 1736777"/>
              <a:gd name="connsiteX45" fmla="*/ 4917 w 1731840"/>
              <a:gd name="connsiteY45" fmla="*/ 1031461 h 1736777"/>
              <a:gd name="connsiteX46" fmla="*/ 5926 w 1731840"/>
              <a:gd name="connsiteY46" fmla="*/ 1029679 h 1736777"/>
              <a:gd name="connsiteX47" fmla="*/ 565669 w 1731840"/>
              <a:gd name="connsiteY47" fmla="*/ 40336 h 1736777"/>
              <a:gd name="connsiteX48" fmla="*/ 565669 w 1731840"/>
              <a:gd name="connsiteY48" fmla="*/ 40333 h 1736777"/>
              <a:gd name="connsiteX49" fmla="*/ 565967 w 1731840"/>
              <a:gd name="connsiteY49" fmla="*/ 38858 h 1736777"/>
              <a:gd name="connsiteX50" fmla="*/ 569303 w 1731840"/>
              <a:gd name="connsiteY50" fmla="*/ 33910 h 1736777"/>
              <a:gd name="connsiteX51" fmla="*/ 579602 w 1731840"/>
              <a:gd name="connsiteY51" fmla="*/ 18635 h 1736777"/>
              <a:gd name="connsiteX52" fmla="*/ 624590 w 1731840"/>
              <a:gd name="connsiteY52" fmla="*/ 0 h 17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840" h="1736777">
                <a:moveTo>
                  <a:pt x="646514" y="4426"/>
                </a:moveTo>
                <a:lnTo>
                  <a:pt x="649356" y="5000"/>
                </a:lnTo>
                <a:lnTo>
                  <a:pt x="666957" y="16867"/>
                </a:lnTo>
                <a:close/>
                <a:moveTo>
                  <a:pt x="624590" y="0"/>
                </a:moveTo>
                <a:lnTo>
                  <a:pt x="646513" y="4426"/>
                </a:lnTo>
                <a:lnTo>
                  <a:pt x="666956" y="16867"/>
                </a:lnTo>
                <a:lnTo>
                  <a:pt x="669578" y="18635"/>
                </a:lnTo>
                <a:lnTo>
                  <a:pt x="672337" y="22727"/>
                </a:lnTo>
                <a:lnTo>
                  <a:pt x="672339" y="22728"/>
                </a:lnTo>
                <a:lnTo>
                  <a:pt x="669579" y="18635"/>
                </a:lnTo>
                <a:lnTo>
                  <a:pt x="666957" y="16867"/>
                </a:lnTo>
                <a:lnTo>
                  <a:pt x="692182" y="32218"/>
                </a:lnTo>
                <a:lnTo>
                  <a:pt x="703770" y="37760"/>
                </a:lnTo>
                <a:lnTo>
                  <a:pt x="706453" y="40903"/>
                </a:lnTo>
                <a:lnTo>
                  <a:pt x="723028" y="50990"/>
                </a:lnTo>
                <a:cubicBezTo>
                  <a:pt x="1115601" y="316665"/>
                  <a:pt x="1437579" y="679068"/>
                  <a:pt x="1654884" y="1104059"/>
                </a:cubicBezTo>
                <a:lnTo>
                  <a:pt x="1717391" y="1238183"/>
                </a:lnTo>
                <a:lnTo>
                  <a:pt x="1713206" y="1231976"/>
                </a:lnTo>
                <a:lnTo>
                  <a:pt x="1694846" y="1219597"/>
                </a:lnTo>
                <a:lnTo>
                  <a:pt x="1694846" y="1219598"/>
                </a:lnTo>
                <a:lnTo>
                  <a:pt x="1713205" y="1231976"/>
                </a:lnTo>
                <a:lnTo>
                  <a:pt x="1717390" y="1238183"/>
                </a:lnTo>
                <a:lnTo>
                  <a:pt x="1729071" y="1263247"/>
                </a:lnTo>
                <a:lnTo>
                  <a:pt x="1731840" y="1276964"/>
                </a:lnTo>
                <a:cubicBezTo>
                  <a:pt x="1731840" y="1294533"/>
                  <a:pt x="1724719" y="1310439"/>
                  <a:pt x="1713205" y="1321952"/>
                </a:cubicBezTo>
                <a:lnTo>
                  <a:pt x="1694215" y="1334756"/>
                </a:lnTo>
                <a:lnTo>
                  <a:pt x="1690695" y="1336049"/>
                </a:lnTo>
                <a:lnTo>
                  <a:pt x="1668218" y="1340587"/>
                </a:lnTo>
                <a:lnTo>
                  <a:pt x="1690696" y="1336049"/>
                </a:lnTo>
                <a:lnTo>
                  <a:pt x="631186" y="1725172"/>
                </a:lnTo>
                <a:lnTo>
                  <a:pt x="603204" y="1735449"/>
                </a:lnTo>
                <a:lnTo>
                  <a:pt x="596624" y="1736777"/>
                </a:lnTo>
                <a:cubicBezTo>
                  <a:pt x="579055" y="1736777"/>
                  <a:pt x="563149" y="1729656"/>
                  <a:pt x="551636" y="1718142"/>
                </a:cubicBezTo>
                <a:lnTo>
                  <a:pt x="539742" y="1700501"/>
                </a:lnTo>
                <a:lnTo>
                  <a:pt x="537638" y="1696119"/>
                </a:lnTo>
                <a:lnTo>
                  <a:pt x="513285" y="1645408"/>
                </a:lnTo>
                <a:cubicBezTo>
                  <a:pt x="423867" y="1480289"/>
                  <a:pt x="305479" y="1333247"/>
                  <a:pt x="164965" y="1211146"/>
                </a:cubicBezTo>
                <a:lnTo>
                  <a:pt x="57318" y="1128366"/>
                </a:lnTo>
                <a:lnTo>
                  <a:pt x="48926" y="1123611"/>
                </a:lnTo>
                <a:lnTo>
                  <a:pt x="47984" y="1121189"/>
                </a:lnTo>
                <a:lnTo>
                  <a:pt x="39333" y="1114536"/>
                </a:lnTo>
                <a:lnTo>
                  <a:pt x="17328" y="1097614"/>
                </a:lnTo>
                <a:lnTo>
                  <a:pt x="15895" y="1096741"/>
                </a:lnTo>
                <a:lnTo>
                  <a:pt x="5000" y="1080582"/>
                </a:lnTo>
                <a:cubicBezTo>
                  <a:pt x="1780" y="1072970"/>
                  <a:pt x="0" y="1064602"/>
                  <a:pt x="0" y="1055817"/>
                </a:cubicBezTo>
                <a:lnTo>
                  <a:pt x="4917" y="1031461"/>
                </a:lnTo>
                <a:lnTo>
                  <a:pt x="5926" y="1029679"/>
                </a:lnTo>
                <a:lnTo>
                  <a:pt x="565669" y="40336"/>
                </a:lnTo>
                <a:lnTo>
                  <a:pt x="565669" y="40333"/>
                </a:lnTo>
                <a:lnTo>
                  <a:pt x="565967" y="38858"/>
                </a:lnTo>
                <a:lnTo>
                  <a:pt x="569303" y="33910"/>
                </a:lnTo>
                <a:lnTo>
                  <a:pt x="579602" y="18635"/>
                </a:lnTo>
                <a:cubicBezTo>
                  <a:pt x="591115" y="7121"/>
                  <a:pt x="607021" y="0"/>
                  <a:pt x="624590" y="0"/>
                </a:cubicBezTo>
                <a:close/>
              </a:path>
            </a:pathLst>
          </a:cu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图片 5" descr="343435383037343b343532333833373bb9abcbbe"/>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2792584" y="2204874"/>
            <a:ext cx="379564" cy="379564"/>
          </a:xfrm>
          <a:prstGeom prst="rect">
            <a:avLst/>
          </a:prstGeom>
        </p:spPr>
      </p:pic>
      <p:sp>
        <p:nvSpPr>
          <p:cNvPr id="137" name="任意多边形: 形状 136"/>
          <p:cNvSpPr/>
          <p:nvPr>
            <p:custDataLst>
              <p:tags r:id="rId13"/>
            </p:custDataLst>
          </p:nvPr>
        </p:nvSpPr>
        <p:spPr>
          <a:xfrm flipV="1">
            <a:off x="2096486" y="4459282"/>
            <a:ext cx="1661907" cy="1666644"/>
          </a:xfrm>
          <a:custGeom>
            <a:avLst/>
            <a:gdLst>
              <a:gd name="connsiteX0" fmla="*/ 646514 w 1731840"/>
              <a:gd name="connsiteY0" fmla="*/ 4426 h 1736777"/>
              <a:gd name="connsiteX1" fmla="*/ 649356 w 1731840"/>
              <a:gd name="connsiteY1" fmla="*/ 5000 h 1736777"/>
              <a:gd name="connsiteX2" fmla="*/ 666957 w 1731840"/>
              <a:gd name="connsiteY2" fmla="*/ 16867 h 1736777"/>
              <a:gd name="connsiteX3" fmla="*/ 624590 w 1731840"/>
              <a:gd name="connsiteY3" fmla="*/ 0 h 1736777"/>
              <a:gd name="connsiteX4" fmla="*/ 646513 w 1731840"/>
              <a:gd name="connsiteY4" fmla="*/ 4426 h 1736777"/>
              <a:gd name="connsiteX5" fmla="*/ 666956 w 1731840"/>
              <a:gd name="connsiteY5" fmla="*/ 16867 h 1736777"/>
              <a:gd name="connsiteX6" fmla="*/ 669578 w 1731840"/>
              <a:gd name="connsiteY6" fmla="*/ 18635 h 1736777"/>
              <a:gd name="connsiteX7" fmla="*/ 672337 w 1731840"/>
              <a:gd name="connsiteY7" fmla="*/ 22727 h 1736777"/>
              <a:gd name="connsiteX8" fmla="*/ 672339 w 1731840"/>
              <a:gd name="connsiteY8" fmla="*/ 22728 h 1736777"/>
              <a:gd name="connsiteX9" fmla="*/ 669579 w 1731840"/>
              <a:gd name="connsiteY9" fmla="*/ 18635 h 1736777"/>
              <a:gd name="connsiteX10" fmla="*/ 666957 w 1731840"/>
              <a:gd name="connsiteY10" fmla="*/ 16867 h 1736777"/>
              <a:gd name="connsiteX11" fmla="*/ 692182 w 1731840"/>
              <a:gd name="connsiteY11" fmla="*/ 32218 h 1736777"/>
              <a:gd name="connsiteX12" fmla="*/ 703770 w 1731840"/>
              <a:gd name="connsiteY12" fmla="*/ 37760 h 1736777"/>
              <a:gd name="connsiteX13" fmla="*/ 706453 w 1731840"/>
              <a:gd name="connsiteY13" fmla="*/ 40903 h 1736777"/>
              <a:gd name="connsiteX14" fmla="*/ 723028 w 1731840"/>
              <a:gd name="connsiteY14" fmla="*/ 50990 h 1736777"/>
              <a:gd name="connsiteX15" fmla="*/ 1654884 w 1731840"/>
              <a:gd name="connsiteY15" fmla="*/ 1104059 h 1736777"/>
              <a:gd name="connsiteX16" fmla="*/ 1717391 w 1731840"/>
              <a:gd name="connsiteY16" fmla="*/ 1238183 h 1736777"/>
              <a:gd name="connsiteX17" fmla="*/ 1713206 w 1731840"/>
              <a:gd name="connsiteY17" fmla="*/ 1231976 h 1736777"/>
              <a:gd name="connsiteX18" fmla="*/ 1694846 w 1731840"/>
              <a:gd name="connsiteY18" fmla="*/ 1219597 h 1736777"/>
              <a:gd name="connsiteX19" fmla="*/ 1694846 w 1731840"/>
              <a:gd name="connsiteY19" fmla="*/ 1219598 h 1736777"/>
              <a:gd name="connsiteX20" fmla="*/ 1713205 w 1731840"/>
              <a:gd name="connsiteY20" fmla="*/ 1231976 h 1736777"/>
              <a:gd name="connsiteX21" fmla="*/ 1717390 w 1731840"/>
              <a:gd name="connsiteY21" fmla="*/ 1238183 h 1736777"/>
              <a:gd name="connsiteX22" fmla="*/ 1729071 w 1731840"/>
              <a:gd name="connsiteY22" fmla="*/ 1263247 h 1736777"/>
              <a:gd name="connsiteX23" fmla="*/ 1731840 w 1731840"/>
              <a:gd name="connsiteY23" fmla="*/ 1276964 h 1736777"/>
              <a:gd name="connsiteX24" fmla="*/ 1713205 w 1731840"/>
              <a:gd name="connsiteY24" fmla="*/ 1321952 h 1736777"/>
              <a:gd name="connsiteX25" fmla="*/ 1694215 w 1731840"/>
              <a:gd name="connsiteY25" fmla="*/ 1334756 h 1736777"/>
              <a:gd name="connsiteX26" fmla="*/ 1690695 w 1731840"/>
              <a:gd name="connsiteY26" fmla="*/ 1336049 h 1736777"/>
              <a:gd name="connsiteX27" fmla="*/ 1668218 w 1731840"/>
              <a:gd name="connsiteY27" fmla="*/ 1340587 h 1736777"/>
              <a:gd name="connsiteX28" fmla="*/ 1690696 w 1731840"/>
              <a:gd name="connsiteY28" fmla="*/ 1336049 h 1736777"/>
              <a:gd name="connsiteX29" fmla="*/ 631186 w 1731840"/>
              <a:gd name="connsiteY29" fmla="*/ 1725172 h 1736777"/>
              <a:gd name="connsiteX30" fmla="*/ 603204 w 1731840"/>
              <a:gd name="connsiteY30" fmla="*/ 1735449 h 1736777"/>
              <a:gd name="connsiteX31" fmla="*/ 596624 w 1731840"/>
              <a:gd name="connsiteY31" fmla="*/ 1736777 h 1736777"/>
              <a:gd name="connsiteX32" fmla="*/ 551636 w 1731840"/>
              <a:gd name="connsiteY32" fmla="*/ 1718142 h 1736777"/>
              <a:gd name="connsiteX33" fmla="*/ 539742 w 1731840"/>
              <a:gd name="connsiteY33" fmla="*/ 1700501 h 1736777"/>
              <a:gd name="connsiteX34" fmla="*/ 537638 w 1731840"/>
              <a:gd name="connsiteY34" fmla="*/ 1696119 h 1736777"/>
              <a:gd name="connsiteX35" fmla="*/ 513285 w 1731840"/>
              <a:gd name="connsiteY35" fmla="*/ 1645408 h 1736777"/>
              <a:gd name="connsiteX36" fmla="*/ 164965 w 1731840"/>
              <a:gd name="connsiteY36" fmla="*/ 1211146 h 1736777"/>
              <a:gd name="connsiteX37" fmla="*/ 57318 w 1731840"/>
              <a:gd name="connsiteY37" fmla="*/ 1128366 h 1736777"/>
              <a:gd name="connsiteX38" fmla="*/ 48926 w 1731840"/>
              <a:gd name="connsiteY38" fmla="*/ 1123611 h 1736777"/>
              <a:gd name="connsiteX39" fmla="*/ 47984 w 1731840"/>
              <a:gd name="connsiteY39" fmla="*/ 1121189 h 1736777"/>
              <a:gd name="connsiteX40" fmla="*/ 39333 w 1731840"/>
              <a:gd name="connsiteY40" fmla="*/ 1114536 h 1736777"/>
              <a:gd name="connsiteX41" fmla="*/ 17328 w 1731840"/>
              <a:gd name="connsiteY41" fmla="*/ 1097614 h 1736777"/>
              <a:gd name="connsiteX42" fmla="*/ 15895 w 1731840"/>
              <a:gd name="connsiteY42" fmla="*/ 1096741 h 1736777"/>
              <a:gd name="connsiteX43" fmla="*/ 5000 w 1731840"/>
              <a:gd name="connsiteY43" fmla="*/ 1080582 h 1736777"/>
              <a:gd name="connsiteX44" fmla="*/ 0 w 1731840"/>
              <a:gd name="connsiteY44" fmla="*/ 1055817 h 1736777"/>
              <a:gd name="connsiteX45" fmla="*/ 4917 w 1731840"/>
              <a:gd name="connsiteY45" fmla="*/ 1031461 h 1736777"/>
              <a:gd name="connsiteX46" fmla="*/ 5926 w 1731840"/>
              <a:gd name="connsiteY46" fmla="*/ 1029679 h 1736777"/>
              <a:gd name="connsiteX47" fmla="*/ 565669 w 1731840"/>
              <a:gd name="connsiteY47" fmla="*/ 40336 h 1736777"/>
              <a:gd name="connsiteX48" fmla="*/ 565669 w 1731840"/>
              <a:gd name="connsiteY48" fmla="*/ 40333 h 1736777"/>
              <a:gd name="connsiteX49" fmla="*/ 565967 w 1731840"/>
              <a:gd name="connsiteY49" fmla="*/ 38858 h 1736777"/>
              <a:gd name="connsiteX50" fmla="*/ 569303 w 1731840"/>
              <a:gd name="connsiteY50" fmla="*/ 33910 h 1736777"/>
              <a:gd name="connsiteX51" fmla="*/ 579602 w 1731840"/>
              <a:gd name="connsiteY51" fmla="*/ 18635 h 1736777"/>
              <a:gd name="connsiteX52" fmla="*/ 624590 w 1731840"/>
              <a:gd name="connsiteY52" fmla="*/ 0 h 17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840" h="1736777">
                <a:moveTo>
                  <a:pt x="646514" y="4426"/>
                </a:moveTo>
                <a:lnTo>
                  <a:pt x="649356" y="5000"/>
                </a:lnTo>
                <a:lnTo>
                  <a:pt x="666957" y="16867"/>
                </a:lnTo>
                <a:close/>
                <a:moveTo>
                  <a:pt x="624590" y="0"/>
                </a:moveTo>
                <a:lnTo>
                  <a:pt x="646513" y="4426"/>
                </a:lnTo>
                <a:lnTo>
                  <a:pt x="666956" y="16867"/>
                </a:lnTo>
                <a:lnTo>
                  <a:pt x="669578" y="18635"/>
                </a:lnTo>
                <a:lnTo>
                  <a:pt x="672337" y="22727"/>
                </a:lnTo>
                <a:lnTo>
                  <a:pt x="672339" y="22728"/>
                </a:lnTo>
                <a:lnTo>
                  <a:pt x="669579" y="18635"/>
                </a:lnTo>
                <a:lnTo>
                  <a:pt x="666957" y="16867"/>
                </a:lnTo>
                <a:lnTo>
                  <a:pt x="692182" y="32218"/>
                </a:lnTo>
                <a:lnTo>
                  <a:pt x="703770" y="37760"/>
                </a:lnTo>
                <a:lnTo>
                  <a:pt x="706453" y="40903"/>
                </a:lnTo>
                <a:lnTo>
                  <a:pt x="723028" y="50990"/>
                </a:lnTo>
                <a:cubicBezTo>
                  <a:pt x="1115601" y="316665"/>
                  <a:pt x="1437579" y="679068"/>
                  <a:pt x="1654884" y="1104059"/>
                </a:cubicBezTo>
                <a:lnTo>
                  <a:pt x="1717391" y="1238183"/>
                </a:lnTo>
                <a:lnTo>
                  <a:pt x="1713206" y="1231976"/>
                </a:lnTo>
                <a:lnTo>
                  <a:pt x="1694846" y="1219597"/>
                </a:lnTo>
                <a:lnTo>
                  <a:pt x="1694846" y="1219598"/>
                </a:lnTo>
                <a:lnTo>
                  <a:pt x="1713205" y="1231976"/>
                </a:lnTo>
                <a:lnTo>
                  <a:pt x="1717390" y="1238183"/>
                </a:lnTo>
                <a:lnTo>
                  <a:pt x="1729071" y="1263247"/>
                </a:lnTo>
                <a:lnTo>
                  <a:pt x="1731840" y="1276964"/>
                </a:lnTo>
                <a:cubicBezTo>
                  <a:pt x="1731840" y="1294533"/>
                  <a:pt x="1724719" y="1310439"/>
                  <a:pt x="1713205" y="1321952"/>
                </a:cubicBezTo>
                <a:lnTo>
                  <a:pt x="1694215" y="1334756"/>
                </a:lnTo>
                <a:lnTo>
                  <a:pt x="1690695" y="1336049"/>
                </a:lnTo>
                <a:lnTo>
                  <a:pt x="1668218" y="1340587"/>
                </a:lnTo>
                <a:lnTo>
                  <a:pt x="1690696" y="1336049"/>
                </a:lnTo>
                <a:lnTo>
                  <a:pt x="631186" y="1725172"/>
                </a:lnTo>
                <a:lnTo>
                  <a:pt x="603204" y="1735449"/>
                </a:lnTo>
                <a:lnTo>
                  <a:pt x="596624" y="1736777"/>
                </a:lnTo>
                <a:cubicBezTo>
                  <a:pt x="579055" y="1736777"/>
                  <a:pt x="563149" y="1729656"/>
                  <a:pt x="551636" y="1718142"/>
                </a:cubicBezTo>
                <a:lnTo>
                  <a:pt x="539742" y="1700501"/>
                </a:lnTo>
                <a:lnTo>
                  <a:pt x="537638" y="1696119"/>
                </a:lnTo>
                <a:lnTo>
                  <a:pt x="513285" y="1645408"/>
                </a:lnTo>
                <a:cubicBezTo>
                  <a:pt x="423867" y="1480289"/>
                  <a:pt x="305479" y="1333247"/>
                  <a:pt x="164965" y="1211146"/>
                </a:cubicBezTo>
                <a:lnTo>
                  <a:pt x="57318" y="1128366"/>
                </a:lnTo>
                <a:lnTo>
                  <a:pt x="48926" y="1123611"/>
                </a:lnTo>
                <a:lnTo>
                  <a:pt x="47984" y="1121189"/>
                </a:lnTo>
                <a:lnTo>
                  <a:pt x="39333" y="1114536"/>
                </a:lnTo>
                <a:lnTo>
                  <a:pt x="17328" y="1097614"/>
                </a:lnTo>
                <a:lnTo>
                  <a:pt x="15895" y="1096741"/>
                </a:lnTo>
                <a:lnTo>
                  <a:pt x="5000" y="1080582"/>
                </a:lnTo>
                <a:cubicBezTo>
                  <a:pt x="1780" y="1072970"/>
                  <a:pt x="0" y="1064602"/>
                  <a:pt x="0" y="1055817"/>
                </a:cubicBezTo>
                <a:lnTo>
                  <a:pt x="4917" y="1031461"/>
                </a:lnTo>
                <a:lnTo>
                  <a:pt x="5926" y="1029679"/>
                </a:lnTo>
                <a:lnTo>
                  <a:pt x="565669" y="40336"/>
                </a:lnTo>
                <a:lnTo>
                  <a:pt x="565669" y="40333"/>
                </a:lnTo>
                <a:lnTo>
                  <a:pt x="565967" y="38858"/>
                </a:lnTo>
                <a:lnTo>
                  <a:pt x="569303" y="33910"/>
                </a:lnTo>
                <a:lnTo>
                  <a:pt x="579602" y="18635"/>
                </a:lnTo>
                <a:cubicBezTo>
                  <a:pt x="591115" y="7121"/>
                  <a:pt x="607021" y="0"/>
                  <a:pt x="624590" y="0"/>
                </a:cubicBezTo>
                <a:close/>
              </a:path>
            </a:pathLst>
          </a:cu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8" name="图片 3" descr="343439383331313b343532303031393bd2b5bca8b9dcc0ed"/>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3172460" y="3575050"/>
            <a:ext cx="320675" cy="490220"/>
          </a:xfrm>
          <a:prstGeom prst="rect">
            <a:avLst/>
          </a:prstGeom>
        </p:spPr>
      </p:pic>
      <p:sp>
        <p:nvSpPr>
          <p:cNvPr id="13" name="圆: 空心 12"/>
          <p:cNvSpPr>
            <a:spLocks noChangeAspect="1"/>
          </p:cNvSpPr>
          <p:nvPr>
            <p:custDataLst>
              <p:tags r:id="rId17"/>
            </p:custDataLst>
          </p:nvPr>
        </p:nvSpPr>
        <p:spPr>
          <a:xfrm>
            <a:off x="-275" y="2517332"/>
            <a:ext cx="2556425" cy="2556424"/>
          </a:xfrm>
          <a:prstGeom prst="donut">
            <a:avLst>
              <a:gd name="adj" fmla="val 5306"/>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ct val="0"/>
              </a:spcBef>
              <a:spcAft>
                <a:spcPct val="0"/>
              </a:spcAft>
            </a:pPr>
            <a:r>
              <a:rPr lang="zh-CN" altLang="en-US" sz="2800" b="1" dirty="0">
                <a:solidFill>
                  <a:schemeClr val="accent1"/>
                </a:solidFill>
                <a:latin typeface="+mn-ea"/>
                <a:cs typeface="+mn-ea"/>
                <a:sym typeface="+mn-ea"/>
              </a:rPr>
              <a:t>启示</a:t>
            </a:r>
            <a:endParaRPr lang="zh-CN" altLang="en-US" sz="2800" b="1" dirty="0">
              <a:solidFill>
                <a:schemeClr val="accent1"/>
              </a:solidFill>
              <a:latin typeface="+mn-ea"/>
              <a:cs typeface="+mn-ea"/>
              <a:sym typeface="+mn-ea"/>
            </a:endParaRPr>
          </a:p>
        </p:txBody>
      </p:sp>
      <p:pic>
        <p:nvPicPr>
          <p:cNvPr id="19" name="图片 8" descr="343439383331313b343532303032343bb7a2b2bcb9dcc0ed"/>
          <p:cNvPicPr>
            <a:picLocks noChangeAspect="1"/>
          </p:cNvPicPr>
          <p:nvPr>
            <p:custDataLst>
              <p:tags r:id="rId18"/>
            </p:custDataLst>
          </p:nvPr>
        </p:nvPicPr>
        <p:blipFill>
          <a:blip r:embed="rId19">
            <a:extLst>
              <a:ext uri="{96DAC541-7B7A-43D3-8B79-37D633B846F1}">
                <asvg:svgBlip xmlns:asvg="http://schemas.microsoft.com/office/drawing/2016/SVG/main" r:embed="rId20"/>
              </a:ext>
            </a:extLst>
          </a:blip>
          <a:stretch>
            <a:fillRect/>
          </a:stretch>
        </p:blipFill>
        <p:spPr>
          <a:xfrm>
            <a:off x="2769486" y="4968267"/>
            <a:ext cx="396000" cy="396000"/>
          </a:xfrm>
          <a:prstGeom prst="rect">
            <a:avLst/>
          </a:prstGeom>
        </p:spPr>
      </p:pic>
      <p:sp>
        <p:nvSpPr>
          <p:cNvPr id="10" name="任意多边形: 形状 5"/>
          <p:cNvSpPr/>
          <p:nvPr>
            <p:custDataLst>
              <p:tags r:id="rId21"/>
            </p:custDataLst>
          </p:nvPr>
        </p:nvSpPr>
        <p:spPr>
          <a:xfrm flipV="1">
            <a:off x="3706950" y="5307468"/>
            <a:ext cx="1104900" cy="161925"/>
          </a:xfrm>
          <a:custGeom>
            <a:avLst/>
            <a:gdLst>
              <a:gd name="connsiteX0" fmla="*/ 0 w 1104900"/>
              <a:gd name="connsiteY0" fmla="*/ 161925 h 161925"/>
              <a:gd name="connsiteX1" fmla="*/ 123825 w 1104900"/>
              <a:gd name="connsiteY1" fmla="*/ 0 h 161925"/>
              <a:gd name="connsiteX2" fmla="*/ 1104900 w 1104900"/>
              <a:gd name="connsiteY2" fmla="*/ 0 h 161925"/>
            </a:gdLst>
            <a:ahLst/>
            <a:cxnLst>
              <a:cxn ang="0">
                <a:pos x="connsiteX0" y="connsiteY0"/>
              </a:cxn>
              <a:cxn ang="0">
                <a:pos x="connsiteX1" y="connsiteY1"/>
              </a:cxn>
              <a:cxn ang="0">
                <a:pos x="connsiteX2" y="connsiteY2"/>
              </a:cxn>
            </a:cxnLst>
            <a:rect l="l" t="t" r="r" b="b"/>
            <a:pathLst>
              <a:path w="1104900" h="161925">
                <a:moveTo>
                  <a:pt x="0" y="161925"/>
                </a:moveTo>
                <a:lnTo>
                  <a:pt x="123825" y="0"/>
                </a:lnTo>
                <a:lnTo>
                  <a:pt x="1104900" y="0"/>
                </a:lnTo>
              </a:path>
            </a:pathLst>
          </a:cu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84420" y="4620260"/>
            <a:ext cx="6096635" cy="1941195"/>
          </a:xfrm>
          <a:prstGeom prst="rect">
            <a:avLst/>
          </a:prstGeom>
          <a:noFill/>
        </p:spPr>
        <p:txBody>
          <a:bodyPr wrap="square" rtlCol="0" anchor="t">
            <a:noAutofit/>
          </a:bodyPr>
          <a:p>
            <a:pPr algn="just">
              <a:lnSpc>
                <a:spcPct val="150000"/>
              </a:lnSpc>
              <a:spcBef>
                <a:spcPct val="0"/>
              </a:spcBef>
              <a:spcAft>
                <a:spcPct val="0"/>
              </a:spcAft>
            </a:pPr>
            <a:r>
              <a:rPr lang="zh-CN" altLang="en-US" sz="2400">
                <a:sym typeface="+mn-ea"/>
              </a:rPr>
              <a:t>外卖商户应当</a:t>
            </a:r>
            <a:r>
              <a:rPr lang="zh-CN" altLang="en-US" sz="2400">
                <a:solidFill>
                  <a:srgbClr val="FF0000"/>
                </a:solidFill>
                <a:sym typeface="+mn-ea"/>
              </a:rPr>
              <a:t>用心做事、良心供餐</a:t>
            </a:r>
            <a:r>
              <a:rPr lang="zh-CN" altLang="en-US" sz="2400">
                <a:sym typeface="+mn-ea"/>
              </a:rPr>
              <a:t>,让消费者吃上营养健康的美味餐饮。</a:t>
            </a:r>
            <a:endParaRPr lang="zh-CN" altLang="en-US" sz="2400"/>
          </a:p>
          <a:p>
            <a:pPr algn="just">
              <a:lnSpc>
                <a:spcPct val="150000"/>
              </a:lnSpc>
              <a:spcBef>
                <a:spcPct val="0"/>
              </a:spcBef>
              <a:spcAft>
                <a:spcPct val="0"/>
              </a:spcAft>
            </a:pPr>
            <a:endParaRPr lang="zh-CN" altLang="en-US" sz="1400">
              <a:solidFill>
                <a:schemeClr val="tx1">
                  <a:lumMod val="85000"/>
                  <a:lumOff val="15000"/>
                </a:schemeClr>
              </a:solidFill>
              <a:latin typeface="+mn-ea"/>
              <a:cs typeface="+mn-ea"/>
            </a:endParaRPr>
          </a:p>
        </p:txBody>
      </p:sp>
      <p:sp>
        <p:nvSpPr>
          <p:cNvPr id="5" name="矩形 4"/>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案例启示</a:t>
            </a:r>
            <a:endParaRPr lang="zh-CN" altLang="en-US" sz="2800">
              <a:solidFill>
                <a:schemeClr val="bg1"/>
              </a:solidFill>
              <a:latin typeface="标准粗黑" panose="02000503000000000000" charset="-122"/>
              <a:ea typeface="标准粗黑" panose="02000503000000000000" charset="-122"/>
            </a:endParaRPr>
          </a:p>
        </p:txBody>
      </p:sp>
      <p:sp>
        <p:nvSpPr>
          <p:cNvPr id="2" name="文本框 1"/>
          <p:cNvSpPr txBox="1"/>
          <p:nvPr/>
        </p:nvSpPr>
        <p:spPr>
          <a:xfrm>
            <a:off x="4884420" y="1793240"/>
            <a:ext cx="6096000" cy="1198880"/>
          </a:xfrm>
          <a:prstGeom prst="rect">
            <a:avLst/>
          </a:prstGeom>
          <a:noFill/>
        </p:spPr>
        <p:txBody>
          <a:bodyPr wrap="square" rtlCol="0" anchor="t">
            <a:spAutoFit/>
          </a:bodyPr>
          <a:p>
            <a:pPr>
              <a:lnSpc>
                <a:spcPct val="150000"/>
              </a:lnSpc>
            </a:pPr>
            <a:r>
              <a:rPr lang="zh-CN" altLang="en-US" sz="2400">
                <a:sym typeface="+mn-ea"/>
              </a:rPr>
              <a:t>行业相关部门、外卖订餐平台、快递送餐行业等,都应该</a:t>
            </a:r>
            <a:r>
              <a:rPr lang="zh-CN" altLang="en-US" sz="2400">
                <a:solidFill>
                  <a:srgbClr val="FF0000"/>
                </a:solidFill>
                <a:sym typeface="+mn-ea"/>
              </a:rPr>
              <a:t>树立食品安全第一的意识</a:t>
            </a:r>
            <a:endParaRPr lang="zh-CN" altLang="en-US" sz="2400">
              <a:solidFill>
                <a:srgbClr val="FF0000"/>
              </a:solidFill>
              <a:sym typeface="+mn-ea"/>
            </a:endParaRPr>
          </a:p>
        </p:txBody>
      </p:sp>
      <p:sp>
        <p:nvSpPr>
          <p:cNvPr id="9" name="文本框 8"/>
          <p:cNvSpPr txBox="1"/>
          <p:nvPr/>
        </p:nvSpPr>
        <p:spPr>
          <a:xfrm>
            <a:off x="4915535" y="3260090"/>
            <a:ext cx="6096000" cy="1198880"/>
          </a:xfrm>
          <a:prstGeom prst="rect">
            <a:avLst/>
          </a:prstGeom>
          <a:noFill/>
        </p:spPr>
        <p:txBody>
          <a:bodyPr wrap="square" rtlCol="0" anchor="t">
            <a:spAutoFit/>
          </a:bodyPr>
          <a:p>
            <a:pPr>
              <a:lnSpc>
                <a:spcPct val="150000"/>
              </a:lnSpc>
            </a:pPr>
            <a:r>
              <a:rPr lang="zh-CN" altLang="en-US" sz="2400">
                <a:sym typeface="+mn-ea"/>
              </a:rPr>
              <a:t>加快</a:t>
            </a:r>
            <a:r>
              <a:rPr lang="zh-CN" altLang="en-US" sz="2400">
                <a:solidFill>
                  <a:srgbClr val="FF0000"/>
                </a:solidFill>
                <a:sym typeface="+mn-ea"/>
              </a:rPr>
              <a:t>行业标准</a:t>
            </a:r>
            <a:r>
              <a:rPr lang="zh-CN" altLang="en-US" sz="2400">
                <a:sym typeface="+mn-ea"/>
              </a:rPr>
              <a:t>和</a:t>
            </a:r>
            <a:r>
              <a:rPr lang="zh-CN" altLang="en-US" sz="2400">
                <a:solidFill>
                  <a:srgbClr val="FF0000"/>
                </a:solidFill>
                <a:sym typeface="+mn-ea"/>
              </a:rPr>
              <a:t>法律细化</a:t>
            </a:r>
            <a:r>
              <a:rPr lang="zh-CN" altLang="en-US" sz="2400">
                <a:sym typeface="+mn-ea"/>
              </a:rPr>
              <a:t>完善工作,加强监督管理</a:t>
            </a:r>
            <a:endParaRPr lang="zh-CN" altLang="en-US" sz="2400">
              <a:sym typeface="+mn-ea"/>
            </a:endParaRPr>
          </a:p>
        </p:txBody>
      </p:sp>
    </p:spTree>
    <p:custDataLst>
      <p:tags r:id="rId22"/>
    </p:custDataLst>
  </p:cSld>
  <p:clrMapOvr>
    <a:masterClrMapping/>
  </p:clrMapOvr>
  <p:transition spd="slow">
    <p:push dir="u"/>
  </p:transition>
  <p:timing>
    <p:tnLst>
      <p:par>
        <p:cTn id="1" dur="indefinite" restart="never" nodeType="tmRoot"/>
      </p:par>
    </p:tnLst>
    <p:bldLst>
      <p:bldP spid="3" grpId="0"/>
      <p:bldP spid="3" grpId="1"/>
      <p:bldP spid="7" grpId="0"/>
      <p:bldP spid="7" grpId="1"/>
      <p:bldP spid="2" grpId="0"/>
      <p:bldP spid="2" grpId="1"/>
      <p:bldP spid="9" grpId="0"/>
      <p:bldP spid="9" grpId="1"/>
      <p:bldP spid="4" grpId="0"/>
      <p:bldP spid="4"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p:nvPr>
            <p:ph type="title"/>
          </p:nvPr>
        </p:nvSpPr>
        <p:spPr/>
        <p:txBody>
          <a:bodyPr/>
          <a:p>
            <a:r>
              <a:rPr lang="en-US" altLang="zh-CN"/>
              <a:t> </a:t>
            </a:r>
            <a:endParaRPr lang="en-US" altLang="zh-CN"/>
          </a:p>
        </p:txBody>
      </p:sp>
      <p:sp>
        <p:nvSpPr>
          <p:cNvPr id="3" name="内容占位符 2"/>
          <p:cNvSpPr/>
          <p:nvPr>
            <p:ph idx="1"/>
          </p:nvPr>
        </p:nvSpPr>
        <p:spPr>
          <a:xfrm>
            <a:off x="941070" y="1825625"/>
            <a:ext cx="10515600" cy="4351338"/>
          </a:xfrm>
        </p:spPr>
        <p:txBody>
          <a:bodyPr/>
          <a:p>
            <a:r>
              <a:rPr lang="en-US" altLang="zh-CN" sz="4400">
                <a:latin typeface="+mj-lt"/>
                <a:ea typeface="+mj-ea"/>
                <a:cs typeface="+mj-cs"/>
              </a:rPr>
              <a:t>        </a:t>
            </a:r>
            <a:endParaRPr lang="en-US" altLang="zh-CN" sz="4400">
              <a:latin typeface="+mj-lt"/>
              <a:ea typeface="+mj-ea"/>
              <a:cs typeface="+mj-cs"/>
            </a:endParaRPr>
          </a:p>
          <a:p>
            <a:pPr>
              <a:lnSpc>
                <a:spcPct val="150000"/>
              </a:lnSpc>
            </a:pPr>
            <a:r>
              <a:rPr lang="en-US" altLang="zh-CN" sz="4400">
                <a:latin typeface="+mj-lt"/>
                <a:ea typeface="+mj-ea"/>
                <a:cs typeface="+mj-cs"/>
              </a:rPr>
              <a:t>            </a:t>
            </a:r>
            <a:r>
              <a:rPr lang="zh-CN" altLang="en-US" sz="4400">
                <a:latin typeface="+mj-lt"/>
                <a:ea typeface="+mj-ea"/>
                <a:cs typeface="+mj-cs"/>
              </a:rPr>
              <a:t>作为消费者如何</a:t>
            </a:r>
            <a:endParaRPr lang="zh-CN" altLang="en-US" sz="4400">
              <a:latin typeface="+mj-lt"/>
              <a:ea typeface="+mj-ea"/>
              <a:cs typeface="+mj-cs"/>
            </a:endParaRPr>
          </a:p>
          <a:p>
            <a:pPr marL="0" indent="0">
              <a:lnSpc>
                <a:spcPct val="150000"/>
              </a:lnSpc>
              <a:buNone/>
            </a:pPr>
            <a:r>
              <a:rPr lang="zh-CN" altLang="en-US" sz="4400">
                <a:latin typeface="+mj-lt"/>
                <a:ea typeface="+mj-ea"/>
                <a:cs typeface="+mj-cs"/>
              </a:rPr>
              <a:t> </a:t>
            </a:r>
            <a:r>
              <a:rPr lang="en-US" altLang="zh-CN" sz="4400">
                <a:latin typeface="+mj-lt"/>
                <a:ea typeface="+mj-ea"/>
                <a:cs typeface="+mj-cs"/>
              </a:rPr>
              <a:t>           </a:t>
            </a:r>
            <a:r>
              <a:rPr lang="zh-CN" altLang="en-US" sz="4400">
                <a:latin typeface="+mj-lt"/>
                <a:ea typeface="+mj-ea"/>
                <a:cs typeface="+mj-cs"/>
              </a:rPr>
              <a:t>选择</a:t>
            </a:r>
            <a:r>
              <a:rPr lang="zh-CN" altLang="en-US" sz="4400">
                <a:solidFill>
                  <a:srgbClr val="FF0000"/>
                </a:solidFill>
                <a:latin typeface="+mj-lt"/>
                <a:ea typeface="+mj-ea"/>
                <a:cs typeface="+mj-cs"/>
              </a:rPr>
              <a:t>一份健康</a:t>
            </a:r>
            <a:r>
              <a:rPr lang="zh-CN" altLang="en-US" sz="4400">
                <a:latin typeface="+mj-lt"/>
                <a:ea typeface="+mj-ea"/>
                <a:cs typeface="+mj-cs"/>
              </a:rPr>
              <a:t>的外卖？</a:t>
            </a:r>
            <a:endParaRPr lang="zh-CN" altLang="en-US" sz="4400">
              <a:latin typeface="+mj-lt"/>
              <a:ea typeface="+mj-ea"/>
              <a:cs typeface="+mj-cs"/>
            </a:endParaRPr>
          </a:p>
        </p:txBody>
      </p:sp>
      <p:sp>
        <p:nvSpPr>
          <p:cNvPr id="5" name="矩形 4"/>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案例启示</a:t>
            </a:r>
            <a:endParaRPr lang="zh-CN" altLang="en-US" sz="2800">
              <a:solidFill>
                <a:schemeClr val="bg1"/>
              </a:solidFill>
              <a:latin typeface="标准粗黑" panose="02000503000000000000" charset="-122"/>
              <a:ea typeface="标准粗黑" panose="02000503000000000000" charset="-122"/>
            </a:endParaRPr>
          </a:p>
        </p:txBody>
      </p:sp>
      <p:pic>
        <p:nvPicPr>
          <p:cNvPr id="4" name="图片 3"/>
          <p:cNvPicPr>
            <a:picLocks noChangeAspect="1"/>
          </p:cNvPicPr>
          <p:nvPr/>
        </p:nvPicPr>
        <p:blipFill>
          <a:blip r:embed="rId1"/>
          <a:stretch>
            <a:fillRect/>
          </a:stretch>
        </p:blipFill>
        <p:spPr>
          <a:xfrm>
            <a:off x="0" y="1691005"/>
            <a:ext cx="3810000" cy="3810000"/>
          </a:xfrm>
          <a:prstGeom prst="rect">
            <a:avLst/>
          </a:prstGeom>
        </p:spPr>
      </p:pic>
    </p:spTree>
    <p:custDataLst>
      <p:tags r:id="rId2"/>
    </p:custData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90000">
              <a:schemeClr val="accent1">
                <a:lumMod val="45000"/>
                <a:lumOff val="55000"/>
              </a:schemeClr>
            </a:gs>
            <a:gs pos="100000">
              <a:schemeClr val="accent1">
                <a:lumMod val="30000"/>
                <a:lumOff val="70000"/>
              </a:schemeClr>
            </a:gs>
          </a:gsLst>
          <a:path path="rect">
            <a:fillToRect l="100000" b="100000"/>
          </a:path>
          <a:tileRect t="-100000" r="-100000"/>
        </a:gradFill>
        <a:effectLst/>
      </p:bgPr>
    </p:bg>
    <p:spTree>
      <p:nvGrpSpPr>
        <p:cNvPr id="1" name=""/>
        <p:cNvGrpSpPr/>
        <p:nvPr/>
      </p:nvGrpSpPr>
      <p:grpSpPr/>
      <p:sp>
        <p:nvSpPr>
          <p:cNvPr id="2" name="文本框 1"/>
          <p:cNvSpPr txBox="1"/>
          <p:nvPr/>
        </p:nvSpPr>
        <p:spPr>
          <a:xfrm>
            <a:off x="5643245" y="2256790"/>
            <a:ext cx="5080000" cy="3107690"/>
          </a:xfrm>
          <a:prstGeom prst="rect">
            <a:avLst/>
          </a:prstGeom>
        </p:spPr>
        <p:txBody>
          <a:bodyPr>
            <a:spAutoFit/>
          </a:bodyPr>
          <a:p>
            <a:pPr algn="ctr"/>
            <a:r>
              <a:rPr lang="en-US" altLang="zh-CN" sz="1600">
                <a:solidFill>
                  <a:srgbClr val="FFFFFF"/>
                </a:solidFill>
              </a:rPr>
              <a:t> </a:t>
            </a:r>
            <a:endParaRPr lang="en-US" altLang="zh-CN" sz="1600">
              <a:solidFill>
                <a:srgbClr val="FFFFFF"/>
              </a:solidFill>
            </a:endParaRPr>
          </a:p>
          <a:p>
            <a:pPr marL="0" indent="295275" algn="just">
              <a:lnSpc>
                <a:spcPct val="150000"/>
              </a:lnSpc>
            </a:pPr>
            <a:r>
              <a:rPr lang="zh-CN" altLang="en-US" sz="2400"/>
              <a:t>在网络订餐时，尽量在知名度高、监管严格的外卖平台上点餐，</a:t>
            </a:r>
            <a:r>
              <a:rPr lang="zh-CN" altLang="en-US" sz="2400">
                <a:solidFill>
                  <a:schemeClr val="tx1"/>
                </a:solidFill>
              </a:rPr>
              <a:t>选择有</a:t>
            </a:r>
            <a:r>
              <a:rPr lang="zh-CN" altLang="en-US" sz="2400">
                <a:solidFill>
                  <a:srgbClr val="FF0000"/>
                </a:solidFill>
              </a:rPr>
              <a:t>营业执照</a:t>
            </a:r>
            <a:r>
              <a:rPr lang="zh-CN" altLang="en-US" sz="2400">
                <a:solidFill>
                  <a:schemeClr val="tx1"/>
                </a:solidFill>
              </a:rPr>
              <a:t>和</a:t>
            </a:r>
            <a:r>
              <a:rPr lang="zh-CN" altLang="en-US" sz="2400">
                <a:solidFill>
                  <a:srgbClr val="FF0000"/>
                </a:solidFill>
              </a:rPr>
              <a:t>食品经营</a:t>
            </a:r>
            <a:r>
              <a:rPr lang="zh-CN" altLang="en-US" sz="2400">
                <a:solidFill>
                  <a:schemeClr val="tx1"/>
                </a:solidFill>
              </a:rPr>
              <a:t>许可证的商家，并查看其</a:t>
            </a:r>
            <a:r>
              <a:rPr lang="zh-CN" altLang="en-US" sz="2400">
                <a:solidFill>
                  <a:srgbClr val="FF0000"/>
                </a:solidFill>
              </a:rPr>
              <a:t>经营地址</a:t>
            </a:r>
            <a:r>
              <a:rPr lang="zh-CN" altLang="en-US" sz="2400">
                <a:solidFill>
                  <a:schemeClr val="tx1"/>
                </a:solidFill>
              </a:rPr>
              <a:t>与</a:t>
            </a:r>
            <a:r>
              <a:rPr lang="zh-CN" altLang="en-US" sz="2400">
                <a:solidFill>
                  <a:srgbClr val="FF0000"/>
                </a:solidFill>
              </a:rPr>
              <a:t>平台上发布</a:t>
            </a:r>
            <a:r>
              <a:rPr lang="zh-CN" altLang="en-US" sz="2400">
                <a:solidFill>
                  <a:schemeClr val="tx1"/>
                </a:solidFill>
              </a:rPr>
              <a:t>的是否</a:t>
            </a:r>
            <a:r>
              <a:rPr lang="zh-CN" altLang="en-US" sz="2400">
                <a:solidFill>
                  <a:srgbClr val="FF0000"/>
                </a:solidFill>
              </a:rPr>
              <a:t>一致。</a:t>
            </a:r>
            <a:endParaRPr lang="zh-CN" altLang="en-US" sz="2400">
              <a:solidFill>
                <a:srgbClr val="FF0000"/>
              </a:solidFill>
            </a:endParaRPr>
          </a:p>
        </p:txBody>
      </p:sp>
      <p:sp>
        <p:nvSpPr>
          <p:cNvPr id="3" name="文本框 2"/>
          <p:cNvSpPr txBox="1"/>
          <p:nvPr/>
        </p:nvSpPr>
        <p:spPr>
          <a:xfrm>
            <a:off x="563245" y="1501458"/>
            <a:ext cx="5080000" cy="460375"/>
          </a:xfrm>
          <a:prstGeom prst="rect">
            <a:avLst/>
          </a:prstGeom>
        </p:spPr>
        <p:txBody>
          <a:bodyPr>
            <a:spAutoFit/>
          </a:bodyPr>
          <a:p>
            <a:r>
              <a:rPr lang="zh-CN" altLang="en-US" sz="2400"/>
              <a:t>一、选择信誉好的平台与商家</a:t>
            </a:r>
            <a:r>
              <a:rPr lang="en-US" altLang="zh-CN" sz="1600"/>
              <a:t> </a:t>
            </a:r>
            <a:endParaRPr lang="en-US" altLang="zh-CN" sz="1600"/>
          </a:p>
        </p:txBody>
      </p:sp>
      <p:sp>
        <p:nvSpPr>
          <p:cNvPr id="5" name="矩形 4"/>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案例启示</a:t>
            </a:r>
            <a:endParaRPr lang="zh-CN" altLang="en-US" sz="2800">
              <a:solidFill>
                <a:schemeClr val="bg1"/>
              </a:solidFill>
              <a:latin typeface="标准粗黑" panose="02000503000000000000" charset="-122"/>
              <a:ea typeface="标准粗黑" panose="02000503000000000000" charset="-122"/>
            </a:endParaRPr>
          </a:p>
        </p:txBody>
      </p:sp>
      <p:pic>
        <p:nvPicPr>
          <p:cNvPr id="4" name="图片 3"/>
          <p:cNvPicPr/>
          <p:nvPr/>
        </p:nvPicPr>
        <p:blipFill>
          <a:blip r:embed="rId1"/>
          <a:stretch>
            <a:fillRect/>
          </a:stretch>
        </p:blipFill>
        <p:spPr>
          <a:xfrm>
            <a:off x="1068070" y="2318385"/>
            <a:ext cx="3803015" cy="3916045"/>
          </a:xfrm>
          <a:prstGeom prst="rect">
            <a:avLst/>
          </a:prstGeom>
        </p:spPr>
      </p:pic>
    </p:spTree>
    <p:custDataLst>
      <p:tags r:id="rId2"/>
    </p:custDataLst>
  </p:cSld>
  <p:clrMapOvr>
    <a:masterClrMapping/>
  </p:clrMapOvr>
  <p:transition spd="slow">
    <p:push dir="u"/>
  </p:transition>
  <p:timing>
    <p:tnLst>
      <p:par>
        <p:cTn id="1" dur="indefinite" restart="never" nodeType="tmRoot"/>
      </p:par>
    </p:tnLst>
    <p:bldLst>
      <p:bldP spid="3" grpId="0"/>
      <p:bldP spid="3" grpId="1"/>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custDataLst>
              <p:tags r:id="rId1"/>
            </p:custDataLst>
          </p:nvPr>
        </p:nvSpPr>
        <p:spPr>
          <a:xfrm>
            <a:off x="-8907" y="-9224"/>
            <a:ext cx="8157682" cy="6867224"/>
          </a:xfrm>
          <a:custGeom>
            <a:avLst/>
            <a:gdLst>
              <a:gd name="connsiteX0" fmla="*/ 0 w 8157682"/>
              <a:gd name="connsiteY0" fmla="*/ 0 h 6867224"/>
              <a:gd name="connsiteX1" fmla="*/ 6208539 w 8157682"/>
              <a:gd name="connsiteY1" fmla="*/ 0 h 6867224"/>
              <a:gd name="connsiteX2" fmla="*/ 6279986 w 8157682"/>
              <a:gd name="connsiteY2" fmla="*/ 125184 h 6867224"/>
              <a:gd name="connsiteX3" fmla="*/ 8063311 w 8157682"/>
              <a:gd name="connsiteY3" fmla="*/ 3249803 h 6867224"/>
              <a:gd name="connsiteX4" fmla="*/ 8063361 w 8157682"/>
              <a:gd name="connsiteY4" fmla="*/ 3945043 h 6867224"/>
              <a:gd name="connsiteX5" fmla="*/ 6476168 w 8157682"/>
              <a:gd name="connsiteY5" fmla="*/ 6726015 h 6867224"/>
              <a:gd name="connsiteX6" fmla="*/ 6395575 w 8157682"/>
              <a:gd name="connsiteY6" fmla="*/ 6867224 h 6867224"/>
              <a:gd name="connsiteX7" fmla="*/ 0 w 8157682"/>
              <a:gd name="connsiteY7" fmla="*/ 6867224 h 686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7682" h="6867224">
                <a:moveTo>
                  <a:pt x="0" y="0"/>
                </a:moveTo>
                <a:lnTo>
                  <a:pt x="6208539" y="0"/>
                </a:lnTo>
                <a:lnTo>
                  <a:pt x="6279986" y="125184"/>
                </a:lnTo>
                <a:cubicBezTo>
                  <a:pt x="6965880" y="1326962"/>
                  <a:pt x="8063311" y="3249804"/>
                  <a:pt x="8063311" y="3249803"/>
                </a:cubicBezTo>
                <a:cubicBezTo>
                  <a:pt x="8189107" y="3470214"/>
                  <a:pt x="8189155" y="3724636"/>
                  <a:pt x="8063361" y="3945043"/>
                </a:cubicBezTo>
                <a:cubicBezTo>
                  <a:pt x="8063361" y="3945044"/>
                  <a:pt x="7156394" y="5534171"/>
                  <a:pt x="6476168" y="6726015"/>
                </a:cubicBezTo>
                <a:lnTo>
                  <a:pt x="6395575" y="6867224"/>
                </a:lnTo>
                <a:lnTo>
                  <a:pt x="0" y="6867224"/>
                </a:lnTo>
                <a:close/>
              </a:path>
            </a:pathLst>
          </a:custGeom>
          <a:gradFill>
            <a:gsLst>
              <a:gs pos="0">
                <a:schemeClr val="accent1">
                  <a:alpha val="0"/>
                </a:schemeClr>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6" name="标题 1"/>
          <p:cNvSpPr txBox="1"/>
          <p:nvPr>
            <p:custDataLst>
              <p:tags r:id="rId2"/>
            </p:custDataLst>
          </p:nvPr>
        </p:nvSpPr>
        <p:spPr>
          <a:xfrm>
            <a:off x="251275" y="855267"/>
            <a:ext cx="4024815" cy="1053116"/>
          </a:xfrm>
          <a:prstGeom prst="rect">
            <a:avLst/>
          </a:prstGeom>
        </p:spPr>
        <p:txBody>
          <a:bodyPr vert="horz" lIns="90170" tIns="46990" rIns="90170" bIns="46990" rtlCol="0" anchor="b" anchorCtr="0">
            <a:normAutofit/>
          </a:bodyPr>
          <a:lstStyle>
            <a:lvl1pPr algn="ctr" defTabSz="914400" rtl="0" eaLnBrk="1" fontAlgn="auto" latinLnBrk="0" hangingPunct="1">
              <a:lnSpc>
                <a:spcPct val="100000"/>
              </a:lnSpc>
              <a:spcBef>
                <a:spcPct val="0"/>
              </a:spcBef>
              <a:buNone/>
              <a:defRPr sz="3200" b="1" u="none" strike="noStrike" kern="1200" cap="none" spc="300" normalizeH="0" baseline="0">
                <a:solidFill>
                  <a:schemeClr val="tx1">
                    <a:lumMod val="85000"/>
                    <a:lumOff val="15000"/>
                  </a:schemeClr>
                </a:solidFill>
                <a:uFillTx/>
                <a:latin typeface="+mj-ea"/>
                <a:ea typeface="+mj-ea"/>
                <a:cs typeface="+mj-cs"/>
              </a:defRPr>
            </a:lvl1pPr>
          </a:lstStyle>
          <a:p>
            <a:pPr algn="l"/>
            <a:r>
              <a:rPr lang="zh-CN" altLang="en-US" sz="2400" dirty="0"/>
              <a:t>二</a:t>
            </a:r>
            <a:r>
              <a:rPr lang="zh-CN" altLang="en-US" dirty="0"/>
              <a:t>、</a:t>
            </a:r>
            <a:r>
              <a:rPr lang="zh-CN" altLang="en-US" sz="2400" dirty="0"/>
              <a:t>筛选店铺</a:t>
            </a:r>
            <a:endParaRPr lang="zh-CN" altLang="en-US" sz="2400" dirty="0"/>
          </a:p>
        </p:txBody>
      </p:sp>
      <p:cxnSp>
        <p:nvCxnSpPr>
          <p:cNvPr id="43" name="直接连接符 42"/>
          <p:cNvCxnSpPr/>
          <p:nvPr>
            <p:custDataLst>
              <p:tags r:id="rId3"/>
            </p:custDataLst>
          </p:nvPr>
        </p:nvCxnSpPr>
        <p:spPr>
          <a:xfrm flipH="1">
            <a:off x="4835549" y="0"/>
            <a:ext cx="492424" cy="855446"/>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4"/>
            </p:custDataLst>
          </p:nvPr>
        </p:nvCxnSpPr>
        <p:spPr>
          <a:xfrm flipH="1">
            <a:off x="-8906" y="-388"/>
            <a:ext cx="2371963" cy="4092683"/>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5"/>
            </p:custDataLst>
          </p:nvPr>
        </p:nvCxnSpPr>
        <p:spPr>
          <a:xfrm flipH="1">
            <a:off x="4334785" y="1824892"/>
            <a:ext cx="2905545" cy="5033108"/>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6"/>
            </p:custDataLst>
          </p:nvPr>
        </p:nvCxnSpPr>
        <p:spPr>
          <a:xfrm flipH="1" flipV="1">
            <a:off x="1340077" y="0"/>
            <a:ext cx="512536" cy="865630"/>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7"/>
            </p:custDataLst>
          </p:nvPr>
        </p:nvCxnSpPr>
        <p:spPr>
          <a:xfrm flipH="1" flipV="1">
            <a:off x="4334786" y="-388"/>
            <a:ext cx="3014459" cy="5185626"/>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8"/>
            </p:custDataLst>
          </p:nvPr>
        </p:nvCxnSpPr>
        <p:spPr>
          <a:xfrm flipH="1" flipV="1">
            <a:off x="-4447" y="2772172"/>
            <a:ext cx="2367504" cy="4085828"/>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custDataLst>
              <p:tags r:id="rId9"/>
            </p:custDataLst>
          </p:nvPr>
        </p:nvCxnSpPr>
        <p:spPr>
          <a:xfrm flipV="1">
            <a:off x="-8906" y="855446"/>
            <a:ext cx="6700162" cy="10184"/>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custDataLst>
              <p:tags r:id="rId10"/>
            </p:custDataLst>
          </p:nvPr>
        </p:nvCxnSpPr>
        <p:spPr>
          <a:xfrm>
            <a:off x="-8906" y="6002553"/>
            <a:ext cx="6872285" cy="0"/>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custDataLst>
              <p:tags r:id="rId11"/>
            </p:custDataLst>
          </p:nvPr>
        </p:nvCxnSpPr>
        <p:spPr>
          <a:xfrm flipH="1">
            <a:off x="1380268" y="6002553"/>
            <a:ext cx="492425" cy="855447"/>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2"/>
            </p:custDataLst>
          </p:nvPr>
        </p:nvCxnSpPr>
        <p:spPr>
          <a:xfrm flipH="1" flipV="1">
            <a:off x="4828690" y="6002553"/>
            <a:ext cx="497176" cy="855447"/>
          </a:xfrm>
          <a:prstGeom prst="line">
            <a:avLst/>
          </a:prstGeom>
          <a:ln w="190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pic>
        <p:nvPicPr>
          <p:cNvPr id="10" name="图片 9" descr="D:/图/pexels-ivan-samkov-9628023.jpgpexels-ivan-samkov-9628023"/>
          <p:cNvPicPr>
            <a:picLocks noChangeAspect="1"/>
          </p:cNvPicPr>
          <p:nvPr>
            <p:custDataLst>
              <p:tags r:id="rId13"/>
            </p:custDataLst>
          </p:nvPr>
        </p:nvPicPr>
        <p:blipFill>
          <a:blip r:embed="rId14"/>
          <a:srcRect/>
          <a:stretch>
            <a:fillRect/>
          </a:stretch>
        </p:blipFill>
        <p:spPr>
          <a:xfrm>
            <a:off x="370205" y="1824990"/>
            <a:ext cx="6113780" cy="4479925"/>
          </a:xfrm>
          <a:custGeom>
            <a:avLst/>
            <a:gdLst/>
            <a:ahLst/>
            <a:cxnLst>
              <a:cxn ang="3">
                <a:pos x="hc" y="t"/>
              </a:cxn>
              <a:cxn ang="cd2">
                <a:pos x="l" y="vc"/>
              </a:cxn>
              <a:cxn ang="cd4">
                <a:pos x="hc" y="b"/>
              </a:cxn>
              <a:cxn ang="0">
                <a:pos x="r" y="vc"/>
              </a:cxn>
            </a:cxnLst>
            <a:rect l="l" t="t" r="r" b="b"/>
            <a:pathLst>
              <a:path w="8691" h="7673">
                <a:moveTo>
                  <a:pt x="2454" y="0"/>
                </a:moveTo>
                <a:cubicBezTo>
                  <a:pt x="2454" y="0"/>
                  <a:pt x="6237" y="0"/>
                  <a:pt x="6237" y="0"/>
                </a:cubicBezTo>
                <a:cubicBezTo>
                  <a:pt x="6442" y="0"/>
                  <a:pt x="6620" y="102"/>
                  <a:pt x="6722" y="280"/>
                </a:cubicBezTo>
                <a:cubicBezTo>
                  <a:pt x="6722" y="280"/>
                  <a:pt x="8614" y="3557"/>
                  <a:pt x="8614" y="3557"/>
                </a:cubicBezTo>
                <a:cubicBezTo>
                  <a:pt x="8716" y="3734"/>
                  <a:pt x="8716" y="3939"/>
                  <a:pt x="8614" y="4117"/>
                </a:cubicBezTo>
                <a:cubicBezTo>
                  <a:pt x="8614" y="4117"/>
                  <a:pt x="6722" y="7393"/>
                  <a:pt x="6722" y="7393"/>
                </a:cubicBezTo>
                <a:cubicBezTo>
                  <a:pt x="6620" y="7571"/>
                  <a:pt x="6442" y="7673"/>
                  <a:pt x="6237" y="7673"/>
                </a:cubicBezTo>
                <a:cubicBezTo>
                  <a:pt x="6237" y="7673"/>
                  <a:pt x="2454" y="7673"/>
                  <a:pt x="2454" y="7673"/>
                </a:cubicBezTo>
                <a:cubicBezTo>
                  <a:pt x="2249" y="7673"/>
                  <a:pt x="2071" y="7571"/>
                  <a:pt x="1969" y="7393"/>
                </a:cubicBezTo>
                <a:cubicBezTo>
                  <a:pt x="1969" y="7393"/>
                  <a:pt x="77" y="4117"/>
                  <a:pt x="77" y="4117"/>
                </a:cubicBezTo>
                <a:cubicBezTo>
                  <a:pt x="-26" y="3939"/>
                  <a:pt x="-26" y="3734"/>
                  <a:pt x="77" y="3557"/>
                </a:cubicBezTo>
                <a:cubicBezTo>
                  <a:pt x="77" y="3557"/>
                  <a:pt x="1969" y="280"/>
                  <a:pt x="1969" y="280"/>
                </a:cubicBezTo>
                <a:cubicBezTo>
                  <a:pt x="2071" y="102"/>
                  <a:pt x="2249" y="0"/>
                  <a:pt x="2454" y="0"/>
                </a:cubicBezTo>
                <a:close/>
              </a:path>
            </a:pathLst>
          </a:custGeom>
          <a:solidFill>
            <a:schemeClr val="accent1"/>
          </a:solidFill>
          <a:ln>
            <a:solidFill>
              <a:schemeClr val="accent1">
                <a:alpha val="20000"/>
              </a:schemeClr>
            </a:solidFill>
          </a:ln>
        </p:spPr>
      </p:pic>
      <p:sp>
        <p:nvSpPr>
          <p:cNvPr id="42" name="矩形: 圆角 41"/>
          <p:cNvSpPr/>
          <p:nvPr>
            <p:custDataLst>
              <p:tags r:id="rId15"/>
            </p:custDataLst>
          </p:nvPr>
        </p:nvSpPr>
        <p:spPr>
          <a:xfrm>
            <a:off x="8212326" y="3844535"/>
            <a:ext cx="3213864" cy="501953"/>
          </a:xfrm>
          <a:prstGeom prst="roundRect">
            <a:avLst>
              <a:gd name="adj" fmla="val 50000"/>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p>
            <a:pPr algn="ctr"/>
            <a:r>
              <a:rPr lang="zh-CN" altLang="en-US" sz="2400" dirty="0">
                <a:solidFill>
                  <a:schemeClr val="tx1">
                    <a:lumMod val="85000"/>
                    <a:lumOff val="15000"/>
                  </a:schemeClr>
                </a:solidFill>
                <a:latin typeface="+mn-ea"/>
                <a:sym typeface="+mn-ea"/>
              </a:rPr>
              <a:t>烧烤·小龙虾·盖浇饭</a:t>
            </a:r>
            <a:endParaRPr lang="zh-CN" altLang="en-US" sz="2400" dirty="0">
              <a:solidFill>
                <a:schemeClr val="tx1">
                  <a:lumMod val="85000"/>
                  <a:lumOff val="15000"/>
                </a:schemeClr>
              </a:solidFill>
              <a:latin typeface="+mn-ea"/>
              <a:sym typeface="+mn-ea"/>
            </a:endParaRPr>
          </a:p>
        </p:txBody>
      </p:sp>
      <p:sp>
        <p:nvSpPr>
          <p:cNvPr id="13" name="矩形: 圆角 42"/>
          <p:cNvSpPr/>
          <p:nvPr>
            <p:custDataLst>
              <p:tags r:id="rId16"/>
            </p:custDataLst>
          </p:nvPr>
        </p:nvSpPr>
        <p:spPr>
          <a:xfrm>
            <a:off x="8288526" y="4564322"/>
            <a:ext cx="3213864" cy="501953"/>
          </a:xfrm>
          <a:prstGeom prst="roundRect">
            <a:avLst>
              <a:gd name="adj" fmla="val 50000"/>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p>
            <a:pPr algn="ctr"/>
            <a:r>
              <a:rPr lang="zh-CN" altLang="en-US" sz="2400" dirty="0">
                <a:solidFill>
                  <a:schemeClr val="tx1">
                    <a:lumMod val="85000"/>
                    <a:lumOff val="15000"/>
                  </a:schemeClr>
                </a:solidFill>
                <a:latin typeface="+mn-ea"/>
                <a:sym typeface="+mn-ea"/>
              </a:rPr>
              <a:t>一家被炒面耽误的xxx</a:t>
            </a:r>
            <a:endParaRPr lang="zh-CN" altLang="en-US" sz="2400" dirty="0">
              <a:solidFill>
                <a:schemeClr val="tx1">
                  <a:lumMod val="85000"/>
                  <a:lumOff val="15000"/>
                </a:schemeClr>
              </a:solidFill>
              <a:latin typeface="+mn-ea"/>
              <a:sym typeface="+mn-ea"/>
            </a:endParaRPr>
          </a:p>
        </p:txBody>
      </p:sp>
      <p:sp>
        <p:nvSpPr>
          <p:cNvPr id="45" name="矩形: 圆角 44"/>
          <p:cNvSpPr/>
          <p:nvPr>
            <p:custDataLst>
              <p:tags r:id="rId17"/>
            </p:custDataLst>
          </p:nvPr>
        </p:nvSpPr>
        <p:spPr>
          <a:xfrm>
            <a:off x="8288526" y="3124675"/>
            <a:ext cx="3213864" cy="501953"/>
          </a:xfrm>
          <a:prstGeom prst="roundRect">
            <a:avLst>
              <a:gd name="adj" fmla="val 50000"/>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p>
            <a:pPr algn="ctr"/>
            <a:r>
              <a:rPr lang="zh-CN" altLang="en-US" sz="2400" dirty="0">
                <a:solidFill>
                  <a:schemeClr val="tx1">
                    <a:lumMod val="85000"/>
                    <a:lumOff val="15000"/>
                  </a:schemeClr>
                </a:solidFill>
                <a:latin typeface="+mn-ea"/>
                <a:sym typeface="+mn-ea"/>
              </a:rPr>
              <a:t>查看店铺名称</a:t>
            </a:r>
            <a:endParaRPr lang="zh-CN" altLang="en-US" sz="2400" dirty="0">
              <a:solidFill>
                <a:schemeClr val="tx1">
                  <a:lumMod val="85000"/>
                  <a:lumOff val="15000"/>
                </a:schemeClr>
              </a:solidFill>
              <a:latin typeface="+mn-ea"/>
              <a:sym typeface="+mn-ea"/>
            </a:endParaRPr>
          </a:p>
        </p:txBody>
      </p:sp>
      <p:sp>
        <p:nvSpPr>
          <p:cNvPr id="5" name="矩形 4"/>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案例启示</a:t>
            </a:r>
            <a:endParaRPr lang="zh-CN" altLang="en-US" sz="2800">
              <a:solidFill>
                <a:schemeClr val="bg1"/>
              </a:solidFill>
              <a:latin typeface="标准粗黑" panose="02000503000000000000" charset="-122"/>
              <a:ea typeface="标准粗黑" panose="02000503000000000000" charset="-122"/>
            </a:endParaRPr>
          </a:p>
        </p:txBody>
      </p:sp>
      <p:pic>
        <p:nvPicPr>
          <p:cNvPr id="4" name="图片 3"/>
          <p:cNvPicPr>
            <a:picLocks noChangeAspect="1"/>
          </p:cNvPicPr>
          <p:nvPr/>
        </p:nvPicPr>
        <p:blipFill>
          <a:blip r:embed="rId18"/>
          <a:stretch>
            <a:fillRect/>
          </a:stretch>
        </p:blipFill>
        <p:spPr>
          <a:xfrm>
            <a:off x="6690995" y="3596640"/>
            <a:ext cx="1828800" cy="1828800"/>
          </a:xfrm>
          <a:prstGeom prst="rect">
            <a:avLst/>
          </a:prstGeom>
          <a:ln>
            <a:noFill/>
          </a:ln>
        </p:spPr>
      </p:pic>
    </p:spTree>
    <p:custDataLst>
      <p:tags r:id="rId19"/>
    </p:custDataLst>
  </p:cSld>
  <p:clrMapOvr>
    <a:masterClrMapping/>
  </p:clrMapOvr>
  <p:transition spd="slow">
    <p:push dir="u"/>
  </p:transition>
  <p:timing>
    <p:tnLst>
      <p:par>
        <p:cTn id="1" dur="indefinite" restart="never" nodeType="tmRoot"/>
      </p:par>
    </p:tnLst>
    <p:bldLst>
      <p:bldP spid="16" grpId="0"/>
      <p:bldP spid="16" grpId="1"/>
      <p:bldP spid="45" grpId="0" bldLvl="0" animBg="1"/>
      <p:bldP spid="45" grpId="1" animBg="1"/>
      <p:bldP spid="42" grpId="0" bldLvl="0" animBg="1"/>
      <p:bldP spid="42" grpId="1" animBg="1"/>
      <p:bldP spid="13" grpId="0" bldLvl="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1053465" y="4935855"/>
            <a:ext cx="10001885" cy="1313180"/>
          </a:xfrm>
          <a:prstGeom prst="rect">
            <a:avLst/>
          </a:prstGeom>
          <a:solidFill>
            <a:srgbClr val="FFFFFF">
              <a:alpha val="20000"/>
            </a:srgbClr>
          </a:solidFill>
          <a:ln w="12700" cmpd="sng">
            <a:no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p>
        </p:txBody>
      </p:sp>
      <p:pic>
        <p:nvPicPr>
          <p:cNvPr id="11" name="图片 10" descr="蓝色正方形块"/>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7156879" y="5133656"/>
            <a:ext cx="39177" cy="39177"/>
          </a:xfrm>
          <a:prstGeom prst="rect">
            <a:avLst/>
          </a:prstGeom>
        </p:spPr>
      </p:pic>
      <p:sp>
        <p:nvSpPr>
          <p:cNvPr id="2" name="文本框 1"/>
          <p:cNvSpPr txBox="1"/>
          <p:nvPr/>
        </p:nvSpPr>
        <p:spPr>
          <a:xfrm>
            <a:off x="499745" y="6082030"/>
            <a:ext cx="6454775" cy="368300"/>
          </a:xfrm>
          <a:prstGeom prst="rect">
            <a:avLst/>
          </a:prstGeom>
          <a:noFill/>
        </p:spPr>
        <p:txBody>
          <a:bodyPr wrap="square" rtlCol="0">
            <a:spAutoFit/>
          </a:bodyPr>
          <a:p>
            <a:r>
              <a:rPr lang="en-US" altLang="zh-CN" kern="0" dirty="0">
                <a:ln>
                  <a:noFill/>
                  <a:prstDash val="sysDot"/>
                </a:ln>
                <a:solidFill>
                  <a:schemeClr val="tx1">
                    <a:lumMod val="85000"/>
                    <a:lumOff val="15000"/>
                  </a:schemeClr>
                </a:solidFill>
                <a:latin typeface="+mn-ea"/>
                <a:sym typeface="+mn-ea"/>
              </a:rPr>
              <a:t>2017-2020</a:t>
            </a:r>
            <a:r>
              <a:rPr lang="zh-CN" altLang="en-US" kern="0" dirty="0">
                <a:ln>
                  <a:noFill/>
                  <a:prstDash val="sysDot"/>
                </a:ln>
                <a:solidFill>
                  <a:schemeClr val="tx1">
                    <a:lumMod val="85000"/>
                    <a:lumOff val="15000"/>
                  </a:schemeClr>
                </a:solidFill>
                <a:latin typeface="+mn-ea"/>
                <a:sym typeface="+mn-ea"/>
              </a:rPr>
              <a:t>各级人民法院一审收到网络购物合同纠纷案件统计</a:t>
            </a:r>
            <a:endParaRPr lang="zh-CN" altLang="en-US"/>
          </a:p>
        </p:txBody>
      </p:sp>
      <p:sp>
        <p:nvSpPr>
          <p:cNvPr id="3" name="文本框 2"/>
          <p:cNvSpPr txBox="1"/>
          <p:nvPr/>
        </p:nvSpPr>
        <p:spPr>
          <a:xfrm>
            <a:off x="411480" y="691515"/>
            <a:ext cx="2006600" cy="460375"/>
          </a:xfrm>
          <a:prstGeom prst="rect">
            <a:avLst/>
          </a:prstGeom>
          <a:noFill/>
        </p:spPr>
        <p:txBody>
          <a:bodyPr wrap="square" rtlCol="0">
            <a:spAutoFit/>
          </a:bodyPr>
          <a:p>
            <a:r>
              <a:rPr lang="en-US" altLang="zh-CN" sz="2400"/>
              <a:t>(1)</a:t>
            </a:r>
            <a:r>
              <a:rPr lang="zh-CN" altLang="en-US" sz="2400"/>
              <a:t>案例概述</a:t>
            </a:r>
            <a:endParaRPr lang="zh-CN" altLang="en-US" sz="2400"/>
          </a:p>
        </p:txBody>
      </p:sp>
      <p:pic>
        <p:nvPicPr>
          <p:cNvPr id="8" name="图片 7" descr="微信截图_20241202233401"/>
          <p:cNvPicPr>
            <a:picLocks noChangeAspect="1"/>
          </p:cNvPicPr>
          <p:nvPr/>
        </p:nvPicPr>
        <p:blipFill>
          <a:blip r:embed="rId5"/>
          <a:stretch>
            <a:fillRect/>
          </a:stretch>
        </p:blipFill>
        <p:spPr>
          <a:xfrm>
            <a:off x="478155" y="1323340"/>
            <a:ext cx="6042660" cy="4758690"/>
          </a:xfrm>
          <a:prstGeom prst="rect">
            <a:avLst/>
          </a:prstGeom>
        </p:spPr>
      </p:pic>
      <p:sp>
        <p:nvSpPr>
          <p:cNvPr id="10" name="文本框 9"/>
          <p:cNvSpPr txBox="1"/>
          <p:nvPr/>
        </p:nvSpPr>
        <p:spPr>
          <a:xfrm>
            <a:off x="7106285" y="1407160"/>
            <a:ext cx="4378960" cy="4584065"/>
          </a:xfrm>
          <a:prstGeom prst="rect">
            <a:avLst/>
          </a:prstGeom>
          <a:noFill/>
        </p:spPr>
        <p:txBody>
          <a:bodyPr wrap="square" rtlCol="0">
            <a:noAutofit/>
          </a:bodyPr>
          <a:p>
            <a:pPr marL="342900" indent="-342900" algn="l">
              <a:lnSpc>
                <a:spcPct val="130000"/>
              </a:lnSpc>
              <a:buClr>
                <a:srgbClr val="AFC5FF"/>
              </a:buClr>
              <a:buSzPct val="140000"/>
              <a:buFont typeface="Arial" panose="020B0604020202020204" pitchFamily="34" charset="0"/>
              <a:buBlip>
                <a:blip r:embed="rId6"/>
              </a:buBlip>
            </a:pPr>
            <a:r>
              <a:rPr lang="zh-CN" altLang="en-US" sz="2400" kern="0" dirty="0">
                <a:ln>
                  <a:noFill/>
                  <a:prstDash val="sysDot"/>
                </a:ln>
                <a:solidFill>
                  <a:schemeClr val="tx1">
                    <a:lumMod val="85000"/>
                    <a:lumOff val="15000"/>
                  </a:schemeClr>
                </a:solidFill>
                <a:latin typeface="+mn-ea"/>
                <a:sym typeface="+mn-ea"/>
              </a:rPr>
              <a:t>司法大数据专题报告显示，2017-2020年上半年，各级人民法院一审收到网络购物合同纠纷案件4.9万件。</a:t>
            </a:r>
            <a:endParaRPr lang="zh-CN" altLang="en-US" sz="2400" kern="0" dirty="0">
              <a:ln>
                <a:noFill/>
                <a:prstDash val="sysDot"/>
              </a:ln>
              <a:solidFill>
                <a:schemeClr val="tx1">
                  <a:lumMod val="85000"/>
                  <a:lumOff val="15000"/>
                </a:schemeClr>
              </a:solidFill>
              <a:latin typeface="+mn-ea"/>
              <a:sym typeface="+mn-ea"/>
            </a:endParaRPr>
          </a:p>
          <a:p>
            <a:pPr indent="0" algn="l">
              <a:lnSpc>
                <a:spcPct val="130000"/>
              </a:lnSpc>
              <a:buClr>
                <a:srgbClr val="AFC5FF"/>
              </a:buClr>
              <a:buSzPct val="140000"/>
              <a:buFont typeface="Arial" panose="020B0604020202020204" pitchFamily="34" charset="0"/>
              <a:buNone/>
            </a:pPr>
            <a:endParaRPr lang="zh-CN" altLang="en-US" sz="2400" kern="0" dirty="0">
              <a:ln>
                <a:noFill/>
                <a:prstDash val="sysDot"/>
              </a:ln>
              <a:solidFill>
                <a:schemeClr val="tx1">
                  <a:lumMod val="85000"/>
                  <a:lumOff val="15000"/>
                </a:schemeClr>
              </a:solidFill>
              <a:latin typeface="+mn-ea"/>
              <a:sym typeface="+mn-ea"/>
            </a:endParaRPr>
          </a:p>
          <a:p>
            <a:pPr marL="342900" indent="-342900" algn="l">
              <a:lnSpc>
                <a:spcPct val="130000"/>
              </a:lnSpc>
              <a:buClr>
                <a:srgbClr val="AFC5FF"/>
              </a:buClr>
              <a:buSzPct val="140000"/>
              <a:buFont typeface="Arial" panose="020B0604020202020204" pitchFamily="34" charset="0"/>
              <a:buBlip>
                <a:blip r:embed="rId6"/>
              </a:buBlip>
            </a:pPr>
            <a:r>
              <a:rPr lang="zh-CN" altLang="en-US" sz="2400" b="1" kern="0" dirty="0">
                <a:ln>
                  <a:noFill/>
                  <a:prstDash val="sysDot"/>
                </a:ln>
                <a:solidFill>
                  <a:schemeClr val="tx1">
                    <a:lumMod val="85000"/>
                    <a:lumOff val="15000"/>
                  </a:schemeClr>
                </a:solidFill>
                <a:latin typeface="+mn-ea"/>
                <a:sym typeface="+mn-ea"/>
              </a:rPr>
              <a:t>其中食品类纠纷占比接近半数，为4</a:t>
            </a:r>
            <a:r>
              <a:rPr lang="en-US" altLang="zh-CN" sz="2400" b="1" kern="0" dirty="0">
                <a:ln>
                  <a:noFill/>
                  <a:prstDash val="sysDot"/>
                </a:ln>
                <a:solidFill>
                  <a:schemeClr val="tx1">
                    <a:lumMod val="85000"/>
                    <a:lumOff val="15000"/>
                  </a:schemeClr>
                </a:solidFill>
                <a:latin typeface="+mn-ea"/>
                <a:sym typeface="+mn-ea"/>
              </a:rPr>
              <a:t>5</a:t>
            </a:r>
            <a:r>
              <a:rPr lang="zh-CN" altLang="en-US" sz="2400" b="1" kern="0" dirty="0">
                <a:ln>
                  <a:noFill/>
                  <a:prstDash val="sysDot"/>
                </a:ln>
                <a:solidFill>
                  <a:schemeClr val="tx1">
                    <a:lumMod val="85000"/>
                    <a:lumOff val="15000"/>
                  </a:schemeClr>
                </a:solidFill>
                <a:latin typeface="+mn-ea"/>
                <a:sym typeface="+mn-ea"/>
              </a:rPr>
              <a:t>.6</a:t>
            </a:r>
            <a:r>
              <a:rPr lang="en-US" altLang="zh-CN" sz="2400" b="1" kern="0" dirty="0">
                <a:ln>
                  <a:noFill/>
                  <a:prstDash val="sysDot"/>
                </a:ln>
                <a:solidFill>
                  <a:schemeClr val="tx1">
                    <a:lumMod val="85000"/>
                    <a:lumOff val="15000"/>
                  </a:schemeClr>
                </a:solidFill>
                <a:latin typeface="+mn-ea"/>
                <a:sym typeface="+mn-ea"/>
              </a:rPr>
              <a:t>5</a:t>
            </a:r>
            <a:r>
              <a:rPr lang="zh-CN" altLang="en-US" sz="2400" b="1" kern="0" dirty="0">
                <a:ln>
                  <a:noFill/>
                  <a:prstDash val="sysDot"/>
                </a:ln>
                <a:solidFill>
                  <a:schemeClr val="tx1">
                    <a:lumMod val="85000"/>
                    <a:lumOff val="15000"/>
                  </a:schemeClr>
                </a:solidFill>
                <a:latin typeface="+mn-ea"/>
                <a:sym typeface="+mn-ea"/>
              </a:rPr>
              <a:t>%</a:t>
            </a:r>
            <a:endParaRPr lang="zh-CN" altLang="en-US" sz="2400" b="1" kern="0" dirty="0">
              <a:ln>
                <a:noFill/>
                <a:prstDash val="sysDot"/>
              </a:ln>
              <a:solidFill>
                <a:schemeClr val="tx1">
                  <a:lumMod val="85000"/>
                  <a:lumOff val="15000"/>
                </a:schemeClr>
              </a:solidFill>
              <a:latin typeface="+mn-ea"/>
              <a:sym typeface="+mn-ea"/>
            </a:endParaRPr>
          </a:p>
        </p:txBody>
      </p:sp>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文"/>
          <p:cNvSpPr txBox="1"/>
          <p:nvPr>
            <p:custDataLst>
              <p:tags r:id="rId1"/>
            </p:custDataLst>
          </p:nvPr>
        </p:nvSpPr>
        <p:spPr>
          <a:xfrm flipH="1">
            <a:off x="689610" y="2050415"/>
            <a:ext cx="7164705" cy="4264660"/>
          </a:xfrm>
          <a:prstGeom prst="rect">
            <a:avLst/>
          </a:prstGeom>
          <a:noFill/>
        </p:spPr>
        <p:txBody>
          <a:bodyPr wrap="square" lIns="0" tIns="0" rIns="0" bIns="0" rtlCol="0" anchor="t" anchorCtr="0">
            <a:normAutofit fontScale="25000"/>
          </a:bodyPr>
          <a:lstStyle/>
          <a:p>
            <a:pPr marL="285750" indent="-285750" algn="l" fontAlgn="auto">
              <a:lnSpc>
                <a:spcPct val="150000"/>
              </a:lnSpc>
              <a:spcAft>
                <a:spcPts val="1000"/>
              </a:spcAft>
              <a:buClrTx/>
              <a:buSzTx/>
              <a:buFont typeface="Wingdings" panose="05000000000000000000" charset="0"/>
              <a:buChar char="l"/>
            </a:pPr>
            <a:endParaRPr lang="en-US" altLang="zh-CN" sz="1600" kern="0" dirty="0">
              <a:ln>
                <a:noFill/>
                <a:prstDash val="sysDot"/>
              </a:ln>
              <a:solidFill>
                <a:schemeClr val="tx1">
                  <a:lumMod val="85000"/>
                  <a:lumOff val="15000"/>
                </a:schemeClr>
              </a:solidFill>
              <a:latin typeface="+mn-ea"/>
              <a:sym typeface="+mn-ea"/>
            </a:endParaRPr>
          </a:p>
          <a:p>
            <a:pPr marL="285750" indent="-285750" algn="l" fontAlgn="auto">
              <a:lnSpc>
                <a:spcPct val="150000"/>
              </a:lnSpc>
              <a:spcAft>
                <a:spcPts val="1000"/>
              </a:spcAft>
              <a:buClrTx/>
              <a:buSzTx/>
              <a:buFont typeface="Wingdings" panose="05000000000000000000" charset="0"/>
              <a:buChar char="l"/>
            </a:pPr>
            <a:r>
              <a:rPr lang="zh-CN" altLang="en-US" sz="9600" kern="0" dirty="0">
                <a:ln>
                  <a:noFill/>
                  <a:prstDash val="sysDot"/>
                </a:ln>
                <a:solidFill>
                  <a:schemeClr val="tx1">
                    <a:lumMod val="85000"/>
                    <a:lumOff val="15000"/>
                  </a:schemeClr>
                </a:solidFill>
                <a:latin typeface="+mn-ea"/>
                <a:sym typeface="+mn-ea"/>
              </a:rPr>
              <a:t>一是先检查餐食</a:t>
            </a:r>
            <a:r>
              <a:rPr lang="zh-CN" altLang="en-US" sz="9600" kern="0" dirty="0">
                <a:ln>
                  <a:noFill/>
                  <a:prstDash val="sysDot"/>
                </a:ln>
                <a:solidFill>
                  <a:srgbClr val="FF0000"/>
                </a:solidFill>
                <a:latin typeface="+mn-ea"/>
                <a:sym typeface="+mn-ea"/>
              </a:rPr>
              <a:t>包装是否完好、清洁，食安封签</a:t>
            </a:r>
            <a:r>
              <a:rPr lang="zh-CN" altLang="en-US" sz="9600" kern="0" dirty="0">
                <a:ln>
                  <a:noFill/>
                  <a:prstDash val="sysDot"/>
                </a:ln>
                <a:solidFill>
                  <a:schemeClr val="tx1">
                    <a:lumMod val="85000"/>
                    <a:lumOff val="15000"/>
                  </a:schemeClr>
                </a:solidFill>
                <a:latin typeface="+mn-ea"/>
                <a:sym typeface="+mn-ea"/>
              </a:rPr>
              <a:t>是否</a:t>
            </a:r>
            <a:r>
              <a:rPr lang="zh-CN" altLang="en-US" sz="9600" kern="0" dirty="0">
                <a:ln>
                  <a:noFill/>
                  <a:prstDash val="sysDot"/>
                </a:ln>
                <a:solidFill>
                  <a:srgbClr val="FF0000"/>
                </a:solidFill>
                <a:latin typeface="+mn-ea"/>
                <a:sym typeface="+mn-ea"/>
              </a:rPr>
              <a:t>破损</a:t>
            </a:r>
            <a:r>
              <a:rPr lang="zh-CN" altLang="en-US" sz="9600" kern="0" dirty="0">
                <a:ln>
                  <a:noFill/>
                  <a:prstDash val="sysDot"/>
                </a:ln>
                <a:solidFill>
                  <a:schemeClr val="tx1">
                    <a:lumMod val="85000"/>
                    <a:lumOff val="15000"/>
                  </a:schemeClr>
                </a:solidFill>
                <a:latin typeface="+mn-ea"/>
                <a:sym typeface="+mn-ea"/>
              </a:rPr>
              <a:t>，所配送餐食是否与订购餐品</a:t>
            </a:r>
            <a:r>
              <a:rPr lang="zh-CN" altLang="en-US" sz="9600" kern="0" dirty="0">
                <a:ln>
                  <a:noFill/>
                  <a:prstDash val="sysDot"/>
                </a:ln>
                <a:solidFill>
                  <a:srgbClr val="FF0000"/>
                </a:solidFill>
                <a:latin typeface="+mn-ea"/>
                <a:sym typeface="+mn-ea"/>
              </a:rPr>
              <a:t>一致。</a:t>
            </a:r>
            <a:endParaRPr lang="zh-CN" altLang="en-US" sz="9600" kern="0" dirty="0">
              <a:ln>
                <a:noFill/>
                <a:prstDash val="sysDot"/>
              </a:ln>
              <a:solidFill>
                <a:schemeClr val="tx1">
                  <a:lumMod val="85000"/>
                  <a:lumOff val="15000"/>
                </a:schemeClr>
              </a:solidFill>
              <a:latin typeface="+mn-ea"/>
              <a:sym typeface="+mn-ea"/>
            </a:endParaRPr>
          </a:p>
          <a:p>
            <a:pPr marL="285750" indent="-285750" algn="l" fontAlgn="auto">
              <a:lnSpc>
                <a:spcPct val="150000"/>
              </a:lnSpc>
              <a:spcAft>
                <a:spcPts val="1000"/>
              </a:spcAft>
              <a:buClrTx/>
              <a:buSzTx/>
              <a:buFont typeface="Wingdings" panose="05000000000000000000" charset="0"/>
              <a:buChar char="l"/>
            </a:pPr>
            <a:r>
              <a:rPr lang="zh-CN" altLang="en-US" sz="9600" kern="0" dirty="0">
                <a:ln>
                  <a:noFill/>
                  <a:prstDash val="sysDot"/>
                </a:ln>
                <a:solidFill>
                  <a:schemeClr val="tx1">
                    <a:lumMod val="85000"/>
                    <a:lumOff val="15000"/>
                  </a:schemeClr>
                </a:solidFill>
                <a:latin typeface="+mn-ea"/>
                <a:sym typeface="+mn-ea"/>
              </a:rPr>
              <a:t>二是查验餐食是否受到</a:t>
            </a:r>
            <a:r>
              <a:rPr lang="zh-CN" altLang="en-US" sz="9600" kern="0" dirty="0">
                <a:ln>
                  <a:noFill/>
                  <a:prstDash val="sysDot"/>
                </a:ln>
                <a:solidFill>
                  <a:srgbClr val="FF0000"/>
                </a:solidFill>
                <a:latin typeface="+mn-ea"/>
                <a:sym typeface="+mn-ea"/>
              </a:rPr>
              <a:t>污染或出现变质</a:t>
            </a:r>
            <a:r>
              <a:rPr lang="zh-CN" altLang="en-US" sz="9600" kern="0" dirty="0">
                <a:ln>
                  <a:noFill/>
                  <a:prstDash val="sysDot"/>
                </a:ln>
                <a:solidFill>
                  <a:schemeClr val="tx1">
                    <a:lumMod val="85000"/>
                    <a:lumOff val="15000"/>
                  </a:schemeClr>
                </a:solidFill>
                <a:latin typeface="+mn-ea"/>
                <a:sym typeface="+mn-ea"/>
              </a:rPr>
              <a:t>，一旦发现餐食变质或受到污染，应当及时保留证据，联系商家或平台进行处理。</a:t>
            </a:r>
            <a:endParaRPr lang="zh-CN" altLang="en-US" sz="9600" kern="0" dirty="0">
              <a:ln>
                <a:noFill/>
                <a:prstDash val="sysDot"/>
              </a:ln>
              <a:solidFill>
                <a:schemeClr val="tx1">
                  <a:lumMod val="85000"/>
                  <a:lumOff val="15000"/>
                </a:schemeClr>
              </a:solidFill>
              <a:latin typeface="+mn-ea"/>
              <a:sym typeface="+mn-ea"/>
            </a:endParaRPr>
          </a:p>
          <a:p>
            <a:pPr marL="285750" indent="-285750" algn="l" fontAlgn="auto">
              <a:lnSpc>
                <a:spcPct val="150000"/>
              </a:lnSpc>
              <a:spcAft>
                <a:spcPts val="1000"/>
              </a:spcAft>
              <a:buClrTx/>
              <a:buSzTx/>
              <a:buFont typeface="Wingdings" panose="05000000000000000000" charset="0"/>
              <a:buChar char="l"/>
            </a:pPr>
            <a:r>
              <a:rPr lang="zh-CN" altLang="en-US" sz="9600" kern="0" dirty="0">
                <a:ln>
                  <a:noFill/>
                  <a:prstDash val="sysDot"/>
                </a:ln>
                <a:solidFill>
                  <a:schemeClr val="tx1">
                    <a:lumMod val="85000"/>
                    <a:lumOff val="15000"/>
                  </a:schemeClr>
                </a:solidFill>
                <a:latin typeface="+mn-ea"/>
                <a:sym typeface="+mn-ea"/>
              </a:rPr>
              <a:t>三是确认无误后要及时就餐，避免因长时间存放造成食物变质。</a:t>
            </a:r>
            <a:endParaRPr lang="zh-CN" altLang="en-US" sz="9600" kern="0" dirty="0">
              <a:ln>
                <a:noFill/>
                <a:prstDash val="sysDot"/>
              </a:ln>
              <a:solidFill>
                <a:schemeClr val="tx1">
                  <a:lumMod val="85000"/>
                  <a:lumOff val="15000"/>
                </a:schemeClr>
              </a:solidFill>
              <a:latin typeface="+mn-ea"/>
              <a:sym typeface="+mn-ea"/>
            </a:endParaRPr>
          </a:p>
        </p:txBody>
      </p:sp>
      <p:sp>
        <p:nvSpPr>
          <p:cNvPr id="17" name="标题 16"/>
          <p:cNvSpPr>
            <a:spLocks noGrp="1"/>
          </p:cNvSpPr>
          <p:nvPr>
            <p:ph type="title"/>
            <p:custDataLst>
              <p:tags r:id="rId2"/>
            </p:custDataLst>
          </p:nvPr>
        </p:nvSpPr>
        <p:spPr/>
        <p:txBody>
          <a:bodyPr/>
          <a:lstStyle/>
          <a:p>
            <a:r>
              <a:rPr lang="en-US" altLang="zh-CN"/>
              <a:t> </a:t>
            </a:r>
            <a:endParaRPr lang="en-US" altLang="zh-CN"/>
          </a:p>
        </p:txBody>
      </p:sp>
      <p:cxnSp>
        <p:nvCxnSpPr>
          <p:cNvPr id="16" name="直接连接符 15"/>
          <p:cNvCxnSpPr/>
          <p:nvPr>
            <p:custDataLst>
              <p:tags r:id="rId3"/>
            </p:custDataLst>
          </p:nvPr>
        </p:nvCxnSpPr>
        <p:spPr>
          <a:xfrm>
            <a:off x="1161415" y="2251075"/>
            <a:ext cx="4934585" cy="0"/>
          </a:xfrm>
          <a:prstGeom prst="line">
            <a:avLst/>
          </a:prstGeom>
          <a:ln w="15875">
            <a:solidFill>
              <a:schemeClr val="tx1">
                <a:lumMod val="65000"/>
                <a:lumOff val="35000"/>
                <a:alpha val="2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custDataLst>
              <p:tags r:id="rId4"/>
            </p:custDataLst>
          </p:nvPr>
        </p:nvSpPr>
        <p:spPr>
          <a:xfrm>
            <a:off x="0" y="5014595"/>
            <a:ext cx="12192000" cy="1300480"/>
          </a:xfrm>
          <a:prstGeom prst="rect">
            <a:avLst/>
          </a:prstGeom>
          <a:solidFill>
            <a:schemeClr val="accent1">
              <a:alpha val="17000"/>
            </a:schemeClr>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3765"/>
            <a:endParaRPr lang="en-US" sz="2800" b="1" dirty="0">
              <a:solidFill>
                <a:srgbClr val="FFFFFF"/>
              </a:solidFill>
            </a:endParaRPr>
          </a:p>
        </p:txBody>
      </p:sp>
      <p:cxnSp>
        <p:nvCxnSpPr>
          <p:cNvPr id="10" name="直接连接符 9"/>
          <p:cNvCxnSpPr/>
          <p:nvPr>
            <p:custDataLst>
              <p:tags r:id="rId5"/>
            </p:custDataLst>
          </p:nvPr>
        </p:nvCxnSpPr>
        <p:spPr>
          <a:xfrm>
            <a:off x="765810" y="2251075"/>
            <a:ext cx="6572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标题"/>
          <p:cNvSpPr txBox="1"/>
          <p:nvPr>
            <p:custDataLst>
              <p:tags r:id="rId6"/>
            </p:custDataLst>
          </p:nvPr>
        </p:nvSpPr>
        <p:spPr>
          <a:xfrm>
            <a:off x="765810" y="1685925"/>
            <a:ext cx="5330190" cy="364490"/>
          </a:xfrm>
          <a:prstGeom prst="rect">
            <a:avLst/>
          </a:prstGeom>
          <a:noFill/>
        </p:spPr>
        <p:txBody>
          <a:bodyPr wrap="square" lIns="0" tIns="0" rIns="0" bIns="0" rtlCol="0" anchor="ctr">
            <a:noAutofit/>
          </a:bodyPr>
          <a:lstStyle/>
          <a:p>
            <a:pPr algn="l"/>
            <a:r>
              <a:rPr lang="zh-CN" altLang="en-US" sz="2400" b="1" spc="300" dirty="0">
                <a:solidFill>
                  <a:schemeClr val="tx1">
                    <a:lumMod val="85000"/>
                    <a:lumOff val="15000"/>
                  </a:schemeClr>
                </a:solidFill>
                <a:latin typeface="+mn-ea"/>
              </a:rPr>
              <a:t>三、</a:t>
            </a:r>
            <a:r>
              <a:rPr lang="zh-CN" altLang="en-US" sz="2400" kern="0" dirty="0">
                <a:ln>
                  <a:noFill/>
                  <a:prstDash val="sysDot"/>
                </a:ln>
                <a:solidFill>
                  <a:schemeClr val="tx1">
                    <a:lumMod val="85000"/>
                    <a:lumOff val="15000"/>
                  </a:schemeClr>
                </a:solidFill>
                <a:latin typeface="+mn-ea"/>
                <a:sym typeface="+mn-ea"/>
              </a:rPr>
              <a:t>及时查验避风险</a:t>
            </a:r>
            <a:endParaRPr lang="zh-CN" altLang="en-US" sz="2400" kern="0" dirty="0">
              <a:ln>
                <a:noFill/>
                <a:prstDash val="sysDot"/>
              </a:ln>
              <a:solidFill>
                <a:schemeClr val="tx1">
                  <a:lumMod val="85000"/>
                  <a:lumOff val="15000"/>
                </a:schemeClr>
              </a:solidFill>
              <a:latin typeface="+mn-ea"/>
              <a:sym typeface="+mn-ea"/>
            </a:endParaRPr>
          </a:p>
          <a:p>
            <a:pPr algn="l"/>
            <a:endParaRPr lang="zh-CN" altLang="en-US" sz="2400" b="1" spc="300" dirty="0">
              <a:solidFill>
                <a:schemeClr val="tx1">
                  <a:lumMod val="85000"/>
                  <a:lumOff val="15000"/>
                </a:schemeClr>
              </a:solidFill>
              <a:latin typeface="+mn-ea"/>
            </a:endParaRPr>
          </a:p>
        </p:txBody>
      </p:sp>
      <p:sp>
        <p:nvSpPr>
          <p:cNvPr id="5" name="矩形 4"/>
          <p:cNvSpPr/>
          <p:nvPr/>
        </p:nvSpPr>
        <p:spPr>
          <a:xfrm>
            <a:off x="10160" y="758190"/>
            <a:ext cx="12181840" cy="576580"/>
          </a:xfrm>
          <a:prstGeom prst="rect">
            <a:avLst/>
          </a:prstGeom>
        </p:spPr>
        <p:style>
          <a:lnRef idx="0">
            <a:srgbClr val="FFFFFF"/>
          </a:lnRef>
          <a:fillRef idx="1">
            <a:schemeClr val="accent1"/>
          </a:fillRef>
          <a:effectRef idx="0">
            <a:srgbClr val="FFFFFF"/>
          </a:effectRef>
          <a:fontRef idx="minor">
            <a:schemeClr val="dk1"/>
          </a:fontRef>
        </p:style>
        <p:txBody>
          <a:bodyPr rtlCol="0" anchor="ctr"/>
          <a:p>
            <a:pPr marL="285750" indent="-285750" algn="l">
              <a:buClrTx/>
              <a:buSzTx/>
              <a:buFont typeface="Arial" panose="020B0604020202020204" pitchFamily="34" charset="0"/>
              <a:buChar char="•"/>
            </a:pPr>
            <a:r>
              <a:rPr lang="zh-CN" altLang="en-US" sz="2800">
                <a:solidFill>
                  <a:schemeClr val="bg1"/>
                </a:solidFill>
                <a:latin typeface="标准粗黑" panose="02000503000000000000" charset="-122"/>
                <a:ea typeface="标准粗黑" panose="02000503000000000000" charset="-122"/>
              </a:rPr>
              <a:t>案例启示</a:t>
            </a:r>
            <a:endParaRPr lang="zh-CN" altLang="en-US" sz="2800">
              <a:solidFill>
                <a:schemeClr val="bg1"/>
              </a:solidFill>
              <a:latin typeface="标准粗黑" panose="02000503000000000000" charset="-122"/>
              <a:ea typeface="标准粗黑" panose="02000503000000000000" charset="-122"/>
            </a:endParaRPr>
          </a:p>
        </p:txBody>
      </p:sp>
      <p:pic>
        <p:nvPicPr>
          <p:cNvPr id="2" name="图片 1"/>
          <p:cNvPicPr/>
          <p:nvPr/>
        </p:nvPicPr>
        <p:blipFill>
          <a:blip r:embed="rId7"/>
          <a:stretch>
            <a:fillRect/>
          </a:stretch>
        </p:blipFill>
        <p:spPr>
          <a:xfrm>
            <a:off x="8030845" y="2481580"/>
            <a:ext cx="3804285" cy="3038475"/>
          </a:xfrm>
          <a:prstGeom prst="rect">
            <a:avLst/>
          </a:prstGeom>
        </p:spPr>
      </p:pic>
    </p:spTree>
    <p:custDataLst>
      <p:tags r:id="rId8"/>
    </p:custDataLst>
  </p:cSld>
  <p:clrMapOvr>
    <a:masterClrMapping/>
  </p:clrMapOvr>
  <p:transition spd="slow">
    <p:push dir="u"/>
  </p:transition>
  <p:timing>
    <p:tnLst>
      <p:par>
        <p:cTn id="1" dur="indefinite" restart="never" nodeType="tmRoot"/>
      </p:par>
    </p:tnLst>
    <p:bldLst>
      <p:bldP spid="27" grpId="0"/>
      <p:bldP spid="27"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椭圆 13"/>
          <p:cNvSpPr/>
          <p:nvPr/>
        </p:nvSpPr>
        <p:spPr>
          <a:xfrm>
            <a:off x="5967095" y="-937260"/>
            <a:ext cx="8416290" cy="8529320"/>
          </a:xfrm>
          <a:prstGeom prst="ellipse">
            <a:avLst/>
          </a:prstGeom>
          <a:solidFill>
            <a:schemeClr val="accent1">
              <a:alpha val="7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717415" y="1018540"/>
            <a:ext cx="2850515" cy="1015365"/>
          </a:xfrm>
          <a:prstGeom prst="rect">
            <a:avLst/>
          </a:prstGeom>
          <a:noFill/>
        </p:spPr>
        <p:txBody>
          <a:bodyPr wrap="square" rtlCol="0">
            <a:noAutofit/>
          </a:bodyPr>
          <a:p>
            <a:pPr algn="l"/>
            <a:r>
              <a:rPr lang="en-US" altLang="zh-CN" sz="4000">
                <a:ln>
                  <a:solidFill>
                    <a:sysClr val="windowText" lastClr="000000"/>
                  </a:solidFill>
                </a:ln>
                <a:latin typeface="微软雅黑" panose="020B0503020204020204" charset="-122"/>
                <a:ea typeface="微软雅黑" panose="020B0503020204020204" charset="-122"/>
                <a:cs typeface="微软雅黑" panose="020B0503020204020204" charset="-122"/>
              </a:rPr>
              <a:t>  </a:t>
            </a:r>
            <a:r>
              <a:rPr lang="zh-CN" altLang="en-US" sz="4000">
                <a:ln>
                  <a:solidFill>
                    <a:sysClr val="windowText" lastClr="000000"/>
                  </a:solidFill>
                </a:ln>
                <a:latin typeface="微软雅黑" panose="020B0503020204020204" charset="-122"/>
                <a:ea typeface="微软雅黑" panose="020B0503020204020204" charset="-122"/>
                <a:cs typeface="微软雅黑" panose="020B0503020204020204" charset="-122"/>
              </a:rPr>
              <a:t>网络食品</a:t>
            </a:r>
            <a:endParaRPr lang="zh-CN" altLang="en-US" sz="3600" b="1">
              <a:latin typeface="微软雅黑" panose="020B0503020204020204" charset="-122"/>
              <a:ea typeface="微软雅黑" panose="020B0503020204020204" charset="-122"/>
              <a:cs typeface="微软雅黑" panose="020B0503020204020204" charset="-122"/>
            </a:endParaRPr>
          </a:p>
          <a:p>
            <a:endParaRPr lang="zh-CN" altLang="en-US" sz="3200"/>
          </a:p>
          <a:p>
            <a:endParaRPr lang="zh-CN" altLang="en-US" sz="3200">
              <a:latin typeface="华文楷体" panose="02010600040101010101" charset="-122"/>
              <a:ea typeface="华文楷体" panose="02010600040101010101" charset="-122"/>
            </a:endParaRPr>
          </a:p>
          <a:p>
            <a:r>
              <a:rPr lang="en-US" altLang="zh-CN" sz="3200">
                <a:latin typeface="华文楷体" panose="02010600040101010101" charset="-122"/>
                <a:ea typeface="华文楷体" panose="02010600040101010101" charset="-122"/>
              </a:rPr>
              <a:t>        </a:t>
            </a:r>
            <a:endParaRPr lang="zh-CN" altLang="en-US" sz="3200">
              <a:latin typeface="华文楷体" panose="02010600040101010101" charset="-122"/>
              <a:ea typeface="华文楷体" panose="02010600040101010101" charset="-122"/>
            </a:endParaRPr>
          </a:p>
        </p:txBody>
      </p:sp>
      <p:sp>
        <p:nvSpPr>
          <p:cNvPr id="16" name="文本框 15"/>
          <p:cNvSpPr txBox="1"/>
          <p:nvPr/>
        </p:nvSpPr>
        <p:spPr>
          <a:xfrm>
            <a:off x="773430" y="1877060"/>
            <a:ext cx="10739120" cy="2900680"/>
          </a:xfrm>
          <a:prstGeom prst="rect">
            <a:avLst/>
          </a:prstGeom>
          <a:noFill/>
        </p:spPr>
        <p:txBody>
          <a:bodyPr wrap="square" rtlCol="0">
            <a:noAutofit/>
          </a:bodyPr>
          <a:p>
            <a:pPr indent="0" fontAlgn="auto">
              <a:lnSpc>
                <a:spcPct val="150000"/>
              </a:lnSpc>
            </a:pPr>
            <a:r>
              <a:rPr lang="en-US" altLang="zh-CN" sz="3600" spc="200">
                <a:solidFill>
                  <a:schemeClr val="tx1"/>
                </a:solidFill>
                <a:uFillTx/>
                <a:latin typeface="微软雅黑" panose="020B0503020204020204" charset="-122"/>
                <a:ea typeface="微软雅黑" panose="020B0503020204020204" charset="-122"/>
                <a:sym typeface="+mn-ea"/>
              </a:rPr>
              <a:t>      </a:t>
            </a:r>
            <a:r>
              <a:rPr lang="zh-CN" altLang="en-US" sz="3600" spc="200">
                <a:solidFill>
                  <a:schemeClr val="tx1"/>
                </a:solidFill>
                <a:uFillTx/>
                <a:latin typeface="微软雅黑" panose="020B0503020204020204" charset="-122"/>
                <a:ea typeface="微软雅黑" panose="020B0503020204020204" charset="-122"/>
                <a:sym typeface="+mn-ea"/>
              </a:rPr>
              <a:t>网络食品指的是通过</a:t>
            </a:r>
            <a:r>
              <a:rPr lang="zh-CN" altLang="en-US" sz="3600" b="1" spc="200">
                <a:solidFill>
                  <a:schemeClr val="tx1"/>
                </a:solidFill>
                <a:uFillTx/>
                <a:latin typeface="微软雅黑" panose="020B0503020204020204" charset="-122"/>
                <a:ea typeface="微软雅黑" panose="020B0503020204020204" charset="-122"/>
                <a:sym typeface="+mn-ea"/>
              </a:rPr>
              <a:t>互联网平台</a:t>
            </a:r>
            <a:r>
              <a:rPr lang="zh-CN" altLang="en-US" sz="3600" spc="200">
                <a:solidFill>
                  <a:schemeClr val="tx1"/>
                </a:solidFill>
                <a:uFillTx/>
                <a:latin typeface="微软雅黑" panose="020B0503020204020204" charset="-122"/>
                <a:ea typeface="微软雅黑" panose="020B0503020204020204" charset="-122"/>
                <a:sym typeface="+mn-ea"/>
              </a:rPr>
              <a:t>进行销售的食品，是普通食品与网络技术相结合而产生的一种食品经营新模式。</a:t>
            </a:r>
            <a:endParaRPr lang="zh-CN" altLang="en-US" sz="3600" spc="200">
              <a:solidFill>
                <a:schemeClr val="tx1"/>
              </a:solidFill>
              <a:uFillTx/>
              <a:latin typeface="微软雅黑" panose="020B0503020204020204" charset="-122"/>
              <a:ea typeface="微软雅黑" panose="020B0503020204020204" charset="-122"/>
              <a:sym typeface="+mn-ea"/>
            </a:endParaRPr>
          </a:p>
          <a:p>
            <a:pPr indent="0" fontAlgn="auto">
              <a:lnSpc>
                <a:spcPct val="150000"/>
              </a:lnSpc>
            </a:pPr>
            <a:r>
              <a:rPr lang="en-US" altLang="zh-CN" sz="3600" spc="200">
                <a:solidFill>
                  <a:schemeClr val="tx1"/>
                </a:solidFill>
                <a:uFillTx/>
                <a:latin typeface="微软雅黑" panose="020B0503020204020204" charset="-122"/>
                <a:ea typeface="微软雅黑" panose="020B0503020204020204" charset="-122"/>
                <a:sym typeface="+mn-ea"/>
              </a:rPr>
              <a:t>      </a:t>
            </a:r>
            <a:r>
              <a:rPr lang="zh-CN" altLang="en-US" sz="3600" spc="200">
                <a:solidFill>
                  <a:schemeClr val="tx1"/>
                </a:solidFill>
                <a:uFillTx/>
                <a:latin typeface="微软雅黑" panose="020B0503020204020204" charset="-122"/>
                <a:ea typeface="微软雅黑" panose="020B0503020204020204" charset="-122"/>
                <a:sym typeface="+mn-ea"/>
              </a:rPr>
              <a:t>包括一般网络食品和网络生鲜食品。</a:t>
            </a:r>
            <a:endParaRPr lang="zh-CN" altLang="en-US" sz="3600" spc="200">
              <a:solidFill>
                <a:schemeClr val="tx1"/>
              </a:solidFill>
              <a:uFillTx/>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4" name="椭圆 13"/>
          <p:cNvSpPr/>
          <p:nvPr/>
        </p:nvSpPr>
        <p:spPr>
          <a:xfrm>
            <a:off x="5967095" y="-937260"/>
            <a:ext cx="8416290" cy="8529320"/>
          </a:xfrm>
          <a:prstGeom prst="ellipse">
            <a:avLst/>
          </a:prstGeom>
          <a:solidFill>
            <a:schemeClr val="accent1">
              <a:alpha val="7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nvSpPr>
        <p:spPr>
          <a:xfrm>
            <a:off x="849630" y="1094105"/>
            <a:ext cx="2694305" cy="5188585"/>
          </a:xfrm>
          <a:prstGeom prst="roundRect">
            <a:avLst/>
          </a:prstGeom>
          <a:solidFill>
            <a:schemeClr val="accent1">
              <a:alpha val="30000"/>
            </a:schemeClr>
          </a:solidFill>
          <a:ln w="254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descr="微信图片_20241129112310"/>
          <p:cNvPicPr>
            <a:picLocks noChangeAspect="1"/>
          </p:cNvPicPr>
          <p:nvPr/>
        </p:nvPicPr>
        <p:blipFill>
          <a:blip r:embed="rId1"/>
          <a:srcRect/>
          <a:stretch>
            <a:fillRect/>
          </a:stretch>
        </p:blipFill>
        <p:spPr>
          <a:xfrm>
            <a:off x="849630" y="1094105"/>
            <a:ext cx="2679065" cy="5188585"/>
          </a:xfrm>
          <a:prstGeom prst="roundRect">
            <a:avLst/>
          </a:prstGeom>
        </p:spPr>
      </p:pic>
      <p:grpSp>
        <p:nvGrpSpPr>
          <p:cNvPr id="6" name="组合 5"/>
          <p:cNvGrpSpPr/>
          <p:nvPr/>
        </p:nvGrpSpPr>
        <p:grpSpPr>
          <a:xfrm>
            <a:off x="4180840" y="1090930"/>
            <a:ext cx="2845435" cy="5188585"/>
            <a:chOff x="6580" y="1768"/>
            <a:chExt cx="4481" cy="8171"/>
          </a:xfrm>
        </p:grpSpPr>
        <p:sp>
          <p:nvSpPr>
            <p:cNvPr id="9" name="圆角矩形 8"/>
            <p:cNvSpPr/>
            <p:nvPr/>
          </p:nvSpPr>
          <p:spPr>
            <a:xfrm>
              <a:off x="6580" y="1768"/>
              <a:ext cx="4481" cy="8171"/>
            </a:xfrm>
            <a:prstGeom prst="roundRect">
              <a:avLst/>
            </a:prstGeom>
            <a:solidFill>
              <a:schemeClr val="accent1">
                <a:alpha val="30000"/>
              </a:schemeClr>
            </a:solidFill>
            <a:ln w="254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微信图片_20241129112304"/>
            <p:cNvPicPr>
              <a:picLocks noChangeAspect="1"/>
            </p:cNvPicPr>
            <p:nvPr/>
          </p:nvPicPr>
          <p:blipFill>
            <a:blip r:embed="rId2"/>
            <a:stretch>
              <a:fillRect/>
            </a:stretch>
          </p:blipFill>
          <p:spPr>
            <a:xfrm>
              <a:off x="6580" y="1773"/>
              <a:ext cx="4477" cy="8121"/>
            </a:xfrm>
            <a:prstGeom prst="roundRect">
              <a:avLst/>
            </a:prstGeom>
          </p:spPr>
        </p:pic>
      </p:grpSp>
      <p:grpSp>
        <p:nvGrpSpPr>
          <p:cNvPr id="8" name="组合 7"/>
          <p:cNvGrpSpPr/>
          <p:nvPr/>
        </p:nvGrpSpPr>
        <p:grpSpPr>
          <a:xfrm>
            <a:off x="7759700" y="1094105"/>
            <a:ext cx="2694305" cy="5144135"/>
            <a:chOff x="12317" y="1904"/>
            <a:chExt cx="4243" cy="8101"/>
          </a:xfrm>
        </p:grpSpPr>
        <p:sp>
          <p:nvSpPr>
            <p:cNvPr id="11" name="圆角矩形 10"/>
            <p:cNvSpPr/>
            <p:nvPr/>
          </p:nvSpPr>
          <p:spPr>
            <a:xfrm>
              <a:off x="12317" y="1915"/>
              <a:ext cx="4243" cy="8090"/>
            </a:xfrm>
            <a:prstGeom prst="roundRect">
              <a:avLst/>
            </a:prstGeom>
            <a:solidFill>
              <a:schemeClr val="accent1">
                <a:alpha val="30000"/>
              </a:schemeClr>
            </a:solidFill>
            <a:ln w="254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descr="微信图片_20241129112314"/>
            <p:cNvPicPr>
              <a:picLocks noChangeAspect="1"/>
            </p:cNvPicPr>
            <p:nvPr/>
          </p:nvPicPr>
          <p:blipFill>
            <a:blip r:embed="rId3"/>
            <a:stretch>
              <a:fillRect/>
            </a:stretch>
          </p:blipFill>
          <p:spPr>
            <a:xfrm>
              <a:off x="12317" y="1904"/>
              <a:ext cx="4229" cy="8036"/>
            </a:xfrm>
            <a:prstGeom prst="round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custDataLst>
              <p:tags r:id="rId1"/>
            </p:custDataLst>
          </p:nvPr>
        </p:nvCxnSpPr>
        <p:spPr>
          <a:xfrm>
            <a:off x="695960" y="6455410"/>
            <a:ext cx="10800080" cy="0"/>
          </a:xfrm>
          <a:prstGeom prst="straightConnector1">
            <a:avLst/>
          </a:prstGeom>
          <a:ln w="28575">
            <a:solidFill>
              <a:srgbClr val="DDDDDD">
                <a:alpha val="40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2"/>
            </p:custDataLst>
          </p:nvPr>
        </p:nvSpPr>
        <p:spPr>
          <a:xfrm>
            <a:off x="1635125" y="6401435"/>
            <a:ext cx="120015" cy="107950"/>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custDataLst>
              <p:tags r:id="rId3"/>
            </p:custDataLst>
          </p:nvPr>
        </p:nvSpPr>
        <p:spPr>
          <a:xfrm>
            <a:off x="3842385" y="6401435"/>
            <a:ext cx="120015" cy="107950"/>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custDataLst>
              <p:tags r:id="rId4"/>
            </p:custDataLst>
          </p:nvPr>
        </p:nvSpPr>
        <p:spPr>
          <a:xfrm>
            <a:off x="6045200" y="6401435"/>
            <a:ext cx="120015" cy="107950"/>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custDataLst>
              <p:tags r:id="rId5"/>
            </p:custDataLst>
          </p:nvPr>
        </p:nvSpPr>
        <p:spPr>
          <a:xfrm>
            <a:off x="8244840" y="6401435"/>
            <a:ext cx="120015" cy="107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94995" y="845820"/>
            <a:ext cx="7061835" cy="552450"/>
          </a:xfrm>
          <a:prstGeom prst="rect">
            <a:avLst/>
          </a:prstGeom>
          <a:noFill/>
        </p:spPr>
        <p:txBody>
          <a:bodyPr wrap="square" rtlCol="0">
            <a:noAutofit/>
          </a:bodyPr>
          <a:p>
            <a:r>
              <a:rPr lang="zh-CN" altLang="en-US" sz="3200" b="1">
                <a:latin typeface="微软雅黑" panose="020B0503020204020204" charset="-122"/>
                <a:ea typeface="微软雅黑" panose="020B0503020204020204" charset="-122"/>
                <a:cs typeface="华文中宋" panose="02010600040101010101" charset="-122"/>
              </a:rPr>
              <a:t>（</a:t>
            </a:r>
            <a:r>
              <a:rPr lang="en-US" altLang="zh-CN" sz="3200" b="1">
                <a:latin typeface="微软雅黑" panose="020B0503020204020204" charset="-122"/>
                <a:ea typeface="微软雅黑" panose="020B0503020204020204" charset="-122"/>
                <a:cs typeface="华文中宋" panose="02010600040101010101" charset="-122"/>
              </a:rPr>
              <a:t>1</a:t>
            </a:r>
            <a:r>
              <a:rPr lang="zh-CN" altLang="en-US" sz="3200" b="1">
                <a:latin typeface="微软雅黑" panose="020B0503020204020204" charset="-122"/>
                <a:ea typeface="微软雅黑" panose="020B0503020204020204" charset="-122"/>
                <a:cs typeface="微软雅黑" panose="020B0503020204020204" charset="-122"/>
              </a:rPr>
              <a:t>）案例概述</a:t>
            </a:r>
            <a:endParaRPr lang="zh-CN" altLang="en-US" sz="3200" b="1">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nvSpPr>
        <p:spPr>
          <a:xfrm>
            <a:off x="594995" y="1526540"/>
            <a:ext cx="10824210" cy="1198880"/>
          </a:xfrm>
          <a:prstGeom prst="rect">
            <a:avLst/>
          </a:prstGeom>
          <a:noFill/>
        </p:spPr>
        <p:txBody>
          <a:bodyPr wrap="square" rtlCol="0">
            <a:spAutoFit/>
          </a:bodyPr>
          <a:p>
            <a:r>
              <a:rPr lang="en-US" altLang="zh-CN" sz="2400"/>
              <a:t>2021</a:t>
            </a:r>
            <a:r>
              <a:rPr lang="zh-CN" altLang="en-US" sz="2400"/>
              <a:t>年</a:t>
            </a:r>
            <a:r>
              <a:rPr lang="en-US" altLang="zh-CN" sz="2400"/>
              <a:t>3</a:t>
            </a:r>
            <a:r>
              <a:rPr lang="zh-CN" altLang="en-US" sz="2400"/>
              <a:t>月</a:t>
            </a:r>
            <a:r>
              <a:rPr lang="en-US" altLang="zh-CN" sz="2400"/>
              <a:t>26</a:t>
            </a:r>
            <a:r>
              <a:rPr lang="zh-CN" altLang="en-US" sz="2400"/>
              <a:t>日，国家市场监督管理总局通报</a:t>
            </a:r>
            <a:r>
              <a:rPr lang="en-US" altLang="zh-CN" sz="2400"/>
              <a:t>8</a:t>
            </a:r>
            <a:r>
              <a:rPr lang="zh-CN" altLang="en-US" sz="2400"/>
              <a:t>款不合格网络食品，涉及检出非法添加物质、微生物污染、农兽药残留超标、食品添加剂超范围使用、质量指标不达标等问题</a:t>
            </a:r>
            <a:endParaRPr lang="zh-CN" altLang="en-US" sz="2400"/>
          </a:p>
        </p:txBody>
      </p:sp>
      <p:grpSp>
        <p:nvGrpSpPr>
          <p:cNvPr id="25" name="组合 24"/>
          <p:cNvGrpSpPr/>
          <p:nvPr/>
        </p:nvGrpSpPr>
        <p:grpSpPr>
          <a:xfrm>
            <a:off x="704850" y="2813050"/>
            <a:ext cx="8862060" cy="3178175"/>
            <a:chOff x="1110" y="4430"/>
            <a:chExt cx="13956" cy="5005"/>
          </a:xfrm>
        </p:grpSpPr>
        <p:pic>
          <p:nvPicPr>
            <p:cNvPr id="8" name="图片 7" descr="微信图片_20241129153947"/>
            <p:cNvPicPr>
              <a:picLocks noChangeAspect="1"/>
            </p:cNvPicPr>
            <p:nvPr>
              <p:custDataLst>
                <p:tags r:id="rId6"/>
              </p:custDataLst>
            </p:nvPr>
          </p:nvPicPr>
          <p:blipFill>
            <a:blip r:embed="rId7"/>
            <a:srcRect/>
            <a:stretch>
              <a:fillRect/>
            </a:stretch>
          </p:blipFill>
          <p:spPr>
            <a:xfrm>
              <a:off x="1110" y="4461"/>
              <a:ext cx="2992" cy="2292"/>
            </a:xfrm>
            <a:prstGeom prst="roundRect">
              <a:avLst/>
            </a:prstGeom>
            <a:ln>
              <a:noFill/>
            </a:ln>
          </p:spPr>
        </p:pic>
        <p:sp>
          <p:nvSpPr>
            <p:cNvPr id="13" name="任意多边形: 形状 12"/>
            <p:cNvSpPr/>
            <p:nvPr>
              <p:custDataLst>
                <p:tags r:id="rId8"/>
              </p:custDataLst>
            </p:nvPr>
          </p:nvSpPr>
          <p:spPr>
            <a:xfrm flipV="1">
              <a:off x="1110" y="6904"/>
              <a:ext cx="3123" cy="2531"/>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solidFill>
              <a:schemeClr val="bg2">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0" name="矩形 9"/>
            <p:cNvSpPr/>
            <p:nvPr>
              <p:custDataLst>
                <p:tags r:id="rId9"/>
              </p:custDataLst>
            </p:nvPr>
          </p:nvSpPr>
          <p:spPr>
            <a:xfrm>
              <a:off x="1382" y="7840"/>
              <a:ext cx="2608" cy="731"/>
            </a:xfrm>
            <a:prstGeom prst="rect">
              <a:avLst/>
            </a:prstGeom>
            <a:ln>
              <a:noFill/>
              <a:prstDash val="sysDash"/>
            </a:ln>
          </p:spPr>
          <p:txBody>
            <a:bodyPr vert="horz" wrap="square" lIns="0" tIns="0" rIns="0" bIns="0" rtlCol="0" anchor="t">
              <a:noAutofit/>
            </a:bodyPr>
            <a:lstStyle/>
            <a:p>
              <a:pPr algn="ctr">
                <a:lnSpc>
                  <a:spcPct val="150000"/>
                </a:lnSpc>
                <a:spcBef>
                  <a:spcPct val="0"/>
                </a:spcBef>
                <a:spcAft>
                  <a:spcPct val="0"/>
                </a:spcAft>
              </a:pPr>
              <a:r>
                <a:rPr lang="zh-CN" altLang="en-US" kern="0">
                  <a:ln>
                    <a:noFill/>
                    <a:prstDash val="sysDot"/>
                  </a:ln>
                  <a:solidFill>
                    <a:schemeClr val="tx1">
                      <a:lumMod val="85000"/>
                      <a:lumOff val="15000"/>
                    </a:schemeClr>
                  </a:solidFill>
                  <a:latin typeface="+mn-ea"/>
                  <a:cs typeface="+mn-ea"/>
                </a:rPr>
                <a:t>咖啡因含量</a:t>
              </a:r>
              <a:endParaRPr lang="zh-CN" altLang="en-US" kern="0">
                <a:ln>
                  <a:noFill/>
                  <a:prstDash val="sysDot"/>
                </a:ln>
                <a:solidFill>
                  <a:schemeClr val="tx1">
                    <a:lumMod val="85000"/>
                    <a:lumOff val="15000"/>
                  </a:schemeClr>
                </a:solidFill>
                <a:latin typeface="+mn-ea"/>
                <a:cs typeface="+mn-ea"/>
              </a:endParaRPr>
            </a:p>
          </p:txBody>
        </p:sp>
        <p:sp>
          <p:nvSpPr>
            <p:cNvPr id="11" name="矩形 10"/>
            <p:cNvSpPr/>
            <p:nvPr>
              <p:custDataLst>
                <p:tags r:id="rId10"/>
              </p:custDataLst>
            </p:nvPr>
          </p:nvSpPr>
          <p:spPr>
            <a:xfrm>
              <a:off x="1249" y="7295"/>
              <a:ext cx="2984" cy="313"/>
            </a:xfrm>
            <a:prstGeom prst="rect">
              <a:avLst/>
            </a:prstGeom>
            <a:noFill/>
          </p:spPr>
          <p:txBody>
            <a:bodyPr wrap="square" lIns="0" tIns="0" rIns="0" bIns="0" rtlCol="0" anchor="ctr">
              <a:noAutofit/>
            </a:bodyPr>
            <a:lstStyle/>
            <a:p>
              <a:pPr algn="ctr">
                <a:spcBef>
                  <a:spcPct val="0"/>
                </a:spcBef>
                <a:spcAft>
                  <a:spcPct val="0"/>
                </a:spcAft>
              </a:pPr>
              <a:r>
                <a:rPr lang="zh-CN" altLang="en-US" sz="2800" b="1" kern="0">
                  <a:solidFill>
                    <a:schemeClr val="accent1"/>
                  </a:solidFill>
                  <a:latin typeface="+mn-ea"/>
                  <a:cs typeface="+mn-ea"/>
                </a:rPr>
                <a:t>银杏沙棘茶</a:t>
              </a:r>
              <a:endParaRPr lang="zh-CN" altLang="en-US" sz="2800" b="1" kern="0">
                <a:solidFill>
                  <a:schemeClr val="accent1"/>
                </a:solidFill>
                <a:latin typeface="+mn-ea"/>
                <a:cs typeface="+mn-ea"/>
              </a:endParaRPr>
            </a:p>
          </p:txBody>
        </p:sp>
        <p:sp>
          <p:nvSpPr>
            <p:cNvPr id="56" name="任意多边形: 形状 55"/>
            <p:cNvSpPr/>
            <p:nvPr>
              <p:custDataLst>
                <p:tags r:id="rId11"/>
              </p:custDataLst>
            </p:nvPr>
          </p:nvSpPr>
          <p:spPr>
            <a:xfrm flipV="1">
              <a:off x="4584" y="6904"/>
              <a:ext cx="3123" cy="2531"/>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2" name="矩形 11"/>
            <p:cNvSpPr/>
            <p:nvPr>
              <p:custDataLst>
                <p:tags r:id="rId12"/>
              </p:custDataLst>
            </p:nvPr>
          </p:nvSpPr>
          <p:spPr>
            <a:xfrm>
              <a:off x="5085" y="7879"/>
              <a:ext cx="2461" cy="694"/>
            </a:xfrm>
            <a:prstGeom prst="rect">
              <a:avLst/>
            </a:prstGeom>
            <a:ln>
              <a:noFill/>
              <a:prstDash val="sysDash"/>
            </a:ln>
          </p:spPr>
          <p:txBody>
            <a:bodyPr vert="horz" wrap="square" lIns="0" tIns="0" rIns="0" bIns="0" rtlCol="0" anchor="t">
              <a:noAutofit/>
            </a:bodyPr>
            <a:lstStyle/>
            <a:p>
              <a:pPr algn="ctr">
                <a:lnSpc>
                  <a:spcPct val="150000"/>
                </a:lnSpc>
                <a:spcBef>
                  <a:spcPct val="0"/>
                </a:spcBef>
                <a:spcAft>
                  <a:spcPct val="0"/>
                </a:spcAft>
              </a:pPr>
              <a:r>
                <a:rPr lang="zh-CN" altLang="en-US" kern="0">
                  <a:ln>
                    <a:noFill/>
                    <a:prstDash val="sysDot"/>
                  </a:ln>
                  <a:solidFill>
                    <a:schemeClr val="tx1">
                      <a:lumMod val="85000"/>
                      <a:lumOff val="15000"/>
                    </a:schemeClr>
                  </a:solidFill>
                  <a:latin typeface="+mn-ea"/>
                  <a:cs typeface="+mn-ea"/>
                </a:rPr>
                <a:t>菌落总数</a:t>
              </a:r>
              <a:endParaRPr lang="zh-CN" altLang="en-US" kern="0">
                <a:ln>
                  <a:noFill/>
                  <a:prstDash val="sysDot"/>
                </a:ln>
                <a:solidFill>
                  <a:schemeClr val="tx1">
                    <a:lumMod val="85000"/>
                    <a:lumOff val="15000"/>
                  </a:schemeClr>
                </a:solidFill>
                <a:latin typeface="+mn-ea"/>
                <a:cs typeface="+mn-ea"/>
              </a:endParaRPr>
            </a:p>
          </p:txBody>
        </p:sp>
        <p:sp>
          <p:nvSpPr>
            <p:cNvPr id="14" name="矩形 13"/>
            <p:cNvSpPr/>
            <p:nvPr>
              <p:custDataLst>
                <p:tags r:id="rId13"/>
              </p:custDataLst>
            </p:nvPr>
          </p:nvSpPr>
          <p:spPr>
            <a:xfrm>
              <a:off x="4687" y="7295"/>
              <a:ext cx="2917" cy="313"/>
            </a:xfrm>
            <a:prstGeom prst="rect">
              <a:avLst/>
            </a:prstGeom>
            <a:noFill/>
          </p:spPr>
          <p:txBody>
            <a:bodyPr wrap="square" lIns="0" tIns="0" rIns="0" bIns="0" rtlCol="0" anchor="ctr">
              <a:noAutofit/>
            </a:bodyPr>
            <a:lstStyle/>
            <a:p>
              <a:pPr algn="ctr">
                <a:spcBef>
                  <a:spcPct val="0"/>
                </a:spcBef>
                <a:spcAft>
                  <a:spcPct val="0"/>
                </a:spcAft>
              </a:pPr>
              <a:r>
                <a:rPr lang="zh-CN" altLang="en-US" sz="2800" b="1" kern="0">
                  <a:solidFill>
                    <a:schemeClr val="accent1"/>
                  </a:solidFill>
                  <a:latin typeface="+mn-ea"/>
                  <a:cs typeface="+mn-ea"/>
                </a:rPr>
                <a:t>即食海蜇丝</a:t>
              </a:r>
              <a:endParaRPr lang="zh-CN" altLang="en-US" sz="2800" b="1" kern="0">
                <a:solidFill>
                  <a:schemeClr val="accent1"/>
                </a:solidFill>
                <a:latin typeface="+mn-ea"/>
                <a:cs typeface="+mn-ea"/>
              </a:endParaRPr>
            </a:p>
          </p:txBody>
        </p:sp>
        <p:sp>
          <p:nvSpPr>
            <p:cNvPr id="68" name="任意多边形: 形状 67"/>
            <p:cNvSpPr/>
            <p:nvPr>
              <p:custDataLst>
                <p:tags r:id="rId14"/>
              </p:custDataLst>
            </p:nvPr>
          </p:nvSpPr>
          <p:spPr>
            <a:xfrm flipV="1">
              <a:off x="8058" y="6904"/>
              <a:ext cx="3123" cy="2531"/>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矩形 2"/>
            <p:cNvSpPr/>
            <p:nvPr>
              <p:custDataLst>
                <p:tags r:id="rId15"/>
              </p:custDataLst>
            </p:nvPr>
          </p:nvSpPr>
          <p:spPr>
            <a:xfrm>
              <a:off x="8323" y="7840"/>
              <a:ext cx="2608" cy="732"/>
            </a:xfrm>
            <a:prstGeom prst="rect">
              <a:avLst/>
            </a:prstGeom>
            <a:ln>
              <a:noFill/>
              <a:prstDash val="sysDash"/>
            </a:ln>
          </p:spPr>
          <p:txBody>
            <a:bodyPr vert="horz" wrap="square" lIns="0" tIns="0" rIns="0" bIns="0" rtlCol="0" anchor="t">
              <a:noAutofit/>
            </a:bodyPr>
            <a:lstStyle/>
            <a:p>
              <a:pPr indent="0" algn="just" fontAlgn="auto">
                <a:lnSpc>
                  <a:spcPct val="100000"/>
                </a:lnSpc>
                <a:spcBef>
                  <a:spcPct val="0"/>
                </a:spcBef>
                <a:spcAft>
                  <a:spcPct val="0"/>
                </a:spcAft>
              </a:pPr>
              <a:r>
                <a:rPr lang="zh-CN" altLang="en-US" kern="0">
                  <a:ln>
                    <a:noFill/>
                    <a:prstDash val="sysDot"/>
                  </a:ln>
                  <a:solidFill>
                    <a:srgbClr val="FFFFFF"/>
                  </a:solidFill>
                  <a:latin typeface="+mn-ea"/>
                  <a:cs typeface="+mn-ea"/>
                </a:rPr>
                <a:t>脱乙酸及其钠盐(以脱乙酸计)检测值</a:t>
              </a:r>
              <a:endParaRPr lang="zh-CN" altLang="en-US" sz="1200" kern="0">
                <a:ln>
                  <a:noFill/>
                  <a:prstDash val="sysDot"/>
                </a:ln>
                <a:solidFill>
                  <a:srgbClr val="FFFFFF"/>
                </a:solidFill>
                <a:latin typeface="+mn-ea"/>
                <a:cs typeface="+mn-ea"/>
              </a:endParaRPr>
            </a:p>
          </p:txBody>
        </p:sp>
        <p:sp>
          <p:nvSpPr>
            <p:cNvPr id="18" name="矩形 17"/>
            <p:cNvSpPr/>
            <p:nvPr>
              <p:custDataLst>
                <p:tags r:id="rId16"/>
              </p:custDataLst>
            </p:nvPr>
          </p:nvSpPr>
          <p:spPr>
            <a:xfrm>
              <a:off x="8323" y="7300"/>
              <a:ext cx="2608" cy="313"/>
            </a:xfrm>
            <a:prstGeom prst="rect">
              <a:avLst/>
            </a:prstGeom>
            <a:noFill/>
          </p:spPr>
          <p:txBody>
            <a:bodyPr wrap="square" lIns="0" tIns="0" rIns="0" bIns="0" rtlCol="0" anchor="ctr">
              <a:noAutofit/>
            </a:bodyPr>
            <a:lstStyle/>
            <a:p>
              <a:pPr algn="ctr">
                <a:spcBef>
                  <a:spcPct val="0"/>
                </a:spcBef>
                <a:spcAft>
                  <a:spcPct val="0"/>
                </a:spcAft>
              </a:pPr>
              <a:r>
                <a:rPr lang="zh-CN" altLang="en-US" sz="2800" b="1" kern="0">
                  <a:solidFill>
                    <a:srgbClr val="FFFFFF"/>
                  </a:solidFill>
                  <a:latin typeface="+mn-ea"/>
                  <a:cs typeface="+mn-ea"/>
                </a:rPr>
                <a:t>豆腐干</a:t>
              </a:r>
              <a:endParaRPr lang="zh-CN" altLang="en-US" sz="2800" b="1" kern="0">
                <a:solidFill>
                  <a:srgbClr val="FFFFFF"/>
                </a:solidFill>
                <a:latin typeface="+mn-ea"/>
                <a:cs typeface="+mn-ea"/>
              </a:endParaRPr>
            </a:p>
          </p:txBody>
        </p:sp>
        <p:sp>
          <p:nvSpPr>
            <p:cNvPr id="74" name="任意多边形: 形状 73"/>
            <p:cNvSpPr/>
            <p:nvPr>
              <p:custDataLst>
                <p:tags r:id="rId17"/>
              </p:custDataLst>
            </p:nvPr>
          </p:nvSpPr>
          <p:spPr>
            <a:xfrm flipV="1">
              <a:off x="11532" y="6904"/>
              <a:ext cx="3123" cy="2531"/>
            </a:xfrm>
            <a:custGeom>
              <a:avLst/>
              <a:gdLst>
                <a:gd name="connsiteX0" fmla="*/ 166792 w 1825052"/>
                <a:gd name="connsiteY0" fmla="*/ 3107602 h 3107602"/>
                <a:gd name="connsiteX1" fmla="*/ 1658260 w 1825052"/>
                <a:gd name="connsiteY1" fmla="*/ 3107602 h 3107602"/>
                <a:gd name="connsiteX2" fmla="*/ 1825052 w 1825052"/>
                <a:gd name="connsiteY2" fmla="*/ 2940810 h 3107602"/>
                <a:gd name="connsiteX3" fmla="*/ 1825052 w 1825052"/>
                <a:gd name="connsiteY3" fmla="*/ 402182 h 3107602"/>
                <a:gd name="connsiteX4" fmla="*/ 1658260 w 1825052"/>
                <a:gd name="connsiteY4" fmla="*/ 235390 h 3107602"/>
                <a:gd name="connsiteX5" fmla="*/ 1049052 w 1825052"/>
                <a:gd name="connsiteY5" fmla="*/ 235390 h 3107602"/>
                <a:gd name="connsiteX6" fmla="*/ 912526 w 1825052"/>
                <a:gd name="connsiteY6" fmla="*/ 0 h 3107602"/>
                <a:gd name="connsiteX7" fmla="*/ 776000 w 1825052"/>
                <a:gd name="connsiteY7" fmla="*/ 235390 h 3107602"/>
                <a:gd name="connsiteX8" fmla="*/ 166792 w 1825052"/>
                <a:gd name="connsiteY8" fmla="*/ 235390 h 3107602"/>
                <a:gd name="connsiteX9" fmla="*/ 0 w 1825052"/>
                <a:gd name="connsiteY9" fmla="*/ 402182 h 3107602"/>
                <a:gd name="connsiteX10" fmla="*/ 0 w 1825052"/>
                <a:gd name="connsiteY10" fmla="*/ 2940810 h 3107602"/>
                <a:gd name="connsiteX11" fmla="*/ 166792 w 1825052"/>
                <a:gd name="connsiteY11" fmla="*/ 3107602 h 310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5052" h="3107602">
                  <a:moveTo>
                    <a:pt x="166792" y="3107602"/>
                  </a:moveTo>
                  <a:lnTo>
                    <a:pt x="1658260" y="3107602"/>
                  </a:lnTo>
                  <a:cubicBezTo>
                    <a:pt x="1750377" y="3107602"/>
                    <a:pt x="1825052" y="3032927"/>
                    <a:pt x="1825052" y="2940810"/>
                  </a:cubicBezTo>
                  <a:lnTo>
                    <a:pt x="1825052" y="402182"/>
                  </a:lnTo>
                  <a:cubicBezTo>
                    <a:pt x="1825052" y="310065"/>
                    <a:pt x="1750377" y="235390"/>
                    <a:pt x="1658260" y="235390"/>
                  </a:cubicBezTo>
                  <a:lnTo>
                    <a:pt x="1049052" y="235390"/>
                  </a:lnTo>
                  <a:lnTo>
                    <a:pt x="912526" y="0"/>
                  </a:lnTo>
                  <a:lnTo>
                    <a:pt x="776000" y="235390"/>
                  </a:lnTo>
                  <a:lnTo>
                    <a:pt x="166792" y="235390"/>
                  </a:lnTo>
                  <a:cubicBezTo>
                    <a:pt x="74675" y="235390"/>
                    <a:pt x="0" y="310065"/>
                    <a:pt x="0" y="402182"/>
                  </a:cubicBezTo>
                  <a:lnTo>
                    <a:pt x="0" y="2940810"/>
                  </a:lnTo>
                  <a:cubicBezTo>
                    <a:pt x="0" y="3032927"/>
                    <a:pt x="74675" y="3107602"/>
                    <a:pt x="166792" y="3107602"/>
                  </a:cubicBezTo>
                  <a:close/>
                </a:path>
              </a:pathLst>
            </a:custGeom>
            <a:solidFill>
              <a:schemeClr val="tx1">
                <a:lumMod val="40000"/>
                <a:lumOff val="6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19" name="矩形 18"/>
            <p:cNvSpPr/>
            <p:nvPr>
              <p:custDataLst>
                <p:tags r:id="rId18"/>
              </p:custDataLst>
            </p:nvPr>
          </p:nvSpPr>
          <p:spPr>
            <a:xfrm>
              <a:off x="11824" y="7840"/>
              <a:ext cx="2608" cy="853"/>
            </a:xfrm>
            <a:prstGeom prst="rect">
              <a:avLst/>
            </a:prstGeom>
            <a:ln>
              <a:noFill/>
              <a:prstDash val="sysDash"/>
            </a:ln>
          </p:spPr>
          <p:txBody>
            <a:bodyPr vert="horz" wrap="square" lIns="0" tIns="0" rIns="0" bIns="0" rtlCol="0" anchor="t">
              <a:noAutofit/>
            </a:bodyPr>
            <a:lstStyle/>
            <a:p>
              <a:pPr indent="0" algn="just" fontAlgn="auto">
                <a:lnSpc>
                  <a:spcPct val="100000"/>
                </a:lnSpc>
                <a:spcBef>
                  <a:spcPct val="0"/>
                </a:spcBef>
                <a:spcAft>
                  <a:spcPct val="0"/>
                </a:spcAft>
              </a:pPr>
              <a:r>
                <a:rPr lang="zh-CN" altLang="en-US" kern="0">
                  <a:ln>
                    <a:noFill/>
                    <a:prstDash val="sysDot"/>
                  </a:ln>
                  <a:solidFill>
                    <a:schemeClr val="tx1">
                      <a:lumMod val="85000"/>
                      <a:lumOff val="15000"/>
                    </a:schemeClr>
                  </a:solidFill>
                  <a:latin typeface="+mn-ea"/>
                  <a:cs typeface="+mn-ea"/>
                </a:rPr>
                <a:t>山梨酸及其钾盐(以山梨酸计)检测值</a:t>
              </a:r>
              <a:endParaRPr lang="zh-CN" altLang="en-US" kern="0">
                <a:ln>
                  <a:noFill/>
                  <a:prstDash val="sysDot"/>
                </a:ln>
                <a:solidFill>
                  <a:schemeClr val="tx1">
                    <a:lumMod val="85000"/>
                    <a:lumOff val="15000"/>
                  </a:schemeClr>
                </a:solidFill>
                <a:latin typeface="+mn-ea"/>
                <a:cs typeface="+mn-ea"/>
              </a:endParaRPr>
            </a:p>
          </p:txBody>
        </p:sp>
        <p:sp>
          <p:nvSpPr>
            <p:cNvPr id="20" name="矩形 19"/>
            <p:cNvSpPr/>
            <p:nvPr>
              <p:custDataLst>
                <p:tags r:id="rId19"/>
              </p:custDataLst>
            </p:nvPr>
          </p:nvSpPr>
          <p:spPr>
            <a:xfrm>
              <a:off x="11842" y="7267"/>
              <a:ext cx="2608" cy="313"/>
            </a:xfrm>
            <a:prstGeom prst="rect">
              <a:avLst/>
            </a:prstGeom>
            <a:noFill/>
          </p:spPr>
          <p:txBody>
            <a:bodyPr wrap="square" lIns="0" tIns="0" rIns="0" bIns="0" rtlCol="0" anchor="ctr">
              <a:noAutofit/>
            </a:bodyPr>
            <a:lstStyle/>
            <a:p>
              <a:pPr algn="ctr">
                <a:spcBef>
                  <a:spcPct val="0"/>
                </a:spcBef>
                <a:spcAft>
                  <a:spcPct val="0"/>
                </a:spcAft>
              </a:pPr>
              <a:r>
                <a:rPr lang="zh-CN" altLang="en-US" sz="2800" b="1" kern="0">
                  <a:solidFill>
                    <a:schemeClr val="accent1"/>
                  </a:solidFill>
                  <a:latin typeface="+mn-ea"/>
                  <a:cs typeface="+mn-ea"/>
                </a:rPr>
                <a:t>风干香肠</a:t>
              </a:r>
              <a:endParaRPr lang="zh-CN" altLang="en-US" sz="2800" b="1" kern="0">
                <a:solidFill>
                  <a:schemeClr val="accent1"/>
                </a:solidFill>
                <a:latin typeface="+mn-ea"/>
                <a:cs typeface="+mn-ea"/>
              </a:endParaRPr>
            </a:p>
          </p:txBody>
        </p:sp>
        <p:pic>
          <p:nvPicPr>
            <p:cNvPr id="52" name="图片 51" descr="微信图片_20241129153930"/>
            <p:cNvPicPr>
              <a:picLocks noChangeAspect="1"/>
            </p:cNvPicPr>
            <p:nvPr>
              <p:custDataLst>
                <p:tags r:id="rId20"/>
              </p:custDataLst>
            </p:nvPr>
          </p:nvPicPr>
          <p:blipFill>
            <a:blip r:embed="rId21"/>
            <a:srcRect/>
            <a:stretch>
              <a:fillRect/>
            </a:stretch>
          </p:blipFill>
          <p:spPr>
            <a:xfrm>
              <a:off x="4541" y="4461"/>
              <a:ext cx="3173" cy="2298"/>
            </a:xfrm>
            <a:prstGeom prst="roundRect">
              <a:avLst/>
            </a:prstGeom>
          </p:spPr>
        </p:pic>
        <p:pic>
          <p:nvPicPr>
            <p:cNvPr id="54" name="图片 53" descr="微信图片_20241129153938"/>
            <p:cNvPicPr>
              <a:picLocks noChangeAspect="1"/>
            </p:cNvPicPr>
            <p:nvPr>
              <p:custDataLst>
                <p:tags r:id="rId22"/>
              </p:custDataLst>
            </p:nvPr>
          </p:nvPicPr>
          <p:blipFill>
            <a:blip r:embed="rId23"/>
            <a:srcRect/>
            <a:stretch>
              <a:fillRect/>
            </a:stretch>
          </p:blipFill>
          <p:spPr>
            <a:xfrm>
              <a:off x="8156" y="4461"/>
              <a:ext cx="3021" cy="2298"/>
            </a:xfrm>
            <a:prstGeom prst="roundRect">
              <a:avLst/>
            </a:prstGeom>
          </p:spPr>
        </p:pic>
        <p:pic>
          <p:nvPicPr>
            <p:cNvPr id="55" name="图片 54" descr="微信图片_20241129153942"/>
            <p:cNvPicPr>
              <a:picLocks noChangeAspect="1"/>
            </p:cNvPicPr>
            <p:nvPr>
              <p:custDataLst>
                <p:tags r:id="rId24"/>
              </p:custDataLst>
            </p:nvPr>
          </p:nvPicPr>
          <p:blipFill>
            <a:blip r:embed="rId25"/>
            <a:srcRect/>
            <a:stretch>
              <a:fillRect/>
            </a:stretch>
          </p:blipFill>
          <p:spPr>
            <a:xfrm>
              <a:off x="11624" y="4430"/>
              <a:ext cx="2885" cy="2337"/>
            </a:xfrm>
            <a:prstGeom prst="roundRect">
              <a:avLst/>
            </a:prstGeom>
          </p:spPr>
        </p:pic>
        <p:pic>
          <p:nvPicPr>
            <p:cNvPr id="5" name="图片 4" descr="微信图片_20241202220118"/>
            <p:cNvPicPr>
              <a:picLocks noChangeAspect="1"/>
            </p:cNvPicPr>
            <p:nvPr/>
          </p:nvPicPr>
          <p:blipFill>
            <a:blip r:embed="rId26"/>
            <a:stretch>
              <a:fillRect/>
            </a:stretch>
          </p:blipFill>
          <p:spPr>
            <a:xfrm>
              <a:off x="3111" y="8134"/>
              <a:ext cx="1003" cy="1008"/>
            </a:xfrm>
            <a:prstGeom prst="rect">
              <a:avLst/>
            </a:prstGeom>
          </p:spPr>
        </p:pic>
        <p:pic>
          <p:nvPicPr>
            <p:cNvPr id="22" name="图片 21" descr="微信图片_20241202220118"/>
            <p:cNvPicPr>
              <a:picLocks noChangeAspect="1"/>
            </p:cNvPicPr>
            <p:nvPr/>
          </p:nvPicPr>
          <p:blipFill>
            <a:blip r:embed="rId26"/>
            <a:stretch>
              <a:fillRect/>
            </a:stretch>
          </p:blipFill>
          <p:spPr>
            <a:xfrm>
              <a:off x="6704" y="8134"/>
              <a:ext cx="1003" cy="1008"/>
            </a:xfrm>
            <a:prstGeom prst="rect">
              <a:avLst/>
            </a:prstGeom>
          </p:spPr>
        </p:pic>
        <p:pic>
          <p:nvPicPr>
            <p:cNvPr id="23" name="图片 22" descr="微信图片_20241202220118"/>
            <p:cNvPicPr>
              <a:picLocks noChangeAspect="1"/>
            </p:cNvPicPr>
            <p:nvPr/>
          </p:nvPicPr>
          <p:blipFill>
            <a:blip r:embed="rId26"/>
            <a:stretch>
              <a:fillRect/>
            </a:stretch>
          </p:blipFill>
          <p:spPr>
            <a:xfrm>
              <a:off x="10520" y="8386"/>
              <a:ext cx="1003" cy="1008"/>
            </a:xfrm>
            <a:prstGeom prst="rect">
              <a:avLst/>
            </a:prstGeom>
          </p:spPr>
        </p:pic>
        <p:pic>
          <p:nvPicPr>
            <p:cNvPr id="24" name="图片 23" descr="微信图片_20241202220118"/>
            <p:cNvPicPr>
              <a:picLocks noChangeAspect="1"/>
            </p:cNvPicPr>
            <p:nvPr/>
          </p:nvPicPr>
          <p:blipFill>
            <a:blip r:embed="rId26"/>
            <a:stretch>
              <a:fillRect/>
            </a:stretch>
          </p:blipFill>
          <p:spPr>
            <a:xfrm>
              <a:off x="14063" y="8427"/>
              <a:ext cx="1003" cy="1008"/>
            </a:xfrm>
            <a:prstGeom prst="rect">
              <a:avLst/>
            </a:prstGeom>
          </p:spPr>
        </p:pic>
      </p:grpSp>
      <p:pic>
        <p:nvPicPr>
          <p:cNvPr id="26" name="图片 25" descr="微信图片_20241202233716"/>
          <p:cNvPicPr>
            <a:picLocks noChangeAspect="1"/>
          </p:cNvPicPr>
          <p:nvPr/>
        </p:nvPicPr>
        <p:blipFill>
          <a:blip r:embed="rId27"/>
          <a:stretch>
            <a:fillRect/>
          </a:stretch>
        </p:blipFill>
        <p:spPr>
          <a:xfrm flipH="1">
            <a:off x="9497060" y="2797175"/>
            <a:ext cx="2451735" cy="2395220"/>
          </a:xfrm>
          <a:prstGeom prst="rect">
            <a:avLst/>
          </a:prstGeom>
        </p:spPr>
      </p:pic>
    </p:spTree>
    <p:custDataLst>
      <p:tags r:id="rId28"/>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41202220925"/>
          <p:cNvPicPr>
            <a:picLocks noChangeAspect="1"/>
          </p:cNvPicPr>
          <p:nvPr>
            <p:custDataLst>
              <p:tags r:id="rId1"/>
            </p:custDataLst>
          </p:nvPr>
        </p:nvPicPr>
        <p:blipFill>
          <a:blip r:embed="rId2"/>
          <a:srcRect/>
          <a:stretch>
            <a:fillRect/>
          </a:stretch>
        </p:blipFill>
        <p:spPr>
          <a:xfrm>
            <a:off x="933450" y="1625600"/>
            <a:ext cx="3649345" cy="3813175"/>
          </a:xfrm>
          <a:prstGeom prst="rect">
            <a:avLst/>
          </a:prstGeom>
        </p:spPr>
      </p:pic>
      <p:pic>
        <p:nvPicPr>
          <p:cNvPr id="5" name="图片 4" descr="微信图片_20241202220934"/>
          <p:cNvPicPr>
            <a:picLocks noChangeAspect="1"/>
          </p:cNvPicPr>
          <p:nvPr>
            <p:custDataLst>
              <p:tags r:id="rId3"/>
            </p:custDataLst>
          </p:nvPr>
        </p:nvPicPr>
        <p:blipFill>
          <a:blip r:embed="rId4"/>
          <a:srcRect/>
          <a:stretch>
            <a:fillRect/>
          </a:stretch>
        </p:blipFill>
        <p:spPr>
          <a:xfrm>
            <a:off x="6551930" y="1624965"/>
            <a:ext cx="4076065" cy="4244975"/>
          </a:xfrm>
          <a:prstGeom prst="rect">
            <a:avLst/>
          </a:prstGeom>
        </p:spPr>
      </p:pic>
      <p:pic>
        <p:nvPicPr>
          <p:cNvPr id="6" name="图片 5" descr="微信图片_20241202221509"/>
          <p:cNvPicPr>
            <a:picLocks noChangeAspect="1"/>
          </p:cNvPicPr>
          <p:nvPr>
            <p:custDataLst>
              <p:tags r:id="rId5"/>
            </p:custDataLst>
          </p:nvPr>
        </p:nvPicPr>
        <p:blipFill>
          <a:blip r:embed="rId6"/>
          <a:srcRect/>
          <a:stretch>
            <a:fillRect/>
          </a:stretch>
        </p:blipFill>
        <p:spPr>
          <a:xfrm>
            <a:off x="933450" y="1624965"/>
            <a:ext cx="4527550" cy="4053205"/>
          </a:xfrm>
          <a:prstGeom prst="rect">
            <a:avLst/>
          </a:prstGeom>
        </p:spPr>
      </p:pic>
      <p:sp>
        <p:nvSpPr>
          <p:cNvPr id="7" name="文本框 6"/>
          <p:cNvSpPr txBox="1"/>
          <p:nvPr>
            <p:custDataLst>
              <p:tags r:id="rId7"/>
            </p:custDataLst>
          </p:nvPr>
        </p:nvSpPr>
        <p:spPr>
          <a:xfrm>
            <a:off x="933450" y="1102995"/>
            <a:ext cx="2553335" cy="521970"/>
          </a:xfrm>
          <a:prstGeom prst="rect">
            <a:avLst/>
          </a:prstGeom>
          <a:noFill/>
        </p:spPr>
        <p:txBody>
          <a:bodyPr wrap="square" rtlCol="0">
            <a:spAutoFit/>
          </a:bodyPr>
          <a:p>
            <a:r>
              <a:rPr lang="zh-CN" altLang="en-US" sz="2800"/>
              <a:t>我看到的：</a:t>
            </a:r>
            <a:endParaRPr lang="zh-CN" altLang="en-US" sz="2800"/>
          </a:p>
        </p:txBody>
      </p:sp>
      <p:sp>
        <p:nvSpPr>
          <p:cNvPr id="8" name="文本框 7"/>
          <p:cNvSpPr txBox="1"/>
          <p:nvPr>
            <p:custDataLst>
              <p:tags r:id="rId8"/>
            </p:custDataLst>
          </p:nvPr>
        </p:nvSpPr>
        <p:spPr>
          <a:xfrm>
            <a:off x="6551930" y="1102995"/>
            <a:ext cx="2032000" cy="521970"/>
          </a:xfrm>
          <a:prstGeom prst="rect">
            <a:avLst/>
          </a:prstGeom>
          <a:noFill/>
        </p:spPr>
        <p:txBody>
          <a:bodyPr wrap="square" rtlCol="0">
            <a:spAutoFit/>
          </a:bodyPr>
          <a:p>
            <a:r>
              <a:rPr lang="zh-CN" altLang="en-US" sz="2800"/>
              <a:t>我得到的：</a:t>
            </a:r>
            <a:endParaRPr lang="zh-CN" altLang="en-US" sz="2800"/>
          </a:p>
        </p:txBody>
      </p:sp>
      <p:pic>
        <p:nvPicPr>
          <p:cNvPr id="9" name="图片 8" descr="微信图片_20241202221513"/>
          <p:cNvPicPr>
            <a:picLocks noChangeAspect="1"/>
          </p:cNvPicPr>
          <p:nvPr>
            <p:custDataLst>
              <p:tags r:id="rId9"/>
            </p:custDataLst>
          </p:nvPr>
        </p:nvPicPr>
        <p:blipFill>
          <a:blip r:embed="rId10"/>
          <a:srcRect/>
          <a:stretch>
            <a:fillRect/>
          </a:stretch>
        </p:blipFill>
        <p:spPr>
          <a:xfrm>
            <a:off x="6577965" y="1625600"/>
            <a:ext cx="4050030" cy="4304665"/>
          </a:xfrm>
          <a:prstGeom prst="rect">
            <a:avLst/>
          </a:prstGeom>
        </p:spPr>
      </p:pic>
    </p:spTree>
    <p:custDataLst>
      <p:tags r:id="rId1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custDataLst>
              <p:tags r:id="rId1"/>
            </p:custDataLst>
          </p:nvPr>
        </p:nvSpPr>
        <p:spPr>
          <a:xfrm flipH="1">
            <a:off x="853344" y="1765362"/>
            <a:ext cx="2774201" cy="1427161"/>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534" h="1899874">
                <a:moveTo>
                  <a:pt x="0" y="0"/>
                </a:moveTo>
                <a:lnTo>
                  <a:pt x="2979534" y="0"/>
                </a:lnTo>
                <a:lnTo>
                  <a:pt x="2979534" y="1507390"/>
                </a:lnTo>
                <a:lnTo>
                  <a:pt x="1354752" y="1507390"/>
                </a:lnTo>
                <a:lnTo>
                  <a:pt x="919837" y="1899874"/>
                </a:lnTo>
                <a:lnTo>
                  <a:pt x="949571" y="1507390"/>
                </a:lnTo>
                <a:lnTo>
                  <a:pt x="0" y="1507390"/>
                </a:lnTo>
                <a:close/>
              </a:path>
            </a:pathLst>
          </a:custGeom>
          <a:solidFill>
            <a:schemeClr val="accent1">
              <a:lumMod val="60000"/>
              <a:lumOff val="40000"/>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custDataLst>
              <p:tags r:id="rId2"/>
            </p:custDataLst>
          </p:nvPr>
        </p:nvSpPr>
        <p:spPr>
          <a:xfrm>
            <a:off x="1573210" y="2017433"/>
            <a:ext cx="3230674" cy="1427160"/>
          </a:xfrm>
          <a:custGeom>
            <a:avLst/>
            <a:gdLst>
              <a:gd name="connsiteX0" fmla="*/ 0 w 3231726"/>
              <a:gd name="connsiteY0" fmla="*/ 0 h 2185192"/>
              <a:gd name="connsiteX1" fmla="*/ 3231726 w 3231726"/>
              <a:gd name="connsiteY1" fmla="*/ 0 h 2185192"/>
              <a:gd name="connsiteX2" fmla="*/ 3231726 w 3231726"/>
              <a:gd name="connsiteY2" fmla="*/ 1836000 h 2185192"/>
              <a:gd name="connsiteX3" fmla="*/ 2925662 w 3231726"/>
              <a:gd name="connsiteY3" fmla="*/ 1836000 h 2185192"/>
              <a:gd name="connsiteX4" fmla="*/ 3062302 w 3231726"/>
              <a:gd name="connsiteY4" fmla="*/ 2185192 h 2185192"/>
              <a:gd name="connsiteX5" fmla="*/ 2490350 w 3231726"/>
              <a:gd name="connsiteY5" fmla="*/ 1836000 h 2185192"/>
              <a:gd name="connsiteX6" fmla="*/ 0 w 3231726"/>
              <a:gd name="connsiteY6" fmla="*/ 1836000 h 218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726" h="2185192">
                <a:moveTo>
                  <a:pt x="0" y="0"/>
                </a:moveTo>
                <a:lnTo>
                  <a:pt x="3231726" y="0"/>
                </a:lnTo>
                <a:lnTo>
                  <a:pt x="3231726" y="1836000"/>
                </a:lnTo>
                <a:lnTo>
                  <a:pt x="2925662" y="1836000"/>
                </a:lnTo>
                <a:lnTo>
                  <a:pt x="3062302" y="2185192"/>
                </a:lnTo>
                <a:lnTo>
                  <a:pt x="2490350" y="1836000"/>
                </a:lnTo>
                <a:lnTo>
                  <a:pt x="0" y="1836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rIns="108000" rtlCol="0" anchor="ctr">
            <a:noAutofit/>
          </a:bodyPr>
          <a:lstStyle/>
          <a:p>
            <a:pPr lvl="0" algn="ctr">
              <a:spcBef>
                <a:spcPct val="0"/>
              </a:spcBef>
              <a:spcAft>
                <a:spcPct val="0"/>
              </a:spcAft>
              <a:buClrTx/>
              <a:buSzTx/>
              <a:buFontTx/>
            </a:pPr>
            <a:r>
              <a:rPr lang="zh-CN" altLang="en-US" sz="3200" kern="0" dirty="0">
                <a:ln>
                  <a:noFill/>
                  <a:prstDash val="sysDot"/>
                </a:ln>
                <a:solidFill>
                  <a:schemeClr val="lt1">
                    <a:lumMod val="100000"/>
                  </a:schemeClr>
                </a:solidFill>
                <a:latin typeface="+mn-ea"/>
                <a:cs typeface="+mn-ea"/>
                <a:sym typeface="+mn-ea"/>
              </a:rPr>
              <a:t>微生物污染</a:t>
            </a:r>
            <a:endParaRPr lang="zh-CN" altLang="en-US" sz="3200" b="1" kern="0" dirty="0">
              <a:ln>
                <a:noFill/>
                <a:prstDash val="sysDot"/>
              </a:ln>
              <a:solidFill>
                <a:schemeClr val="lt1">
                  <a:lumMod val="100000"/>
                </a:schemeClr>
              </a:solidFill>
              <a:effectLst>
                <a:outerShdw blurRad="50800" dist="38100" dir="5400000" algn="t" rotWithShape="0">
                  <a:schemeClr val="accent1">
                    <a:lumMod val="50000"/>
                    <a:alpha val="40000"/>
                  </a:schemeClr>
                </a:outerShdw>
              </a:effectLst>
              <a:uFillTx/>
              <a:latin typeface="+mn-ea"/>
              <a:cs typeface="+mn-ea"/>
              <a:sym typeface="+mn-ea"/>
            </a:endParaRPr>
          </a:p>
        </p:txBody>
      </p:sp>
      <p:sp>
        <p:nvSpPr>
          <p:cNvPr id="14" name="任意多边形: 形状 13"/>
          <p:cNvSpPr/>
          <p:nvPr>
            <p:custDataLst>
              <p:tags r:id="rId3"/>
            </p:custDataLst>
          </p:nvPr>
        </p:nvSpPr>
        <p:spPr>
          <a:xfrm>
            <a:off x="483127" y="3439578"/>
            <a:ext cx="3982996" cy="1264173"/>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 name="connsiteX0-31" fmla="*/ 0 w 3547544"/>
              <a:gd name="connsiteY0-32" fmla="*/ 0 h 1533525"/>
              <a:gd name="connsiteX1-33" fmla="*/ 3149648 w 3547544"/>
              <a:gd name="connsiteY1-34" fmla="*/ 0 h 1533525"/>
              <a:gd name="connsiteX2-35" fmla="*/ 3149648 w 3547544"/>
              <a:gd name="connsiteY2-36" fmla="*/ 823081 h 1533525"/>
              <a:gd name="connsiteX3-37" fmla="*/ 3547544 w 3547544"/>
              <a:gd name="connsiteY3-38" fmla="*/ 920928 h 1533525"/>
              <a:gd name="connsiteX4-39" fmla="*/ 3149648 w 3547544"/>
              <a:gd name="connsiteY4-40" fmla="*/ 1120562 h 1533525"/>
              <a:gd name="connsiteX5-41" fmla="*/ 3149648 w 3547544"/>
              <a:gd name="connsiteY5-42" fmla="*/ 1533525 h 1533525"/>
              <a:gd name="connsiteX6-43" fmla="*/ 0 w 3547544"/>
              <a:gd name="connsiteY6-44" fmla="*/ 1533525 h 1533525"/>
              <a:gd name="connsiteX7-45" fmla="*/ 0 w 3547544"/>
              <a:gd name="connsiteY7-46"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547544" h="1533525">
                <a:moveTo>
                  <a:pt x="0" y="0"/>
                </a:moveTo>
                <a:lnTo>
                  <a:pt x="3149648" y="0"/>
                </a:lnTo>
                <a:lnTo>
                  <a:pt x="3149648" y="823081"/>
                </a:lnTo>
                <a:lnTo>
                  <a:pt x="3547544" y="920928"/>
                </a:lnTo>
                <a:lnTo>
                  <a:pt x="3149648" y="1120562"/>
                </a:lnTo>
                <a:lnTo>
                  <a:pt x="3149648" y="1533525"/>
                </a:lnTo>
                <a:lnTo>
                  <a:pt x="0" y="1533525"/>
                </a:lnTo>
                <a:lnTo>
                  <a:pt x="0" y="0"/>
                </a:lnTo>
                <a:close/>
              </a:path>
            </a:pathLst>
          </a:custGeom>
          <a:solidFill>
            <a:schemeClr val="accent1"/>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252000" rIns="720000" rtlCol="0" anchor="ctr">
            <a:noAutofit/>
          </a:bodyPr>
          <a:lstStyle/>
          <a:p>
            <a:pPr algn="ctr"/>
            <a:r>
              <a:rPr lang="zh-CN" altLang="en-US" sz="3200" kern="0" dirty="0">
                <a:ln>
                  <a:noFill/>
                  <a:prstDash val="sysDot"/>
                </a:ln>
                <a:solidFill>
                  <a:schemeClr val="lt1">
                    <a:lumMod val="100000"/>
                  </a:schemeClr>
                </a:solidFill>
                <a:latin typeface="+mn-ea"/>
                <a:cs typeface="+mn-ea"/>
              </a:rPr>
              <a:t>有机污染物污染</a:t>
            </a:r>
            <a:endParaRPr lang="zh-CN" altLang="en-US" sz="3200" kern="0" dirty="0">
              <a:ln>
                <a:noFill/>
                <a:prstDash val="sysDot"/>
              </a:ln>
              <a:solidFill>
                <a:schemeClr val="lt1">
                  <a:lumMod val="100000"/>
                </a:schemeClr>
              </a:solidFill>
              <a:latin typeface="+mn-ea"/>
              <a:cs typeface="+mn-ea"/>
            </a:endParaRPr>
          </a:p>
        </p:txBody>
      </p:sp>
      <p:sp>
        <p:nvSpPr>
          <p:cNvPr id="10" name="任意多边形: 形状 9"/>
          <p:cNvSpPr/>
          <p:nvPr>
            <p:custDataLst>
              <p:tags r:id="rId4"/>
            </p:custDataLst>
          </p:nvPr>
        </p:nvSpPr>
        <p:spPr>
          <a:xfrm>
            <a:off x="1737950" y="5124797"/>
            <a:ext cx="3484683" cy="1231152"/>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 name="connsiteX0-31" fmla="*/ 0 w 3485890"/>
              <a:gd name="connsiteY0-32" fmla="*/ 0 h 1533525"/>
              <a:gd name="connsiteX1-33" fmla="*/ 3149648 w 3485890"/>
              <a:gd name="connsiteY1-34" fmla="*/ 0 h 1533525"/>
              <a:gd name="connsiteX2-35" fmla="*/ 3159662 w 3485890"/>
              <a:gd name="connsiteY2-36" fmla="*/ 516784 h 1533525"/>
              <a:gd name="connsiteX3-37" fmla="*/ 3485890 w 3485890"/>
              <a:gd name="connsiteY3-38" fmla="*/ 682983 h 1533525"/>
              <a:gd name="connsiteX4-39" fmla="*/ 3149648 w 3485890"/>
              <a:gd name="connsiteY4-40" fmla="*/ 1120562 h 1533525"/>
              <a:gd name="connsiteX5-41" fmla="*/ 3149648 w 3485890"/>
              <a:gd name="connsiteY5-42" fmla="*/ 1533525 h 1533525"/>
              <a:gd name="connsiteX6-43" fmla="*/ 0 w 3485890"/>
              <a:gd name="connsiteY6-44" fmla="*/ 1533525 h 1533525"/>
              <a:gd name="connsiteX7-45" fmla="*/ 0 w 3485890"/>
              <a:gd name="connsiteY7-46" fmla="*/ 0 h 1533525"/>
              <a:gd name="connsiteX0-47" fmla="*/ 0 w 3485890"/>
              <a:gd name="connsiteY0-48" fmla="*/ 0 h 1533525"/>
              <a:gd name="connsiteX1-49" fmla="*/ 3149648 w 3485890"/>
              <a:gd name="connsiteY1-50" fmla="*/ 0 h 1533525"/>
              <a:gd name="connsiteX2-51" fmla="*/ 3159662 w 3485890"/>
              <a:gd name="connsiteY2-52" fmla="*/ 516784 h 1533525"/>
              <a:gd name="connsiteX3-53" fmla="*/ 3485890 w 3485890"/>
              <a:gd name="connsiteY3-54" fmla="*/ 682983 h 1533525"/>
              <a:gd name="connsiteX4-55" fmla="*/ 3159662 w 3485890"/>
              <a:gd name="connsiteY4-56" fmla="*/ 814266 h 1533525"/>
              <a:gd name="connsiteX5-57" fmla="*/ 3149648 w 3485890"/>
              <a:gd name="connsiteY5-58" fmla="*/ 1533525 h 1533525"/>
              <a:gd name="connsiteX6-59" fmla="*/ 0 w 3485890"/>
              <a:gd name="connsiteY6-60" fmla="*/ 1533525 h 1533525"/>
              <a:gd name="connsiteX7-61" fmla="*/ 0 w 3485890"/>
              <a:gd name="connsiteY7-62" fmla="*/ 0 h 1533525"/>
              <a:gd name="connsiteX0-63" fmla="*/ 0 w 3405779"/>
              <a:gd name="connsiteY0-64" fmla="*/ 0 h 1533525"/>
              <a:gd name="connsiteX1-65" fmla="*/ 3149648 w 3405779"/>
              <a:gd name="connsiteY1-66" fmla="*/ 0 h 1533525"/>
              <a:gd name="connsiteX2-67" fmla="*/ 3159662 w 3405779"/>
              <a:gd name="connsiteY2-68" fmla="*/ 516784 h 1533525"/>
              <a:gd name="connsiteX3-69" fmla="*/ 3405779 w 3405779"/>
              <a:gd name="connsiteY3-70" fmla="*/ 198013 h 1533525"/>
              <a:gd name="connsiteX4-71" fmla="*/ 3159662 w 3405779"/>
              <a:gd name="connsiteY4-72" fmla="*/ 814266 h 1533525"/>
              <a:gd name="connsiteX5-73" fmla="*/ 3149648 w 3405779"/>
              <a:gd name="connsiteY5-74" fmla="*/ 1533525 h 1533525"/>
              <a:gd name="connsiteX6-75" fmla="*/ 0 w 3405779"/>
              <a:gd name="connsiteY6-76" fmla="*/ 1533525 h 1533525"/>
              <a:gd name="connsiteX7-77" fmla="*/ 0 w 3405779"/>
              <a:gd name="connsiteY7-78"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05779" h="1533525">
                <a:moveTo>
                  <a:pt x="0" y="0"/>
                </a:moveTo>
                <a:lnTo>
                  <a:pt x="3149648" y="0"/>
                </a:lnTo>
                <a:lnTo>
                  <a:pt x="3159662" y="516784"/>
                </a:lnTo>
                <a:lnTo>
                  <a:pt x="3405779" y="198013"/>
                </a:lnTo>
                <a:lnTo>
                  <a:pt x="3159662" y="814266"/>
                </a:lnTo>
                <a:lnTo>
                  <a:pt x="3149648" y="1533525"/>
                </a:lnTo>
                <a:lnTo>
                  <a:pt x="0" y="1533525"/>
                </a:lnTo>
                <a:lnTo>
                  <a:pt x="0" y="0"/>
                </a:lnTo>
                <a:close/>
              </a:path>
            </a:pathLst>
          </a:custGeom>
          <a:solidFill>
            <a:schemeClr val="accent1"/>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tIns="288000" rIns="396000" rtlCol="0" anchor="ctr">
            <a:noAutofit/>
          </a:bodyPr>
          <a:lstStyle/>
          <a:p>
            <a:pPr algn="ctr"/>
            <a:r>
              <a:rPr lang="zh-CN" altLang="en-US" sz="3200" kern="0" dirty="0">
                <a:ln>
                  <a:noFill/>
                  <a:prstDash val="sysDot"/>
                </a:ln>
                <a:solidFill>
                  <a:schemeClr val="lt1">
                    <a:lumMod val="100000"/>
                  </a:schemeClr>
                </a:solidFill>
                <a:latin typeface="+mn-ea"/>
                <a:cs typeface="+mn-ea"/>
              </a:rPr>
              <a:t>重金属污染</a:t>
            </a:r>
            <a:endParaRPr lang="zh-CN" altLang="en-US" sz="3200" kern="0" dirty="0">
              <a:ln>
                <a:noFill/>
                <a:prstDash val="sysDot"/>
              </a:ln>
              <a:solidFill>
                <a:schemeClr val="lt1">
                  <a:lumMod val="100000"/>
                </a:schemeClr>
              </a:solidFill>
              <a:latin typeface="+mn-ea"/>
              <a:cs typeface="+mn-ea"/>
            </a:endParaRPr>
          </a:p>
        </p:txBody>
      </p:sp>
      <p:sp>
        <p:nvSpPr>
          <p:cNvPr id="8" name="任意多边形: 形状 7"/>
          <p:cNvSpPr/>
          <p:nvPr>
            <p:custDataLst>
              <p:tags r:id="rId5"/>
            </p:custDataLst>
          </p:nvPr>
        </p:nvSpPr>
        <p:spPr>
          <a:xfrm>
            <a:off x="8177631" y="1765778"/>
            <a:ext cx="2774201" cy="1427161"/>
          </a:xfrm>
          <a:custGeom>
            <a:avLst/>
            <a:gdLst>
              <a:gd name="connsiteX0" fmla="*/ 0 w 2979534"/>
              <a:gd name="connsiteY0" fmla="*/ 0 h 1899874"/>
              <a:gd name="connsiteX1" fmla="*/ 2979534 w 2979534"/>
              <a:gd name="connsiteY1" fmla="*/ 0 h 1899874"/>
              <a:gd name="connsiteX2" fmla="*/ 2979534 w 2979534"/>
              <a:gd name="connsiteY2" fmla="*/ 1507390 h 1899874"/>
              <a:gd name="connsiteX3" fmla="*/ 1354752 w 2979534"/>
              <a:gd name="connsiteY3" fmla="*/ 1507390 h 1899874"/>
              <a:gd name="connsiteX4" fmla="*/ 919837 w 2979534"/>
              <a:gd name="connsiteY4" fmla="*/ 1899874 h 1899874"/>
              <a:gd name="connsiteX5" fmla="*/ 949571 w 2979534"/>
              <a:gd name="connsiteY5" fmla="*/ 1507390 h 1899874"/>
              <a:gd name="connsiteX6" fmla="*/ 0 w 2979534"/>
              <a:gd name="connsiteY6" fmla="*/ 1507390 h 18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534" h="1899874">
                <a:moveTo>
                  <a:pt x="0" y="0"/>
                </a:moveTo>
                <a:lnTo>
                  <a:pt x="2979534" y="0"/>
                </a:lnTo>
                <a:lnTo>
                  <a:pt x="2979534" y="1507390"/>
                </a:lnTo>
                <a:lnTo>
                  <a:pt x="1354752" y="1507390"/>
                </a:lnTo>
                <a:lnTo>
                  <a:pt x="919837" y="1899874"/>
                </a:lnTo>
                <a:lnTo>
                  <a:pt x="949571" y="1507390"/>
                </a:lnTo>
                <a:lnTo>
                  <a:pt x="0" y="1507390"/>
                </a:lnTo>
                <a:close/>
              </a:path>
            </a:pathLst>
          </a:custGeom>
          <a:solidFill>
            <a:schemeClr val="accent1">
              <a:lumMod val="60000"/>
              <a:lumOff val="40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p:custDataLst>
              <p:tags r:id="rId6"/>
            </p:custDataLst>
          </p:nvPr>
        </p:nvSpPr>
        <p:spPr>
          <a:xfrm flipH="1">
            <a:off x="7001291" y="2017849"/>
            <a:ext cx="3230674" cy="1427160"/>
          </a:xfrm>
          <a:custGeom>
            <a:avLst/>
            <a:gdLst>
              <a:gd name="connsiteX0" fmla="*/ 0 w 3231726"/>
              <a:gd name="connsiteY0" fmla="*/ 0 h 2185192"/>
              <a:gd name="connsiteX1" fmla="*/ 3231726 w 3231726"/>
              <a:gd name="connsiteY1" fmla="*/ 0 h 2185192"/>
              <a:gd name="connsiteX2" fmla="*/ 3231726 w 3231726"/>
              <a:gd name="connsiteY2" fmla="*/ 1836000 h 2185192"/>
              <a:gd name="connsiteX3" fmla="*/ 2925662 w 3231726"/>
              <a:gd name="connsiteY3" fmla="*/ 1836000 h 2185192"/>
              <a:gd name="connsiteX4" fmla="*/ 3062302 w 3231726"/>
              <a:gd name="connsiteY4" fmla="*/ 2185192 h 2185192"/>
              <a:gd name="connsiteX5" fmla="*/ 2490350 w 3231726"/>
              <a:gd name="connsiteY5" fmla="*/ 1836000 h 2185192"/>
              <a:gd name="connsiteX6" fmla="*/ 0 w 3231726"/>
              <a:gd name="connsiteY6" fmla="*/ 1836000 h 218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1726" h="2185192">
                <a:moveTo>
                  <a:pt x="0" y="0"/>
                </a:moveTo>
                <a:lnTo>
                  <a:pt x="3231726" y="0"/>
                </a:lnTo>
                <a:lnTo>
                  <a:pt x="3231726" y="1836000"/>
                </a:lnTo>
                <a:lnTo>
                  <a:pt x="2925662" y="1836000"/>
                </a:lnTo>
                <a:lnTo>
                  <a:pt x="3062302" y="2185192"/>
                </a:lnTo>
                <a:lnTo>
                  <a:pt x="2490350" y="1836000"/>
                </a:lnTo>
                <a:lnTo>
                  <a:pt x="0" y="1836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08000" rIns="108000" rtlCol="0" anchor="ctr">
            <a:noAutofit/>
          </a:bodyPr>
          <a:lstStyle/>
          <a:p>
            <a:pPr algn="ctr"/>
            <a:r>
              <a:rPr lang="zh-CN" altLang="en-US" sz="3200" kern="0" dirty="0">
                <a:ln>
                  <a:noFill/>
                  <a:prstDash val="sysDot"/>
                </a:ln>
                <a:solidFill>
                  <a:schemeClr val="lt1">
                    <a:lumMod val="100000"/>
                  </a:schemeClr>
                </a:solidFill>
                <a:latin typeface="+mn-ea"/>
                <a:cs typeface="+mn-ea"/>
                <a:sym typeface="+mn-ea"/>
              </a:rPr>
              <a:t>商家虚假宣传</a:t>
            </a:r>
            <a:endParaRPr lang="zh-CN" altLang="en-US" sz="3200" kern="0" dirty="0">
              <a:ln>
                <a:noFill/>
                <a:prstDash val="sysDot"/>
              </a:ln>
              <a:solidFill>
                <a:schemeClr val="lt1">
                  <a:lumMod val="100000"/>
                </a:schemeClr>
              </a:solidFill>
              <a:latin typeface="+mn-ea"/>
              <a:cs typeface="+mn-ea"/>
              <a:sym typeface="+mn-ea"/>
            </a:endParaRPr>
          </a:p>
        </p:txBody>
      </p:sp>
      <p:sp>
        <p:nvSpPr>
          <p:cNvPr id="18" name="任意多边形: 形状 17"/>
          <p:cNvSpPr/>
          <p:nvPr>
            <p:custDataLst>
              <p:tags r:id="rId7"/>
            </p:custDataLst>
          </p:nvPr>
        </p:nvSpPr>
        <p:spPr>
          <a:xfrm flipH="1">
            <a:off x="7328892" y="3429834"/>
            <a:ext cx="3982996" cy="1264173"/>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74538"/>
              <a:gd name="connsiteY0-16" fmla="*/ 0 h 1533525"/>
              <a:gd name="connsiteX1-17" fmla="*/ 3149648 w 3474538"/>
              <a:gd name="connsiteY1-18" fmla="*/ 0 h 1533525"/>
              <a:gd name="connsiteX2-19" fmla="*/ 3149648 w 3474538"/>
              <a:gd name="connsiteY2-20" fmla="*/ 823081 h 1533525"/>
              <a:gd name="connsiteX3-21" fmla="*/ 3474538 w 3474538"/>
              <a:gd name="connsiteY3-22" fmla="*/ 1157079 h 1533525"/>
              <a:gd name="connsiteX4-23" fmla="*/ 3149648 w 3474538"/>
              <a:gd name="connsiteY4-24" fmla="*/ 1120562 h 1533525"/>
              <a:gd name="connsiteX5-25" fmla="*/ 3149648 w 3474538"/>
              <a:gd name="connsiteY5-26" fmla="*/ 1533525 h 1533525"/>
              <a:gd name="connsiteX6-27" fmla="*/ 0 w 3474538"/>
              <a:gd name="connsiteY6-28" fmla="*/ 1533525 h 1533525"/>
              <a:gd name="connsiteX7-29" fmla="*/ 0 w 3474538"/>
              <a:gd name="connsiteY7-30" fmla="*/ 0 h 1533525"/>
              <a:gd name="connsiteX0-31" fmla="*/ 0 w 3547544"/>
              <a:gd name="connsiteY0-32" fmla="*/ 0 h 1533525"/>
              <a:gd name="connsiteX1-33" fmla="*/ 3149648 w 3547544"/>
              <a:gd name="connsiteY1-34" fmla="*/ 0 h 1533525"/>
              <a:gd name="connsiteX2-35" fmla="*/ 3149648 w 3547544"/>
              <a:gd name="connsiteY2-36" fmla="*/ 823081 h 1533525"/>
              <a:gd name="connsiteX3-37" fmla="*/ 3547544 w 3547544"/>
              <a:gd name="connsiteY3-38" fmla="*/ 920928 h 1533525"/>
              <a:gd name="connsiteX4-39" fmla="*/ 3149648 w 3547544"/>
              <a:gd name="connsiteY4-40" fmla="*/ 1120562 h 1533525"/>
              <a:gd name="connsiteX5-41" fmla="*/ 3149648 w 3547544"/>
              <a:gd name="connsiteY5-42" fmla="*/ 1533525 h 1533525"/>
              <a:gd name="connsiteX6-43" fmla="*/ 0 w 3547544"/>
              <a:gd name="connsiteY6-44" fmla="*/ 1533525 h 1533525"/>
              <a:gd name="connsiteX7-45" fmla="*/ 0 w 3547544"/>
              <a:gd name="connsiteY7-46"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547544" h="1533525">
                <a:moveTo>
                  <a:pt x="0" y="0"/>
                </a:moveTo>
                <a:lnTo>
                  <a:pt x="3149648" y="0"/>
                </a:lnTo>
                <a:lnTo>
                  <a:pt x="3149648" y="823081"/>
                </a:lnTo>
                <a:lnTo>
                  <a:pt x="3547544" y="920928"/>
                </a:lnTo>
                <a:lnTo>
                  <a:pt x="3149648" y="1120562"/>
                </a:lnTo>
                <a:lnTo>
                  <a:pt x="3149648" y="1533525"/>
                </a:lnTo>
                <a:lnTo>
                  <a:pt x="0" y="1533525"/>
                </a:lnTo>
                <a:lnTo>
                  <a:pt x="0" y="0"/>
                </a:lnTo>
                <a:close/>
              </a:path>
            </a:pathLst>
          </a:custGeom>
          <a:solidFill>
            <a:schemeClr val="accent1"/>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lIns="900000" tIns="252000" rIns="396000" rtlCol="0" anchor="ctr">
            <a:noAutofit/>
          </a:bodyPr>
          <a:lstStyle/>
          <a:p>
            <a:pPr lvl="0" algn="ctr">
              <a:spcBef>
                <a:spcPct val="0"/>
              </a:spcBef>
              <a:spcAft>
                <a:spcPct val="0"/>
              </a:spcAft>
              <a:buClrTx/>
              <a:buSzTx/>
              <a:buFontTx/>
            </a:pPr>
            <a:r>
              <a:rPr lang="zh-CN" altLang="en-US" sz="2800" b="1" dirty="0">
                <a:solidFill>
                  <a:srgbClr val="FFFFFF"/>
                </a:solidFill>
                <a:effectLst>
                  <a:outerShdw blurRad="50800" dist="38100" dir="5400000" algn="t" rotWithShape="0">
                    <a:schemeClr val="accent1">
                      <a:lumMod val="50000"/>
                      <a:alpha val="40000"/>
                    </a:schemeClr>
                  </a:outerShdw>
                </a:effectLst>
                <a:uFillTx/>
                <a:latin typeface="+mn-ea"/>
                <a:cs typeface="+mn-ea"/>
                <a:sym typeface="+mn-ea"/>
              </a:rPr>
              <a:t>食品添加剂违规以及超范围使用</a:t>
            </a:r>
            <a:endParaRPr lang="zh-CN" altLang="en-US" sz="2800" b="1" kern="0" dirty="0">
              <a:ln>
                <a:noFill/>
                <a:prstDash val="sysDot"/>
              </a:ln>
              <a:solidFill>
                <a:srgbClr val="FFFFFF"/>
              </a:solidFill>
              <a:effectLst>
                <a:outerShdw blurRad="50800" dist="38100" dir="5400000" algn="t" rotWithShape="0">
                  <a:schemeClr val="accent1">
                    <a:lumMod val="50000"/>
                    <a:alpha val="40000"/>
                  </a:schemeClr>
                </a:outerShdw>
              </a:effectLst>
              <a:uFillTx/>
              <a:latin typeface="+mn-ea"/>
              <a:cs typeface="+mn-ea"/>
              <a:sym typeface="+mn-ea"/>
            </a:endParaRPr>
          </a:p>
        </p:txBody>
      </p:sp>
      <p:sp>
        <p:nvSpPr>
          <p:cNvPr id="22" name="任意多边形: 形状 21"/>
          <p:cNvSpPr/>
          <p:nvPr>
            <p:custDataLst>
              <p:tags r:id="rId8"/>
            </p:custDataLst>
          </p:nvPr>
        </p:nvSpPr>
        <p:spPr>
          <a:xfrm flipH="1">
            <a:off x="6569844" y="5125212"/>
            <a:ext cx="3484683" cy="1231152"/>
          </a:xfrm>
          <a:custGeom>
            <a:avLst/>
            <a:gdLst>
              <a:gd name="connsiteX0" fmla="*/ 0 w 3480888"/>
              <a:gd name="connsiteY0" fmla="*/ 0 h 1533525"/>
              <a:gd name="connsiteX1" fmla="*/ 3149648 w 3480888"/>
              <a:gd name="connsiteY1" fmla="*/ 0 h 1533525"/>
              <a:gd name="connsiteX2" fmla="*/ 3149648 w 3480888"/>
              <a:gd name="connsiteY2" fmla="*/ 823081 h 1533525"/>
              <a:gd name="connsiteX3" fmla="*/ 3480888 w 3480888"/>
              <a:gd name="connsiteY3" fmla="*/ 914457 h 1533525"/>
              <a:gd name="connsiteX4" fmla="*/ 3149648 w 3480888"/>
              <a:gd name="connsiteY4" fmla="*/ 1120562 h 1533525"/>
              <a:gd name="connsiteX5" fmla="*/ 3149648 w 3480888"/>
              <a:gd name="connsiteY5" fmla="*/ 1533525 h 1533525"/>
              <a:gd name="connsiteX6" fmla="*/ 0 w 3480888"/>
              <a:gd name="connsiteY6" fmla="*/ 1533525 h 1533525"/>
              <a:gd name="connsiteX0-1" fmla="*/ 0 w 3474538"/>
              <a:gd name="connsiteY0-2" fmla="*/ 0 h 1533525"/>
              <a:gd name="connsiteX1-3" fmla="*/ 3149648 w 3474538"/>
              <a:gd name="connsiteY1-4" fmla="*/ 0 h 1533525"/>
              <a:gd name="connsiteX2-5" fmla="*/ 3149648 w 3474538"/>
              <a:gd name="connsiteY2-6" fmla="*/ 823081 h 1533525"/>
              <a:gd name="connsiteX3-7" fmla="*/ 3474538 w 3474538"/>
              <a:gd name="connsiteY3-8" fmla="*/ 958907 h 1533525"/>
              <a:gd name="connsiteX4-9" fmla="*/ 3149648 w 3474538"/>
              <a:gd name="connsiteY4-10" fmla="*/ 1120562 h 1533525"/>
              <a:gd name="connsiteX5-11" fmla="*/ 3149648 w 3474538"/>
              <a:gd name="connsiteY5-12" fmla="*/ 1533525 h 1533525"/>
              <a:gd name="connsiteX6-13" fmla="*/ 0 w 3474538"/>
              <a:gd name="connsiteY6-14" fmla="*/ 1533525 h 1533525"/>
              <a:gd name="connsiteX7" fmla="*/ 0 w 3474538"/>
              <a:gd name="connsiteY7" fmla="*/ 0 h 1533525"/>
              <a:gd name="connsiteX0-15" fmla="*/ 0 w 3485890"/>
              <a:gd name="connsiteY0-16" fmla="*/ 0 h 1533525"/>
              <a:gd name="connsiteX1-17" fmla="*/ 3149648 w 3485890"/>
              <a:gd name="connsiteY1-18" fmla="*/ 0 h 1533525"/>
              <a:gd name="connsiteX2-19" fmla="*/ 3149648 w 3485890"/>
              <a:gd name="connsiteY2-20" fmla="*/ 823081 h 1533525"/>
              <a:gd name="connsiteX3-21" fmla="*/ 3485890 w 3485890"/>
              <a:gd name="connsiteY3-22" fmla="*/ 682983 h 1533525"/>
              <a:gd name="connsiteX4-23" fmla="*/ 3149648 w 3485890"/>
              <a:gd name="connsiteY4-24" fmla="*/ 1120562 h 1533525"/>
              <a:gd name="connsiteX5-25" fmla="*/ 3149648 w 3485890"/>
              <a:gd name="connsiteY5-26" fmla="*/ 1533525 h 1533525"/>
              <a:gd name="connsiteX6-27" fmla="*/ 0 w 3485890"/>
              <a:gd name="connsiteY6-28" fmla="*/ 1533525 h 1533525"/>
              <a:gd name="connsiteX7-29" fmla="*/ 0 w 3485890"/>
              <a:gd name="connsiteY7-30" fmla="*/ 0 h 1533525"/>
              <a:gd name="connsiteX0-31" fmla="*/ 0 w 3485890"/>
              <a:gd name="connsiteY0-32" fmla="*/ 0 h 1533525"/>
              <a:gd name="connsiteX1-33" fmla="*/ 3149648 w 3485890"/>
              <a:gd name="connsiteY1-34" fmla="*/ 0 h 1533525"/>
              <a:gd name="connsiteX2-35" fmla="*/ 3159662 w 3485890"/>
              <a:gd name="connsiteY2-36" fmla="*/ 516784 h 1533525"/>
              <a:gd name="connsiteX3-37" fmla="*/ 3485890 w 3485890"/>
              <a:gd name="connsiteY3-38" fmla="*/ 682983 h 1533525"/>
              <a:gd name="connsiteX4-39" fmla="*/ 3149648 w 3485890"/>
              <a:gd name="connsiteY4-40" fmla="*/ 1120562 h 1533525"/>
              <a:gd name="connsiteX5-41" fmla="*/ 3149648 w 3485890"/>
              <a:gd name="connsiteY5-42" fmla="*/ 1533525 h 1533525"/>
              <a:gd name="connsiteX6-43" fmla="*/ 0 w 3485890"/>
              <a:gd name="connsiteY6-44" fmla="*/ 1533525 h 1533525"/>
              <a:gd name="connsiteX7-45" fmla="*/ 0 w 3485890"/>
              <a:gd name="connsiteY7-46" fmla="*/ 0 h 1533525"/>
              <a:gd name="connsiteX0-47" fmla="*/ 0 w 3485890"/>
              <a:gd name="connsiteY0-48" fmla="*/ 0 h 1533525"/>
              <a:gd name="connsiteX1-49" fmla="*/ 3149648 w 3485890"/>
              <a:gd name="connsiteY1-50" fmla="*/ 0 h 1533525"/>
              <a:gd name="connsiteX2-51" fmla="*/ 3159662 w 3485890"/>
              <a:gd name="connsiteY2-52" fmla="*/ 516784 h 1533525"/>
              <a:gd name="connsiteX3-53" fmla="*/ 3485890 w 3485890"/>
              <a:gd name="connsiteY3-54" fmla="*/ 682983 h 1533525"/>
              <a:gd name="connsiteX4-55" fmla="*/ 3159662 w 3485890"/>
              <a:gd name="connsiteY4-56" fmla="*/ 814266 h 1533525"/>
              <a:gd name="connsiteX5-57" fmla="*/ 3149648 w 3485890"/>
              <a:gd name="connsiteY5-58" fmla="*/ 1533525 h 1533525"/>
              <a:gd name="connsiteX6-59" fmla="*/ 0 w 3485890"/>
              <a:gd name="connsiteY6-60" fmla="*/ 1533525 h 1533525"/>
              <a:gd name="connsiteX7-61" fmla="*/ 0 w 3485890"/>
              <a:gd name="connsiteY7-62" fmla="*/ 0 h 1533525"/>
              <a:gd name="connsiteX0-63" fmla="*/ 0 w 3405779"/>
              <a:gd name="connsiteY0-64" fmla="*/ 0 h 1533525"/>
              <a:gd name="connsiteX1-65" fmla="*/ 3149648 w 3405779"/>
              <a:gd name="connsiteY1-66" fmla="*/ 0 h 1533525"/>
              <a:gd name="connsiteX2-67" fmla="*/ 3159662 w 3405779"/>
              <a:gd name="connsiteY2-68" fmla="*/ 516784 h 1533525"/>
              <a:gd name="connsiteX3-69" fmla="*/ 3405779 w 3405779"/>
              <a:gd name="connsiteY3-70" fmla="*/ 198013 h 1533525"/>
              <a:gd name="connsiteX4-71" fmla="*/ 3159662 w 3405779"/>
              <a:gd name="connsiteY4-72" fmla="*/ 814266 h 1533525"/>
              <a:gd name="connsiteX5-73" fmla="*/ 3149648 w 3405779"/>
              <a:gd name="connsiteY5-74" fmla="*/ 1533525 h 1533525"/>
              <a:gd name="connsiteX6-75" fmla="*/ 0 w 3405779"/>
              <a:gd name="connsiteY6-76" fmla="*/ 1533525 h 1533525"/>
              <a:gd name="connsiteX7-77" fmla="*/ 0 w 3405779"/>
              <a:gd name="connsiteY7-78" fmla="*/ 0 h 15335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3405779" h="1533525">
                <a:moveTo>
                  <a:pt x="0" y="0"/>
                </a:moveTo>
                <a:lnTo>
                  <a:pt x="3149648" y="0"/>
                </a:lnTo>
                <a:lnTo>
                  <a:pt x="3159662" y="516784"/>
                </a:lnTo>
                <a:lnTo>
                  <a:pt x="3405779" y="198013"/>
                </a:lnTo>
                <a:lnTo>
                  <a:pt x="3159662" y="814266"/>
                </a:lnTo>
                <a:lnTo>
                  <a:pt x="3149648" y="1533525"/>
                </a:lnTo>
                <a:lnTo>
                  <a:pt x="0" y="1533525"/>
                </a:lnTo>
                <a:lnTo>
                  <a:pt x="0" y="0"/>
                </a:lnTo>
                <a:close/>
              </a:path>
            </a:pathLst>
          </a:custGeom>
          <a:solidFill>
            <a:schemeClr val="accent1"/>
          </a:solidFill>
          <a:ln w="15875">
            <a:noFill/>
          </a:ln>
        </p:spPr>
        <p:style>
          <a:lnRef idx="2">
            <a:schemeClr val="accent1">
              <a:shade val="15000"/>
            </a:schemeClr>
          </a:lnRef>
          <a:fillRef idx="1">
            <a:schemeClr val="accent1"/>
          </a:fillRef>
          <a:effectRef idx="0">
            <a:schemeClr val="accent1"/>
          </a:effectRef>
          <a:fontRef idx="minor">
            <a:schemeClr val="lt1"/>
          </a:fontRef>
        </p:style>
        <p:txBody>
          <a:bodyPr wrap="square" lIns="360000" tIns="288000" rIns="108000" rtlCol="0" anchor="ctr">
            <a:noAutofit/>
          </a:bodyPr>
          <a:lstStyle/>
          <a:p>
            <a:pPr algn="ctr"/>
            <a:r>
              <a:rPr lang="zh-CN" altLang="en-US" sz="3200" kern="0" dirty="0">
                <a:ln>
                  <a:noFill/>
                  <a:prstDash val="sysDot"/>
                </a:ln>
                <a:solidFill>
                  <a:schemeClr val="lt1">
                    <a:lumMod val="100000"/>
                  </a:schemeClr>
                </a:solidFill>
                <a:latin typeface="+mn-ea"/>
                <a:cs typeface="+mn-ea"/>
                <a:sym typeface="+mn-ea"/>
              </a:rPr>
              <a:t>质量指标不达标</a:t>
            </a:r>
            <a:endParaRPr lang="zh-CN" altLang="en-US" sz="3200" kern="0" dirty="0">
              <a:ln>
                <a:noFill/>
                <a:prstDash val="sysDot"/>
              </a:ln>
              <a:solidFill>
                <a:schemeClr val="lt1">
                  <a:lumMod val="100000"/>
                </a:schemeClr>
              </a:solidFill>
              <a:latin typeface="+mn-ea"/>
              <a:cs typeface="+mn-ea"/>
            </a:endParaRPr>
          </a:p>
        </p:txBody>
      </p:sp>
      <p:sp>
        <p:nvSpPr>
          <p:cNvPr id="2" name="文本框 1"/>
          <p:cNvSpPr txBox="1"/>
          <p:nvPr/>
        </p:nvSpPr>
        <p:spPr>
          <a:xfrm>
            <a:off x="594995" y="845820"/>
            <a:ext cx="7061835" cy="552450"/>
          </a:xfrm>
          <a:prstGeom prst="rect">
            <a:avLst/>
          </a:prstGeom>
          <a:noFill/>
        </p:spPr>
        <p:txBody>
          <a:bodyPr wrap="square" rtlCol="0">
            <a:noAutofit/>
          </a:bodyPr>
          <a:p>
            <a:r>
              <a:rPr lang="zh-CN" altLang="en-US" sz="3200" b="1">
                <a:latin typeface="微软雅黑" panose="020B0503020204020204" charset="-122"/>
                <a:ea typeface="微软雅黑" panose="020B0503020204020204" charset="-122"/>
                <a:cs typeface="华文中宋" panose="02010600040101010101" charset="-122"/>
              </a:rPr>
              <a:t>（</a:t>
            </a:r>
            <a:r>
              <a:rPr lang="en-US" altLang="zh-CN" sz="3200" b="1">
                <a:latin typeface="微软雅黑" panose="020B0503020204020204" charset="-122"/>
                <a:ea typeface="微软雅黑" panose="020B0503020204020204" charset="-122"/>
                <a:cs typeface="华文中宋" panose="02010600040101010101" charset="-122"/>
              </a:rPr>
              <a:t>2</a:t>
            </a:r>
            <a:r>
              <a:rPr lang="zh-CN" altLang="en-US" sz="3200" b="1">
                <a:latin typeface="微软雅黑" panose="020B0503020204020204" charset="-122"/>
                <a:ea typeface="微软雅黑" panose="020B0503020204020204" charset="-122"/>
                <a:cs typeface="微软雅黑" panose="020B0503020204020204" charset="-122"/>
              </a:rPr>
              <a:t>）一般网络食品存在的问题</a:t>
            </a:r>
            <a:endParaRPr lang="zh-CN" altLang="en-US" sz="3200" b="1">
              <a:latin typeface="微软雅黑" panose="020B0503020204020204" charset="-122"/>
              <a:ea typeface="微软雅黑" panose="020B0503020204020204" charset="-122"/>
              <a:cs typeface="微软雅黑" panose="020B0503020204020204" charset="-122"/>
            </a:endParaRPr>
          </a:p>
        </p:txBody>
      </p:sp>
      <p:pic>
        <p:nvPicPr>
          <p:cNvPr id="4" name="图片 3" descr="微信图片_20241129161705"/>
          <p:cNvPicPr>
            <a:picLocks noChangeAspect="1"/>
          </p:cNvPicPr>
          <p:nvPr>
            <p:custDataLst>
              <p:tags r:id="rId9"/>
            </p:custDataLst>
          </p:nvPr>
        </p:nvPicPr>
        <p:blipFill>
          <a:blip r:embed="rId10"/>
          <a:srcRect/>
          <a:stretch>
            <a:fillRect/>
          </a:stretch>
        </p:blipFill>
        <p:spPr>
          <a:xfrm>
            <a:off x="4636135" y="3367405"/>
            <a:ext cx="2769870" cy="1680845"/>
          </a:xfrm>
          <a:prstGeom prst="roundRect">
            <a:avLst/>
          </a:prstGeom>
        </p:spPr>
      </p:pic>
    </p:spTree>
    <p:custDataLst>
      <p:tags r:id="rId1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500">
        <p159:morph option="byObject"/>
      </p:transition>
    </mc:Choice>
    <mc:Fallback>
      <p:transition>
        <p:fade/>
      </p:transition>
    </mc:Fallback>
  </mc:AlternateContent>
  <p:timing>
    <p:tnLst>
      <p:par>
        <p:cTn id="1" dur="indefinite" restart="never" nodeType="tmRoot"/>
      </p:par>
    </p:tnLst>
    <p:bldLst>
      <p:bldP spid="26" grpId="0" animBg="1"/>
      <p:bldP spid="21" grpId="0" animBg="1"/>
      <p:bldP spid="14" grpId="0" animBg="1"/>
      <p:bldP spid="10" grpId="0" animBg="1"/>
      <p:bldP spid="26" grpId="1" animBg="1"/>
      <p:bldP spid="21" grpId="1" animBg="1"/>
      <p:bldP spid="14" grpId="1" animBg="1"/>
      <p:bldP spid="10" grpId="1" animBg="1"/>
      <p:bldP spid="8" grpId="0" animBg="1"/>
      <p:bldP spid="13" grpId="0" animBg="1"/>
      <p:bldP spid="18" grpId="0" animBg="1"/>
      <p:bldP spid="22" grpId="0" animBg="1"/>
      <p:bldP spid="8" grpId="1" animBg="1"/>
      <p:bldP spid="13" grpId="1" animBg="1"/>
      <p:bldP spid="18" grpId="1" animBg="1"/>
      <p:bldP spid="22" grpId="1" animBg="1"/>
    </p:bldLst>
  </p:timing>
</p:sld>
</file>

<file path=ppt/tags/tag1.xml><?xml version="1.0" encoding="utf-8"?>
<p:tagLst xmlns:p="http://schemas.openxmlformats.org/presentationml/2006/main">
  <p:tag name="KSO_WM_SLIDE_BACKGROUND_TYPE" val="general"/>
</p:tagLst>
</file>

<file path=ppt/tags/tag10.xml><?xml version="1.0" encoding="utf-8"?>
<p:tagLst xmlns:p="http://schemas.openxmlformats.org/presentationml/2006/main">
  <p:tag name="KSO_WM_SLIDE_BACKGROUND_TYPE" val="leftRight"/>
</p:tagLst>
</file>

<file path=ppt/tags/tag100.xml><?xml version="1.0" encoding="utf-8"?>
<p:tagLst xmlns:p="http://schemas.openxmlformats.org/presentationml/2006/main">
  <p:tag name="KSO_WM_SLIDE_ID" val="diagram20233241_3"/>
  <p:tag name="KSO_WM_TEMPLATE_SUBCATEGORY" val="0"/>
  <p:tag name="KSO_WM_TEMPLATE_MASTER_TYPE" val="0"/>
  <p:tag name="KSO_WM_TEMPLATE_COLOR_TYPE" val="0"/>
  <p:tag name="KSO_WM_SLIDE_ITEM_CNT" val="6"/>
  <p:tag name="KSO_WM_SLIDE_INDEX" val="3"/>
  <p:tag name="KSO_WM_TAG_VERSION" val="3.0"/>
  <p:tag name="KSO_WM_BEAUTIFY_FLAG" val="#wm#"/>
  <p:tag name="KSO_WM_TEMPLATE_CATEGORY" val="diagram"/>
  <p:tag name="KSO_WM_TEMPLATE_INDEX" val="20233213"/>
  <p:tag name="KSO_WM_SLIDE_TYPE" val="text"/>
  <p:tag name="KSO_WM_SLIDE_SUBTYPE" val="diag"/>
  <p:tag name="KSO_WM_SLIDE_SIZE" val="772.823*327.417"/>
  <p:tag name="KSO_WM_SLIDE_POSITION" val="93.5883*134.538"/>
  <p:tag name="KSO_WM_SLIDE_LAYOUT" val="a_l"/>
  <p:tag name="KSO_WM_SLIDE_LAYOUT_CNT" val="1_1"/>
  <p:tag name="KSO_WM_SPECIAL_SOURCE" val="bdnull"/>
  <p:tag name="KSO_WM_DIAGRAM_GROUP_CODE" val="l1-1"/>
  <p:tag name="KSO_WM_SLIDE_DIAGTYPE" val="l"/>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2451_1*i*1"/>
  <p:tag name="KSO_WM_TEMPLATE_CATEGORY" val="custom"/>
  <p:tag name="KSO_WM_TEMPLATE_INDEX" val="20232451"/>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2451_1*i*2"/>
  <p:tag name="KSO_WM_TEMPLATE_CATEGORY" val="custom"/>
  <p:tag name="KSO_WM_TEMPLATE_INDEX" val="20232451"/>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2451_1*i*3"/>
  <p:tag name="KSO_WM_TEMPLATE_CATEGORY" val="custom"/>
  <p:tag name="KSO_WM_TEMPLATE_INDEX" val="20232451"/>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2451_1*i*4"/>
  <p:tag name="KSO_WM_TEMPLATE_CATEGORY" val="custom"/>
  <p:tag name="KSO_WM_TEMPLATE_INDEX" val="20232451"/>
  <p:tag name="KSO_WM_UNIT_LAYERLEVEL" val="1"/>
  <p:tag name="KSO_WM_TAG_VERSION" val="3.0"/>
  <p:tag name="KSO_WM_BEAUTIFY_FLAG" val="#wm#"/>
</p:tagLst>
</file>

<file path=ppt/tags/tag1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UNIT_VALUE" val="22"/>
  <p:tag name="KSO_WM_TEMPLATE_INDEX" val="20232451"/>
  <p:tag name="KSO_WM_UNIT_ID" val="custom20232451_1*a*1"/>
  <p:tag name="KSO_WM_UNIT_PRESET_TEXT" val="单击此处添加标题"/>
</p:tagLst>
</file>

<file path=ppt/tags/tag1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TEMPLATE_CATEGORY" val="diagram"/>
  <p:tag name="KSO_WM_TEMPLATE_INDEX" val="20232452"/>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MAX_ITEMCNT" val="1"/>
  <p:tag name="KSO_WM_DIAGRAM_MIN_ITEMCNT" val="1"/>
  <p:tag name="KSO_WM_DIAGRAM_VIRTUALLY_FRAME" val="{&quot;height&quot;:113.4000015258789,&quot;left&quot;:112.77999542476627,&quot;top&quot;:236.69999923706055,&quot;width&quot;:735.84008789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ID" val="diagram20232452_1*l_h_f*1_1_1"/>
  <p:tag name="KSO_WM_UNIT_INDEX" val="1_1_1"/>
  <p:tag name="KSO_WM_DIAGRAM_GROUP_CODE" val="l1-1"/>
  <p:tag name="KSO_WM_UNIT_PRESET_TEXT" val="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单击此处输入你的项正文，文字是您思想的提炼，请尽量言简意赅的阐述观点，请尽量言简意赅的阐述观点。"/>
</p:tagLst>
</file>

<file path=ppt/tags/tag10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diag"/>
  <p:tag name="KSO_WM_SLIDE_SIZE" val="735.84*113.4"/>
  <p:tag name="KSO_WM_SLIDE_POSITION" val="112.78*236.7"/>
  <p:tag name="KSO_WM_SLIDE_LAYOUT" val="a_l"/>
  <p:tag name="KSO_WM_SLIDE_LAYOUT_CNT" val="1_1"/>
  <p:tag name="KSO_WM_SPECIAL_SOURCE" val="bdnull"/>
  <p:tag name="KSO_WM_DIAGRAM_GROUP_CODE" val="l1-1"/>
  <p:tag name="KSO_WM_SLIDE_DIAGTYPE" val="l"/>
  <p:tag name="KSO_WM_TEMPLATE_INDEX" val="20232451"/>
  <p:tag name="KSO_WM_TEMPLATE_SUBCATEGORY" val="0"/>
  <p:tag name="KSO_WM_SLIDE_INDEX" val="1"/>
  <p:tag name="KSO_WM_TAG_VERSION" val="3.0"/>
  <p:tag name="KSO_WM_SLIDE_ID" val="custom20232451_1"/>
  <p:tag name="KSO_WM_SLIDE_ITEM_CNT" val="1"/>
</p:tagLst>
</file>

<file path=ppt/tags/tag108.xml><?xml version="1.0" encoding="utf-8"?>
<p:tagLst xmlns:p="http://schemas.openxmlformats.org/presentationml/2006/main">
  <p:tag name="KSO_WM_DIAGRAM_VIRTUALLY_FRAME" val="{&quot;height&quot;:339.85,&quot;left&quot;:38.9,&quot;top&quot;:109.5,&quot;width&quot;:618.1}"/>
</p:tagLst>
</file>

<file path=ppt/tags/tag109.xml><?xml version="1.0" encoding="utf-8"?>
<p:tagLst xmlns:p="http://schemas.openxmlformats.org/presentationml/2006/main">
  <p:tag name="KSO_WM_DIAGRAM_VIRTUALLY_FRAME" val="{&quot;height&quot;:339.85,&quot;left&quot;:38.9,&quot;top&quot;:109.5,&quot;width&quot;:618.1}"/>
</p:tagLst>
</file>

<file path=ppt/tags/tag11.xml><?xml version="1.0" encoding="utf-8"?>
<p:tagLst xmlns:p="http://schemas.openxmlformats.org/presentationml/2006/main">
  <p:tag name="KSO_WM_SLIDE_BACKGROUND_TYPE" val="leftRight"/>
</p:tagLst>
</file>

<file path=ppt/tags/tag110.xml><?xml version="1.0" encoding="utf-8"?>
<p:tagLst xmlns:p="http://schemas.openxmlformats.org/presentationml/2006/main">
  <p:tag name="KSO_WM_DIAGRAM_VIRTUALLY_FRAME" val="{&quot;height&quot;:339.85,&quot;left&quot;:38.9,&quot;top&quot;:109.5,&quot;width&quot;:618.1}"/>
</p:tagLst>
</file>

<file path=ppt/tags/tag111.xml><?xml version="1.0" encoding="utf-8"?>
<p:tagLst xmlns:p="http://schemas.openxmlformats.org/presentationml/2006/main">
  <p:tag name="KSO_WM_DIAGRAM_VIRTUALLY_FRAME" val="{&quot;height&quot;:339.85,&quot;left&quot;:38.9,&quot;top&quot;:109.5,&quot;width&quot;:618.1}"/>
</p:tagLst>
</file>

<file path=ppt/tags/tag112.xml><?xml version="1.0" encoding="utf-8"?>
<p:tagLst xmlns:p="http://schemas.openxmlformats.org/presentationml/2006/main">
  <p:tag name="picid" val="{c6da60af-834e-467b-a5f2-a65b7664380b}"/>
</p:tagLst>
</file>

<file path=ppt/tags/tag113.xml><?xml version="1.0" encoding="utf-8"?>
<p:tagLst xmlns:p="http://schemas.openxmlformats.org/presentationml/2006/main">
  <p:tag name="PICID" val="{9f531dc2-c6b6-4dae-bda7-fe161e94cbd6}"/>
  <p:tag name="KSO_WM_UNIT_VALUE" val="916*1105"/>
  <p:tag name="KSO_WM_UNIT_HIGHLIGHT" val="0"/>
  <p:tag name="KSO_WM_UNIT_COMPATIBLE" val="0"/>
  <p:tag name="KSO_WM_UNIT_DIAGRAM_ISNUMVISUAL" val="0"/>
  <p:tag name="KSO_WM_UNIT_DIAGRAM_ISREFERUNIT" val="0"/>
  <p:tag name="KSO_WM_DIAGRAM_GROUP_CODE" val="m1-1"/>
  <p:tag name="KSO_WM_UNIT_TYPE" val="d"/>
  <p:tag name="KSO_WM_UNIT_INDEX" val="1"/>
  <p:tag name="KSO_WM_UNIT_ID" val="custom20235034_1*d*1"/>
  <p:tag name="KSO_WM_TEMPLATE_CATEGORY" val="custom"/>
  <p:tag name="KSO_WM_TEMPLATE_INDEX" val="20235034"/>
  <p:tag name="KSO_WM_UNIT_LAYERLEVEL" val="1"/>
  <p:tag name="KSO_WM_TAG_VERSION" val="3.0"/>
  <p:tag name="KSO_WM_BEAUTIFY_FLAG" val="#wm#"/>
  <p:tag name="picid" val="{924ba025-1179-485e-884d-7745a4e08976}"/>
</p:tagLst>
</file>

<file path=ppt/tags/tag11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31016_2*m_h_a*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434.4999938964844,&quot;left&quot;:384.8999877929688,&quot;top&quot;:91.2,&quot;width&quot;:558.3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5"/>
  <p:tag name="KSO_WM_UNIT_TEXT_TYPE" val="1"/>
  <p:tag name="KSO_WM_UNIT_TEXT_FILL_FORE_SCHEMECOLOR_INDEX" val="1"/>
  <p:tag name="KSO_WM_UNIT_TEXT_FILL_TYPE" val="1"/>
  <p:tag name="KSO_WM_UNIT_PRESET_TEXT" val="单击添加标题"/>
</p:tagLst>
</file>

<file path=ppt/tags/tag1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31016_2*m_h_f*1_1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352.29998779296875,&quot;left&quot;:388.29998779296875,&quot;top&quot;:169.95000610351562,&quot;width&quot;:514.9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UNIT_PRESET_TEXT" val="单击此处添加文本具体内容，简明扼要地阐述您的观点。根据需要可酌情增减文字，以便观者准确地理解您传达的思想"/>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31016_2*m_h_a*1_2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434.4999938964844,&quot;left&quot;:384.8999877929688,&quot;top&quot;:91.2,&quot;width&quot;:558.3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5"/>
  <p:tag name="KSO_WM_UNIT_TEXT_TYPE" val="1"/>
  <p:tag name="KSO_WM_UNIT_TEXT_FILL_FORE_SCHEMECOLOR_INDEX" val="1"/>
  <p:tag name="KSO_WM_UNIT_TEXT_FILL_TYPE" val="1"/>
  <p:tag name="KSO_WM_UNIT_PRESET_TEXT" val="单击添加标题"/>
</p:tagLst>
</file>

<file path=ppt/tags/tag1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31016_2*m_h_f*1_2_1"/>
  <p:tag name="KSO_WM_TEMPLATE_CATEGORY" val="diagram"/>
  <p:tag name="KSO_WM_TEMPLATE_INDEX" val="20231016"/>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434.4999938964844,&quot;left&quot;:384.8999877929688,&quot;top&quot;:91.2,&quot;width&quot;:558.300012207031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1"/>
  <p:tag name="KSO_WM_UNIT_TEXT_FILL_TYPE" val="1"/>
  <p:tag name="KSO_WM_UNIT_TEXT_LAYER_COUNT" val="1"/>
  <p:tag name="KSO_WM_UNIT_PRESET_TEXT" val="单击此处添加文本具体内容，简明扼要地阐述您的观点。根据需要可酌情增减文字，以便观者准确地理解您传达的思想"/>
</p:tagLst>
</file>

<file path=ppt/tags/tag118.xml><?xml version="1.0" encoding="utf-8"?>
<p:tagLst xmlns:p="http://schemas.openxmlformats.org/presentationml/2006/main">
  <p:tag name="KSO_WM_SLIDE_ITEM_CNT" val="3"/>
  <p:tag name="RESOURCE_RECORD_KEY" val="{&quot;65&quot;:[3],&quot;70&quot;:[3313603]}"/>
  <p:tag name="KSO_WM_SLIDE_ID" val="custom20235034_1"/>
  <p:tag name="KSO_WM_TEMPLATE_SUBCATEGORY" val="0"/>
  <p:tag name="KSO_WM_TEMPLATE_MASTER_TYPE" val="0"/>
  <p:tag name="KSO_WM_TEMPLATE_COLOR_TYPE" val="0"/>
  <p:tag name="KSO_WM_SLIDE_INDEX" val="1"/>
  <p:tag name="KSO_WM_DIAGRAM_GROUP_CODE" val="m1-1"/>
  <p:tag name="KSO_WM_SLIDE_DIAGTYPE" val="m"/>
  <p:tag name="KSO_WM_TAG_VERSION" val="3.0"/>
  <p:tag name="KSO_WM_BEAUTIFY_FLAG" val="#wm#"/>
  <p:tag name="KSO_WM_TEMPLATE_CATEGORY" val="custom"/>
  <p:tag name="KSO_WM_TEMPLATE_INDEX" val="20235034"/>
  <p:tag name="KSO_WM_SLIDE_LAYOUT" val="a_d_m"/>
  <p:tag name="KSO_WM_SLIDE_LAYOUT_CNT" val="1_1_1"/>
  <p:tag name="KSO_WM_SLIDE_TYPE" val="text"/>
  <p:tag name="KSO_WM_SLIDE_SUBTYPE" val="picTxt"/>
  <p:tag name="KSO_WM_SLIDE_SIZE" val="514.8*302.9"/>
  <p:tag name="KSO_WM_SLIDE_POSITION" val="388.35*194.65"/>
</p:tagLst>
</file>

<file path=ppt/tags/tag119.xml><?xml version="1.0" encoding="utf-8"?>
<p:tagLst xmlns:p="http://schemas.openxmlformats.org/presentationml/2006/main">
  <p:tag name="picid" val="{db9272cf-fb77-4e2a-81e0-e3e240905a7c}"/>
</p:tagLst>
</file>

<file path=ppt/tags/tag12.xml><?xml version="1.0" encoding="utf-8"?>
<p:tagLst xmlns:p="http://schemas.openxmlformats.org/presentationml/2006/main">
  <p:tag name="KSO_WM_SLIDE_BACKGROUND_TYPE" val="leftRight"/>
</p:tagLst>
</file>

<file path=ppt/tags/tag120.xml><?xml version="1.0" encoding="utf-8"?>
<p:tagLst xmlns:p="http://schemas.openxmlformats.org/presentationml/2006/main">
  <p:tag name="picid" val="{a3a0c630-5624-4e02-8eb1-f9d0af22742b}"/>
</p:tagLst>
</file>

<file path=ppt/tags/tag121.xml><?xml version="1.0" encoding="utf-8"?>
<p:tagLst xmlns:p="http://schemas.openxmlformats.org/presentationml/2006/main">
  <p:tag name="KSO_WM_BEAUTIFY_FLAG" val="#wm#"/>
  <p:tag name="KSO_WM_TEMPLATE_CATEGORY" val="diagram"/>
  <p:tag name="KSO_WM_TEMPLATE_INDEX" val="20233213"/>
</p:tagLst>
</file>

<file path=ppt/tags/tag122.xml><?xml version="1.0" encoding="utf-8"?>
<p:tagLst xmlns:p="http://schemas.openxmlformats.org/presentationml/2006/main">
  <p:tag name="KSO_WM_BEAUTIFY_FLAG" val="#wm#"/>
  <p:tag name="KSO_WM_TEMPLATE_CATEGORY" val="diagram"/>
  <p:tag name="KSO_WM_TEMPLATE_INDEX" val="20233213"/>
</p:tagLst>
</file>

<file path=ppt/tags/tag12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3285_4*l_h_i*1_4_1"/>
  <p:tag name="KSO_WM_TEMPLATE_CATEGORY" val="diagram"/>
  <p:tag name="KSO_WM_TEMPLATE_INDEX" val="20233285"/>
  <p:tag name="KSO_WM_UNIT_LAYERLEVEL" val="1_1_1"/>
  <p:tag name="KSO_WM_TAG_VERSION" val="3.0"/>
  <p:tag name="KSO_WM_DIAGRAM_MAX_ITEMCNT" val="4"/>
  <p:tag name="KSO_WM_DIAGRAM_MIN_ITEMCNT" val="1"/>
  <p:tag name="KSO_WM_DIAGRAM_VIRTUALLY_FRAME" val="{&quot;height&quot;:50,&quot;left&quot;:607.9918151855469,&quot;top&quot;:430.5432300020954,&quot;width&quot;:10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BEAUTIFY_FLAG" val="#wm#"/>
  <p:tag name="KSO_WM_UNIT_TEXT_FILL_FORE_SCHEMECOLOR_INDEX" val="1"/>
  <p:tag name="KSO_WM_UNIT_TEXT_FILL_TYPE" val="1"/>
  <p:tag name="KSO_WM_UNIT_PRESET_TEXT" val="04"/>
  <p:tag name="KSO_WM_UNIT_USESOURCEFORMAT_APPLY" val="0"/>
</p:tagLst>
</file>

<file path=ppt/tags/tag124.xml><?xml version="1.0" encoding="utf-8"?>
<p:tagLst xmlns:p="http://schemas.openxmlformats.org/presentationml/2006/main">
  <p:tag name="KSO_WM_DIAGRAM_VIRTUALLY_FRAME" val="{&quot;height&quot;:583.6314960629921,&quot;left&quot;:7.5,&quot;top&quot;:59.45,&quot;width&quot;:695.6500000000001}"/>
</p:tagLst>
</file>

<file path=ppt/tags/tag125.xml><?xml version="1.0" encoding="utf-8"?>
<p:tagLst xmlns:p="http://schemas.openxmlformats.org/presentationml/2006/main">
  <p:tag name="KSO_WM_DIAGRAM_VIRTUALLY_FRAME" val="{&quot;height&quot;:531.0814960629921,&quot;left&quot;:48.99991095587548,&quot;top&quot;:112,&quot;width&quot;:654.1500890441246}"/>
</p:tagLst>
</file>

<file path=ppt/tags/tag126.xml><?xml version="1.0" encoding="utf-8"?>
<p:tagLst xmlns:p="http://schemas.openxmlformats.org/presentationml/2006/main">
  <p:tag name="KSO_WM_DIAGRAM_VIRTUALLY_FRAME" val="{&quot;height&quot;:583.6314960629921,&quot;left&quot;:7.5,&quot;top&quot;:59.45,&quot;width&quot;:695.6500000000001}"/>
</p:tagLst>
</file>

<file path=ppt/tags/tag127.xml><?xml version="1.0" encoding="utf-8"?>
<p:tagLst xmlns:p="http://schemas.openxmlformats.org/presentationml/2006/main">
  <p:tag name="KSO_WM_DIAGRAM_VIRTUALLY_FRAME" val="{&quot;height&quot;:583.6314960629921,&quot;left&quot;:7.5,&quot;top&quot;:59.45,&quot;width&quot;:695.6500000000001}"/>
</p:tagLst>
</file>

<file path=ppt/tags/tag128.xml><?xml version="1.0" encoding="utf-8"?>
<p:tagLst xmlns:p="http://schemas.openxmlformats.org/presentationml/2006/main">
  <p:tag name="KSO_WM_DIAGRAM_VIRTUALLY_FRAME" val="{&quot;height&quot;:583.6314960629921,&quot;left&quot;:7.5,&quot;top&quot;:59.45,&quot;width&quot;:695.6500000000001}"/>
</p:tagLst>
</file>

<file path=ppt/tags/tag129.xml><?xml version="1.0" encoding="utf-8"?>
<p:tagLst xmlns:p="http://schemas.openxmlformats.org/presentationml/2006/main">
  <p:tag name="KSO_WM_DIAGRAM_VIRTUALLY_FRAME" val="{&quot;height&quot;:583.6314960629921,&quot;left&quot;:7.5,&quot;top&quot;:59.45,&quot;width&quot;:695.6500000000001}"/>
</p:tagLst>
</file>

<file path=ppt/tags/tag13.xml><?xml version="1.0" encoding="utf-8"?>
<p:tagLst xmlns:p="http://schemas.openxmlformats.org/presentationml/2006/main">
  <p:tag name="KSO_WM_SLIDE_BACKGROUND_TYPE" val="leftRight"/>
</p:tagLst>
</file>

<file path=ppt/tags/tag130.xml><?xml version="1.0" encoding="utf-8"?>
<p:tagLst xmlns:p="http://schemas.openxmlformats.org/presentationml/2006/main">
  <p:tag name="KSO_WM_DIAGRAM_VIRTUALLY_FRAME" val="{&quot;height&quot;:583.6314960629921,&quot;left&quot;:7.5,&quot;top&quot;:59.45,&quot;width&quot;:695.6500000000001}"/>
</p:tagLst>
</file>

<file path=ppt/tags/tag131.xml><?xml version="1.0" encoding="utf-8"?>
<p:tagLst xmlns:p="http://schemas.openxmlformats.org/presentationml/2006/main">
  <p:tag name="KSO_WM_DIAGRAM_VIRTUALLY_FRAME" val="{&quot;height&quot;:583.6314960629921,&quot;left&quot;:7.5,&quot;top&quot;:59.45,&quot;width&quot;:695.6500000000001}"/>
</p:tagLst>
</file>

<file path=ppt/tags/tag132.xml><?xml version="1.0" encoding="utf-8"?>
<p:tagLst xmlns:p="http://schemas.openxmlformats.org/presentationml/2006/main">
  <p:tag name="KSO_WM_DIAGRAM_VIRTUALLY_FRAME" val="{&quot;height&quot;:583.6314960629921,&quot;left&quot;:7.5,&quot;top&quot;:59.45,&quot;width&quot;:695.6500000000001}"/>
</p:tagLst>
</file>

<file path=ppt/tags/tag133.xml><?xml version="1.0" encoding="utf-8"?>
<p:tagLst xmlns:p="http://schemas.openxmlformats.org/presentationml/2006/main">
  <p:tag name="KSO_WM_DIAGRAM_VIRTUALLY_FRAME" val="{&quot;height&quot;:583.6314960629921,&quot;left&quot;:7.5,&quot;top&quot;:59.45,&quot;width&quot;:695.6500000000001}"/>
</p:tagLst>
</file>

<file path=ppt/tags/tag134.xml><?xml version="1.0" encoding="utf-8"?>
<p:tagLst xmlns:p="http://schemas.openxmlformats.org/presentationml/2006/main">
  <p:tag name="KSO_WM_DIAGRAM_VIRTUALLY_FRAME" val="{&quot;height&quot;:531.0814960629921,&quot;left&quot;:48.99991095587548,&quot;top&quot;:112,&quot;width&quot;:654.1500890441246}"/>
</p:tagLst>
</file>

<file path=ppt/tags/tag135.xml><?xml version="1.0" encoding="utf-8"?>
<p:tagLst xmlns:p="http://schemas.openxmlformats.org/presentationml/2006/main">
  <p:tag name="KSO_WM_DIAGRAM_VIRTUALLY_FRAME" val="{&quot;height&quot;:531.0814960629921,&quot;left&quot;:48.99991095587548,&quot;top&quot;:112,&quot;width&quot;:654.1500890441246}"/>
</p:tagLst>
</file>

<file path=ppt/tags/tag136.xml><?xml version="1.0" encoding="utf-8"?>
<p:tagLst xmlns:p="http://schemas.openxmlformats.org/presentationml/2006/main">
  <p:tag name="KSO_WM_DIAGRAM_VIRTUALLY_FRAME" val="{&quot;height&quot;:531.0814960629921,&quot;left&quot;:48.99991095587548,&quot;top&quot;:112,&quot;width&quot;:654.1500890441246}"/>
</p:tagLst>
</file>

<file path=ppt/tags/tag137.xml><?xml version="1.0" encoding="utf-8"?>
<p:tagLst xmlns:p="http://schemas.openxmlformats.org/presentationml/2006/main">
  <p:tag name="KSO_WM_DIAGRAM_VIRTUALLY_FRAME" val="{&quot;height&quot;:531.0814960629921,&quot;left&quot;:48.99991095587548,&quot;top&quot;:112,&quot;width&quot;:654.1500890441246}"/>
</p:tagLst>
</file>

<file path=ppt/tags/tag138.xml><?xml version="1.0" encoding="utf-8"?>
<p:tagLst xmlns:p="http://schemas.openxmlformats.org/presentationml/2006/main">
  <p:tag name="KSO_WM_DIAGRAM_VIRTUALLY_FRAME" val="{&quot;height&quot;:531.0814960629921,&quot;left&quot;:48.99991095587548,&quot;top&quot;:112,&quot;width&quot;:654.1500890441246}"/>
</p:tagLst>
</file>

<file path=ppt/tags/tag139.xml><?xml version="1.0" encoding="utf-8"?>
<p:tagLst xmlns:p="http://schemas.openxmlformats.org/presentationml/2006/main">
  <p:tag name="KSO_WM_DIAGRAM_VIRTUALLY_FRAME" val="{&quot;height&quot;:531.0814960629921,&quot;left&quot;:48.99991095587548,&quot;top&quot;:112,&quot;width&quot;:654.1500890441246}"/>
</p:tagLst>
</file>

<file path=ppt/tags/tag14.xml><?xml version="1.0" encoding="utf-8"?>
<p:tagLst xmlns:p="http://schemas.openxmlformats.org/presentationml/2006/main">
  <p:tag name="KSO_WM_SLIDE_BACKGROUND_TYPE" val="leftRight"/>
</p:tagLst>
</file>

<file path=ppt/tags/tag140.xml><?xml version="1.0" encoding="utf-8"?>
<p:tagLst xmlns:p="http://schemas.openxmlformats.org/presentationml/2006/main">
  <p:tag name="KSO_WM_DIAGRAM_VIRTUALLY_FRAME" val="{&quot;height&quot;:531.0814960629921,&quot;left&quot;:48.99991095587548,&quot;top&quot;:112,&quot;width&quot;:654.1500890441246}"/>
</p:tagLst>
</file>

<file path=ppt/tags/tag141.xml><?xml version="1.0" encoding="utf-8"?>
<p:tagLst xmlns:p="http://schemas.openxmlformats.org/presentationml/2006/main">
  <p:tag name="KSO_WM_DIAGRAM_VIRTUALLY_FRAME" val="{&quot;height&quot;:531.0814960629921,&quot;left&quot;:48.99991095587548,&quot;top&quot;:112,&quot;width&quot;:654.1500890441246}"/>
</p:tagLst>
</file>

<file path=ppt/tags/tag142.xml><?xml version="1.0" encoding="utf-8"?>
<p:tagLst xmlns:p="http://schemas.openxmlformats.org/presentationml/2006/main">
  <p:tag name="KSO_WM_DIAGRAM_VIRTUALLY_FRAME" val="{&quot;height&quot;:531.0814960629921,&quot;left&quot;:48.99991095587548,&quot;top&quot;:112,&quot;width&quot;:654.1500890441246}"/>
</p:tagLst>
</file>

<file path=ppt/tags/tag143.xml><?xml version="1.0" encoding="utf-8"?>
<p:tagLst xmlns:p="http://schemas.openxmlformats.org/presentationml/2006/main">
  <p:tag name="KSO_WM_DIAGRAM_VIRTUALLY_FRAME" val="{&quot;height&quot;:531.0814960629921,&quot;left&quot;:48.99991095587548,&quot;top&quot;:112,&quot;width&quot;:654.1500890441246}"/>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761_1*i*2"/>
  <p:tag name="KSO_WM_TEMPLATE_CATEGORY" val="custom"/>
  <p:tag name="KSO_WM_TEMPLATE_INDEX" val="20234761"/>
  <p:tag name="KSO_WM_UNIT_LAYERLEVEL" val="1"/>
  <p:tag name="KSO_WM_TAG_VERSION" val="3.0"/>
  <p:tag name="KSO_WM_BEAUTIFY_FLAG" val="#wm#"/>
  <p:tag name="KSO_WM_UNIT_TYPE" val="i"/>
  <p:tag name="KSO_WM_UNIT_INDEX" val="2"/>
  <p:tag name="KSO_WM_UNIT_FILL_FORE_SCHEMECOLOR_INDEX" val="5"/>
  <p:tag name="KSO_WM_UNIT_FILL_TYPE" val="1"/>
  <p:tag name="KSO_WM_UNIT_TEXT_FILL_FORE_SCHEMECOLOR_INDEX" val="13"/>
  <p:tag name="KSO_WM_UNIT_TEXT_FILL_TYPE" val="1"/>
  <p:tag name="KSO_WM_UNIT_USESOURCEFORMAT_APPLY" val="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761_1*i*1"/>
  <p:tag name="KSO_WM_TEMPLATE_CATEGORY" val="custom"/>
  <p:tag name="KSO_WM_TEMPLATE_INDEX" val="20234761"/>
  <p:tag name="KSO_WM_UNIT_LAYERLEVEL" val="1"/>
  <p:tag name="KSO_WM_TAG_VERSION" val="3.0"/>
  <p:tag name="KSO_WM_BEAUTIFY_FLAG" val="#wm#"/>
  <p:tag name="KSO_WM_UNIT_TYPE" val="i"/>
  <p:tag name="KSO_WM_UNIT_INDEX" val="1"/>
  <p:tag name="KSO_WM_UNIT_FILL_FORE_SCHEMECOLOR_INDEX" val="5"/>
  <p:tag name="KSO_WM_UNIT_FILL_TYPE" val="1"/>
  <p:tag name="KSO_WM_UNIT_TEXT_FILL_FORE_SCHEMECOLOR_INDEX" val="13"/>
  <p:tag name="KSO_WM_UNIT_TEXT_FILL_TYPE" val="1"/>
  <p:tag name="KSO_WM_UNIT_USESOURCEFORMAT_APPLY" val="0"/>
</p:tagLst>
</file>

<file path=ppt/tags/tag146.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59_1*l_h_f*1_1_1"/>
  <p:tag name="KSO_WM_TEMPLATE_CATEGORY" val="diagram"/>
  <p:tag name="KSO_WM_TEMPLATE_INDEX" val="20234759"/>
  <p:tag name="KSO_WM_UNIT_LAYERLEVEL" val="1_1_1"/>
  <p:tag name="KSO_WM_TAG_VERSION" val="3.0"/>
  <p:tag name="KSO_WM_UNIT_TEXT_FILL_FORE_SCHEMECOLOR_INDEX" val="1"/>
  <p:tag name="KSO_WM_UNIT_TEXT_FILL_TYPE" val="1"/>
  <p:tag name="KSO_WM_UNIT_VALUE" val="81"/>
  <p:tag name="KSO_WM_DIAGRAM_MAX_ITEMCNT" val="3"/>
  <p:tag name="KSO_WM_DIAGRAM_MIN_ITEMCNT" val="3"/>
  <p:tag name="KSO_WM_DIAGRAM_VIRTUALLY_FRAME" val="{&quot;height&quot;:297.55,&quot;left&quot;:47.33275368517775,&quot;top&quot;:192.35,&quot;width&quot;:505.8672485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以便观者准确地理解您传达的思想。单击此处添加文本具体内容。"/>
  <p:tag name="KSO_WM_UNIT_USESOURCEFORMAT_APPLY" val="0"/>
</p:tagLst>
</file>

<file path=ppt/tags/tag14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x"/>
  <p:tag name="KSO_WM_UNIT_INDEX" val="1_2_2"/>
  <p:tag name="KSO_WM_UNIT_ID" val="diagram20234759_1*l_h_x*1_2_2"/>
  <p:tag name="KSO_WM_TEMPLATE_CATEGORY" val="diagram"/>
  <p:tag name="KSO_WM_TEMPLATE_INDEX" val="20234759"/>
  <p:tag name="KSO_WM_UNIT_LAYERLEVEL" val="1_1_1"/>
  <p:tag name="KSO_WM_TAG_VERSION" val="3.0"/>
  <p:tag name="KSO_WM_UNIT_VALUE" val="69*69"/>
  <p:tag name="KSO_WM_DIAGRAM_MAX_ITEMCNT" val="3"/>
  <p:tag name="KSO_WM_DIAGRAM_MIN_ITEMCNT" val="3"/>
  <p:tag name="KSO_WM_DIAGRAM_VIRTUALLY_FRAME" val="{&quot;height&quot;:297.55,&quot;left&quot;:47.33275368517775,&quot;top&quot;:192.35,&quot;width&quot;:505.867248535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0"/>
</p:tagLst>
</file>

<file path=ppt/tags/tag14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ID" val="diagram20234759_1*l_h_x*1_1_2"/>
  <p:tag name="KSO_WM_TEMPLATE_CATEGORY" val="diagram"/>
  <p:tag name="KSO_WM_TEMPLATE_INDEX" val="20234759"/>
  <p:tag name="KSO_WM_UNIT_LAYERLEVEL" val="1_1_1"/>
  <p:tag name="KSO_WM_TAG_VERSION" val="3.0"/>
  <p:tag name="KSO_WM_UNIT_VALUE" val="72*72"/>
  <p:tag name="KSO_WM_DIAGRAM_MAX_ITEMCNT" val="3"/>
  <p:tag name="KSO_WM_DIAGRAM_MIN_ITEMCNT" val="3"/>
  <p:tag name="KSO_WM_DIAGRAM_VIRTUALLY_FRAME" val="{&quot;height&quot;:297.55,&quot;left&quot;:47.33275368517775,&quot;top&quot;:192.35,&quot;width&quot;:505.867248535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761_1*a*1"/>
  <p:tag name="KSO_WM_TEMPLATE_CATEGORY" val="custom"/>
  <p:tag name="KSO_WM_TEMPLATE_INDEX" val="20234761"/>
  <p:tag name="KSO_WM_UNIT_LAYERLEVEL" val="1"/>
  <p:tag name="KSO_WM_TAG_VERSION" val="3.0"/>
  <p:tag name="KSO_WM_UNIT_ISCONTENTSTITLE" val="0"/>
  <p:tag name="KSO_WM_UNIT_ISNUMDGMTITLE" val="0"/>
  <p:tag name="KSO_WM_UNIT_NOCLEAR" val="0"/>
  <p:tag name="KSO_WM_UNIT_VALUE" val="14"/>
  <p:tag name="KSO_WM_UNIT_TEXT_TYPE" val="1"/>
  <p:tag name="KSO_WM_UNIT_PRESET_TEXT" val="单击此处添加标题"/>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SLIDE_BACKGROUND_TYPE" val="leftRight"/>
</p:tagLst>
</file>

<file path=ppt/tags/tag150.xml><?xml version="1.0" encoding="utf-8"?>
<p:tagLst xmlns:p="http://schemas.openxmlformats.org/presentationml/2006/main">
  <p:tag name="KSO_WM_SLIDE_ID" val="custom20234761_1"/>
  <p:tag name="KSO_WM_TEMPLATE_SUBCATEGORY" val="0"/>
  <p:tag name="KSO_WM_TEMPLATE_MASTER_TYPE" val="0"/>
  <p:tag name="KSO_WM_TEMPLATE_COLOR_TYPE" val="0"/>
  <p:tag name="KSO_WM_SLIDE_ITEM_CNT" val="3"/>
  <p:tag name="KSO_WM_SLIDE_INDEX" val="1"/>
  <p:tag name="KSO_WM_DIAGRAM_GROUP_CODE" val="l1-1"/>
  <p:tag name="KSO_WM_SLIDE_DIAGTYPE" val="l"/>
  <p:tag name="KSO_WM_TAG_VERSION" val="3.0"/>
  <p:tag name="KSO_WM_BEAUTIFY_FLAG" val="#wm#"/>
  <p:tag name="KSO_WM_TEMPLATE_CATEGORY" val="custom"/>
  <p:tag name="KSO_WM_TEMPLATE_INDEX" val="20234761"/>
  <p:tag name="KSO_WM_SLIDE_LAYOUT" val="a_d_l"/>
  <p:tag name="KSO_WM_SLIDE_LAYOUT_CNT" val="1_1_1"/>
  <p:tag name="KSO_WM_SLIDE_TYPE" val="text"/>
  <p:tag name="KSO_WM_SLIDE_SUBTYPE" val="picTxt"/>
  <p:tag name="KSO_WM_SLIDE_SIZE" val="505.867*297.55"/>
  <p:tag name="KSO_WM_SLIDE_POSITION" val="82.9828*165.6"/>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86_1*a*1"/>
  <p:tag name="KSO_WM_TEMPLATE_CATEGORY" val="diagram"/>
  <p:tag name="KSO_WM_TEMPLATE_INDEX" val="20231686"/>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l1-1"/>
  <p:tag name="KSO_WM_UNIT_TYPE" val="a"/>
  <p:tag name="KSO_WM_UNIT_INDEX" val="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86_1*l_h_i*1_1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66.7997741699219,&quot;left&quot;:79.40692913385826,&quot;top&quot;:131.85011291503906,&quot;width&quot;:801.1930708661417}"/>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1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6_1*l_h_a*1_1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6_1*l_h_f*1_1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66.7997741699219,&quot;left&quot;:79.40692913385826,&quot;top&quot;:131.85011291503906,&quot;width&quot;:801.18622047244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单击此处输入你的项正文，文字是您思想的提炼"/>
  <p:tag name="KSO_WM_UNIT_TEXT_FILL_FORE_SCHEMECOLOR_INDEX" val="1"/>
  <p:tag name="KSO_WM_UNIT_TEXT_FILL_TYPE" val="1"/>
  <p:tag name="KSO_WM_UNIT_TEXT_TYPE" val="1"/>
  <p:tag name="KSO_WM_UNIT_USESOURCEFORMAT_APPLY" val="0"/>
</p:tagLst>
</file>

<file path=ppt/tags/tag1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2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15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686_1*l_h_a*1_2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6_1*l_h_f*1_2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66.7997741699219,&quot;left&quot;:79.40692913385826,&quot;top&quot;:131.85011291503906,&quot;width&quot;:801.18622047244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单击此处输入你的项正文，文字是您思想的提炼"/>
  <p:tag name="KSO_WM_UNIT_TEXT_FILL_FORE_SCHEMECOLOR_INDEX" val="1"/>
  <p:tag name="KSO_WM_UNIT_TEXT_FILL_TYPE" val="1"/>
  <p:tag name="KSO_WM_UNIT_TEXT_TYPE" val="1"/>
  <p:tag name="KSO_WM_UNIT_USESOURCEFORMAT_APPLY" val="0"/>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686_1*l_h_i*1_3_2"/>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2"/>
  <p:tag name="KSO_WM_UNIT_TEXT_FILL_TYPE" val="1"/>
  <p:tag name="KSO_WM_UNIT_USESOURCEFORMAT_APPLY" val="0"/>
</p:tagLst>
</file>

<file path=ppt/tags/tag1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686_1*l_h_a*1_3_1"/>
  <p:tag name="KSO_WM_TEMPLATE_CATEGORY" val="diagram"/>
  <p:tag name="KSO_WM_TEMPLATE_INDEX" val="20231686"/>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6.xml><?xml version="1.0" encoding="utf-8"?>
<p:tagLst xmlns:p="http://schemas.openxmlformats.org/presentationml/2006/main">
  <p:tag name="KSO_WM_SLIDE_BACKGROUND_TYPE" val="topBottom"/>
</p:tagLst>
</file>

<file path=ppt/tags/tag1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6_1*l_h_f*1_3_1"/>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366.7997741699219,&quot;left&quot;:79.40692913385826,&quot;top&quot;:131.85011291503906,&quot;width&quot;:801.186220472440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文字是您思想的提炼，请尽量言简意赅的阐述观点；单击此处输入你的项正文，文字是您思想的提炼"/>
  <p:tag name="KSO_WM_UNIT_TEXT_FILL_FORE_SCHEMECOLOR_INDEX" val="1"/>
  <p:tag name="KSO_WM_UNIT_TEXT_FILL_TYPE" val="1"/>
  <p:tag name="KSO_WM_UNIT_TEXT_TYPE" val="1"/>
  <p:tag name="KSO_WM_UNIT_USESOURCEFORMAT_APPLY" val="0"/>
</p:tagLst>
</file>

<file path=ppt/tags/tag16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2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2_3"/>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1686_1*l_h_i*1_1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0"/>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1686_1*l_h_i*1_2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0"/>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1686_1*l_h_i*1_3_1"/>
  <p:tag name="KSO_WM_TEMPLATE_CATEGORY" val="diagram"/>
  <p:tag name="KSO_WM_TEMPLATE_INDEX" val="20231686"/>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solid&quot;:{&quot;brightness&quot;:0.25,&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25"/>
  <p:tag name="KSO_WM_UNIT_TEXT_FILL_FORE_SCHEMECOLOR_INDEX" val="1"/>
  <p:tag name="KSO_WM_UNIT_TEXT_FILL_TYPE" val="1"/>
  <p:tag name="KSO_WM_UNIT_USESOURCEFORMAT_APPLY" val="0"/>
</p:tagLst>
</file>

<file path=ppt/tags/tag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86_1*l_h_i*1_3_3"/>
  <p:tag name="KSO_WM_TEMPLATE_CATEGORY" val="diagram"/>
  <p:tag name="KSO_WM_TEMPLATE_INDEX" val="20231686"/>
  <p:tag name="KSO_WM_UNIT_LAYERLEVEL" val="1_1_1"/>
  <p:tag name="KSO_WM_TAG_VERSION" val="3.0"/>
  <p:tag name="KSO_WM_DIAGRAM_VERSION" val="3"/>
  <p:tag name="KSO_WM_DIAGRAM_COLOR_TRICK" val="1"/>
  <p:tag name="KSO_WM_DIAGRAM_COLOR_TEXT_CAN_REMOVE" val="n"/>
  <p:tag name="KSO_WM_DIAGRAM_GROUP_CODE" val="l1-1"/>
  <p:tag name="KSO_WM_UNIT_TYPE" val="l_h_i"/>
  <p:tag name="KSO_WM_UNIT_INDEX" val="1_3_3"/>
  <p:tag name="KSO_WM_DIAGRAM_MAX_ITEMCNT" val="6"/>
  <p:tag name="KSO_WM_DIAGRAM_MIN_ITEMCNT" val="3"/>
  <p:tag name="KSO_WM_DIAGRAM_VIRTUALLY_FRAME" val="{&quot;height&quot;:510.49815480149647,&quot;left&quot;:60.24314960629927,&quot;top&quot;:131.85011291503906,&quot;width&quot;:833.75}"/>
  <p:tag name="KSO_WM_DIAGRAM_COLOR_MATCH_VALUE" val="{&quot;shape&quot;:{&quot;fill&quot;:{&quot;type&quot;:0},&quot;glow&quot;:{&quot;colorType&quot;:0},&quot;line&quot;:{&quot;solidLine&quot;:{&quot;brightness&quot;:0.6000000238418579,&quot;colorType&quot;:1,&quot;foreColorIndex&quot;:13,&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0"/>
</p:tagLst>
</file>

<file path=ppt/tags/tag166.xml><?xml version="1.0" encoding="utf-8"?>
<p:tagLst xmlns:p="http://schemas.openxmlformats.org/presentationml/2006/main">
  <p:tag name="KSO_WM_SLIDE_ID" val="diagram20231686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diagram"/>
  <p:tag name="KSO_WM_TEMPLATE_INDEX" val="20231686"/>
  <p:tag name="KSO_WM_SLIDE_TYPE" val="text"/>
  <p:tag name="KSO_WM_SLIDE_SUBTYPE" val="diag"/>
  <p:tag name="KSO_WM_SLIDE_SIZE" val="801.186*365.297"/>
  <p:tag name="KSO_WM_SLIDE_POSITION" val="79.4069*132.602"/>
  <p:tag name="KSO_WM_SLIDE_LAYOUT" val="a_l"/>
  <p:tag name="KSO_WM_SLIDE_LAYOUT_CNT" val="1_1"/>
  <p:tag name="KSO_WM_SPECIAL_SOURCE" val="bdnull"/>
  <p:tag name="KSO_WM_DIAGRAM_GROUP_CODE" val="l1-1"/>
  <p:tag name="KSO_WM_SLIDE_DIAGTYPE" val="l"/>
</p:tagLst>
</file>

<file path=ppt/tags/tag16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TEMPLATE_CATEGORY" val="custom"/>
  <p:tag name="KSO_WM_UNIT_LAYERLEVEL" val="1"/>
  <p:tag name="KSO_WM_TAG_VERSION" val="3.0"/>
  <p:tag name="KSO_WM_UNIT_USESOURCEFORMAT_APPLY" val="0"/>
  <p:tag name="KSO_WM_TEMPLATE_INDEX" val="20233286"/>
  <p:tag name="KSO_WM_UNIT_ID" val="custom20233286_1*a*1"/>
  <p:tag name="KSO_WM_UNIT_TEXT_TYPE" val="1"/>
  <p:tag name="KSO_WM_UNIT_PRESET_TEXT" val="单击此处&#10;添加标题内容"/>
</p:tagLst>
</file>

<file path=ppt/tags/tag168.xml><?xml version="1.0" encoding="utf-8"?>
<p:tagLst xmlns:p="http://schemas.openxmlformats.org/presentationml/2006/main">
  <p:tag name="KSO_WM_UNIT_VALUE" val="1904*1394"/>
  <p:tag name="KSO_WM_UNIT_HIGHLIGHT" val="0"/>
  <p:tag name="KSO_WM_UNIT_COMPATIBLE" val="0"/>
  <p:tag name="KSO_WM_UNIT_DIAGRAM_ISNUMVISUAL" val="0"/>
  <p:tag name="KSO_WM_UNIT_DIAGRAM_ISREFERUNIT" val="0"/>
  <p:tag name="KSO_WM_DIAGRAM_GROUP_CODE" val="l1-1"/>
  <p:tag name="KSO_WM_UNIT_ID" val="custom20233286_1*d*1"/>
  <p:tag name="KSO_WM_TEMPLATE_CATEGORY" val="custom"/>
  <p:tag name="KSO_WM_TEMPLATE_INDEX" val="20233286"/>
  <p:tag name="KSO_WM_UNIT_LAYERLEVEL" val="1"/>
  <p:tag name="KSO_WM_TAG_VERSION" val="3.0"/>
  <p:tag name="KSO_WM_UNIT_FILL_FORE_SCHEMECOLOR_INDEX" val="5"/>
  <p:tag name="KSO_WM_UNIT_FILL_TYPE" val="1"/>
  <p:tag name="KSO_WM_UNIT_USESOURCEFORMAT_APPLY" val="0"/>
</p:tagLst>
</file>

<file path=ppt/tags/tag169.xml><?xml version="1.0" encoding="utf-8"?>
<p:tagLst xmlns:p="http://schemas.openxmlformats.org/presentationml/2006/main">
  <p:tag name="KSO_WM_BEAUTIFY_FLAG" val="#wm#"/>
  <p:tag name="KSO_WM_TEMPLATE_CATEGORY" val="custom"/>
  <p:tag name="KSO_WM_TEMPLATE_MASTER_TYPE" val="0"/>
  <p:tag name="KSO_WM_TEMPLATE_COLOR_TYPE" val="0"/>
  <p:tag name="KSO_WM_SLIDE_TYPE" val="text"/>
  <p:tag name="KSO_WM_SLIDE_SUBTYPE" val="picTxt"/>
  <p:tag name="KSO_WM_SLIDE_SIZE" val="400.541*214.286"/>
  <p:tag name="KSO_WM_SLIDE_POSITION" val="461.48*266.257"/>
  <p:tag name="KSO_WM_DIAGRAM_GROUP_CODE" val="l1-1"/>
  <p:tag name="KSO_WM_SLIDE_DIAGTYPE" val="l"/>
  <p:tag name="KSO_WM_SLIDE_LAYOUT" val="a_d_l"/>
  <p:tag name="KSO_WM_SLIDE_LAYOUT_CNT" val="1_1_1"/>
  <p:tag name="KSO_WM_TEMPLATE_INDEX" val="20233286"/>
  <p:tag name="KSO_WM_TEMPLATE_SUBCATEGORY" val="0"/>
  <p:tag name="KSO_WM_SLIDE_INDEX" val="1"/>
  <p:tag name="KSO_WM_TAG_VERSION" val="3.0"/>
  <p:tag name="KSO_WM_SLIDE_ID" val="custom20233286_1"/>
  <p:tag name="KSO_WM_SLIDE_ITEM_CNT" val="4"/>
</p:tagLst>
</file>

<file path=ppt/tags/tag17.xml><?xml version="1.0" encoding="utf-8"?>
<p:tagLst xmlns:p="http://schemas.openxmlformats.org/presentationml/2006/main">
  <p:tag name="KSO_WM_SLIDE_BACKGROUND_TYPE" val="topBottom"/>
</p:tagLst>
</file>

<file path=ppt/tags/tag170.xml><?xml version="1.0" encoding="utf-8"?>
<p:tagLst xmlns:p="http://schemas.openxmlformats.org/presentationml/2006/main">
  <p:tag name="KSO_WM_DIAGRAM_VIRTUALLY_FRAME" val="{&quot;height&quot;:348.66330708661417,&quot;left&quot;:90.53629921259842,&quot;top&quot;:116.6543307086614,&quot;width&quot;:952.4577165354331}"/>
</p:tagLst>
</file>

<file path=ppt/tags/tag171.xml><?xml version="1.0" encoding="utf-8"?>
<p:tagLst xmlns:p="http://schemas.openxmlformats.org/presentationml/2006/main">
  <p:tag name="KSO_WM_DIAGRAM_VIRTUALLY_FRAME" val="{&quot;height&quot;:348.66330708661417,&quot;left&quot;:90.53629921259842,&quot;top&quot;:116.6543307086614,&quot;width&quot;:952.4577165354331}"/>
</p:tagLst>
</file>

<file path=ppt/tags/tag17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ID" val="diagram20234759_1*l_h_f*1_1_1"/>
  <p:tag name="KSO_WM_TEMPLATE_CATEGORY" val="diagram"/>
  <p:tag name="KSO_WM_TEMPLATE_INDEX" val="20234759"/>
  <p:tag name="KSO_WM_UNIT_LAYERLEVEL" val="1_1_1"/>
  <p:tag name="KSO_WM_TAG_VERSION" val="3.0"/>
  <p:tag name="KSO_WM_UNIT_TEXT_FILL_FORE_SCHEMECOLOR_INDEX" val="1"/>
  <p:tag name="KSO_WM_UNIT_TEXT_FILL_TYPE" val="1"/>
  <p:tag name="KSO_WM_UNIT_VALUE" val="81"/>
  <p:tag name="KSO_WM_DIAGRAM_MAX_ITEMCNT" val="3"/>
  <p:tag name="KSO_WM_DIAGRAM_MIN_ITEMCNT" val="3"/>
  <p:tag name="KSO_WM_DIAGRAM_VIRTUALLY_FRAME" val="{&quot;height&quot;:297.55,&quot;left&quot;:47.33275368517775,&quot;top&quot;:192.35,&quot;width&quot;:505.867248535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单击此处添加文本具体内容，简明扼要地阐述您的观点。根据需要可酌情增减文字，以便观者准确地理解您传达的思想。单击此处添加文本具体内容。"/>
  <p:tag name="KSO_WM_UNIT_USESOURCEFORMAT_APPLY" val="0"/>
</p:tagLst>
</file>

<file path=ppt/tags/tag17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x"/>
  <p:tag name="KSO_WM_UNIT_INDEX" val="1_2_2"/>
  <p:tag name="KSO_WM_UNIT_ID" val="diagram20234759_1*l_h_x*1_2_2"/>
  <p:tag name="KSO_WM_TEMPLATE_CATEGORY" val="diagram"/>
  <p:tag name="KSO_WM_TEMPLATE_INDEX" val="20234759"/>
  <p:tag name="KSO_WM_UNIT_LAYERLEVEL" val="1_1_1"/>
  <p:tag name="KSO_WM_TAG_VERSION" val="3.0"/>
  <p:tag name="KSO_WM_UNIT_VALUE" val="69*69"/>
  <p:tag name="KSO_WM_DIAGRAM_MAX_ITEMCNT" val="3"/>
  <p:tag name="KSO_WM_DIAGRAM_MIN_ITEMCNT" val="3"/>
  <p:tag name="KSO_WM_DIAGRAM_VIRTUALLY_FRAME" val="{&quot;height&quot;:297.55,&quot;left&quot;:47.33275368517775,&quot;top&quot;:192.35,&quot;width&quot;:505.867248535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0"/>
</p:tagLst>
</file>

<file path=ppt/tags/tag17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ID" val="diagram20234759_1*l_h_x*1_1_2"/>
  <p:tag name="KSO_WM_TEMPLATE_CATEGORY" val="diagram"/>
  <p:tag name="KSO_WM_TEMPLATE_INDEX" val="20234759"/>
  <p:tag name="KSO_WM_UNIT_LAYERLEVEL" val="1_1_1"/>
  <p:tag name="KSO_WM_TAG_VERSION" val="3.0"/>
  <p:tag name="KSO_WM_UNIT_VALUE" val="72*72"/>
  <p:tag name="KSO_WM_DIAGRAM_MAX_ITEMCNT" val="3"/>
  <p:tag name="KSO_WM_DIAGRAM_MIN_ITEMCNT" val="3"/>
  <p:tag name="KSO_WM_DIAGRAM_VIRTUALLY_FRAME" val="{&quot;height&quot;:297.55,&quot;left&quot;:47.33275368517775,&quot;top&quot;:192.35,&quot;width&quot;:505.86724853515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4761_1*a*1"/>
  <p:tag name="KSO_WM_TEMPLATE_CATEGORY" val="custom"/>
  <p:tag name="KSO_WM_TEMPLATE_INDEX" val="20234761"/>
  <p:tag name="KSO_WM_UNIT_LAYERLEVEL" val="1"/>
  <p:tag name="KSO_WM_TAG_VERSION" val="3.0"/>
  <p:tag name="KSO_WM_UNIT_ISCONTENTSTITLE" val="0"/>
  <p:tag name="KSO_WM_UNIT_ISNUMDGMTITLE" val="0"/>
  <p:tag name="KSO_WM_UNIT_NOCLEAR" val="0"/>
  <p:tag name="KSO_WM_UNIT_VALUE" val="14"/>
  <p:tag name="KSO_WM_UNIT_TEXT_TYPE" val="1"/>
  <p:tag name="KSO_WM_UNIT_PRESET_TEXT" val="单击此处添加标题"/>
  <p:tag name="KSO_WM_UNIT_TEXT_FILL_FORE_SCHEMECOLOR_INDEX" val="13"/>
  <p:tag name="KSO_WM_UNIT_TEXT_FILL_TYPE" val="1"/>
  <p:tag name="KSO_WM_UNIT_USESOURCEFORMAT_APPLY" val="0"/>
</p:tagLst>
</file>

<file path=ppt/tags/tag176.xml><?xml version="1.0" encoding="utf-8"?>
<p:tagLst xmlns:p="http://schemas.openxmlformats.org/presentationml/2006/main">
  <p:tag name="KSO_WM_SLIDE_ID" val="custom20234761_1"/>
  <p:tag name="KSO_WM_TEMPLATE_SUBCATEGORY" val="0"/>
  <p:tag name="KSO_WM_TEMPLATE_MASTER_TYPE" val="0"/>
  <p:tag name="KSO_WM_TEMPLATE_COLOR_TYPE" val="0"/>
  <p:tag name="KSO_WM_SLIDE_ITEM_CNT" val="3"/>
  <p:tag name="KSO_WM_SLIDE_INDEX" val="1"/>
  <p:tag name="KSO_WM_DIAGRAM_GROUP_CODE" val="l1-1"/>
  <p:tag name="KSO_WM_SLIDE_DIAGTYPE" val="l"/>
  <p:tag name="KSO_WM_TAG_VERSION" val="3.0"/>
  <p:tag name="KSO_WM_BEAUTIFY_FLAG" val="#wm#"/>
  <p:tag name="KSO_WM_TEMPLATE_CATEGORY" val="custom"/>
  <p:tag name="KSO_WM_TEMPLATE_INDEX" val="20234761"/>
  <p:tag name="KSO_WM_SLIDE_LAYOUT" val="a_d_l"/>
  <p:tag name="KSO_WM_SLIDE_LAYOUT_CNT" val="1_1_1"/>
  <p:tag name="KSO_WM_SLIDE_TYPE" val="text"/>
  <p:tag name="KSO_WM_SLIDE_SUBTYPE" val="picTxt"/>
  <p:tag name="KSO_WM_SLIDE_SIZE" val="505.867*297.55"/>
  <p:tag name="KSO_WM_SLIDE_POSITION" val="82.9828*165.6"/>
</p:tagLst>
</file>

<file path=ppt/tags/tag17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3304_1*a*1"/>
  <p:tag name="KSO_WM_TEMPLATE_CATEGORY" val="diagram"/>
  <p:tag name="KSO_WM_TEMPLATE_INDEX" val="20233304"/>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1_1"/>
  <p:tag name="KSO_WM_UNIT_ID" val="diagram20233304_1*n_h_h_i*1_2_1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0"/>
</p:tagLst>
</file>

<file path=ppt/tags/tag1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304_1*n_h_h_f*1_2_1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MAX_ITEMCNT" val="3"/>
  <p:tag name="KSO_WM_DIAGRAM_MIN_ITEMCNT" val="3"/>
  <p:tag name="KSO_WM_DIAGRAM_VIRTUALLY_FRAME" val="{&quot;height&quot;:425.5511169433594,&quot;left&quot;:-7.874015748031496e-05,&quot;top&quot;:99.73629192202107,&quot;width&quot;:905.20007874015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0"/>
</p:tagLst>
</file>

<file path=ppt/tags/tag18.xml><?xml version="1.0" encoding="utf-8"?>
<p:tagLst xmlns:p="http://schemas.openxmlformats.org/presentationml/2006/main">
  <p:tag name="KSO_WM_SLIDE_BACKGROUND_TYPE" val="topBottom"/>
</p:tagLst>
</file>

<file path=ppt/tags/tag1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304_1*n_h_h_f*1_2_3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0"/>
</p:tagLst>
</file>

<file path=ppt/tags/tag18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304_1*n_h_h_f*1_2_2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MAX_ITEMCNT" val="3"/>
  <p:tag name="KSO_WM_DIAGRAM_MIN_ITEMCNT" val="3"/>
  <p:tag name="KSO_WM_DIAGRAM_VIRTUALLY_FRAME" val="{&quot;height&quot;:425.5511169433594,&quot;left&quot;:-7.874015748031496e-05,&quot;top&quot;:99.73629192202107,&quot;width&quot;:905.20007874015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0"/>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2_1"/>
  <p:tag name="KSO_WM_UNIT_ID" val="diagram20233304_1*n_h_h_i*1_2_2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1_2"/>
  <p:tag name="KSO_WM_UNIT_ID" val="diagram20233304_1*n_h_h_i*1_2_1_2"/>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2_2"/>
  <p:tag name="KSO_WM_UNIT_ID" val="diagram20233304_1*n_h_h_i*1_2_2_2"/>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x"/>
  <p:tag name="KSO_WM_UNIT_INDEX" val="1_2_1_1"/>
  <p:tag name="KSO_WM_UNIT_ID" val="diagram20233304_1*n_h_h_x*1_2_1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UNIT_VALUE" val="105*105"/>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3_1"/>
  <p:tag name="KSO_WM_UNIT_ID" val="diagram20233304_1*n_h_h_i*1_2_3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87.xml><?xml version="1.0" encoding="utf-8"?>
<p:tagLst xmlns:p="http://schemas.openxmlformats.org/presentationml/2006/main">
  <p:tag name="KSO_WM_UNIT_VALUE" val="89*96"/>
  <p:tag name="KSO_WM_UNIT_HIGHLIGHT" val="0"/>
  <p:tag name="KSO_WM_UNIT_COMPATIBLE" val="0"/>
  <p:tag name="KSO_WM_UNIT_DIAGRAM_ISNUMVISUAL" val="0"/>
  <p:tag name="KSO_WM_UNIT_DIAGRAM_ISREFERUNIT" val="0"/>
  <p:tag name="KSO_WM_UNIT_TYPE" val="n_h_h_x"/>
  <p:tag name="KSO_WM_UNIT_INDEX" val="1_2_2_1"/>
  <p:tag name="KSO_WM_UNIT_ID" val="diagram20233304_1*n_h_h_x*1_2_2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a"/>
  <p:tag name="KSO_WM_UNIT_INDEX" val="1_1_1"/>
  <p:tag name="KSO_WM_UNIT_ID" val="diagram20233304_1*n_h_a*1_1_1"/>
  <p:tag name="KSO_WM_TEMPLATE_CATEGORY" val="diagram"/>
  <p:tag name="KSO_WM_TEMPLATE_INDEX" val="20233304"/>
  <p:tag name="KSO_WM_UNIT_LAYERLEVEL" val="1_1_1"/>
  <p:tag name="KSO_WM_TAG_VERSION" val="3.0"/>
  <p:tag name="KSO_WM_BEAUTIFY_FLAG" val="#wm#"/>
  <p:tag name="KSO_WM_UNIT_ISCONTENTSTITLE" val="0"/>
  <p:tag name="KSO_WM_UNIT_ISNUMDGMTITLE" val="0"/>
  <p:tag name="KSO_WM_UNIT_NOCLEAR" val="0"/>
  <p:tag name="KSO_WM_UNIT_VALUE" val="42"/>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189.xml><?xml version="1.0" encoding="utf-8"?>
<p:tagLst xmlns:p="http://schemas.openxmlformats.org/presentationml/2006/main">
  <p:tag name="KSO_WM_UNIT_VALUE" val="78*115"/>
  <p:tag name="KSO_WM_UNIT_HIGHLIGHT" val="0"/>
  <p:tag name="KSO_WM_UNIT_COMPATIBLE" val="0"/>
  <p:tag name="KSO_WM_UNIT_DIAGRAM_ISNUMVISUAL" val="0"/>
  <p:tag name="KSO_WM_UNIT_DIAGRAM_ISREFERUNIT" val="0"/>
  <p:tag name="KSO_WM_UNIT_TYPE" val="n_h_h_x"/>
  <p:tag name="KSO_WM_UNIT_INDEX" val="1_2_3_1"/>
  <p:tag name="KSO_WM_UNIT_ID" val="diagram20233304_1*n_h_h_x*1_2_3_1"/>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0"/>
</p:tagLst>
</file>

<file path=ppt/tags/tag19.xml><?xml version="1.0" encoding="utf-8"?>
<p:tagLst xmlns:p="http://schemas.openxmlformats.org/presentationml/2006/main">
  <p:tag name="KSO_WM_SLIDE_BACKGROUND_TYPE" val="topBotto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3_2"/>
  <p:tag name="KSO_WM_UNIT_ID" val="diagram20233304_1*n_h_h_i*1_2_3_2"/>
  <p:tag name="KSO_WM_TEMPLATE_CATEGORY" val="diagram"/>
  <p:tag name="KSO_WM_TEMPLATE_INDEX" val="20233304"/>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27.21370807797894,&quot;left&quot;:-0.021653543307086614,&quot;top&quot;:99.73629192202107,&quot;width&quot;:905.221653543307}"/>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0"/>
</p:tagLst>
</file>

<file path=ppt/tags/tag191.xml><?xml version="1.0" encoding="utf-8"?>
<p:tagLst xmlns:p="http://schemas.openxmlformats.org/presentationml/2006/main">
  <p:tag name="KSO_WM_SLIDE_ID" val="diagram20233304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diagram"/>
  <p:tag name="KSO_WM_TEMPLATE_INDEX" val="20233304"/>
  <p:tag name="KSO_WM_SLIDE_TYPE" val="text"/>
  <p:tag name="KSO_WM_SLIDE_SUBTYPE" val="diag"/>
  <p:tag name="KSO_WM_SLIDE_SIZE" val="905.2*425.551"/>
  <p:tag name="KSO_WM_SLIDE_POSITION" val="-7.87402e-05*99.7363"/>
  <p:tag name="KSO_WM_SLIDE_LAYOUT" val="a_n"/>
  <p:tag name="KSO_WM_SLIDE_LAYOUT_CNT" val="1_1"/>
  <p:tag name="KSO_WM_SPECIAL_SOURCE" val="bdnull"/>
  <p:tag name="KSO_WM_DIAGRAM_GROUP_CODE" val="n1-1"/>
  <p:tag name="KSO_WM_SLIDE_DIAGTYPE" val="n"/>
</p:tagLst>
</file>

<file path=ppt/tags/tag192.xml><?xml version="1.0" encoding="utf-8"?>
<p:tagLst xmlns:p="http://schemas.openxmlformats.org/presentationml/2006/main">
  <p:tag name="KSO_WM_BEAUTIFY_FLAG" val="#wm#"/>
  <p:tag name="KSO_WM_TEMPLATE_CATEGORY" val="diagram"/>
  <p:tag name="KSO_WM_TEMPLATE_INDEX" val="20233304"/>
</p:tagLst>
</file>

<file path=ppt/tags/tag193.xml><?xml version="1.0" encoding="utf-8"?>
<p:tagLst xmlns:p="http://schemas.openxmlformats.org/presentationml/2006/main">
  <p:tag name="KSO_WM_BEAUTIFY_FLAG" val="#wm#"/>
  <p:tag name="KSO_WM_TEMPLATE_CATEGORY" val="diagram"/>
  <p:tag name="KSO_WM_TEMPLATE_INDEX" val="20233304"/>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458_1*i*1"/>
  <p:tag name="KSO_WM_TEMPLATE_CATEGORY" val="custom"/>
  <p:tag name="KSO_WM_TEMPLATE_INDEX" val="20234458"/>
  <p:tag name="KSO_WM_UNIT_LAYERLEVEL" val="1"/>
  <p:tag name="KSO_WM_TAG_VERSION" val="3.0"/>
  <p:tag name="KSO_WM_BEAUTIFY_FLAG" val="#wm#"/>
  <p:tag name="KSO_WM_UNIT_FILL_FORE_SCHEMECOLOR_INDEX" val="5"/>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34458_1*a*1"/>
  <p:tag name="KSO_WM_TEMPLATE_CATEGORY" val="custom"/>
  <p:tag name="KSO_WM_TEMPLATE_INDEX" val="20234458"/>
  <p:tag name="KSO_WM_UNIT_LAYERLEVEL" val="1"/>
  <p:tag name="KSO_WM_TAG_VERSION" val="3.0"/>
  <p:tag name="KSO_WM_UNIT_VALUE" val="20"/>
  <p:tag name="KSO_WM_UNIT_TEXT_TYPE" val="1"/>
  <p:tag name="KSO_WM_UNIT_PRESET_TEXT" val="单击此处添加标题"/>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458_1*i*2"/>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458_1*i*3"/>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4458_1*i*4"/>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34458_1*i*5"/>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xml><?xml version="1.0" encoding="utf-8"?>
<p:tagLst xmlns:p="http://schemas.openxmlformats.org/presentationml/2006/main">
  <p:tag name="KSO_WM_SLIDE_BACKGROUND_TYPE" val="general"/>
</p:tagLst>
</file>

<file path=ppt/tags/tag20.xml><?xml version="1.0" encoding="utf-8"?>
<p:tagLst xmlns:p="http://schemas.openxmlformats.org/presentationml/2006/main">
  <p:tag name="KSO_WM_SLIDE_BACKGROUND_TYPE" val="topBotto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34458_1*i*6"/>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custom20234458_1*i*7"/>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custom20234458_1*i*8"/>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9"/>
  <p:tag name="KSO_WM_UNIT_ID" val="custom20234458_1*i*9"/>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0"/>
  <p:tag name="KSO_WM_UNIT_ID" val="custom20234458_1*i*10"/>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1"/>
  <p:tag name="KSO_WM_UNIT_ID" val="custom20234458_1*i*11"/>
  <p:tag name="KSO_WM_TEMPLATE_CATEGORY" val="custom"/>
  <p:tag name="KSO_WM_TEMPLATE_INDEX" val="20234458"/>
  <p:tag name="KSO_WM_UNIT_LAYERLEVEL" val="1"/>
  <p:tag name="KSO_WM_TAG_VERSION" val="3.0"/>
  <p:tag name="KSO_WM_BEAUTIFY_FLAG" val="#wm#"/>
  <p:tag name="KSO_WM_UNIT_LINE_FORE_SCHEMECOLOR_INDEX" val="14"/>
  <p:tag name="KSO_WM_UNIT_LINE_FILL_TYPE" val="2"/>
  <p:tag name="KSO_WM_UNIT_USESOURCEFORMAT_APPLY" val="1"/>
</p:tagLst>
</file>

<file path=ppt/tags/tag206.xml><?xml version="1.0" encoding="utf-8"?>
<p:tagLst xmlns:p="http://schemas.openxmlformats.org/presentationml/2006/main">
  <p:tag name="KSO_WM_UNIT_VALUE" val="1352*1532"/>
  <p:tag name="KSO_WM_UNIT_HIGHLIGHT" val="0"/>
  <p:tag name="KSO_WM_UNIT_COMPATIBLE" val="0"/>
  <p:tag name="KSO_WM_UNIT_DIAGRAM_ISNUMVISUAL" val="0"/>
  <p:tag name="KSO_WM_UNIT_DIAGRAM_ISREFERUNIT" val="0"/>
  <p:tag name="KSO_WM_DIAGRAM_GROUP_CODE" val="l1-1"/>
  <p:tag name="KSO_WM_UNIT_ID" val="custom20234458_1*d*1"/>
  <p:tag name="KSO_WM_TEMPLATE_CATEGORY" val="custom"/>
  <p:tag name="KSO_WM_TEMPLATE_INDEX" val="20234458"/>
  <p:tag name="KSO_WM_UNIT_LAYERLEVEL" val="1"/>
  <p:tag name="KSO_WM_TAG_VERSION" val="3.0"/>
  <p:tag name="KSO_WM_UNIT_FILL_FORE_SCHEMECOLOR_INDEX" val="5"/>
  <p:tag name="KSO_WM_UNIT_FILL_TYPE" val="1"/>
  <p:tag name="KSO_WM_UNIT_LINE_FORE_SCHEMECOLOR_INDEX" val="5"/>
  <p:tag name="KSO_WM_UNIT_LINE_FILL_TYPE" val="2"/>
  <p:tag name="KSO_WM_UNIT_USESOURCEFORMAT_APPLY" val="1"/>
</p:tagLst>
</file>

<file path=ppt/tags/tag20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ID" val="diagram20234420_1*l_h_f*1_2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left&quot;:596.5225147253321,&quot;top&quot;:192.02688771645853,&quot;width&quot;:309.17748527466784}"/>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内容"/>
  <p:tag name="KSO_WM_UNIT_USESOURCEFORMAT_APPLY" val="1"/>
</p:tagLst>
</file>

<file path=ppt/tags/tag20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ID" val="diagram20234420_1*l_h_f*1_3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left&quot;:596.5225147253321,&quot;top&quot;:192.02688771645853,&quot;width&quot;:309.17748527466784}"/>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内容"/>
  <p:tag name="KSO_WM_UNIT_USESOURCEFORMAT_APPLY" val="1"/>
</p:tagLst>
</file>

<file path=ppt/tags/tag20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ID" val="diagram20234420_1*l_h_f*1_1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left&quot;:596.5225147253321,&quot;top&quot;:192.02688771645853,&quot;width&quot;:309.17748527466784}"/>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内容"/>
  <p:tag name="KSO_WM_UNIT_USESOURCEFORMAT_APPLY" val="1"/>
</p:tagLst>
</file>

<file path=ppt/tags/tag21.xml><?xml version="1.0" encoding="utf-8"?>
<p:tagLst xmlns:p="http://schemas.openxmlformats.org/presentationml/2006/main">
  <p:tag name="KSO_WM_SLIDE_BACKGROUND_TYPE" val="topBottom"/>
</p:tagLst>
</file>

<file path=ppt/tags/tag210.xml><?xml version="1.0" encoding="utf-8"?>
<p:tagLst xmlns:p="http://schemas.openxmlformats.org/presentationml/2006/main">
  <p:tag name="KSO_WM_SLIDE_ID" val="custom20234458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4458"/>
  <p:tag name="KSO_WM_SLIDE_TYPE" val="text"/>
  <p:tag name="KSO_WM_SLIDE_SUBTYPE" val="picTxt"/>
  <p:tag name="KSO_WM_SLIDE_SIZE" val="303.177*260.803"/>
  <p:tag name="KSO_WM_SLIDE_POSITION" val="596.523*192"/>
  <p:tag name="KSO_WM_SLIDE_LAYOUT" val="a_d_l"/>
  <p:tag name="KSO_WM_SLIDE_LAYOUT_CNT" val="1_1_1"/>
  <p:tag name="KSO_WM_SPECIAL_SOURCE" val="bdnull"/>
  <p:tag name="KSO_WM_DIAGRAM_GROUP_CODE" val="l1-1"/>
  <p:tag name="KSO_WM_SLIDE_DIAGTYPE" val="l"/>
</p:tagLst>
</file>

<file path=ppt/tags/tag211.xml><?xml version="1.0" encoding="utf-8"?>
<p:tagLst xmlns:p="http://schemas.openxmlformats.org/presentationml/2006/main">
  <p:tag name="KSO_WM_UNIT_SUBTYPE" val="a"/>
  <p:tag name="KSO_WM_UNIT_PRESET_TEXT" val="横眉冷对千夫指，俯首甘为孺子牛。——《自嘲》&#13;其实地上本没有路，走的人多了，也便成了路。——《故乡》&#13;不在沉默中爆发，就在沉默中灭亡。——《记念刘和珍君》 &#13;真的猛士，敢于直面惨淡的人生，敢于正视淋漓的鲜血——《记念刘和珍君》"/>
  <p:tag name="KSO_WM_UNIT_NOCLEAR" val="0"/>
  <p:tag name="KSO_WM_UNIT_HIGHLIGHT" val="0"/>
  <p:tag name="KSO_WM_UNIT_COMPATIBLE" val="0"/>
  <p:tag name="KSO_WM_UNIT_DIAGRAM_ISNUMVISUAL" val="0"/>
  <p:tag name="KSO_WM_UNIT_DIAGRAM_ISREFERUNIT" val="0"/>
  <p:tag name="KSO_WM_UNIT_ID" val="custom20235022_1*h_f*1_1"/>
  <p:tag name="KSO_WM_TEMPLATE_CATEGORY" val="custom"/>
  <p:tag name="KSO_WM_TEMPLATE_INDEX" val="20235022"/>
  <p:tag name="KSO_WM_UNIT_LAYERLEVEL" val="1_1"/>
  <p:tag name="KSO_WM_TAG_VERSION" val="3.0"/>
  <p:tag name="KSO_WM_UNIT_VALUE" val="168"/>
</p:tagLst>
</file>

<file path=ppt/tags/tag212.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5022_1*a*1"/>
  <p:tag name="KSO_WM_TEMPLATE_CATEGORY" val="custom"/>
  <p:tag name="KSO_WM_TEMPLATE_INDEX" val="20235022"/>
  <p:tag name="KSO_WM_UNIT_LAYERLEVEL" val="1"/>
  <p:tag name="KSO_WM_TAG_VERSION" val="3.0"/>
  <p:tag name="KSO_WM_BEAUTIFY_FLAG" val="#wm#"/>
  <p:tag name="KSO_WM_UNIT_VALUE" val="29"/>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5022_1*h_i*1_1"/>
  <p:tag name="KSO_WM_TEMPLATE_CATEGORY" val="custom"/>
  <p:tag name="KSO_WM_TEMPLATE_INDEX" val="20235022"/>
  <p:tag name="KSO_WM_UNIT_LAYERLEVEL" val="1_1"/>
  <p:tag name="KSO_WM_TAG_VERSION" val="3.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22_1*i*1"/>
  <p:tag name="KSO_WM_TEMPLATE_CATEGORY" val="custom"/>
  <p:tag name="KSO_WM_TEMPLATE_INDEX" val="20235022"/>
  <p:tag name="KSO_WM_UNIT_LAYERLEVEL" val="1"/>
  <p:tag name="KSO_WM_TAG_VERSION" val="3.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custom20235022_1*h_i*1_2"/>
  <p:tag name="KSO_WM_TEMPLATE_CATEGORY" val="custom"/>
  <p:tag name="KSO_WM_TEMPLATE_INDEX" val="20235022"/>
  <p:tag name="KSO_WM_UNIT_LAYERLEVEL" val="1_1"/>
  <p:tag name="KSO_WM_TAG_VERSION" val="3.0"/>
  <p:tag name="KSO_WM_BEAUTIFY_FLAG" val="#wm#"/>
</p:tagLst>
</file>

<file path=ppt/tags/tag216.xml><?xml version="1.0" encoding="utf-8"?>
<p:tagLst xmlns:p="http://schemas.openxmlformats.org/presentationml/2006/main">
  <p:tag name="KSO_WM_UNIT_ISCONTENTSTITLE" val="0"/>
  <p:tag name="KSO_WM_UNIT_ISNUMDGMTITLE" val="0"/>
  <p:tag name="KSO_WM_UNIT_PRESET_TEXT" val="鲁迅"/>
  <p:tag name="KSO_WM_UNIT_NOCLEAR" val="0"/>
  <p:tag name="KSO_WM_UNIT_HIGHLIGHT" val="0"/>
  <p:tag name="KSO_WM_UNIT_COMPATIBLE" val="0"/>
  <p:tag name="KSO_WM_UNIT_DIAGRAM_ISNUMVISUAL" val="0"/>
  <p:tag name="KSO_WM_UNIT_DIAGRAM_ISREFERUNIT" val="0"/>
  <p:tag name="KSO_WM_UNIT_ID" val="custom20235022_1*h_a*1_1"/>
  <p:tag name="KSO_WM_TEMPLATE_CATEGORY" val="custom"/>
  <p:tag name="KSO_WM_TEMPLATE_INDEX" val="20235022"/>
  <p:tag name="KSO_WM_UNIT_LAYERLEVEL" val="1_1"/>
  <p:tag name="KSO_WM_TAG_VERSION" val="3.0"/>
  <p:tag name="KSO_WM_UNIT_VALUE" val="23"/>
</p:tagLst>
</file>

<file path=ppt/tags/tag217.xml><?xml version="1.0" encoding="utf-8"?>
<p:tagLst xmlns:p="http://schemas.openxmlformats.org/presentationml/2006/main">
  <p:tag name="KSO_WM_SLIDE_ID" val="custom2023502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456.55*204.55"/>
  <p:tag name="KSO_WM_SLIDE_POSITION" val="60.3*177.25"/>
  <p:tag name="KSO_WM_TAG_VERSION" val="3.0"/>
  <p:tag name="KSO_WM_BEAUTIFY_FLAG" val="#wm#"/>
  <p:tag name="KSO_WM_TEMPLATE_CATEGORY" val="custom"/>
  <p:tag name="KSO_WM_TEMPLATE_INDEX" val="20235022"/>
  <p:tag name="KSO_WM_SLIDE_LAYOUT" val="a_d_h"/>
  <p:tag name="KSO_WM_SLIDE_LAYOUT_CNT" val="1_1_1"/>
</p:tagLst>
</file>

<file path=ppt/tags/tag218.xml><?xml version="1.0" encoding="utf-8"?>
<p:tagLst xmlns:p="http://schemas.openxmlformats.org/presentationml/2006/main">
  <p:tag name="commondata" val="eyJjb3VudCI6MywiaGRpZCI6ImZhMTNmZGVjYjVlMTc4YzI5YTliYmJhNzIyOTVlMjFlIiwidXNlckNvdW50IjozfQ=="/>
  <p:tag name="resource_record_key" val="{&quot;13&quot;:[20481688],&quot;65&quot;:[20219505]}"/>
</p:tagLst>
</file>

<file path=ppt/tags/tag22.xml><?xml version="1.0" encoding="utf-8"?>
<p:tagLst xmlns:p="http://schemas.openxmlformats.org/presentationml/2006/main">
  <p:tag name="KSO_WM_SLIDE_BACKGROUND_TYPE" val="bottomTop"/>
</p:tagLst>
</file>

<file path=ppt/tags/tag23.xml><?xml version="1.0" encoding="utf-8"?>
<p:tagLst xmlns:p="http://schemas.openxmlformats.org/presentationml/2006/main">
  <p:tag name="KSO_WM_SLIDE_BACKGROUND_TYPE" val="bottomTop"/>
</p:tagLst>
</file>

<file path=ppt/tags/tag24.xml><?xml version="1.0" encoding="utf-8"?>
<p:tagLst xmlns:p="http://schemas.openxmlformats.org/presentationml/2006/main">
  <p:tag name="KSO_WM_SLIDE_BACKGROUND_TYPE" val="bottomTop"/>
</p:tagLst>
</file>

<file path=ppt/tags/tag25.xml><?xml version="1.0" encoding="utf-8"?>
<p:tagLst xmlns:p="http://schemas.openxmlformats.org/presentationml/2006/main">
  <p:tag name="KSO_WM_SLIDE_BACKGROUND_TYPE" val="bottomTop"/>
</p:tagLst>
</file>

<file path=ppt/tags/tag26.xml><?xml version="1.0" encoding="utf-8"?>
<p:tagLst xmlns:p="http://schemas.openxmlformats.org/presentationml/2006/main">
  <p:tag name="KSO_WM_SLIDE_BACKGROUND_TYPE" val="bottomTop"/>
</p:tagLst>
</file>

<file path=ppt/tags/tag27.xml><?xml version="1.0" encoding="utf-8"?>
<p:tagLst xmlns:p="http://schemas.openxmlformats.org/presentationml/2006/main">
  <p:tag name="KSO_WM_SLIDE_BACKGROUND_TYPE" val="bottomTop"/>
</p:tagLst>
</file>

<file path=ppt/tags/tag28.xml><?xml version="1.0" encoding="utf-8"?>
<p:tagLst xmlns:p="http://schemas.openxmlformats.org/presentationml/2006/main">
  <p:tag name="KSO_WM_SLIDE_BACKGROUND_TYPE" val="navigation"/>
</p:tagLst>
</file>

<file path=ppt/tags/tag29.xml><?xml version="1.0" encoding="utf-8"?>
<p:tagLst xmlns:p="http://schemas.openxmlformats.org/presentationml/2006/main">
  <p:tag name="KSO_WM_SLIDE_BACKGROUND_TYPE" val="navigation"/>
</p:tagLst>
</file>

<file path=ppt/tags/tag3.xml><?xml version="1.0" encoding="utf-8"?>
<p:tagLst xmlns:p="http://schemas.openxmlformats.org/presentationml/2006/main">
  <p:tag name="KSO_WM_SLIDE_BACKGROUND_TYPE" val="general"/>
</p:tagLst>
</file>

<file path=ppt/tags/tag30.xml><?xml version="1.0" encoding="utf-8"?>
<p:tagLst xmlns:p="http://schemas.openxmlformats.org/presentationml/2006/main">
  <p:tag name="KSO_WM_SLIDE_BACKGROUND_TYPE" val="navigation"/>
</p:tagLst>
</file>

<file path=ppt/tags/tag31.xml><?xml version="1.0" encoding="utf-8"?>
<p:tagLst xmlns:p="http://schemas.openxmlformats.org/presentationml/2006/main">
  <p:tag name="KSO_WM_SLIDE_BACKGROUND_TYPE" val="navigation"/>
</p:tagLst>
</file>

<file path=ppt/tags/tag32.xml><?xml version="1.0" encoding="utf-8"?>
<p:tagLst xmlns:p="http://schemas.openxmlformats.org/presentationml/2006/main">
  <p:tag name="KSO_WM_SLIDE_BACKGROUND_TYPE" val="navigation"/>
</p:tagLst>
</file>

<file path=ppt/tags/tag33.xml><?xml version="1.0" encoding="utf-8"?>
<p:tagLst xmlns:p="http://schemas.openxmlformats.org/presentationml/2006/main">
  <p:tag name="KSO_WM_SLIDE_BACKGROUND_TYPE" val="navigation"/>
</p:tagLst>
</file>

<file path=ppt/tags/tag34.xml><?xml version="1.0" encoding="utf-8"?>
<p:tagLst xmlns:p="http://schemas.openxmlformats.org/presentationml/2006/main">
  <p:tag name="KSO_WM_SLIDE_BACKGROUND_TYPE" val="navigation"/>
</p:tagLst>
</file>

<file path=ppt/tags/tag35.xml><?xml version="1.0" encoding="utf-8"?>
<p:tagLst xmlns:p="http://schemas.openxmlformats.org/presentationml/2006/main">
  <p:tag name="KSO_WM_SLIDE_BACKGROUND_TYPE" val="navigation"/>
</p:tagLst>
</file>

<file path=ppt/tags/tag36.xml><?xml version="1.0" encoding="utf-8"?>
<p:tagLst xmlns:p="http://schemas.openxmlformats.org/presentationml/2006/main">
  <p:tag name="KSO_WM_SLIDE_BACKGROUND_TYPE" val="belt"/>
</p:tagLst>
</file>

<file path=ppt/tags/tag37.xml><?xml version="1.0" encoding="utf-8"?>
<p:tagLst xmlns:p="http://schemas.openxmlformats.org/presentationml/2006/main">
  <p:tag name="KSO_WM_SLIDE_BACKGROUND_TYPE" val="belt"/>
</p:tagLst>
</file>

<file path=ppt/tags/tag38.xml><?xml version="1.0" encoding="utf-8"?>
<p:tagLst xmlns:p="http://schemas.openxmlformats.org/presentationml/2006/main">
  <p:tag name="KSO_WM_SLIDE_BACKGROUND_TYPE" val="belt"/>
</p:tagLst>
</file>

<file path=ppt/tags/tag39.xml><?xml version="1.0" encoding="utf-8"?>
<p:tagLst xmlns:p="http://schemas.openxmlformats.org/presentationml/2006/main">
  <p:tag name="KSO_WM_SLIDE_BACKGROUND_TYPE" val="belt"/>
</p:tagLst>
</file>

<file path=ppt/tags/tag4.xml><?xml version="1.0" encoding="utf-8"?>
<p:tagLst xmlns:p="http://schemas.openxmlformats.org/presentationml/2006/main">
  <p:tag name="KSO_WM_SLIDE_BACKGROUND_TYPE" val="general"/>
</p:tagLst>
</file>

<file path=ppt/tags/tag40.xml><?xml version="1.0" encoding="utf-8"?>
<p:tagLst xmlns:p="http://schemas.openxmlformats.org/presentationml/2006/main">
  <p:tag name="KSO_WM_SLIDE_BACKGROUND_TYPE" val="belt"/>
</p:tagLst>
</file>

<file path=ppt/tags/tag41.xml><?xml version="1.0" encoding="utf-8"?>
<p:tagLst xmlns:p="http://schemas.openxmlformats.org/presentationml/2006/main">
  <p:tag name="KSO_WM_TEMPLATE_CATEGORY" val="diagram"/>
  <p:tag name="KSO_WM_TEMPLATE_INDEX" val="20219505"/>
</p:tagLst>
</file>

<file path=ppt/tags/tag42.xml><?xml version="1.0" encoding="utf-8"?>
<p:tagLst xmlns:p="http://schemas.openxmlformats.org/presentationml/2006/main">
  <p:tag name="KSO_WM_TEMPLATE_CATEGORY" val="diagram"/>
  <p:tag name="KSO_WM_TEMPLATE_INDEX" val="20219505"/>
</p:tagLst>
</file>

<file path=ppt/tags/tag43.xml><?xml version="1.0" encoding="utf-8"?>
<p:tagLst xmlns:p="http://schemas.openxmlformats.org/presentationml/2006/main">
  <p:tag name="KSO_WM_BEAUTIFY_FLAG" val="#wm#"/>
  <p:tag name="KSO_WM_TAG_VERSION" val="1.0"/>
  <p:tag name="KSO_WM_TEMPLATE_CATEGORY" val="diagram"/>
  <p:tag name="KSO_WM_TEMPLATE_INDEX" val="20219505"/>
</p:tagLst>
</file>

<file path=ppt/tags/tag44.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45.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46.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47.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48.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49.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5.xml><?xml version="1.0" encoding="utf-8"?>
<p:tagLst xmlns:p="http://schemas.openxmlformats.org/presentationml/2006/main">
  <p:tag name="KSO_WM_SLIDE_BACKGROUND_TYPE" val="frame"/>
</p:tagLst>
</file>

<file path=ppt/tags/tag50.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51.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52.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53.xml><?xml version="1.0" encoding="utf-8"?>
<p:tagLst xmlns:p="http://schemas.openxmlformats.org/presentationml/2006/main">
  <p:tag name="KSO_WM_DIAGRAM_VIRTUALLY_FRAME" val="{&quot;height&quot;:234.72380018101322,&quot;left&quot;:119.68669291338574,&quot;top&quot;:152.61147540953797,&quot;width&quot;:820.3500000000001}"/>
</p:tagLst>
</file>

<file path=ppt/tags/tag54.xml><?xml version="1.0" encoding="utf-8"?>
<p:tagLst xmlns:p="http://schemas.openxmlformats.org/presentationml/2006/main">
  <p:tag name="KSO_WM_DIAGRAM_VIRTUALLY_FRAME" val="{&quot;height&quot;:178.0740157480315,&quot;left&quot;:119.68669291338574,&quot;top&quot;:209.26125984251968,&quot;width&quot;:811.4000380522854}"/>
</p:tagLst>
</file>

<file path=ppt/tags/tag55.xml><?xml version="1.0" encoding="utf-8"?>
<p:tagLst xmlns:p="http://schemas.openxmlformats.org/presentationml/2006/main">
  <p:tag name="KSO_WM_DIAGRAM_VIRTUALLY_FRAME" val="{&quot;height&quot;:178.0740157480315,&quot;left&quot;:119.68669291338574,&quot;top&quot;:209.26125984251968,&quot;width&quot;:811.4000380522854}"/>
</p:tagLst>
</file>

<file path=ppt/tags/tag56.xml><?xml version="1.0" encoding="utf-8"?>
<p:tagLst xmlns:p="http://schemas.openxmlformats.org/presentationml/2006/main">
  <p:tag name="KSO_WM_DIAGRAM_VIRTUALLY_FRAME" val="{&quot;height&quot;:178.0740157480315,&quot;left&quot;:119.68669291338574,&quot;top&quot;:209.26125984251968,&quot;width&quot;:811.4000380522854}"/>
</p:tagLst>
</file>

<file path=ppt/tags/tag57.xml><?xml version="1.0" encoding="utf-8"?>
<p:tagLst xmlns:p="http://schemas.openxmlformats.org/presentationml/2006/main">
  <p:tag name="KSO_WM_DIAGRAM_VIRTUALLY_FRAME" val="{&quot;height&quot;:178.0740157480315,&quot;left&quot;:119.68669291338574,&quot;top&quot;:209.26125984251968,&quot;width&quot;:811.4000380522854}"/>
</p:tagLst>
</file>

<file path=ppt/tags/tag58.xml><?xml version="1.0" encoding="utf-8"?>
<p:tagLst xmlns:p="http://schemas.openxmlformats.org/presentationml/2006/main">
  <p:tag name="KSO_WM_DIAGRAM_VIRTUALLY_FRAME" val="{&quot;height&quot;:178.0740157480315,&quot;left&quot;:119.68669291338574,&quot;top&quot;:209.26125984251968,&quot;width&quot;:811.4000380522854}"/>
</p:tagLst>
</file>

<file path=ppt/tags/tag59.xml><?xml version="1.0" encoding="utf-8"?>
<p:tagLst xmlns:p="http://schemas.openxmlformats.org/presentationml/2006/main">
  <p:tag name="KSO_WM_DIAGRAM_VIRTUALLY_FRAME" val="{&quot;height&quot;:348.7,&quot;left&quot;:73.6451968503937,&quot;top&quot;:143.25,&quot;width&quot;:793.7833070866144}"/>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907_1*i*1"/>
  <p:tag name="KSO_WM_TEMPLATE_CATEGORY" val="custom"/>
  <p:tag name="KSO_WM_TEMPLATE_INDEX" val="20234907"/>
  <p:tag name="KSO_WM_UNIT_LAYERLEVEL" val="1"/>
  <p:tag name="KSO_WM_TAG_VERSION" val="3.0"/>
  <p:tag name="KSO_WM_BEAUTIFY_FLAG" val="#wm#"/>
  <p:tag name="KSO_WM_UNIT_TEXT_FILL_FORE_SCHEMECOLOR_INDEX" val="2"/>
  <p:tag name="KSO_WM_UNIT_TEXT_FILL_TYPE" val="1"/>
  <p:tag name="KSO_WM_UNIT_USESOURCEFORMAT_APPLY" val="1"/>
</p:tagLst>
</file>

<file path=ppt/tags/tag6.xml><?xml version="1.0" encoding="utf-8"?>
<p:tagLst xmlns:p="http://schemas.openxmlformats.org/presentationml/2006/main">
  <p:tag name="KSO_WM_SLIDE_BACKGROUND_TYPE" val="frame"/>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4906_1*l_h_i*1_1_1"/>
  <p:tag name="KSO_WM_TEMPLATE_CATEGORY" val="diagram"/>
  <p:tag name="KSO_WM_TEMPLATE_INDEX" val="20234906"/>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3"/>
  <p:tag name="KSO_WM_DIAGRAM_MIN_ITEMCNT" val="1"/>
  <p:tag name="KSO_WM_DIAGRAM_VIRTUALLY_FRAME" val="{&quot;height&quot;:281.74999923706054,&quot;left&quot;:529.8968503937008,&quot;top&quot;:142.90000076293944,&quot;width&quot;:395.0031496062992}"/>
  <p:tag name="KSO_WM_DIAGRAM_COLOR_MATCH_VALUE" val="{&quot;shape&quot;:{&quot;fill&quot;:{&quot;gradient&quot;:[{&quot;brightness&quot;:0.6000000238418579,&quot;colorType&quot;:1,&quot;foreColorIndex&quot;:5,&quot;pos&quot;:0,&quot;transparency&quot;:0},{&quot;brightness&quot;:0.600000023841857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TYPE" val="1"/>
  <p:tag name="KSO_WM_UNIT_USESOURCEFORMAT_APPLY" val="1"/>
</p:tagLst>
</file>

<file path=ppt/tags/tag61.xml><?xml version="1.0" encoding="utf-8"?>
<p:tagLst xmlns:p="http://schemas.openxmlformats.org/presentationml/2006/main">
  <p:tag name="KSO_WM_SLIDE_ID" val="custom20234907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custom"/>
  <p:tag name="KSO_WM_TEMPLATE_INDEX" val="20234907"/>
  <p:tag name="KSO_WM_SLIDE_TYPE" val="text"/>
  <p:tag name="KSO_WM_SLIDE_SUBTYPE" val="picTxt"/>
  <p:tag name="KSO_WM_SLIDE_SIZE" val="757.794*71.1088"/>
  <p:tag name="KSO_WM_SLIDE_POSITION" val="104.55*403.996"/>
  <p:tag name="KSO_WM_SLIDE_LAYOUT" val="a_α_l"/>
  <p:tag name="KSO_WM_SLIDE_LAYOUT_CNT" val="1_1_1"/>
  <p:tag name="KSO_WM_SPECIAL_SOURCE" val="bdnull"/>
  <p:tag name="KSO_WM_DIAGRAM_GROUP_CODE" val="l1-1"/>
  <p:tag name="KSO_WM_SLIDE_DIAGTYPE" val="l"/>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i"/>
  <p:tag name="KSO_WM_UNIT_INDEX" val="1_1"/>
  <p:tag name="KSO_WM_UNIT_ID" val="diagram20233213_1*l_i*1_1"/>
  <p:tag name="KSO_WM_TEMPLATE_CATEGORY" val="diagram"/>
  <p:tag name="KSO_WM_TEMPLATE_INDEX" val="20233213"/>
  <p:tag name="KSO_WM_UNIT_LAYERLEVEL" val="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59.19354370597773,&quot;left&quot;:54.79999082069698,&quot;top&quot;:153.35645629402225,&quot;width&quot;:850.900009179303}"/>
  <p:tag name="KSO_WM_DIAGRAM_COLOR_MATCH_VALUE" val="{&quot;shape&quot;:{&quot;fill&quot;:{&quot;type&quot;:0},&quot;glow&quot;:{&quot;colorType&quot;:0},&quot;line&quot;:{&quot;solidLine&quot;:{&quot;brightness&quot;:0,&quot;colorType&quot;:2,&quot;rgb&quot;:&quot;#dddddd&quot;,&quot;transparency&quot;:0.6000000238418579},&quot;type&quot;:1},&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UNIT_USESOURCEFORMAT_APPLY" val="0"/>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3213_1*l_h_i*1_1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59.19354370597773,&quot;left&quot;:54.79999082069698,&quot;top&quot;:153.35645629402225,&quot;width&quot;:850.900009179303}"/>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3213_1*l_h_i*1_2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59.19354370597773,&quot;left&quot;:54.79999082069698,&quot;top&quot;:153.35645629402225,&quot;width&quot;:850.900009179303}"/>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3213_1*l_h_i*1_3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59.19354370597773,&quot;left&quot;:54.79999082069698,&quot;top&quot;:153.35645629402225,&quot;width&quot;:850.900009179303}"/>
  <p:tag name="KSO_WM_DIAGRAM_COLOR_MATCH_VALUE" val="{&quot;shape&quot;:{&quot;fill&quot;:{&quot;solid&quot;:{&quot;brightness&quot;:0,&quot;colorType&quot;:2,&quot;rgb&quot;:&quot;#dddddd&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TEXT_FILL_FORE_SCHEMECOLOR_INDEX" val="2"/>
  <p:tag name="KSO_WM_UNIT_TEXT_FILL_TYPE" val="1"/>
  <p:tag name="KSO_WM_UNIT_USESOURCEFORMAT_APPLY"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2"/>
  <p:tag name="KSO_WM_UNIT_ID" val="diagram20233213_1*l_h_i*1_4_2"/>
  <p:tag name="KSO_WM_TEMPLATE_CATEGORY" val="diagram"/>
  <p:tag name="KSO_WM_TEMPLATE_INDEX" val="20233213"/>
  <p:tag name="KSO_WM_UNIT_LAYERLEVEL" val="1_1_1"/>
  <p:tag name="KSO_WM_TAG_VERSION" val="3.0"/>
  <p:tag name="KSO_WM_BEAUTIFY_FLAG" val="#wm#"/>
  <p:tag name="KSO_WM_DIAGRAM_GROUP_CODE" val="l1-1"/>
  <p:tag name="KSO_WM_DIAGRAM_VERSION" val="3"/>
  <p:tag name="KSO_WM_DIAGRAM_COLOR_TEXT_CAN_REMOVE" val="n"/>
  <p:tag name="KSO_WM_DIAGRAM_MAX_ITEMCNT" val="5"/>
  <p:tag name="KSO_WM_DIAGRAM_MIN_ITEMCNT" val="5"/>
  <p:tag name="KSO_WM_DIAGRAM_VIRTUALLY_FRAME" val="{&quot;height&quot;:359.19354370597773,&quot;left&quot;:54.79999082069698,&quot;top&quot;:153.35645629402225,&quot;width&quot;:850.90000917930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67.xml><?xml version="1.0" encoding="utf-8"?>
<p:tagLst xmlns:p="http://schemas.openxmlformats.org/presentationml/2006/main">
  <p:tag name="picid" val="{8b208fe7-369b-4599-bb3b-7c39c2184e0e}"/>
  <p:tag name="KSO_WM_UNIT_PLACING_PICTURE_USER_VIEWPORT" val="{&quot;height&quot;:4928,&quot;width&quot;:423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13_1*l_h_i*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13_1*l_h_f*1_1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xml><?xml version="1.0" encoding="utf-8"?>
<p:tagLst xmlns:p="http://schemas.openxmlformats.org/presentationml/2006/main">
  <p:tag name="KSO_WM_SLIDE_BACKGROUND_TYPE" val="frame"/>
</p:tagLst>
</file>

<file path=ppt/tags/tag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3213_1*l_h_a*1_1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13_1*l_h_i*1_2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13_1*l_h_f*1_2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3213_1*l_h_a*1_2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13_1*l_h_i*1_4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13_1*l_h_f*1_4_1"/>
  <p:tag name="KSO_WM_TEMPLATE_CATEGORY" val="diagram"/>
  <p:tag name="KSO_WM_TEMPLATE_INDEX" val="20233213"/>
  <p:tag name="KSO_WM_UNIT_LAYERLEVEL" val="1_1_1"/>
  <p:tag name="KSO_WM_TAG_VERSION" val="3.0"/>
  <p:tag name="KSO_WM_UNIT_TEXT_FILL_FORE_SCHEMECOLOR_INDEX_BRIGHTNESS" val="0.25"/>
  <p:tag name="KSO_WM_UNIT_TEXT_FILL_TYPE" val="1"/>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TYPE" val="1"/>
  <p:tag name="KSO_WM_UNIT_USESOURCEFORMAT_APPLY" val="0"/>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3213_1*l_h_a*1_4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TYPE" val="1"/>
  <p:tag name="KSO_WM_UNIT_USESOURCEFORMAT_APPLY" val="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13_1*l_h_i*1_5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FILL_TYPE" val="1"/>
  <p:tag name="KSO_WM_UNIT_FILL_FORE_SCHEMECOLOR_INDEX" val="13"/>
  <p:tag name="KSO_WM_UNIT_FILL_FORE_SCHEMECOLOR_INDEX_BRIGHTNESS" val="0.6"/>
  <p:tag name="KSO_WM_UNIT_TEXT_FILL_FORE_SCHEMECOLOR_INDEX" val="13"/>
  <p:tag name="KSO_WM_UNIT_TEXT_FILL_TYPE" val="1"/>
  <p:tag name="KSO_WM_UNIT_USESOURCEFORMAT_APPLY" val="0"/>
</p:tagLst>
</file>

<file path=ppt/tags/tag7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3213_1*l_h_f*1_5_1"/>
  <p:tag name="KSO_WM_TEMPLATE_CATEGORY" val="diagram"/>
  <p:tag name="KSO_WM_TEMPLATE_INDEX" val="20233213"/>
  <p:tag name="KSO_WM_UNIT_LAYERLEVEL" val="1_1_1"/>
  <p:tag name="KSO_WM_TAG_VERSION" val="3.0"/>
  <p:tag name="KSO_WM_UNIT_TEXT_FILL_FORE_SCHEMECOLOR_INDEX_BRIGHTNESS" val="0.25"/>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单击此处添加文本具体内容，简明扼要地阐述您的观点。根据需要可酌情增减文字，单击此处添加文本具体内容。"/>
  <p:tag name="KSO_WM_UNIT_TEXT_FILL_FORE_SCHEMECOLOR_INDEX" val="1"/>
  <p:tag name="KSO_WM_UNIT_TEXT_FILL_TYPE" val="1"/>
  <p:tag name="KSO_WM_UNIT_TEXT_TYPE" val="1"/>
  <p:tag name="KSO_WM_UNIT_USESOURCEFORMAT_APPLY" val="0"/>
</p:tagLst>
</file>

<file path=ppt/tags/tag7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3213_1*l_h_a*1_5_1"/>
  <p:tag name="KSO_WM_TEMPLATE_CATEGORY" val="diagram"/>
  <p:tag name="KSO_WM_TEMPLATE_INDEX" val="20233213"/>
  <p:tag name="KSO_WM_UNIT_LAYERLEVEL" val="1_1_1"/>
  <p:tag name="KSO_WM_TAG_VERSION" val="3.0"/>
  <p:tag name="KSO_WM_DIAGRAM_GROUP_CODE" val="l1-1"/>
  <p:tag name="KSO_WM_DIAGRAM_VERSION" val="3"/>
  <p:tag name="KSO_WM_DIAGRAM_COLOR_TEXT_CAN_REMOVE" val="n"/>
  <p:tag name="KSO_WM_DIAGRAM_MAX_ITEMCNT" val="5"/>
  <p:tag name="KSO_WM_DIAGRAM_MIN_ITEMCNT" val="5"/>
  <p:tag name="KSO_WM_DIAGRAM_VIRTUALLY_FRAME" val="{&quot;height&quot;:309.9469299316406,&quot;left&quot;:54.79999082069698,&quot;top&quot;:153.35645629402225,&quot;width&quot;:850.90000917930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UNIT_PRESET_TEXT" val="添加标题"/>
  <p:tag name="KSO_WM_UNIT_TEXT_FILL_FORE_SCHEMECOLOR_INDEX" val="1"/>
  <p:tag name="KSO_WM_UNIT_TEXT_FILL_TYPE" val="1"/>
  <p:tag name="KSO_WM_UNIT_TEXT_TYPE" val="1"/>
  <p:tag name="KSO_WM_UNIT_USESOURCEFORMAT_APPLY" val="0"/>
</p:tagLst>
</file>

<file path=ppt/tags/tag8.xml><?xml version="1.0" encoding="utf-8"?>
<p:tagLst xmlns:p="http://schemas.openxmlformats.org/presentationml/2006/main">
  <p:tag name="KSO_WM_SLIDE_BACKGROUND_TYPE" val="frame"/>
</p:tagLst>
</file>

<file path=ppt/tags/tag80.xml><?xml version="1.0" encoding="utf-8"?>
<p:tagLst xmlns:p="http://schemas.openxmlformats.org/presentationml/2006/main">
  <p:tag name="picid" val="{b60fb97a-1c29-4614-8589-2327a41cefbc}"/>
</p:tagLst>
</file>

<file path=ppt/tags/tag81.xml><?xml version="1.0" encoding="utf-8"?>
<p:tagLst xmlns:p="http://schemas.openxmlformats.org/presentationml/2006/main">
  <p:tag name="picid" val="{d10744a0-5581-422b-aa1b-c99992a601b6}"/>
</p:tagLst>
</file>

<file path=ppt/tags/tag82.xml><?xml version="1.0" encoding="utf-8"?>
<p:tagLst xmlns:p="http://schemas.openxmlformats.org/presentationml/2006/main">
  <p:tag name="picid" val="{522cf5e7-8523-42b2-a996-bc6690d84e03}"/>
</p:tagLst>
</file>

<file path=ppt/tags/tag83.xml><?xml version="1.0" encoding="utf-8"?>
<p:tagLst xmlns:p="http://schemas.openxmlformats.org/presentationml/2006/main">
  <p:tag name="KSO_WM_SLIDE_ID" val="diagram20233213_1"/>
  <p:tag name="KSO_WM_TEMPLATE_SUBCATEGORY" val="0"/>
  <p:tag name="KSO_WM_TEMPLATE_MASTER_TYPE" val="0"/>
  <p:tag name="KSO_WM_TEMPLATE_COLOR_TYPE" val="0"/>
  <p:tag name="KSO_WM_SLIDE_ITEM_CNT" val="5"/>
  <p:tag name="KSO_WM_SLIDE_INDEX" val="1"/>
  <p:tag name="KSO_WM_TAG_VERSION" val="3.0"/>
  <p:tag name="KSO_WM_BEAUTIFY_FLAG" val="#wm#"/>
  <p:tag name="KSO_WM_TEMPLATE_CATEGORY" val="diagram"/>
  <p:tag name="KSO_WM_TEMPLATE_INDEX" val="20233213"/>
  <p:tag name="KSO_WM_SLIDE_TYPE" val="text"/>
  <p:tag name="KSO_WM_SLIDE_SUBTYPE" val="diag"/>
  <p:tag name="KSO_WM_SLIDE_SIZE" val="850.201*309.947"/>
  <p:tag name="KSO_WM_SLIDE_POSITION" val="55.4986*153.356"/>
  <p:tag name="KSO_WM_SLIDE_LAYOUT" val="a_l"/>
  <p:tag name="KSO_WM_SLIDE_LAYOUT_CNT" val="1_1"/>
  <p:tag name="KSO_WM_SPECIAL_SOURCE" val="bdnull"/>
  <p:tag name="KSO_WM_DIAGRAM_GROUP_CODE" val="l1-1"/>
  <p:tag name="KSO_WM_SLIDE_DIAGTYPE" val="l"/>
</p:tagLst>
</file>

<file path=ppt/tags/tag84.xml><?xml version="1.0" encoding="utf-8"?>
<p:tagLst xmlns:p="http://schemas.openxmlformats.org/presentationml/2006/main">
  <p:tag name="KSO_WM_DIAGRAM_VIRTUALLY_FRAME" val="{&quot;height&quot;:380.1,&quot;left&quot;:73.5,&quot;top&quot;:86.85,&quot;width&quot;:763.35}"/>
</p:tagLst>
</file>

<file path=ppt/tags/tag85.xml><?xml version="1.0" encoding="utf-8"?>
<p:tagLst xmlns:p="http://schemas.openxmlformats.org/presentationml/2006/main">
  <p:tag name="KSO_WM_DIAGRAM_VIRTUALLY_FRAME" val="{&quot;height&quot;:380.1,&quot;left&quot;:73.5,&quot;top&quot;:86.85,&quot;width&quot;:763.35}"/>
</p:tagLst>
</file>

<file path=ppt/tags/tag86.xml><?xml version="1.0" encoding="utf-8"?>
<p:tagLst xmlns:p="http://schemas.openxmlformats.org/presentationml/2006/main">
  <p:tag name="KSO_WM_DIAGRAM_VIRTUALLY_FRAME" val="{&quot;height&quot;:380.1,&quot;left&quot;:73.5,&quot;top&quot;:86.85,&quot;width&quot;:763.35}"/>
</p:tagLst>
</file>

<file path=ppt/tags/tag87.xml><?xml version="1.0" encoding="utf-8"?>
<p:tagLst xmlns:p="http://schemas.openxmlformats.org/presentationml/2006/main">
  <p:tag name="KSO_WM_DIAGRAM_VIRTUALLY_FRAME" val="{&quot;height&quot;:380.1,&quot;left&quot;:73.5,&quot;top&quot;:86.85,&quot;width&quot;:763.35}"/>
</p:tagLst>
</file>

<file path=ppt/tags/tag88.xml><?xml version="1.0" encoding="utf-8"?>
<p:tagLst xmlns:p="http://schemas.openxmlformats.org/presentationml/2006/main">
  <p:tag name="KSO_WM_DIAGRAM_VIRTUALLY_FRAME" val="{&quot;height&quot;:380.1,&quot;left&quot;:73.5,&quot;top&quot;:86.85,&quot;width&quot;:763.35}"/>
</p:tagLst>
</file>

<file path=ppt/tags/tag89.xml><?xml version="1.0" encoding="utf-8"?>
<p:tagLst xmlns:p="http://schemas.openxmlformats.org/presentationml/2006/main">
  <p:tag name="KSO_WM_DIAGRAM_VIRTUALLY_FRAME" val="{&quot;height&quot;:380.1,&quot;left&quot;:73.5,&quot;top&quot;:86.85,&quot;width&quot;:763.35}"/>
</p:tagLst>
</file>

<file path=ppt/tags/tag9.xml><?xml version="1.0" encoding="utf-8"?>
<p:tagLst xmlns:p="http://schemas.openxmlformats.org/presentationml/2006/main">
  <p:tag name="KSO_WM_SLIDE_BACKGROUND_TYPE" val="frame"/>
</p:tagLst>
</file>

<file path=ppt/tags/tag90.xml><?xml version="1.0" encoding="utf-8"?>
<p:tagLst xmlns:p="http://schemas.openxmlformats.org/presentationml/2006/main">
  <p:tag name="KSO_WM_BEAUTIFY_FLAG" val="#wm#"/>
  <p:tag name="KSO_WM_TEMPLATE_CATEGORY" val="diagram"/>
  <p:tag name="KSO_WM_TEMPLATE_INDEX" val="20233213"/>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i*1_1_1"/>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4000000059604645,&quot;colorType&quot;:1,&quot;foreColorIndex&quot;:5,&quot;transparency&quot;:0.7400000095367432},&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f*1_1_2"/>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65"/>
  <p:tag name="KSO_WM_UNIT_PRESET_TEXT" val="单击此处添加文本，简明扼要地阐述观点。根据需要可酌情增减文字内容"/>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f*1_6_1"/>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39"/>
  <p:tag name="KSO_WM_UNIT_PRESET_TEXT" val="单击此处添加文本，简明扼要地阐述观点。根据需要可酌情增减文字"/>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f*1_5_1"/>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39"/>
  <p:tag name="KSO_WM_UNIT_PRESET_TEXT" val="单击此处添加文本，简明扼要地阐述观点。根据需要可酌情增减文字"/>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i*1_2_1"/>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4000000059604645,&quot;colorType&quot;:1,&quot;foreColorIndex&quot;:5,&quot;transparency&quot;:0.680000007152557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0"/>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f*1_2_2"/>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65"/>
  <p:tag name="KSO_WM_UNIT_PRESET_TEXT" val="单击此处添加文本，简明扼要地阐述观点。根据需要可酌情增减文字内容"/>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f*1_3_1"/>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36"/>
  <p:tag name="KSO_WM_UNIT_PRESET_TEXT" val="单击此处添加文本，简明扼要地阐述观点。根据需要可酌情增减文字"/>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3241_3*l_h_f*1_4_1"/>
  <p:tag name="KSO_WM_TEMPLATE_CATEGORY" val="diagram"/>
  <p:tag name="KSO_WM_TEMPLATE_INDEX" val="20233241"/>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4"/>
  <p:tag name="KSO_WM_DIAGRAM_VIRTUALLY_FRAME" val="{&quot;height&quot;:372.65013457959566,&quot;left&quot;:38.04149993580563,&quot;top&quot;:139.00490479048304,&quot;width&quot;:878.458408511460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a"/>
  <p:tag name="KSO_WM_UNIT_NOCLEAR" val="0"/>
  <p:tag name="KSO_WM_UNIT_VALUE" val="39"/>
  <p:tag name="KSO_WM_UNIT_PRESET_TEXT" val="单击此处添加文本，简明扼要地阐述观点。根据需要可酌情增减文字"/>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0"/>
</p:tagLst>
</file>

<file path=ppt/tags/tag99.xml><?xml version="1.0" encoding="utf-8"?>
<p:tagLst xmlns:p="http://schemas.openxmlformats.org/presentationml/2006/main">
  <p:tag name="picid" val="{293ba415-e368-4822-b1ef-369c72d1cb42}"/>
</p:tagLst>
</file>

<file path=ppt/theme/theme1.xml><?xml version="1.0" encoding="utf-8"?>
<a:theme xmlns:a="http://schemas.openxmlformats.org/drawingml/2006/main" name="1_Office 主题​​">
  <a:themeElements>
    <a:clrScheme name="自定义 46">
      <a:dk1>
        <a:sysClr val="windowText" lastClr="000000"/>
      </a:dk1>
      <a:lt1>
        <a:sysClr val="window" lastClr="FFFFFF"/>
      </a:lt1>
      <a:dk2>
        <a:srgbClr val="44546A"/>
      </a:dk2>
      <a:lt2>
        <a:srgbClr val="E7E6E6"/>
      </a:lt2>
      <a:accent1>
        <a:srgbClr val="90AB9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汉仪1">
      <a:majorFont>
        <a:latin typeface="汉仪中黑S"/>
        <a:ea typeface="汉仪中黑S"/>
        <a:cs typeface=""/>
      </a:majorFont>
      <a:minorFont>
        <a:latin typeface="汉仪中黑S"/>
        <a:ea typeface="汉仪中黑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WPS主题色">
      <a:dk1>
        <a:srgbClr val="000000"/>
      </a:dk1>
      <a:lt1>
        <a:srgbClr val="FFFFFF"/>
      </a:lt1>
      <a:dk2>
        <a:srgbClr val="303030"/>
      </a:dk2>
      <a:lt2>
        <a:srgbClr val="D7D7D7"/>
      </a:lt2>
      <a:accent1>
        <a:srgbClr val="1D6DC2"/>
      </a:accent1>
      <a:accent2>
        <a:srgbClr val="767676"/>
      </a:accent2>
      <a:accent3>
        <a:srgbClr val="E34C3F"/>
      </a:accent3>
      <a:accent4>
        <a:srgbClr val="34B2E4"/>
      </a:accent4>
      <a:accent5>
        <a:srgbClr val="0AD0DA"/>
      </a:accent5>
      <a:accent6>
        <a:srgbClr val="0ADAAD"/>
      </a:accent6>
      <a:hlink>
        <a:srgbClr val="BFBFBF"/>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46">
      <a:dk1>
        <a:sysClr val="windowText" lastClr="000000"/>
      </a:dk1>
      <a:lt1>
        <a:sysClr val="window" lastClr="FFFFFF"/>
      </a:lt1>
      <a:dk2>
        <a:srgbClr val="44546A"/>
      </a:dk2>
      <a:lt2>
        <a:srgbClr val="E7E6E6"/>
      </a:lt2>
      <a:accent1>
        <a:srgbClr val="90AB9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汉仪1">
      <a:majorFont>
        <a:latin typeface="汉仪中黑S"/>
        <a:ea typeface="汉仪中黑S"/>
        <a:cs typeface=""/>
      </a:majorFont>
      <a:minorFont>
        <a:latin typeface="汉仪中黑S"/>
        <a:ea typeface="汉仪中黑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3246</Words>
  <Application>WPS 演示</Application>
  <PresentationFormat>宽屏</PresentationFormat>
  <Paragraphs>325</Paragraphs>
  <Slides>40</Slides>
  <Notes>0</Notes>
  <HiddenSlides>1</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40</vt:i4>
      </vt:variant>
    </vt:vector>
  </HeadingPairs>
  <TitlesOfParts>
    <vt:vector size="56" baseType="lpstr">
      <vt:lpstr>Arial</vt:lpstr>
      <vt:lpstr>宋体</vt:lpstr>
      <vt:lpstr>Wingdings</vt:lpstr>
      <vt:lpstr>微软雅黑</vt:lpstr>
      <vt:lpstr>等线</vt:lpstr>
      <vt:lpstr>汉仪中黑S</vt:lpstr>
      <vt:lpstr>华文楷体</vt:lpstr>
      <vt:lpstr>华文中宋</vt:lpstr>
      <vt:lpstr>Arial Unicode MS</vt:lpstr>
      <vt:lpstr>Calibri</vt:lpstr>
      <vt:lpstr>黑体</vt:lpstr>
      <vt:lpstr>Wingdings</vt:lpstr>
      <vt:lpstr>标准粗黑</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vt:lpstr>
      <vt:lpstr>PowerPoint 演示文稿</vt:lpstr>
      <vt:lpstr>PowerPoint 演示文稿</vt:lpstr>
      <vt:lpstr>PowerPoint 演示文稿</vt:lpstr>
      <vt:lpstr>PowerPoint 演示文稿</vt:lpstr>
      <vt:lpstr>PowerPoint 演示文稿</vt:lpstr>
      <vt:lpstr>PowerPoint 演示文稿</vt:lpstr>
      <vt:lpstr>作为消费者，为确保购买安全的网络食品，应该：</vt:lpstr>
      <vt:lpstr>PowerPoint 演示文稿</vt:lpstr>
      <vt:lpstr>PowerPoint 演示文稿</vt:lpstr>
      <vt:lpstr>PowerPoint 演示文稿</vt:lpstr>
      <vt:lpstr>PowerPoint 演示文稿</vt:lpstr>
      <vt:lpstr>PowerPoint 演示文稿</vt:lpstr>
      <vt:lpstr>PowerPoint 演示文稿</vt:lpstr>
      <vt:lpstr>如何对网络食品安全实施有效监管? </vt:lpstr>
      <vt:lpstr>PowerPoint 演示文稿</vt:lpstr>
      <vt:lpstr>存在问题</vt:lpstr>
      <vt:lpstr>PowerPoint 演示文稿</vt:lpstr>
      <vt:lpstr>PowerPoint 演示文稿</vt:lpstr>
      <vt:lpstr>PowerPoint 演示文稿</vt:lpstr>
      <vt:lpstr>“饭缩力”国潮包装的担忧</vt:lpstr>
      <vt:lpstr>PowerPoint 演示文稿</vt:lpstr>
      <vt:lpstr>PowerPoint 演示文稿</vt:lpstr>
      <vt:lpstr>PowerPoint 演示文稿</vt:lpstr>
      <vt:lpstr>PowerPoint 演示文稿</vt:lpstr>
      <vt:lpstr>谈谈你对的网络食品 引发食品安全事件的看法。 </vt:lpstr>
      <vt:lpstr> </vt:lpstr>
      <vt:lpstr> </vt:lpstr>
      <vt:lpstr>PowerPoint 演示文稿</vt:lpstr>
      <vt:lpstr>PowerPoint 演示文稿</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佳佳PPT</dc:creator>
  <cp:lastModifiedBy>呦呦鹿鸣</cp:lastModifiedBy>
  <cp:revision>19</cp:revision>
  <dcterms:created xsi:type="dcterms:W3CDTF">2024-11-29T03:30:00Z</dcterms:created>
  <dcterms:modified xsi:type="dcterms:W3CDTF">2024-12-12T07:32:51Z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KSOTemplateUUID">
    <vt:lpwstr>v1.0_mb_H2Ot12zhdYZocpkWPkHNYw==</vt:lpwstr>
  </property>
  <property fmtid="{D5CDD505-2E9C-101B-9397-08002B2CF9AE}" pid="4" name="ICV">
    <vt:lpwstr>7961E66A91FC429FAC928376ECD69BFD_13</vt:lpwstr>
  </property>
</Properties>
</file>